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 id="268" r:id="rId3"/>
    <p:sldId id="257" r:id="rId4"/>
    <p:sldId id="261" r:id="rId5"/>
    <p:sldId id="262" r:id="rId6"/>
    <p:sldId id="273" r:id="rId7"/>
    <p:sldId id="258" r:id="rId8"/>
    <p:sldId id="259" r:id="rId9"/>
    <p:sldId id="274" r:id="rId10"/>
    <p:sldId id="260" r:id="rId11"/>
    <p:sldId id="264" r:id="rId12"/>
    <p:sldId id="272" r:id="rId13"/>
    <p:sldId id="276" r:id="rId14"/>
    <p:sldId id="279" r:id="rId15"/>
    <p:sldId id="265" r:id="rId16"/>
    <p:sldId id="266" r:id="rId17"/>
    <p:sldId id="267" r:id="rId18"/>
    <p:sldId id="278" r:id="rId19"/>
    <p:sldId id="275" r:id="rId20"/>
    <p:sldId id="269" r:id="rId21"/>
    <p:sldId id="277" r:id="rId22"/>
    <p:sldId id="280" r:id="rId23"/>
    <p:sldId id="27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721"/>
  </p:normalViewPr>
  <p:slideViewPr>
    <p:cSldViewPr snapToGrid="0" snapToObjects="1">
      <p:cViewPr varScale="1">
        <p:scale>
          <a:sx n="61" d="100"/>
          <a:sy n="61" d="100"/>
        </p:scale>
        <p:origin x="5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a:xfrm>
            <a:off x="3962399" y="5870575"/>
            <a:ext cx="4893958" cy="377825"/>
          </a:xfrm>
        </p:spPr>
        <p:txBody>
          <a:bodyPr/>
          <a:lstStyle/>
          <a:p>
            <a:endParaRPr lang="es-ES"/>
          </a:p>
        </p:txBody>
      </p:sp>
      <p:sp>
        <p:nvSpPr>
          <p:cNvPr id="6" name="Slide Number Placeholder 5"/>
          <p:cNvSpPr>
            <a:spLocks noGrp="1"/>
          </p:cNvSpPr>
          <p:nvPr>
            <p:ph type="sldNum" sz="quarter" idx="12"/>
          </p:nvPr>
        </p:nvSpPr>
        <p:spPr>
          <a:xfrm>
            <a:off x="10608958" y="5870575"/>
            <a:ext cx="551167" cy="377825"/>
          </a:xfrm>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31907876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11C47BC4-C50C-8C47-9895-01112E646250}" type="datetimeFigureOut">
              <a:rPr lang="es-ES" smtClean="0"/>
              <a:t>5/11/20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286358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214116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
Segundo nivel
Tercer nivel
Cuarto nivel
Quinto nivel</a:t>
            </a:r>
            <a:endParaRPr lang="en-US" dirty="0"/>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46508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2438313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a:t>Editar los estilos de texto del patrón
Segundo nivel
Tercer nivel
Cuarto nivel
Quinto nivel</a:t>
            </a:r>
            <a:endParaRPr lang="en-US" dirty="0"/>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1564942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Editar los estilos de texto del patrón
Segundo nivel
Tercer nivel
Cuarto nivel
Quinto nivel</a:t>
            </a:r>
            <a:endParaRPr lang="en-US" dirty="0"/>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3488276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
        <p:nvSpPr>
          <p:cNvPr id="8" name="Title 1"/>
          <p:cNvSpPr>
            <a:spLocks noGrp="1"/>
          </p:cNvSpPr>
          <p:nvPr>
            <p:ph type="title"/>
          </p:nvPr>
        </p:nvSpPr>
        <p:spPr>
          <a:xfrm>
            <a:off x="685801" y="609600"/>
            <a:ext cx="10131425" cy="1456267"/>
          </a:xfrm>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19633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284161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47123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11C47BC4-C50C-8C47-9895-01112E646250}" type="datetimeFigureOut">
              <a:rPr lang="es-ES" smtClean="0"/>
              <a:t>5/11/20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354185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11C47BC4-C50C-8C47-9895-01112E646250}" type="datetimeFigureOut">
              <a:rPr lang="es-ES" smtClean="0"/>
              <a:t>5/11/20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71746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11C47BC4-C50C-8C47-9895-01112E646250}" type="datetimeFigureOut">
              <a:rPr lang="es-ES" smtClean="0"/>
              <a:t>5/11/20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213371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1C47BC4-C50C-8C47-9895-01112E646250}" type="datetimeFigureOut">
              <a:rPr lang="es-ES" smtClean="0"/>
              <a:t>5/11/20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3406145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11C47BC4-C50C-8C47-9895-01112E646250}" type="datetimeFigureOut">
              <a:rPr lang="es-ES" smtClean="0"/>
              <a:t>5/11/20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120302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11C47BC4-C50C-8C47-9895-01112E646250}" type="datetimeFigureOut">
              <a:rPr lang="es-ES" smtClean="0"/>
              <a:t>5/11/20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82342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11C47BC4-C50C-8C47-9895-01112E646250}" type="datetimeFigureOut">
              <a:rPr lang="es-ES" smtClean="0"/>
              <a:t>5/11/20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8EF317D-7408-8742-B65E-FEC271DD7F5C}" type="slidenum">
              <a:rPr lang="es-ES" smtClean="0"/>
              <a:t>‹Nº›</a:t>
            </a:fld>
            <a:endParaRPr lang="es-ES"/>
          </a:p>
        </p:txBody>
      </p:sp>
    </p:spTree>
    <p:extLst>
      <p:ext uri="{BB962C8B-B14F-4D97-AF65-F5344CB8AC3E}">
        <p14:creationId xmlns:p14="http://schemas.microsoft.com/office/powerpoint/2010/main" val="132421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1C47BC4-C50C-8C47-9895-01112E646250}" type="datetimeFigureOut">
              <a:rPr lang="es-ES" smtClean="0"/>
              <a:t>5/11/20</a:t>
            </a:fld>
            <a:endParaRPr lang="es-E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EF317D-7408-8742-B65E-FEC271DD7F5C}" type="slidenum">
              <a:rPr lang="es-ES" smtClean="0"/>
              <a:t>‹Nº›</a:t>
            </a:fld>
            <a:endParaRPr lang="es-ES"/>
          </a:p>
        </p:txBody>
      </p:sp>
    </p:spTree>
    <p:extLst>
      <p:ext uri="{BB962C8B-B14F-4D97-AF65-F5344CB8AC3E}">
        <p14:creationId xmlns:p14="http://schemas.microsoft.com/office/powerpoint/2010/main" val="296569899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1.tiff"/><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xhN15OJRXpU" TargetMode="External"/><Relationship Id="rId2" Type="http://schemas.openxmlformats.org/officeDocument/2006/relationships/image" Target="../media/image21.tiff"/><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1.tiff"/><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tiff"/><Relationship Id="rId1" Type="http://schemas.openxmlformats.org/officeDocument/2006/relationships/slideLayout" Target="../slideLayouts/slideLayout6.xml"/><Relationship Id="rId4" Type="http://schemas.openxmlformats.org/officeDocument/2006/relationships/hyperlink" Target="https://www.youtube.com/watch?v=xhN15OJRXp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pAohWiuNPYo" TargetMode="External"/><Relationship Id="rId7" Type="http://schemas.openxmlformats.org/officeDocument/2006/relationships/hyperlink" Target="https://www.youtube.com/watch?v=IPV1fUs3jHw" TargetMode="External"/><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hyperlink" Target="https://www.youtube.com/watch?v=E235oRqubv4" TargetMode="External"/><Relationship Id="rId5" Type="http://schemas.openxmlformats.org/officeDocument/2006/relationships/hyperlink" Target="https://www.youtube.com/watch?v=Nnti8H3bO7w" TargetMode="External"/><Relationship Id="rId4" Type="http://schemas.openxmlformats.org/officeDocument/2006/relationships/hyperlink" Target="https://www.youtube.com/watch?v=6K0wtyDl2u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tVAjiyNzYq0" TargetMode="External"/><Relationship Id="rId7" Type="http://schemas.openxmlformats.org/officeDocument/2006/relationships/hyperlink" Target="https://www.youtube.com/watch?v=uBWFnvw0CvY" TargetMode="External"/><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hyperlink" Target="https://www.youtube.com/watch?v=UXeR3iLG_ro" TargetMode="External"/><Relationship Id="rId5" Type="http://schemas.openxmlformats.org/officeDocument/2006/relationships/hyperlink" Target="https://www.youtube.com/watch?v=ZNjSRIQ0Rgc" TargetMode="External"/><Relationship Id="rId4" Type="http://schemas.openxmlformats.org/officeDocument/2006/relationships/hyperlink" Target="https://www.youtube.com/watch?v=8wQXwq0s_i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espetoimagenesintimas.com/" TargetMode="External"/><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hyperlink" Target="https://www.youtube.com/watch?v=tLYumn3qo5g" TargetMode="External"/><Relationship Id="rId5" Type="http://schemas.openxmlformats.org/officeDocument/2006/relationships/hyperlink" Target="https://www.youtube.com/watch?v=KzahZqZPwLc" TargetMode="External"/><Relationship Id="rId4" Type="http://schemas.openxmlformats.org/officeDocument/2006/relationships/hyperlink" Target="https://www.youtube.com/watch?v=-x1-hdcF2T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D57vDI7w_mA" TargetMode="External"/><Relationship Id="rId2" Type="http://schemas.openxmlformats.org/officeDocument/2006/relationships/image" Target="../media/image21.tiff"/><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92AF2-2915-FB40-81A2-3BF8C9D0969A}"/>
              </a:ext>
            </a:extLst>
          </p:cNvPr>
          <p:cNvSpPr>
            <a:spLocks noGrp="1"/>
          </p:cNvSpPr>
          <p:nvPr>
            <p:ph type="ctrTitle"/>
          </p:nvPr>
        </p:nvSpPr>
        <p:spPr/>
        <p:txBody>
          <a:bodyPr>
            <a:normAutofit fontScale="90000"/>
          </a:bodyPr>
          <a:lstStyle/>
          <a:p>
            <a:r>
              <a:rPr lang="es-ES" sz="8000" b="1" dirty="0"/>
              <a:t>REDES SOCIALES </a:t>
            </a:r>
            <a:r>
              <a:rPr lang="es-ES" sz="8000" b="1" dirty="0" err="1"/>
              <a:t>whatsapp</a:t>
            </a:r>
            <a:endParaRPr lang="es-ES" sz="8000" b="1" dirty="0"/>
          </a:p>
        </p:txBody>
      </p:sp>
      <p:sp>
        <p:nvSpPr>
          <p:cNvPr id="3" name="Subtítulo 2">
            <a:extLst>
              <a:ext uri="{FF2B5EF4-FFF2-40B4-BE49-F238E27FC236}">
                <a16:creationId xmlns:a16="http://schemas.microsoft.com/office/drawing/2014/main" id="{B0775AA5-8EBB-1C44-85C0-71BEDD0B5327}"/>
              </a:ext>
            </a:extLst>
          </p:cNvPr>
          <p:cNvSpPr>
            <a:spLocks noGrp="1"/>
          </p:cNvSpPr>
          <p:nvPr>
            <p:ph type="subTitle" idx="1"/>
          </p:nvPr>
        </p:nvSpPr>
        <p:spPr/>
        <p:txBody>
          <a:bodyPr>
            <a:normAutofit/>
          </a:bodyPr>
          <a:lstStyle/>
          <a:p>
            <a:r>
              <a:rPr lang="es-ES" sz="2400" dirty="0"/>
              <a:t>TUTORÍA - IES MELCHOR DE MACANAZ</a:t>
            </a:r>
          </a:p>
        </p:txBody>
      </p:sp>
    </p:spTree>
    <p:extLst>
      <p:ext uri="{BB962C8B-B14F-4D97-AF65-F5344CB8AC3E}">
        <p14:creationId xmlns:p14="http://schemas.microsoft.com/office/powerpoint/2010/main" val="30060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3891316"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Algunas</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aclaraciones</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738934" y="1481681"/>
            <a:ext cx="10533413" cy="34807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S" sz="2800" dirty="0"/>
              <a:t>- Amenazar a alguien (hacerlo por </a:t>
            </a:r>
            <a:r>
              <a:rPr lang="es-ES" sz="2800" dirty="0" err="1"/>
              <a:t>Whatapp</a:t>
            </a:r>
            <a:r>
              <a:rPr lang="es-ES" sz="2800" dirty="0"/>
              <a:t> es lo mismo que hacerlo en persona).</a:t>
            </a:r>
          </a:p>
          <a:p>
            <a:pPr marL="457200" indent="-457200" algn="just">
              <a:buFontTx/>
              <a:buChar char="-"/>
            </a:pPr>
            <a:r>
              <a:rPr lang="es-ES" sz="2800" dirty="0"/>
              <a:t>Difundir falsedades sobre otra persona</a:t>
            </a:r>
          </a:p>
          <a:p>
            <a:pPr marL="457200" indent="-457200" algn="just">
              <a:buFontTx/>
              <a:buChar char="-"/>
            </a:pPr>
            <a:r>
              <a:rPr lang="es-ES" sz="2800" dirty="0"/>
              <a:t>Delitos de odio (tipo chistes racistas, </a:t>
            </a:r>
            <a:r>
              <a:rPr lang="es-ES" sz="2800" dirty="0" err="1"/>
              <a:t>homófobos</a:t>
            </a:r>
            <a:r>
              <a:rPr lang="es-ES" sz="2800" dirty="0"/>
              <a:t>, …) contra alguien del grupo </a:t>
            </a:r>
          </a:p>
          <a:p>
            <a:pPr algn="just"/>
            <a:r>
              <a:rPr lang="es-ES" sz="2800" dirty="0"/>
              <a:t>Todos ellos son considerados un delito legalmente con penas que pueden ir desde una multa a delitos de prisión según la gravedad.</a:t>
            </a:r>
          </a:p>
        </p:txBody>
      </p:sp>
      <p:pic>
        <p:nvPicPr>
          <p:cNvPr id="10" name="Imagen 9">
            <a:extLst>
              <a:ext uri="{FF2B5EF4-FFF2-40B4-BE49-F238E27FC236}">
                <a16:creationId xmlns:a16="http://schemas.microsoft.com/office/drawing/2014/main" id="{CE65682B-1C51-334E-B026-BCBAB26FC9D3}"/>
              </a:ext>
            </a:extLst>
          </p:cNvPr>
          <p:cNvPicPr>
            <a:picLocks noChangeAspect="1"/>
          </p:cNvPicPr>
          <p:nvPr/>
        </p:nvPicPr>
        <p:blipFill>
          <a:blip r:embed="rId3"/>
          <a:stretch>
            <a:fillRect/>
          </a:stretch>
        </p:blipFill>
        <p:spPr>
          <a:xfrm>
            <a:off x="7335522" y="4856822"/>
            <a:ext cx="3136044" cy="1881627"/>
          </a:xfrm>
          <a:prstGeom prst="rect">
            <a:avLst/>
          </a:prstGeom>
          <a:ln>
            <a:solidFill>
              <a:schemeClr val="bg1"/>
            </a:solidFill>
          </a:ln>
        </p:spPr>
      </p:pic>
    </p:spTree>
    <p:extLst>
      <p:ext uri="{BB962C8B-B14F-4D97-AF65-F5344CB8AC3E}">
        <p14:creationId xmlns:p14="http://schemas.microsoft.com/office/powerpoint/2010/main" val="6873186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3891316"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Algunas</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aclaraciones</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738934" y="1481681"/>
            <a:ext cx="10533413" cy="23275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sz="2400" dirty="0"/>
              <a:t>Meter a alguien en un grupo de WhatsApp sin su permiso </a:t>
            </a:r>
            <a:r>
              <a:rPr lang="es-ES" sz="2400" b="1" dirty="0"/>
              <a:t>puede conllevar que te denuncien a la Agencia Estatal de Protección de Datos (AEPD)</a:t>
            </a:r>
            <a:r>
              <a:rPr lang="es-ES" sz="2400" dirty="0"/>
              <a:t>, por el simple motivo de que el administrador está </a:t>
            </a:r>
            <a:r>
              <a:rPr lang="es-ES" sz="2400" b="1" dirty="0"/>
              <a:t>mostrando tus datos personales al resto del grupo</a:t>
            </a:r>
            <a:r>
              <a:rPr lang="es-ES" sz="2400" dirty="0"/>
              <a:t> (nombre, apellidos y número). Es una revelación de datos personales de manual, y está castigado con una </a:t>
            </a:r>
            <a:r>
              <a:rPr lang="es-ES" sz="2400" u="sng" dirty="0"/>
              <a:t>sanción económica</a:t>
            </a:r>
          </a:p>
        </p:txBody>
      </p:sp>
      <p:pic>
        <p:nvPicPr>
          <p:cNvPr id="5" name="Imagen 4">
            <a:extLst>
              <a:ext uri="{FF2B5EF4-FFF2-40B4-BE49-F238E27FC236}">
                <a16:creationId xmlns:a16="http://schemas.microsoft.com/office/drawing/2014/main" id="{013BE637-B578-9746-8089-C3E74C013AFE}"/>
              </a:ext>
            </a:extLst>
          </p:cNvPr>
          <p:cNvPicPr>
            <a:picLocks noChangeAspect="1"/>
          </p:cNvPicPr>
          <p:nvPr/>
        </p:nvPicPr>
        <p:blipFill>
          <a:blip r:embed="rId3"/>
          <a:stretch>
            <a:fillRect/>
          </a:stretch>
        </p:blipFill>
        <p:spPr>
          <a:xfrm>
            <a:off x="3874984" y="4113439"/>
            <a:ext cx="3302000" cy="2463800"/>
          </a:xfrm>
          <a:prstGeom prst="rect">
            <a:avLst/>
          </a:prstGeom>
          <a:ln>
            <a:solidFill>
              <a:schemeClr val="bg1"/>
            </a:solidFill>
          </a:ln>
        </p:spPr>
      </p:pic>
    </p:spTree>
    <p:extLst>
      <p:ext uri="{BB962C8B-B14F-4D97-AF65-F5344CB8AC3E}">
        <p14:creationId xmlns:p14="http://schemas.microsoft.com/office/powerpoint/2010/main" val="1133739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7297340"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DIFUSIÓN DE BROMAS Y GRUPOS DE WHASTAPP</a:t>
            </a: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738934" y="1481681"/>
            <a:ext cx="10533413" cy="348073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S" sz="2800" dirty="0"/>
              <a:t>- No tenéis porque aguantar a los típicos pesados que ponen 200 mensajes todos los días, gastan bromas ofensivas, publican fotos molestan y no saben comportarse. </a:t>
            </a:r>
          </a:p>
          <a:p>
            <a:pPr algn="just"/>
            <a:r>
              <a:rPr lang="es-ES" sz="2800" dirty="0"/>
              <a:t>- Esas personas pueden crear sus propios grupos para hacer el tonto y los demás no deberíais consentir que estropeen vuestro grupo.</a:t>
            </a:r>
          </a:p>
          <a:p>
            <a:pPr algn="just"/>
            <a:r>
              <a:rPr lang="es-ES" sz="2800" dirty="0"/>
              <a:t>- En estos casos debéis echarlos del grupo y si es una administrador, debéis saliros vosotros y crear un grupo con las personas que no hacen el tonto.</a:t>
            </a:r>
          </a:p>
        </p:txBody>
      </p:sp>
      <p:pic>
        <p:nvPicPr>
          <p:cNvPr id="5" name="Imagen 4">
            <a:extLst>
              <a:ext uri="{FF2B5EF4-FFF2-40B4-BE49-F238E27FC236}">
                <a16:creationId xmlns:a16="http://schemas.microsoft.com/office/drawing/2014/main" id="{C1311748-5335-CD46-92EF-3107AF16BA1F}"/>
              </a:ext>
            </a:extLst>
          </p:cNvPr>
          <p:cNvPicPr>
            <a:picLocks noChangeAspect="1"/>
          </p:cNvPicPr>
          <p:nvPr/>
        </p:nvPicPr>
        <p:blipFill>
          <a:blip r:embed="rId3"/>
          <a:stretch>
            <a:fillRect/>
          </a:stretch>
        </p:blipFill>
        <p:spPr>
          <a:xfrm>
            <a:off x="4189084" y="4614529"/>
            <a:ext cx="2000097" cy="1921491"/>
          </a:xfrm>
          <a:prstGeom prst="rect">
            <a:avLst/>
          </a:prstGeom>
        </p:spPr>
      </p:pic>
      <p:pic>
        <p:nvPicPr>
          <p:cNvPr id="7" name="Imagen 6">
            <a:extLst>
              <a:ext uri="{FF2B5EF4-FFF2-40B4-BE49-F238E27FC236}">
                <a16:creationId xmlns:a16="http://schemas.microsoft.com/office/drawing/2014/main" id="{0E3B2DC3-7CCF-5446-9201-16C21D67E3E3}"/>
              </a:ext>
            </a:extLst>
          </p:cNvPr>
          <p:cNvPicPr>
            <a:picLocks noChangeAspect="1"/>
          </p:cNvPicPr>
          <p:nvPr/>
        </p:nvPicPr>
        <p:blipFill>
          <a:blip r:embed="rId4"/>
          <a:stretch>
            <a:fillRect/>
          </a:stretch>
        </p:blipFill>
        <p:spPr>
          <a:xfrm>
            <a:off x="6470428" y="4614529"/>
            <a:ext cx="2260336" cy="1960208"/>
          </a:xfrm>
          <a:prstGeom prst="rect">
            <a:avLst/>
          </a:prstGeom>
        </p:spPr>
      </p:pic>
      <p:pic>
        <p:nvPicPr>
          <p:cNvPr id="8" name="Imagen 7">
            <a:extLst>
              <a:ext uri="{FF2B5EF4-FFF2-40B4-BE49-F238E27FC236}">
                <a16:creationId xmlns:a16="http://schemas.microsoft.com/office/drawing/2014/main" id="{D06BFE2B-AFF1-2A43-A5BF-9A4C89B8D544}"/>
              </a:ext>
            </a:extLst>
          </p:cNvPr>
          <p:cNvPicPr>
            <a:picLocks noChangeAspect="1"/>
          </p:cNvPicPr>
          <p:nvPr/>
        </p:nvPicPr>
        <p:blipFill>
          <a:blip r:embed="rId5"/>
          <a:stretch>
            <a:fillRect/>
          </a:stretch>
        </p:blipFill>
        <p:spPr>
          <a:xfrm>
            <a:off x="9142020" y="4614529"/>
            <a:ext cx="1960497" cy="1917314"/>
          </a:xfrm>
          <a:prstGeom prst="rect">
            <a:avLst/>
          </a:prstGeom>
        </p:spPr>
      </p:pic>
    </p:spTree>
    <p:extLst>
      <p:ext uri="{BB962C8B-B14F-4D97-AF65-F5344CB8AC3E}">
        <p14:creationId xmlns:p14="http://schemas.microsoft.com/office/powerpoint/2010/main" val="22289253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363969" y="372624"/>
            <a:ext cx="6355808"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Bloquear</a:t>
            </a:r>
            <a:r>
              <a:rPr lang="ca-ES" altLang="es-ES" sz="2800" b="1" dirty="0">
                <a:solidFill>
                  <a:srgbClr val="2519BD"/>
                </a:solidFill>
                <a:effectLst>
                  <a:outerShdw blurRad="38100" dist="38100" dir="2700000" algn="tl">
                    <a:srgbClr val="C0C0C0"/>
                  </a:outerShdw>
                </a:effectLst>
              </a:rPr>
              <a:t> al </a:t>
            </a:r>
            <a:r>
              <a:rPr lang="ca-ES" altLang="es-ES" sz="2800" b="1" dirty="0" err="1">
                <a:solidFill>
                  <a:srgbClr val="2519BD"/>
                </a:solidFill>
                <a:effectLst>
                  <a:outerShdw blurRad="38100" dist="38100" dir="2700000" algn="tl">
                    <a:srgbClr val="C0C0C0"/>
                  </a:outerShdw>
                </a:effectLst>
              </a:rPr>
              <a:t>alguien</a:t>
            </a:r>
            <a:r>
              <a:rPr lang="ca-ES" altLang="es-ES" sz="2800" b="1" dirty="0">
                <a:solidFill>
                  <a:srgbClr val="2519BD"/>
                </a:solidFill>
                <a:effectLst>
                  <a:outerShdw blurRad="38100" dist="38100" dir="2700000" algn="tl">
                    <a:srgbClr val="C0C0C0"/>
                  </a:outerShdw>
                </a:effectLst>
              </a:rPr>
              <a:t> en </a:t>
            </a:r>
            <a:r>
              <a:rPr lang="ca-ES" altLang="es-ES" sz="2800" b="1" dirty="0" err="1">
                <a:solidFill>
                  <a:srgbClr val="2519BD"/>
                </a:solidFill>
                <a:effectLst>
                  <a:outerShdw blurRad="38100" dist="38100" dir="2700000" algn="tl">
                    <a:srgbClr val="C0C0C0"/>
                  </a:outerShdw>
                </a:effectLst>
              </a:rPr>
              <a:t>whatsapp</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6855069" y="372623"/>
            <a:ext cx="1672931" cy="818224"/>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363969" y="1446027"/>
            <a:ext cx="7759306" cy="484844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S" sz="2800" dirty="0"/>
              <a:t>- 200 mensajes cada día, chistes de mal gusto, fotos ofensivas, comentarios molestos... No lo aguantas más. </a:t>
            </a:r>
            <a:r>
              <a:rPr lang="es-ES" sz="2800" b="1" dirty="0"/>
              <a:t>Ha llegado la hora de bloquear.</a:t>
            </a:r>
          </a:p>
          <a:p>
            <a:pPr algn="just"/>
            <a:endParaRPr lang="es-ES" sz="1200" b="1" dirty="0"/>
          </a:p>
          <a:p>
            <a:pPr algn="just"/>
            <a:r>
              <a:rPr lang="es-ES" sz="2800" dirty="0"/>
              <a:t>- Abre el chat de tu contacto y entra en su configuración. Pulsa sobre bloquear. Conseguirás que este contacto no pueda enviarte ningún mensaje más, ver tu avatar, ver tu hora de conexión y además no sabrá que le has bloqueado (los mensajes le )aparecerán con un único </a:t>
            </a:r>
            <a:r>
              <a:rPr lang="es-ES" sz="2800" dirty="0" err="1"/>
              <a:t>tick</a:t>
            </a:r>
            <a:r>
              <a:rPr lang="es-ES" sz="2800" dirty="0"/>
              <a:t> al lado).</a:t>
            </a:r>
            <a:endParaRPr lang="es-ES" sz="4400" dirty="0"/>
          </a:p>
        </p:txBody>
      </p:sp>
      <p:pic>
        <p:nvPicPr>
          <p:cNvPr id="3" name="Imagen 2">
            <a:extLst>
              <a:ext uri="{FF2B5EF4-FFF2-40B4-BE49-F238E27FC236}">
                <a16:creationId xmlns:a16="http://schemas.microsoft.com/office/drawing/2014/main" id="{82E3AF5B-A7FD-C243-A724-8C57D8E1621A}"/>
              </a:ext>
            </a:extLst>
          </p:cNvPr>
          <p:cNvPicPr>
            <a:picLocks noChangeAspect="1"/>
          </p:cNvPicPr>
          <p:nvPr/>
        </p:nvPicPr>
        <p:blipFill>
          <a:blip r:embed="rId3"/>
          <a:stretch>
            <a:fillRect/>
          </a:stretch>
        </p:blipFill>
        <p:spPr>
          <a:xfrm>
            <a:off x="8624131" y="372623"/>
            <a:ext cx="3099149" cy="6198297"/>
          </a:xfrm>
          <a:prstGeom prst="rect">
            <a:avLst/>
          </a:prstGeom>
        </p:spPr>
      </p:pic>
    </p:spTree>
    <p:extLst>
      <p:ext uri="{BB962C8B-B14F-4D97-AF65-F5344CB8AC3E}">
        <p14:creationId xmlns:p14="http://schemas.microsoft.com/office/powerpoint/2010/main" val="28331592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363969" y="372624"/>
            <a:ext cx="6355808"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Dejar</a:t>
            </a:r>
            <a:r>
              <a:rPr lang="ca-ES" altLang="es-ES" sz="2800" b="1" dirty="0">
                <a:solidFill>
                  <a:srgbClr val="2519BD"/>
                </a:solidFill>
                <a:effectLst>
                  <a:outerShdw blurRad="38100" dist="38100" dir="2700000" algn="tl">
                    <a:srgbClr val="C0C0C0"/>
                  </a:outerShdw>
                </a:effectLst>
              </a:rPr>
              <a:t> solo al que molesta en </a:t>
            </a:r>
            <a:r>
              <a:rPr lang="ca-ES" altLang="es-ES" sz="2800" b="1" dirty="0" err="1">
                <a:solidFill>
                  <a:srgbClr val="2519BD"/>
                </a:solidFill>
                <a:effectLst>
                  <a:outerShdw blurRad="38100" dist="38100" dir="2700000" algn="tl">
                    <a:srgbClr val="C0C0C0"/>
                  </a:outerShdw>
                </a:effectLst>
              </a:rPr>
              <a:t>whatsapp</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6855069" y="372623"/>
            <a:ext cx="1672931" cy="818224"/>
          </a:xfrm>
          <a:prstGeom prst="rect">
            <a:avLst/>
          </a:prstGeom>
          <a:ln>
            <a:solidFill>
              <a:schemeClr val="bg1"/>
            </a:solidFill>
          </a:ln>
        </p:spPr>
      </p:pic>
      <p:sp>
        <p:nvSpPr>
          <p:cNvPr id="5" name="Rectángulo 4">
            <a:extLst>
              <a:ext uri="{FF2B5EF4-FFF2-40B4-BE49-F238E27FC236}">
                <a16:creationId xmlns:a16="http://schemas.microsoft.com/office/drawing/2014/main" id="{EBDC2085-78B8-4E46-9A00-ED9DAB13D70E}"/>
              </a:ext>
            </a:extLst>
          </p:cNvPr>
          <p:cNvSpPr/>
          <p:nvPr/>
        </p:nvSpPr>
        <p:spPr>
          <a:xfrm>
            <a:off x="1999470" y="5796147"/>
            <a:ext cx="7763536" cy="523220"/>
          </a:xfrm>
          <a:prstGeom prst="rect">
            <a:avLst/>
          </a:prstGeom>
        </p:spPr>
        <p:txBody>
          <a:bodyPr wrap="none">
            <a:spAutoFit/>
          </a:bodyPr>
          <a:lstStyle/>
          <a:p>
            <a:r>
              <a:rPr lang="es-ES" sz="2800" dirty="0">
                <a:hlinkClick r:id="rId3"/>
              </a:rPr>
              <a:t>https://www.youtube.com/watch?v=xhN15OJRXpU</a:t>
            </a:r>
            <a:r>
              <a:rPr lang="es-ES" sz="2800" dirty="0"/>
              <a:t> </a:t>
            </a:r>
          </a:p>
        </p:txBody>
      </p:sp>
      <p:pic>
        <p:nvPicPr>
          <p:cNvPr id="7" name="Imagen 6">
            <a:extLst>
              <a:ext uri="{FF2B5EF4-FFF2-40B4-BE49-F238E27FC236}">
                <a16:creationId xmlns:a16="http://schemas.microsoft.com/office/drawing/2014/main" id="{DB3C23D1-0729-9049-8BDA-18A1E165BB11}"/>
              </a:ext>
            </a:extLst>
          </p:cNvPr>
          <p:cNvPicPr>
            <a:picLocks noChangeAspect="1"/>
          </p:cNvPicPr>
          <p:nvPr/>
        </p:nvPicPr>
        <p:blipFill>
          <a:blip r:embed="rId4"/>
          <a:stretch>
            <a:fillRect/>
          </a:stretch>
        </p:blipFill>
        <p:spPr>
          <a:xfrm>
            <a:off x="2984619" y="1458691"/>
            <a:ext cx="5543381" cy="4069612"/>
          </a:xfrm>
          <a:prstGeom prst="rect">
            <a:avLst/>
          </a:prstGeom>
        </p:spPr>
      </p:pic>
    </p:spTree>
    <p:extLst>
      <p:ext uri="{BB962C8B-B14F-4D97-AF65-F5344CB8AC3E}">
        <p14:creationId xmlns:p14="http://schemas.microsoft.com/office/powerpoint/2010/main" val="41488780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3891316"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Algunas</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aclaraciones</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698416" y="1626150"/>
            <a:ext cx="10876550" cy="15630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sz="2400" dirty="0"/>
              <a:t>Actuaciones de </a:t>
            </a:r>
            <a:r>
              <a:rPr lang="es-ES" sz="2400" dirty="0" err="1"/>
              <a:t>Bullying</a:t>
            </a:r>
            <a:r>
              <a:rPr lang="es-ES" sz="2400" dirty="0"/>
              <a:t> por </a:t>
            </a:r>
            <a:r>
              <a:rPr lang="es-ES" sz="2400" dirty="0" err="1"/>
              <a:t>Whatsapp</a:t>
            </a:r>
            <a:r>
              <a:rPr lang="es-ES" sz="2400" dirty="0"/>
              <a:t> tienen responsabilidad penal y conllevan responsabilidad penal y civil </a:t>
            </a:r>
            <a:r>
              <a:rPr lang="es-ES" dirty="0"/>
              <a:t> </a:t>
            </a:r>
            <a:r>
              <a:rPr lang="es-ES" sz="2400" dirty="0"/>
              <a:t>regulado en la LO 5/2000, de responsabilidad penal de los menores</a:t>
            </a:r>
            <a:endParaRPr lang="es-ES" sz="2400" u="sng" dirty="0"/>
          </a:p>
        </p:txBody>
      </p:sp>
      <p:pic>
        <p:nvPicPr>
          <p:cNvPr id="3" name="Imagen 2">
            <a:extLst>
              <a:ext uri="{FF2B5EF4-FFF2-40B4-BE49-F238E27FC236}">
                <a16:creationId xmlns:a16="http://schemas.microsoft.com/office/drawing/2014/main" id="{1C7961F6-B5CC-C242-A6AB-F50D5B46F79B}"/>
              </a:ext>
            </a:extLst>
          </p:cNvPr>
          <p:cNvPicPr>
            <a:picLocks noChangeAspect="1"/>
          </p:cNvPicPr>
          <p:nvPr/>
        </p:nvPicPr>
        <p:blipFill>
          <a:blip r:embed="rId3"/>
          <a:stretch>
            <a:fillRect/>
          </a:stretch>
        </p:blipFill>
        <p:spPr>
          <a:xfrm>
            <a:off x="1068658" y="3637912"/>
            <a:ext cx="4930697" cy="2761190"/>
          </a:xfrm>
          <a:prstGeom prst="rect">
            <a:avLst/>
          </a:prstGeom>
        </p:spPr>
      </p:pic>
      <p:pic>
        <p:nvPicPr>
          <p:cNvPr id="7" name="Imagen 6">
            <a:extLst>
              <a:ext uri="{FF2B5EF4-FFF2-40B4-BE49-F238E27FC236}">
                <a16:creationId xmlns:a16="http://schemas.microsoft.com/office/drawing/2014/main" id="{DACB8EA2-D1A4-B640-B688-321E14975D3B}"/>
              </a:ext>
            </a:extLst>
          </p:cNvPr>
          <p:cNvPicPr>
            <a:picLocks noChangeAspect="1"/>
          </p:cNvPicPr>
          <p:nvPr/>
        </p:nvPicPr>
        <p:blipFill>
          <a:blip r:embed="rId4"/>
          <a:stretch>
            <a:fillRect/>
          </a:stretch>
        </p:blipFill>
        <p:spPr>
          <a:xfrm>
            <a:off x="6440758" y="3637912"/>
            <a:ext cx="5522380" cy="2761190"/>
          </a:xfrm>
          <a:prstGeom prst="rect">
            <a:avLst/>
          </a:prstGeom>
        </p:spPr>
      </p:pic>
    </p:spTree>
    <p:extLst>
      <p:ext uri="{BB962C8B-B14F-4D97-AF65-F5344CB8AC3E}">
        <p14:creationId xmlns:p14="http://schemas.microsoft.com/office/powerpoint/2010/main" val="13180755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3891316"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Algunas</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aclaraciones</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586904" y="1626151"/>
            <a:ext cx="10876550" cy="1228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sz="3200" b="1" dirty="0"/>
              <a:t>Da la sensación de que nunca vas a ir a prisión cometiendo delitos por WhatsApp, ¿no?</a:t>
            </a:r>
          </a:p>
        </p:txBody>
      </p:sp>
      <p:sp>
        <p:nvSpPr>
          <p:cNvPr id="8" name="Rectángulo redondeado 7">
            <a:extLst>
              <a:ext uri="{FF2B5EF4-FFF2-40B4-BE49-F238E27FC236}">
                <a16:creationId xmlns:a16="http://schemas.microsoft.com/office/drawing/2014/main" id="{314ACCDC-356D-B34E-B608-604693CBA6A5}"/>
              </a:ext>
            </a:extLst>
          </p:cNvPr>
          <p:cNvSpPr/>
          <p:nvPr/>
        </p:nvSpPr>
        <p:spPr>
          <a:xfrm>
            <a:off x="586904" y="3106265"/>
            <a:ext cx="10876550" cy="33427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buFontTx/>
              <a:buChar char="-"/>
            </a:pPr>
            <a:r>
              <a:rPr lang="es-ES" sz="2800" b="1" dirty="0"/>
              <a:t>Pornografía infantil</a:t>
            </a:r>
            <a:r>
              <a:rPr lang="es-ES" sz="2800" dirty="0"/>
              <a:t>. </a:t>
            </a:r>
          </a:p>
          <a:p>
            <a:pPr marL="457200" indent="-457200">
              <a:buFontTx/>
              <a:buChar char="-"/>
            </a:pPr>
            <a:r>
              <a:rPr lang="es-ES" sz="2800" dirty="0"/>
              <a:t>Compartir </a:t>
            </a:r>
            <a:r>
              <a:rPr lang="es-ES" sz="2800" b="1" dirty="0"/>
              <a:t>fotos y vídeos íntimos sin consentimiento de la persona</a:t>
            </a:r>
          </a:p>
          <a:p>
            <a:endParaRPr lang="es-ES" sz="2800" b="1" dirty="0"/>
          </a:p>
          <a:p>
            <a:r>
              <a:rPr lang="es-ES" sz="2800" dirty="0"/>
              <a:t>Son delitos por los que delito por el que irías a prisión de cabeza de acuerdo con el artículo </a:t>
            </a:r>
            <a:r>
              <a:rPr lang="es-ES" dirty="0"/>
              <a:t> </a:t>
            </a:r>
            <a:r>
              <a:rPr lang="es-ES" sz="2800" dirty="0"/>
              <a:t>art. 172 ter del Código Penal, que está penado con entre 3 meses y dos años de prisión</a:t>
            </a:r>
          </a:p>
        </p:txBody>
      </p:sp>
    </p:spTree>
    <p:extLst>
      <p:ext uri="{BB962C8B-B14F-4D97-AF65-F5344CB8AC3E}">
        <p14:creationId xmlns:p14="http://schemas.microsoft.com/office/powerpoint/2010/main" val="505486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3891316"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Algunas</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aclaraciones</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grpSp>
        <p:nvGrpSpPr>
          <p:cNvPr id="7" name="Grupo 6">
            <a:extLst>
              <a:ext uri="{FF2B5EF4-FFF2-40B4-BE49-F238E27FC236}">
                <a16:creationId xmlns:a16="http://schemas.microsoft.com/office/drawing/2014/main" id="{1F92DA15-4C5C-BF42-9F28-AD84F75B089B}"/>
              </a:ext>
            </a:extLst>
          </p:cNvPr>
          <p:cNvGrpSpPr/>
          <p:nvPr/>
        </p:nvGrpSpPr>
        <p:grpSpPr>
          <a:xfrm>
            <a:off x="1583471" y="1528713"/>
            <a:ext cx="8161645" cy="5150868"/>
            <a:chOff x="356837" y="1551015"/>
            <a:chExt cx="8161645" cy="5150868"/>
          </a:xfrm>
        </p:grpSpPr>
        <p:pic>
          <p:nvPicPr>
            <p:cNvPr id="3" name="Imagen 2">
              <a:extLst>
                <a:ext uri="{FF2B5EF4-FFF2-40B4-BE49-F238E27FC236}">
                  <a16:creationId xmlns:a16="http://schemas.microsoft.com/office/drawing/2014/main" id="{0752A3EF-6E0A-D646-8458-CF27A10F326D}"/>
                </a:ext>
              </a:extLst>
            </p:cNvPr>
            <p:cNvPicPr>
              <a:picLocks noChangeAspect="1"/>
            </p:cNvPicPr>
            <p:nvPr/>
          </p:nvPicPr>
          <p:blipFill>
            <a:blip r:embed="rId3"/>
            <a:stretch>
              <a:fillRect/>
            </a:stretch>
          </p:blipFill>
          <p:spPr>
            <a:xfrm>
              <a:off x="356837" y="1551015"/>
              <a:ext cx="8161645" cy="5150868"/>
            </a:xfrm>
            <a:prstGeom prst="rect">
              <a:avLst/>
            </a:prstGeom>
          </p:spPr>
        </p:pic>
        <p:sp>
          <p:nvSpPr>
            <p:cNvPr id="5" name="CuadroTexto 4">
              <a:extLst>
                <a:ext uri="{FF2B5EF4-FFF2-40B4-BE49-F238E27FC236}">
                  <a16:creationId xmlns:a16="http://schemas.microsoft.com/office/drawing/2014/main" id="{57C5188B-9BB6-554F-8B7C-7BD1F5F6B8FD}"/>
                </a:ext>
              </a:extLst>
            </p:cNvPr>
            <p:cNvSpPr txBox="1"/>
            <p:nvPr/>
          </p:nvSpPr>
          <p:spPr>
            <a:xfrm>
              <a:off x="6601523" y="1617921"/>
              <a:ext cx="1293541" cy="369332"/>
            </a:xfrm>
            <a:prstGeom prst="rect">
              <a:avLst/>
            </a:prstGeom>
            <a:noFill/>
          </p:spPr>
          <p:txBody>
            <a:bodyPr wrap="square" rtlCol="0">
              <a:spAutoFit/>
            </a:bodyPr>
            <a:lstStyle/>
            <a:p>
              <a:r>
                <a:rPr lang="es-ES" dirty="0">
                  <a:solidFill>
                    <a:srgbClr val="FF0000"/>
                  </a:solidFill>
                </a:rPr>
                <a:t>29/05/2019</a:t>
              </a:r>
            </a:p>
          </p:txBody>
        </p:sp>
      </p:grpSp>
    </p:spTree>
    <p:extLst>
      <p:ext uri="{BB962C8B-B14F-4D97-AF65-F5344CB8AC3E}">
        <p14:creationId xmlns:p14="http://schemas.microsoft.com/office/powerpoint/2010/main" val="22260532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4" y="640912"/>
            <a:ext cx="7793603"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err="1">
                <a:solidFill>
                  <a:srgbClr val="2519BD"/>
                </a:solidFill>
                <a:effectLst>
                  <a:outerShdw blurRad="38100" dist="38100" dir="2700000" algn="tl">
                    <a:srgbClr val="C0C0C0"/>
                  </a:outerShdw>
                </a:effectLst>
              </a:rPr>
              <a:t>Peligros</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y</a:t>
            </a:r>
            <a:r>
              <a:rPr lang="ca-ES" altLang="es-ES" sz="2800" b="1" dirty="0">
                <a:solidFill>
                  <a:srgbClr val="2519BD"/>
                </a:solidFill>
                <a:effectLst>
                  <a:outerShdw blurRad="38100" dist="38100" dir="2700000" algn="tl">
                    <a:srgbClr val="C0C0C0"/>
                  </a:outerShdw>
                </a:effectLst>
              </a:rPr>
              <a:t> delitós que se comenten en </a:t>
            </a:r>
            <a:r>
              <a:rPr lang="ca-ES" altLang="es-ES" sz="2800" b="1" dirty="0" err="1">
                <a:solidFill>
                  <a:srgbClr val="2519BD"/>
                </a:solidFill>
                <a:effectLst>
                  <a:outerShdw blurRad="38100" dist="38100" dir="2700000" algn="tl">
                    <a:srgbClr val="C0C0C0"/>
                  </a:outerShdw>
                </a:effectLst>
              </a:rPr>
              <a:t>whastapp</a:t>
            </a:r>
            <a:endParaRPr lang="ca-ES" altLang="es-ES" sz="2800" b="1" dirty="0">
              <a:solidFill>
                <a:srgbClr val="2519BD"/>
              </a:solidFill>
              <a:effectLst>
                <a:outerShdw blurRad="38100" dist="38100" dir="2700000" algn="tl">
                  <a:srgbClr val="C0C0C0"/>
                </a:outerShdw>
              </a:effectLst>
            </a:endParaRP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pic>
        <p:nvPicPr>
          <p:cNvPr id="6" name="Imagen 5">
            <a:extLst>
              <a:ext uri="{FF2B5EF4-FFF2-40B4-BE49-F238E27FC236}">
                <a16:creationId xmlns:a16="http://schemas.microsoft.com/office/drawing/2014/main" id="{97484445-8064-704D-9BF2-DC0776C1AF30}"/>
              </a:ext>
            </a:extLst>
          </p:cNvPr>
          <p:cNvPicPr>
            <a:picLocks noChangeAspect="1"/>
          </p:cNvPicPr>
          <p:nvPr/>
        </p:nvPicPr>
        <p:blipFill>
          <a:blip r:embed="rId3"/>
          <a:stretch>
            <a:fillRect/>
          </a:stretch>
        </p:blipFill>
        <p:spPr>
          <a:xfrm>
            <a:off x="3061797" y="1531087"/>
            <a:ext cx="5081966" cy="4095519"/>
          </a:xfrm>
          <a:prstGeom prst="rect">
            <a:avLst/>
          </a:prstGeom>
        </p:spPr>
      </p:pic>
      <p:sp>
        <p:nvSpPr>
          <p:cNvPr id="8" name="Rectángulo 7">
            <a:extLst>
              <a:ext uri="{FF2B5EF4-FFF2-40B4-BE49-F238E27FC236}">
                <a16:creationId xmlns:a16="http://schemas.microsoft.com/office/drawing/2014/main" id="{1CAA01C1-270A-6144-A84D-037B02CF0797}"/>
              </a:ext>
            </a:extLst>
          </p:cNvPr>
          <p:cNvSpPr/>
          <p:nvPr/>
        </p:nvSpPr>
        <p:spPr>
          <a:xfrm>
            <a:off x="2105795" y="5980206"/>
            <a:ext cx="7763536" cy="523220"/>
          </a:xfrm>
          <a:prstGeom prst="rect">
            <a:avLst/>
          </a:prstGeom>
        </p:spPr>
        <p:txBody>
          <a:bodyPr wrap="none">
            <a:spAutoFit/>
          </a:bodyPr>
          <a:lstStyle/>
          <a:p>
            <a:r>
              <a:rPr lang="es-ES" sz="2800" dirty="0">
                <a:hlinkClick r:id="rId4"/>
              </a:rPr>
              <a:t>https://www.youtube.com/watch?v=xhN15OJRXpU</a:t>
            </a:r>
            <a:r>
              <a:rPr lang="es-ES" sz="2800" dirty="0"/>
              <a:t> </a:t>
            </a:r>
          </a:p>
        </p:txBody>
      </p:sp>
    </p:spTree>
    <p:extLst>
      <p:ext uri="{BB962C8B-B14F-4D97-AF65-F5344CB8AC3E}">
        <p14:creationId xmlns:p14="http://schemas.microsoft.com/office/powerpoint/2010/main" val="157890272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1584188"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Vídeos 1</a:t>
            </a: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3" name="Rectángulo 2">
            <a:extLst>
              <a:ext uri="{FF2B5EF4-FFF2-40B4-BE49-F238E27FC236}">
                <a16:creationId xmlns:a16="http://schemas.microsoft.com/office/drawing/2014/main" id="{E4162498-2762-F640-8BF1-7C8585F92679}"/>
              </a:ext>
            </a:extLst>
          </p:cNvPr>
          <p:cNvSpPr/>
          <p:nvPr/>
        </p:nvSpPr>
        <p:spPr>
          <a:xfrm>
            <a:off x="793553" y="1350141"/>
            <a:ext cx="10919575" cy="954107"/>
          </a:xfrm>
          <a:prstGeom prst="rect">
            <a:avLst/>
          </a:prstGeom>
        </p:spPr>
        <p:txBody>
          <a:bodyPr wrap="square">
            <a:spAutoFit/>
          </a:bodyPr>
          <a:lstStyle/>
          <a:p>
            <a:r>
              <a:rPr lang="es-ES" sz="2800" dirty="0">
                <a:hlinkClick r:id="rId3"/>
              </a:rPr>
              <a:t>https://www.youtube.com/watch?v=pAohWiuNPYo</a:t>
            </a:r>
            <a:r>
              <a:rPr lang="es-ES" sz="2800" dirty="0"/>
              <a:t>  </a:t>
            </a:r>
          </a:p>
          <a:p>
            <a:r>
              <a:rPr lang="es-ES" sz="2800" dirty="0"/>
              <a:t>(</a:t>
            </a:r>
            <a:r>
              <a:rPr lang="es-ES" sz="2800" dirty="0" err="1"/>
              <a:t>Grooming</a:t>
            </a:r>
            <a:r>
              <a:rPr lang="es-ES" sz="2800" dirty="0"/>
              <a:t> – suplantar a una persona para engañarte por internet)</a:t>
            </a:r>
          </a:p>
        </p:txBody>
      </p:sp>
      <p:sp>
        <p:nvSpPr>
          <p:cNvPr id="5" name="Rectángulo 4">
            <a:extLst>
              <a:ext uri="{FF2B5EF4-FFF2-40B4-BE49-F238E27FC236}">
                <a16:creationId xmlns:a16="http://schemas.microsoft.com/office/drawing/2014/main" id="{CFF9DE08-2D85-294E-8216-D65D87BF87D6}"/>
              </a:ext>
            </a:extLst>
          </p:cNvPr>
          <p:cNvSpPr/>
          <p:nvPr/>
        </p:nvSpPr>
        <p:spPr>
          <a:xfrm>
            <a:off x="793553" y="2476902"/>
            <a:ext cx="7621510" cy="954107"/>
          </a:xfrm>
          <a:prstGeom prst="rect">
            <a:avLst/>
          </a:prstGeom>
        </p:spPr>
        <p:txBody>
          <a:bodyPr wrap="none">
            <a:spAutoFit/>
          </a:bodyPr>
          <a:lstStyle/>
          <a:p>
            <a:r>
              <a:rPr lang="es-ES" sz="2800" dirty="0">
                <a:hlinkClick r:id="rId4"/>
              </a:rPr>
              <a:t>https://www.youtube.com/watch?v=6K0wtyDl2u4</a:t>
            </a:r>
            <a:r>
              <a:rPr lang="es-ES" sz="2800" dirty="0"/>
              <a:t> </a:t>
            </a:r>
          </a:p>
          <a:p>
            <a:r>
              <a:rPr lang="es-ES" sz="2800" dirty="0"/>
              <a:t>¿Eres la misma persona en las redes sociales?</a:t>
            </a:r>
          </a:p>
        </p:txBody>
      </p:sp>
      <p:sp>
        <p:nvSpPr>
          <p:cNvPr id="7" name="Rectángulo 6">
            <a:extLst>
              <a:ext uri="{FF2B5EF4-FFF2-40B4-BE49-F238E27FC236}">
                <a16:creationId xmlns:a16="http://schemas.microsoft.com/office/drawing/2014/main" id="{9C0E2930-AAF0-D147-8CE6-A46B276909B8}"/>
              </a:ext>
            </a:extLst>
          </p:cNvPr>
          <p:cNvSpPr/>
          <p:nvPr/>
        </p:nvSpPr>
        <p:spPr>
          <a:xfrm>
            <a:off x="793553" y="4529823"/>
            <a:ext cx="9303426" cy="954107"/>
          </a:xfrm>
          <a:prstGeom prst="rect">
            <a:avLst/>
          </a:prstGeom>
        </p:spPr>
        <p:txBody>
          <a:bodyPr wrap="square">
            <a:spAutoFit/>
          </a:bodyPr>
          <a:lstStyle/>
          <a:p>
            <a:r>
              <a:rPr lang="es-ES" sz="2800" dirty="0">
                <a:hlinkClick r:id="rId5"/>
              </a:rPr>
              <a:t>https://www.youtube.com/watch?v=Nnti8H3bO7w</a:t>
            </a:r>
            <a:endParaRPr lang="es-ES" sz="2800" dirty="0"/>
          </a:p>
          <a:p>
            <a:r>
              <a:rPr lang="es-ES" sz="2800" dirty="0"/>
              <a:t>Anuncio que aclara como actuar ante el </a:t>
            </a:r>
            <a:r>
              <a:rPr lang="es-ES" sz="2800" dirty="0" err="1"/>
              <a:t>ciberbulling</a:t>
            </a:r>
            <a:endParaRPr lang="es-ES" sz="2800" dirty="0"/>
          </a:p>
        </p:txBody>
      </p:sp>
      <p:sp>
        <p:nvSpPr>
          <p:cNvPr id="8" name="Rectángulo 7">
            <a:extLst>
              <a:ext uri="{FF2B5EF4-FFF2-40B4-BE49-F238E27FC236}">
                <a16:creationId xmlns:a16="http://schemas.microsoft.com/office/drawing/2014/main" id="{CD04E91A-E532-8F40-B4C2-3F0B7F38DBF7}"/>
              </a:ext>
            </a:extLst>
          </p:cNvPr>
          <p:cNvSpPr/>
          <p:nvPr/>
        </p:nvSpPr>
        <p:spPr>
          <a:xfrm>
            <a:off x="793553" y="3455379"/>
            <a:ext cx="9303426" cy="954107"/>
          </a:xfrm>
          <a:prstGeom prst="rect">
            <a:avLst/>
          </a:prstGeom>
        </p:spPr>
        <p:txBody>
          <a:bodyPr wrap="square">
            <a:spAutoFit/>
          </a:bodyPr>
          <a:lstStyle/>
          <a:p>
            <a:r>
              <a:rPr lang="es-ES" sz="2800" dirty="0">
                <a:hlinkClick r:id="rId6"/>
              </a:rPr>
              <a:t>https://www.youtube.com/watch?v=E235oRqubv4</a:t>
            </a:r>
            <a:r>
              <a:rPr lang="es-ES" sz="2800" dirty="0"/>
              <a:t> </a:t>
            </a:r>
          </a:p>
          <a:p>
            <a:r>
              <a:rPr lang="es-ES" sz="2800" dirty="0"/>
              <a:t>¿Qué es el </a:t>
            </a:r>
            <a:r>
              <a:rPr lang="es-ES" sz="2800" dirty="0" err="1"/>
              <a:t>ciberbullíng</a:t>
            </a:r>
            <a:r>
              <a:rPr lang="es-ES" sz="2800" dirty="0"/>
              <a:t> / </a:t>
            </a:r>
            <a:r>
              <a:rPr lang="es-ES" sz="2800" dirty="0" err="1"/>
              <a:t>ciberacoso</a:t>
            </a:r>
            <a:r>
              <a:rPr lang="es-ES" sz="2800" dirty="0"/>
              <a:t>?</a:t>
            </a:r>
          </a:p>
        </p:txBody>
      </p:sp>
      <p:sp>
        <p:nvSpPr>
          <p:cNvPr id="10" name="Rectángulo 9">
            <a:extLst>
              <a:ext uri="{FF2B5EF4-FFF2-40B4-BE49-F238E27FC236}">
                <a16:creationId xmlns:a16="http://schemas.microsoft.com/office/drawing/2014/main" id="{6E76B933-A485-E941-A599-DD9BDB032AB9}"/>
              </a:ext>
            </a:extLst>
          </p:cNvPr>
          <p:cNvSpPr/>
          <p:nvPr/>
        </p:nvSpPr>
        <p:spPr>
          <a:xfrm>
            <a:off x="793553" y="5604268"/>
            <a:ext cx="9303426" cy="954107"/>
          </a:xfrm>
          <a:prstGeom prst="rect">
            <a:avLst/>
          </a:prstGeom>
        </p:spPr>
        <p:txBody>
          <a:bodyPr wrap="square">
            <a:spAutoFit/>
          </a:bodyPr>
          <a:lstStyle/>
          <a:p>
            <a:r>
              <a:rPr lang="es-ES" sz="2800" dirty="0">
                <a:hlinkClick r:id="rId7"/>
              </a:rPr>
              <a:t>https://www.youtube.com/watch?v=IPV1fUs3jHw</a:t>
            </a:r>
            <a:r>
              <a:rPr lang="es-ES" sz="2800" dirty="0"/>
              <a:t> </a:t>
            </a:r>
          </a:p>
          <a:p>
            <a:r>
              <a:rPr lang="es-ES" sz="2800" dirty="0"/>
              <a:t>Situación real que explica como actuar ante el </a:t>
            </a:r>
            <a:r>
              <a:rPr lang="es-ES" sz="2800" dirty="0" err="1"/>
              <a:t>ciberbulling</a:t>
            </a:r>
            <a:endParaRPr lang="es-ES" sz="2800" dirty="0"/>
          </a:p>
        </p:txBody>
      </p:sp>
    </p:spTree>
    <p:extLst>
      <p:ext uri="{BB962C8B-B14F-4D97-AF65-F5344CB8AC3E}">
        <p14:creationId xmlns:p14="http://schemas.microsoft.com/office/powerpoint/2010/main" val="12550193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C64E46-4EA8-6446-AB00-BA2C7E50402A}"/>
              </a:ext>
            </a:extLst>
          </p:cNvPr>
          <p:cNvPicPr>
            <a:picLocks noChangeAspect="1"/>
          </p:cNvPicPr>
          <p:nvPr/>
        </p:nvPicPr>
        <p:blipFill>
          <a:blip r:embed="rId2"/>
          <a:stretch>
            <a:fillRect/>
          </a:stretch>
        </p:blipFill>
        <p:spPr>
          <a:xfrm>
            <a:off x="0" y="181856"/>
            <a:ext cx="12192000" cy="6494287"/>
          </a:xfrm>
          <a:prstGeom prst="rect">
            <a:avLst/>
          </a:prstGeom>
        </p:spPr>
      </p:pic>
    </p:spTree>
    <p:extLst>
      <p:ext uri="{BB962C8B-B14F-4D97-AF65-F5344CB8AC3E}">
        <p14:creationId xmlns:p14="http://schemas.microsoft.com/office/powerpoint/2010/main" val="2857275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AE92F63-5A9B-4B4A-9FC0-53681120CF9D}"/>
              </a:ext>
            </a:extLst>
          </p:cNvPr>
          <p:cNvSpPr/>
          <p:nvPr/>
        </p:nvSpPr>
        <p:spPr>
          <a:xfrm>
            <a:off x="564602" y="600238"/>
            <a:ext cx="11277994" cy="27451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sz="3200" b="1" dirty="0"/>
              <a:t>CARPETA VÍDEOS INTERNET:</a:t>
            </a:r>
          </a:p>
          <a:p>
            <a:pPr marL="457200" indent="-457200">
              <a:buFontTx/>
              <a:buChar char="-"/>
            </a:pPr>
            <a:r>
              <a:rPr lang="es-ES" sz="3200" b="1" dirty="0"/>
              <a:t>01_CiberBullyingNicaragua</a:t>
            </a:r>
          </a:p>
          <a:p>
            <a:pPr marL="457200" indent="-457200">
              <a:buFontTx/>
              <a:buChar char="-"/>
            </a:pPr>
            <a:r>
              <a:rPr lang="es-ES" sz="3200" b="1" dirty="0"/>
              <a:t>02_Mi_Historia_De_Bullying_Cantante_German_Garmendia</a:t>
            </a:r>
          </a:p>
          <a:p>
            <a:pPr marL="457200" indent="-457200">
              <a:buFontTx/>
              <a:buChar char="-"/>
            </a:pPr>
            <a:r>
              <a:rPr lang="es-ES" sz="3200" b="1" dirty="0"/>
              <a:t>03_Aprender a solucionar conflictos</a:t>
            </a:r>
          </a:p>
          <a:p>
            <a:pPr marL="457200" indent="-457200">
              <a:buFontTx/>
              <a:buChar char="-"/>
            </a:pPr>
            <a:r>
              <a:rPr lang="es-ES" sz="3200" b="1" dirty="0"/>
              <a:t>04_Recomendaciones uso de internet y redes sociales</a:t>
            </a:r>
          </a:p>
        </p:txBody>
      </p:sp>
      <p:pic>
        <p:nvPicPr>
          <p:cNvPr id="2" name="Imagen 1">
            <a:extLst>
              <a:ext uri="{FF2B5EF4-FFF2-40B4-BE49-F238E27FC236}">
                <a16:creationId xmlns:a16="http://schemas.microsoft.com/office/drawing/2014/main" id="{A8A9F437-753B-3144-AA3D-CC2C953746E0}"/>
              </a:ext>
            </a:extLst>
          </p:cNvPr>
          <p:cNvPicPr>
            <a:picLocks noChangeAspect="1"/>
          </p:cNvPicPr>
          <p:nvPr/>
        </p:nvPicPr>
        <p:blipFill>
          <a:blip r:embed="rId2"/>
          <a:stretch>
            <a:fillRect/>
          </a:stretch>
        </p:blipFill>
        <p:spPr>
          <a:xfrm>
            <a:off x="3278457" y="3601894"/>
            <a:ext cx="4631009" cy="2799990"/>
          </a:xfrm>
          <a:prstGeom prst="rect">
            <a:avLst/>
          </a:prstGeom>
          <a:ln>
            <a:solidFill>
              <a:schemeClr val="tx1"/>
            </a:solidFill>
          </a:ln>
        </p:spPr>
      </p:pic>
    </p:spTree>
    <p:extLst>
      <p:ext uri="{BB962C8B-B14F-4D97-AF65-F5344CB8AC3E}">
        <p14:creationId xmlns:p14="http://schemas.microsoft.com/office/powerpoint/2010/main" val="298805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1584188"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Vídeos 2</a:t>
            </a: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3" name="Rectángulo 2">
            <a:extLst>
              <a:ext uri="{FF2B5EF4-FFF2-40B4-BE49-F238E27FC236}">
                <a16:creationId xmlns:a16="http://schemas.microsoft.com/office/drawing/2014/main" id="{E4162498-2762-F640-8BF1-7C8585F92679}"/>
              </a:ext>
            </a:extLst>
          </p:cNvPr>
          <p:cNvSpPr/>
          <p:nvPr/>
        </p:nvSpPr>
        <p:spPr>
          <a:xfrm>
            <a:off x="882560" y="1334859"/>
            <a:ext cx="10919575" cy="954107"/>
          </a:xfrm>
          <a:prstGeom prst="rect">
            <a:avLst/>
          </a:prstGeom>
        </p:spPr>
        <p:txBody>
          <a:bodyPr wrap="square">
            <a:spAutoFit/>
          </a:bodyPr>
          <a:lstStyle/>
          <a:p>
            <a:r>
              <a:rPr lang="es-ES" sz="2800" dirty="0">
                <a:hlinkClick r:id="rId3"/>
              </a:rPr>
              <a:t>https://www.youtube.com/watch?v=tVAjiyNzYq0</a:t>
            </a:r>
            <a:r>
              <a:rPr lang="es-ES" sz="2800" dirty="0"/>
              <a:t> </a:t>
            </a:r>
          </a:p>
          <a:p>
            <a:r>
              <a:rPr lang="es-ES" sz="2800" dirty="0"/>
              <a:t>(¿Cómo actuar si te acosan en una red social?)</a:t>
            </a:r>
          </a:p>
        </p:txBody>
      </p:sp>
      <p:sp>
        <p:nvSpPr>
          <p:cNvPr id="9" name="Rectángulo 8">
            <a:extLst>
              <a:ext uri="{FF2B5EF4-FFF2-40B4-BE49-F238E27FC236}">
                <a16:creationId xmlns:a16="http://schemas.microsoft.com/office/drawing/2014/main" id="{89FA0678-18F0-7647-AC4D-2899D85A0CE7}"/>
              </a:ext>
            </a:extLst>
          </p:cNvPr>
          <p:cNvSpPr/>
          <p:nvPr/>
        </p:nvSpPr>
        <p:spPr>
          <a:xfrm>
            <a:off x="882560" y="2402691"/>
            <a:ext cx="10919575" cy="954107"/>
          </a:xfrm>
          <a:prstGeom prst="rect">
            <a:avLst/>
          </a:prstGeom>
        </p:spPr>
        <p:txBody>
          <a:bodyPr wrap="square">
            <a:spAutoFit/>
          </a:bodyPr>
          <a:lstStyle/>
          <a:p>
            <a:r>
              <a:rPr lang="es-ES" sz="2800" dirty="0">
                <a:hlinkClick r:id="rId4"/>
              </a:rPr>
              <a:t>https://www.youtube.com/watch?v=8wQXwq0s_iY</a:t>
            </a:r>
            <a:r>
              <a:rPr lang="es-ES" sz="2800" dirty="0"/>
              <a:t>    </a:t>
            </a:r>
          </a:p>
          <a:p>
            <a:r>
              <a:rPr lang="es-ES" sz="2800" dirty="0"/>
              <a:t>Pilar y su celular – Las apariencias en internet engañan…</a:t>
            </a:r>
          </a:p>
        </p:txBody>
      </p:sp>
      <p:sp>
        <p:nvSpPr>
          <p:cNvPr id="10" name="Rectángulo 9">
            <a:extLst>
              <a:ext uri="{FF2B5EF4-FFF2-40B4-BE49-F238E27FC236}">
                <a16:creationId xmlns:a16="http://schemas.microsoft.com/office/drawing/2014/main" id="{D1F3CFED-1F0B-3F41-93E2-F0E889C502C2}"/>
              </a:ext>
            </a:extLst>
          </p:cNvPr>
          <p:cNvSpPr/>
          <p:nvPr/>
        </p:nvSpPr>
        <p:spPr>
          <a:xfrm>
            <a:off x="882560" y="3470523"/>
            <a:ext cx="10919575" cy="954107"/>
          </a:xfrm>
          <a:prstGeom prst="rect">
            <a:avLst/>
          </a:prstGeom>
        </p:spPr>
        <p:txBody>
          <a:bodyPr wrap="square">
            <a:spAutoFit/>
          </a:bodyPr>
          <a:lstStyle/>
          <a:p>
            <a:r>
              <a:rPr lang="es-ES" sz="2800" dirty="0">
                <a:hlinkClick r:id="rId5"/>
              </a:rPr>
              <a:t>https://www.youtube.com/watch?v=ZNjSRIQ0Rgc</a:t>
            </a:r>
            <a:r>
              <a:rPr lang="es-ES" sz="2800" dirty="0"/>
              <a:t> </a:t>
            </a:r>
          </a:p>
          <a:p>
            <a:r>
              <a:rPr lang="es-ES" sz="2800" dirty="0"/>
              <a:t>Pilar y su celular – Cuidado con las apps que instalas</a:t>
            </a:r>
          </a:p>
        </p:txBody>
      </p:sp>
      <p:sp>
        <p:nvSpPr>
          <p:cNvPr id="11" name="Rectángulo 10">
            <a:extLst>
              <a:ext uri="{FF2B5EF4-FFF2-40B4-BE49-F238E27FC236}">
                <a16:creationId xmlns:a16="http://schemas.microsoft.com/office/drawing/2014/main" id="{8F207DFD-F132-994D-9DC0-D1F5EA842798}"/>
              </a:ext>
            </a:extLst>
          </p:cNvPr>
          <p:cNvSpPr/>
          <p:nvPr/>
        </p:nvSpPr>
        <p:spPr>
          <a:xfrm>
            <a:off x="882560" y="4538355"/>
            <a:ext cx="10919575" cy="954107"/>
          </a:xfrm>
          <a:prstGeom prst="rect">
            <a:avLst/>
          </a:prstGeom>
        </p:spPr>
        <p:txBody>
          <a:bodyPr wrap="square">
            <a:spAutoFit/>
          </a:bodyPr>
          <a:lstStyle/>
          <a:p>
            <a:r>
              <a:rPr lang="es-ES" sz="2800" dirty="0">
                <a:hlinkClick r:id="rId6"/>
              </a:rPr>
              <a:t>https://www.youtube.com/watch?v=UXeR3iLG_ro</a:t>
            </a:r>
            <a:endParaRPr lang="es-ES" sz="2800" dirty="0"/>
          </a:p>
          <a:p>
            <a:r>
              <a:rPr lang="es-ES" sz="2800" dirty="0"/>
              <a:t>Pilar y su celular – Privacidad y cuidado con los permisos de lo que instalas</a:t>
            </a:r>
          </a:p>
        </p:txBody>
      </p:sp>
      <p:sp>
        <p:nvSpPr>
          <p:cNvPr id="12" name="Rectángulo 11">
            <a:extLst>
              <a:ext uri="{FF2B5EF4-FFF2-40B4-BE49-F238E27FC236}">
                <a16:creationId xmlns:a16="http://schemas.microsoft.com/office/drawing/2014/main" id="{4761C3A7-66F4-0942-8B53-3CB1AE1A5942}"/>
              </a:ext>
            </a:extLst>
          </p:cNvPr>
          <p:cNvSpPr/>
          <p:nvPr/>
        </p:nvSpPr>
        <p:spPr>
          <a:xfrm>
            <a:off x="882559" y="5606187"/>
            <a:ext cx="10919575" cy="954107"/>
          </a:xfrm>
          <a:prstGeom prst="rect">
            <a:avLst/>
          </a:prstGeom>
        </p:spPr>
        <p:txBody>
          <a:bodyPr wrap="square">
            <a:spAutoFit/>
          </a:bodyPr>
          <a:lstStyle/>
          <a:p>
            <a:r>
              <a:rPr lang="es-ES" sz="2800" dirty="0">
                <a:hlinkClick r:id="rId7"/>
              </a:rPr>
              <a:t>https://www.youtube.com/watch?v=uBWFnvw0CvY</a:t>
            </a:r>
            <a:r>
              <a:rPr lang="es-ES" sz="2800" dirty="0"/>
              <a:t> </a:t>
            </a:r>
          </a:p>
          <a:p>
            <a:r>
              <a:rPr lang="es-ES" sz="2800" dirty="0"/>
              <a:t>Pilar y su celular – No se está siempre disponible</a:t>
            </a:r>
          </a:p>
        </p:txBody>
      </p:sp>
    </p:spTree>
    <p:extLst>
      <p:ext uri="{BB962C8B-B14F-4D97-AF65-F5344CB8AC3E}">
        <p14:creationId xmlns:p14="http://schemas.microsoft.com/office/powerpoint/2010/main" val="30913901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1584188"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Vídeos 3</a:t>
            </a: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3" name="Rectángulo 2">
            <a:extLst>
              <a:ext uri="{FF2B5EF4-FFF2-40B4-BE49-F238E27FC236}">
                <a16:creationId xmlns:a16="http://schemas.microsoft.com/office/drawing/2014/main" id="{E4162498-2762-F640-8BF1-7C8585F92679}"/>
              </a:ext>
            </a:extLst>
          </p:cNvPr>
          <p:cNvSpPr/>
          <p:nvPr/>
        </p:nvSpPr>
        <p:spPr>
          <a:xfrm>
            <a:off x="882558" y="4656496"/>
            <a:ext cx="10919575" cy="954107"/>
          </a:xfrm>
          <a:prstGeom prst="rect">
            <a:avLst/>
          </a:prstGeom>
        </p:spPr>
        <p:txBody>
          <a:bodyPr wrap="square">
            <a:spAutoFit/>
          </a:bodyPr>
          <a:lstStyle/>
          <a:p>
            <a:r>
              <a:rPr lang="es-ES" sz="2800" dirty="0">
                <a:hlinkClick r:id="rId3"/>
              </a:rPr>
              <a:t>https://www.respetoimagenesintimas.com</a:t>
            </a:r>
            <a:r>
              <a:rPr lang="es-ES" sz="2800" dirty="0"/>
              <a:t> </a:t>
            </a:r>
          </a:p>
          <a:p>
            <a:r>
              <a:rPr lang="es-ES" sz="2800" dirty="0"/>
              <a:t>Colección de 4 vídeos para hacer pensar sobre lo que puede pasar…</a:t>
            </a:r>
          </a:p>
        </p:txBody>
      </p:sp>
      <p:sp>
        <p:nvSpPr>
          <p:cNvPr id="9" name="Rectángulo 8">
            <a:extLst>
              <a:ext uri="{FF2B5EF4-FFF2-40B4-BE49-F238E27FC236}">
                <a16:creationId xmlns:a16="http://schemas.microsoft.com/office/drawing/2014/main" id="{89FA0678-18F0-7647-AC4D-2899D85A0CE7}"/>
              </a:ext>
            </a:extLst>
          </p:cNvPr>
          <p:cNvSpPr/>
          <p:nvPr/>
        </p:nvSpPr>
        <p:spPr>
          <a:xfrm>
            <a:off x="882559" y="1475791"/>
            <a:ext cx="10919575" cy="954107"/>
          </a:xfrm>
          <a:prstGeom prst="rect">
            <a:avLst/>
          </a:prstGeom>
        </p:spPr>
        <p:txBody>
          <a:bodyPr wrap="square">
            <a:spAutoFit/>
          </a:bodyPr>
          <a:lstStyle/>
          <a:p>
            <a:r>
              <a:rPr lang="es-ES" sz="2800" dirty="0">
                <a:hlinkClick r:id="rId4"/>
              </a:rPr>
              <a:t>https://www.youtube.com/watch?v=-x1-hdcF2TU</a:t>
            </a:r>
            <a:r>
              <a:rPr lang="es-ES" sz="2800" dirty="0"/>
              <a:t> </a:t>
            </a:r>
          </a:p>
          <a:p>
            <a:r>
              <a:rPr lang="es-ES" sz="2800" dirty="0"/>
              <a:t>Planazo de fin de semana – Importancia de proteger nuestros datos</a:t>
            </a:r>
          </a:p>
        </p:txBody>
      </p:sp>
      <p:sp>
        <p:nvSpPr>
          <p:cNvPr id="10" name="Rectángulo 9">
            <a:extLst>
              <a:ext uri="{FF2B5EF4-FFF2-40B4-BE49-F238E27FC236}">
                <a16:creationId xmlns:a16="http://schemas.microsoft.com/office/drawing/2014/main" id="{D1F3CFED-1F0B-3F41-93E2-F0E889C502C2}"/>
              </a:ext>
            </a:extLst>
          </p:cNvPr>
          <p:cNvSpPr/>
          <p:nvPr/>
        </p:nvSpPr>
        <p:spPr>
          <a:xfrm>
            <a:off x="882558" y="2536026"/>
            <a:ext cx="10919575" cy="954107"/>
          </a:xfrm>
          <a:prstGeom prst="rect">
            <a:avLst/>
          </a:prstGeom>
        </p:spPr>
        <p:txBody>
          <a:bodyPr wrap="square">
            <a:spAutoFit/>
          </a:bodyPr>
          <a:lstStyle/>
          <a:p>
            <a:r>
              <a:rPr lang="es-ES" sz="2800" dirty="0">
                <a:hlinkClick r:id="rId5"/>
              </a:rPr>
              <a:t>https://www.youtube.com/watch?v=KzahZqZPwLc</a:t>
            </a:r>
            <a:r>
              <a:rPr lang="es-ES" sz="2800" dirty="0"/>
              <a:t> </a:t>
            </a:r>
          </a:p>
          <a:p>
            <a:r>
              <a:rPr lang="es-ES" sz="2800" dirty="0"/>
              <a:t>Un vídeo muy especial – Nuestros rastro en las redes sociales</a:t>
            </a:r>
          </a:p>
        </p:txBody>
      </p:sp>
      <p:sp>
        <p:nvSpPr>
          <p:cNvPr id="11" name="Rectángulo 10">
            <a:extLst>
              <a:ext uri="{FF2B5EF4-FFF2-40B4-BE49-F238E27FC236}">
                <a16:creationId xmlns:a16="http://schemas.microsoft.com/office/drawing/2014/main" id="{8F207DFD-F132-994D-9DC0-D1F5EA842798}"/>
              </a:ext>
            </a:extLst>
          </p:cNvPr>
          <p:cNvSpPr/>
          <p:nvPr/>
        </p:nvSpPr>
        <p:spPr>
          <a:xfrm>
            <a:off x="882558" y="3596261"/>
            <a:ext cx="10919575" cy="954107"/>
          </a:xfrm>
          <a:prstGeom prst="rect">
            <a:avLst/>
          </a:prstGeom>
        </p:spPr>
        <p:txBody>
          <a:bodyPr wrap="square">
            <a:spAutoFit/>
          </a:bodyPr>
          <a:lstStyle/>
          <a:p>
            <a:r>
              <a:rPr lang="es-ES" sz="2800" dirty="0">
                <a:hlinkClick r:id="rId6"/>
              </a:rPr>
              <a:t>https://www.youtube.com/watch?v=tLYumn3qo5g</a:t>
            </a:r>
            <a:r>
              <a:rPr lang="es-ES" sz="2800" dirty="0"/>
              <a:t> </a:t>
            </a:r>
          </a:p>
          <a:p>
            <a:r>
              <a:rPr lang="es-ES" sz="2800" dirty="0"/>
              <a:t>Un crack de </a:t>
            </a:r>
            <a:r>
              <a:rPr lang="es-ES" sz="2800" dirty="0" err="1"/>
              <a:t>bmx</a:t>
            </a:r>
            <a:r>
              <a:rPr lang="es-ES" sz="2800" dirty="0"/>
              <a:t> – No todo es internet en esta vida</a:t>
            </a:r>
          </a:p>
        </p:txBody>
      </p:sp>
    </p:spTree>
    <p:extLst>
      <p:ext uri="{BB962C8B-B14F-4D97-AF65-F5344CB8AC3E}">
        <p14:creationId xmlns:p14="http://schemas.microsoft.com/office/powerpoint/2010/main" val="40161657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2" y="678980"/>
            <a:ext cx="10380167" cy="4116044"/>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6600" b="1" dirty="0">
                <a:solidFill>
                  <a:srgbClr val="2519BD"/>
                </a:solidFill>
                <a:effectLst>
                  <a:outerShdw blurRad="38100" dist="38100" dir="2700000" algn="tl">
                    <a:srgbClr val="C0C0C0"/>
                  </a:outerShdw>
                </a:effectLst>
              </a:rPr>
              <a:t>COMENTAR:</a:t>
            </a:r>
          </a:p>
          <a:p>
            <a:pPr marL="857250" indent="-857250" algn="ct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6600" b="1" dirty="0">
                <a:solidFill>
                  <a:srgbClr val="2519BD"/>
                </a:solidFill>
                <a:effectLst>
                  <a:outerShdw blurRad="38100" dist="38100" dir="2700000" algn="tl">
                    <a:srgbClr val="C0C0C0"/>
                  </a:outerShdw>
                </a:effectLst>
              </a:rPr>
              <a:t>EL DECÁLOGO DE USO SEGURO DE WHATSAPP</a:t>
            </a:r>
          </a:p>
          <a:p>
            <a:pPr marL="857250" indent="-857250" algn="ct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6600" b="1" dirty="0">
                <a:solidFill>
                  <a:srgbClr val="2519BD"/>
                </a:solidFill>
                <a:effectLst>
                  <a:outerShdw blurRad="38100" dist="38100" dir="2700000" algn="tl">
                    <a:srgbClr val="C0C0C0"/>
                  </a:outerShdw>
                </a:effectLst>
              </a:rPr>
              <a:t>DOCUMENTO RELACIÓN CON INTERNET</a:t>
            </a: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8328500" y="5103659"/>
            <a:ext cx="2755812" cy="1347858"/>
          </a:xfrm>
          <a:prstGeom prst="rect">
            <a:avLst/>
          </a:prstGeom>
          <a:ln>
            <a:solidFill>
              <a:schemeClr val="bg1"/>
            </a:solidFill>
          </a:ln>
        </p:spPr>
      </p:pic>
    </p:spTree>
    <p:extLst>
      <p:ext uri="{BB962C8B-B14F-4D97-AF65-F5344CB8AC3E}">
        <p14:creationId xmlns:p14="http://schemas.microsoft.com/office/powerpoint/2010/main" val="223122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27088" y="692150"/>
            <a:ext cx="6191229"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a:solidFill>
                  <a:srgbClr val="2519BD"/>
                </a:solidFill>
                <a:effectLst>
                  <a:outerShdw blurRad="38100" dist="38100" dir="2700000" algn="tl">
                    <a:srgbClr val="C0C0C0"/>
                  </a:outerShdw>
                </a:effectLst>
              </a:rPr>
              <a:t>BENEFICIOS DE LAS REDES SOCIALES</a:t>
            </a:r>
            <a:endParaRPr lang="ca-ES" altLang="es-ES" sz="2800" b="1" dirty="0">
              <a:solidFill>
                <a:srgbClr val="2519BD"/>
              </a:solidFill>
              <a:effectLst>
                <a:outerShdw blurRad="38100" dist="38100" dir="2700000" algn="tl">
                  <a:srgbClr val="C0C0C0"/>
                </a:outerShdw>
              </a:effectLst>
            </a:endParaRPr>
          </a:p>
        </p:txBody>
      </p:sp>
      <p:pic>
        <p:nvPicPr>
          <p:cNvPr id="5" name="Imagen 4">
            <a:extLst>
              <a:ext uri="{FF2B5EF4-FFF2-40B4-BE49-F238E27FC236}">
                <a16:creationId xmlns:a16="http://schemas.microsoft.com/office/drawing/2014/main" id="{B670584B-D713-704A-B993-0058A9776289}"/>
              </a:ext>
            </a:extLst>
          </p:cNvPr>
          <p:cNvPicPr>
            <a:picLocks noChangeAspect="1"/>
          </p:cNvPicPr>
          <p:nvPr/>
        </p:nvPicPr>
        <p:blipFill>
          <a:blip r:embed="rId2"/>
          <a:stretch>
            <a:fillRect/>
          </a:stretch>
        </p:blipFill>
        <p:spPr>
          <a:xfrm>
            <a:off x="7887318" y="102548"/>
            <a:ext cx="2619375" cy="1466850"/>
          </a:xfrm>
          <a:prstGeom prst="rect">
            <a:avLst/>
          </a:prstGeom>
        </p:spPr>
      </p:pic>
      <p:sp>
        <p:nvSpPr>
          <p:cNvPr id="6" name="Rectangle 1">
            <a:extLst>
              <a:ext uri="{FF2B5EF4-FFF2-40B4-BE49-F238E27FC236}">
                <a16:creationId xmlns:a16="http://schemas.microsoft.com/office/drawing/2014/main" id="{B80FC807-A31F-0642-A988-189AF3AAD407}"/>
              </a:ext>
            </a:extLst>
          </p:cNvPr>
          <p:cNvSpPr txBox="1">
            <a:spLocks noChangeArrowheads="1"/>
          </p:cNvSpPr>
          <p:nvPr/>
        </p:nvSpPr>
        <p:spPr>
          <a:xfrm>
            <a:off x="454326" y="1670264"/>
            <a:ext cx="4071438" cy="1238082"/>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1. ES FÁCIL MANTENER CONTACTO Y REENCONTRARSE CON ANTIGUOS AMIGOS.</a:t>
            </a:r>
          </a:p>
        </p:txBody>
      </p:sp>
      <p:sp>
        <p:nvSpPr>
          <p:cNvPr id="7" name="Rectangle 1">
            <a:extLst>
              <a:ext uri="{FF2B5EF4-FFF2-40B4-BE49-F238E27FC236}">
                <a16:creationId xmlns:a16="http://schemas.microsoft.com/office/drawing/2014/main" id="{5E71EE01-CB68-FD47-A2CA-95649EA28F5F}"/>
              </a:ext>
            </a:extLst>
          </p:cNvPr>
          <p:cNvSpPr txBox="1">
            <a:spLocks noChangeArrowheads="1"/>
          </p:cNvSpPr>
          <p:nvPr/>
        </p:nvSpPr>
        <p:spPr>
          <a:xfrm>
            <a:off x="454327" y="3258132"/>
            <a:ext cx="4051560" cy="1088995"/>
          </a:xfrm>
          <a:prstGeom prst="rect">
            <a:avLst/>
          </a:prstGeom>
          <a:solidFill>
            <a:schemeClr val="accent4">
              <a:lumMod val="20000"/>
              <a:lumOff val="80000"/>
            </a:schemeClr>
          </a:solidFill>
          <a:ln>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400" dirty="0">
                <a:solidFill>
                  <a:srgbClr val="000000"/>
                </a:solidFill>
                <a:cs typeface="Times New Roman" panose="02020603050405020304" pitchFamily="18" charset="0"/>
              </a:rPr>
              <a:t>2. PERMITEN Compartir momentos especiales con NUESTRA FAMILIA Y AMIGOS.</a:t>
            </a:r>
          </a:p>
        </p:txBody>
      </p:sp>
      <p:sp>
        <p:nvSpPr>
          <p:cNvPr id="8" name="Rectangle 1">
            <a:extLst>
              <a:ext uri="{FF2B5EF4-FFF2-40B4-BE49-F238E27FC236}">
                <a16:creationId xmlns:a16="http://schemas.microsoft.com/office/drawing/2014/main" id="{DBFE1A08-B7C3-054A-893B-BAC291015F1E}"/>
              </a:ext>
            </a:extLst>
          </p:cNvPr>
          <p:cNvSpPr txBox="1">
            <a:spLocks noChangeArrowheads="1"/>
          </p:cNvSpPr>
          <p:nvPr/>
        </p:nvSpPr>
        <p:spPr>
          <a:xfrm>
            <a:off x="454326" y="4752314"/>
            <a:ext cx="4051561" cy="1088995"/>
          </a:xfrm>
          <a:prstGeom prst="rect">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400" dirty="0">
                <a:solidFill>
                  <a:srgbClr val="000000"/>
                </a:solidFill>
                <a:cs typeface="Times New Roman" panose="02020603050405020304" pitchFamily="18" charset="0"/>
              </a:rPr>
              <a:t>3. PERMITEN reuniones vía online Y movilizar a miles de personas. </a:t>
            </a:r>
          </a:p>
        </p:txBody>
      </p:sp>
      <p:sp>
        <p:nvSpPr>
          <p:cNvPr id="9" name="Rectangle 1">
            <a:extLst>
              <a:ext uri="{FF2B5EF4-FFF2-40B4-BE49-F238E27FC236}">
                <a16:creationId xmlns:a16="http://schemas.microsoft.com/office/drawing/2014/main" id="{C6C9AB61-D89A-944B-BBFB-B7B19BDD5A38}"/>
              </a:ext>
            </a:extLst>
          </p:cNvPr>
          <p:cNvSpPr txBox="1">
            <a:spLocks noChangeArrowheads="1"/>
          </p:cNvSpPr>
          <p:nvPr/>
        </p:nvSpPr>
        <p:spPr>
          <a:xfrm>
            <a:off x="6715165" y="1757452"/>
            <a:ext cx="4963680" cy="1238082"/>
          </a:xfrm>
          <a:prstGeom prst="rect">
            <a:avLst/>
          </a:prstGeom>
          <a:solidFill>
            <a:schemeClr val="accent1">
              <a:lumMod val="20000"/>
              <a:lumOff val="80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4. </a:t>
            </a:r>
            <a:r>
              <a:rPr lang="en-US" altLang="es-ES" sz="2400" dirty="0" err="1">
                <a:solidFill>
                  <a:srgbClr val="000000"/>
                </a:solidFill>
                <a:cs typeface="Times New Roman" panose="02020603050405020304" pitchFamily="18" charset="0"/>
              </a:rPr>
              <a:t>Acaban</a:t>
            </a:r>
            <a:r>
              <a:rPr lang="en-US" altLang="es-ES" sz="2400" dirty="0">
                <a:solidFill>
                  <a:srgbClr val="000000"/>
                </a:solidFill>
                <a:cs typeface="Times New Roman" panose="02020603050405020304" pitchFamily="18" charset="0"/>
              </a:rPr>
              <a:t> con las </a:t>
            </a:r>
            <a:r>
              <a:rPr lang="en-US" altLang="es-ES" sz="2400" dirty="0" err="1">
                <a:solidFill>
                  <a:srgbClr val="000000"/>
                </a:solidFill>
                <a:cs typeface="Times New Roman" panose="02020603050405020304" pitchFamily="18" charset="0"/>
              </a:rPr>
              <a:t>fronteras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geográficas</a:t>
            </a:r>
            <a:r>
              <a:rPr lang="en-US" altLang="es-ES" sz="2400" dirty="0">
                <a:solidFill>
                  <a:srgbClr val="000000"/>
                </a:solidFill>
                <a:cs typeface="Times New Roman" panose="02020603050405020304" pitchFamily="18" charset="0"/>
              </a:rPr>
              <a:t> y </a:t>
            </a:r>
            <a:r>
              <a:rPr lang="en-US" altLang="es-ES" sz="2400" dirty="0" err="1">
                <a:solidFill>
                  <a:srgbClr val="000000"/>
                </a:solidFill>
                <a:cs typeface="Times New Roman" panose="02020603050405020304" pitchFamily="18" charset="0"/>
              </a:rPr>
              <a:t>permiten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conectar</a:t>
            </a:r>
            <a:r>
              <a:rPr lang="en-US" altLang="es-ES" sz="2400" dirty="0">
                <a:solidFill>
                  <a:srgbClr val="000000"/>
                </a:solidFill>
                <a:cs typeface="Times New Roman" panose="02020603050405020304" pitchFamily="18" charset="0"/>
              </a:rPr>
              <a:t> sin importer la </a:t>
            </a:r>
            <a:r>
              <a:rPr lang="en-US" altLang="es-ES" sz="2400" dirty="0" err="1">
                <a:solidFill>
                  <a:srgbClr val="000000"/>
                </a:solidFill>
                <a:cs typeface="Times New Roman" panose="02020603050405020304" pitchFamily="18" charset="0"/>
              </a:rPr>
              <a:t>distancia</a:t>
            </a:r>
            <a:r>
              <a:rPr lang="en-US" altLang="es-ES" sz="2400" dirty="0">
                <a:solidFill>
                  <a:srgbClr val="000000"/>
                </a:solidFill>
                <a:cs typeface="Times New Roman" panose="02020603050405020304" pitchFamily="18" charset="0"/>
              </a:rPr>
              <a:t>.</a:t>
            </a:r>
          </a:p>
        </p:txBody>
      </p:sp>
      <p:sp>
        <p:nvSpPr>
          <p:cNvPr id="10" name="Rectangle 1">
            <a:extLst>
              <a:ext uri="{FF2B5EF4-FFF2-40B4-BE49-F238E27FC236}">
                <a16:creationId xmlns:a16="http://schemas.microsoft.com/office/drawing/2014/main" id="{FF3E0AEF-E6C1-FB45-B8BD-482A9B93D2AB}"/>
              </a:ext>
            </a:extLst>
          </p:cNvPr>
          <p:cNvSpPr txBox="1">
            <a:spLocks noChangeArrowheads="1"/>
          </p:cNvSpPr>
          <p:nvPr/>
        </p:nvSpPr>
        <p:spPr>
          <a:xfrm>
            <a:off x="6715165" y="3349886"/>
            <a:ext cx="4963680" cy="1238082"/>
          </a:xfrm>
          <a:prstGeom prst="rect">
            <a:avLst/>
          </a:prstGeom>
          <a:solidFill>
            <a:schemeClr val="accent6">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5. Nos </a:t>
            </a:r>
            <a:r>
              <a:rPr lang="en-US" altLang="es-ES" sz="2400" dirty="0" err="1">
                <a:solidFill>
                  <a:srgbClr val="000000"/>
                </a:solidFill>
                <a:cs typeface="Times New Roman" panose="02020603050405020304" pitchFamily="18" charset="0"/>
              </a:rPr>
              <a:t>ofrecen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información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en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tiempo</a:t>
            </a:r>
            <a:r>
              <a:rPr lang="en-US" altLang="es-ES" sz="2400" dirty="0">
                <a:solidFill>
                  <a:srgbClr val="000000"/>
                </a:solidFill>
                <a:cs typeface="Times New Roman" panose="02020603050405020304" pitchFamily="18" charset="0"/>
              </a:rPr>
              <a:t> real de </a:t>
            </a:r>
            <a:r>
              <a:rPr lang="en-US" altLang="es-ES" sz="2400" dirty="0" err="1">
                <a:solidFill>
                  <a:srgbClr val="000000"/>
                </a:solidFill>
                <a:cs typeface="Times New Roman" panose="02020603050405020304" pitchFamily="18" charset="0"/>
              </a:rPr>
              <a:t>temas</a:t>
            </a:r>
            <a:r>
              <a:rPr lang="en-US" altLang="es-ES" sz="2400" dirty="0">
                <a:solidFill>
                  <a:srgbClr val="000000"/>
                </a:solidFill>
                <a:cs typeface="Times New Roman" panose="02020603050405020304" pitchFamily="18" charset="0"/>
              </a:rPr>
              <a:t> de </a:t>
            </a:r>
            <a:r>
              <a:rPr lang="en-US" altLang="es-ES" sz="2400" dirty="0" err="1">
                <a:solidFill>
                  <a:srgbClr val="000000"/>
                </a:solidFill>
                <a:cs typeface="Times New Roman" panose="02020603050405020304" pitchFamily="18" charset="0"/>
              </a:rPr>
              <a:t>nuestro</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interés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actos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conferencias</a:t>
            </a:r>
            <a:r>
              <a:rPr lang="en-US" altLang="es-ES" sz="2400" dirty="0">
                <a:solidFill>
                  <a:srgbClr val="000000"/>
                </a:solidFill>
                <a:cs typeface="Times New Roman" panose="02020603050405020304" pitchFamily="18" charset="0"/>
              </a:rPr>
              <a:t>, …</a:t>
            </a:r>
          </a:p>
        </p:txBody>
      </p:sp>
      <p:sp>
        <p:nvSpPr>
          <p:cNvPr id="11" name="Rectangle 1">
            <a:extLst>
              <a:ext uri="{FF2B5EF4-FFF2-40B4-BE49-F238E27FC236}">
                <a16:creationId xmlns:a16="http://schemas.microsoft.com/office/drawing/2014/main" id="{969082C7-8294-9242-A786-2029C77B5678}"/>
              </a:ext>
            </a:extLst>
          </p:cNvPr>
          <p:cNvSpPr txBox="1">
            <a:spLocks noChangeArrowheads="1"/>
          </p:cNvSpPr>
          <p:nvPr/>
        </p:nvSpPr>
        <p:spPr>
          <a:xfrm>
            <a:off x="6715165" y="4942320"/>
            <a:ext cx="4963680" cy="1238082"/>
          </a:xfrm>
          <a:prstGeom prst="rect">
            <a:avLst/>
          </a:prstGeom>
          <a:solidFill>
            <a:schemeClr val="accent3">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6. </a:t>
            </a:r>
            <a:r>
              <a:rPr lang="en-US" altLang="es-ES" sz="2400" dirty="0" err="1">
                <a:solidFill>
                  <a:srgbClr val="000000"/>
                </a:solidFill>
                <a:cs typeface="Times New Roman" panose="02020603050405020304" pitchFamily="18" charset="0"/>
              </a:rPr>
              <a:t>Pueden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generar</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movimientos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masivos</a:t>
            </a:r>
            <a:r>
              <a:rPr lang="en-US" altLang="es-ES" sz="2400" dirty="0">
                <a:solidFill>
                  <a:srgbClr val="000000"/>
                </a:solidFill>
                <a:cs typeface="Times New Roman" panose="02020603050405020304" pitchFamily="18" charset="0"/>
              </a:rPr>
              <a:t> de </a:t>
            </a:r>
            <a:r>
              <a:rPr lang="en-US" altLang="es-ES" sz="2400" dirty="0" err="1">
                <a:solidFill>
                  <a:srgbClr val="000000"/>
                </a:solidFill>
                <a:cs typeface="Times New Roman" panose="02020603050405020304" pitchFamily="18" charset="0"/>
              </a:rPr>
              <a:t>solidaridad</a:t>
            </a:r>
            <a:r>
              <a:rPr lang="en-US" altLang="es-ES" sz="2400" dirty="0">
                <a:solidFill>
                  <a:srgbClr val="000000"/>
                </a:solidFill>
                <a:cs typeface="Times New Roman" panose="02020603050405020304" pitchFamily="18" charset="0"/>
              </a:rPr>
              <a:t> ante </a:t>
            </a:r>
            <a:r>
              <a:rPr lang="en-US" altLang="es-ES" sz="2400" dirty="0" err="1">
                <a:solidFill>
                  <a:srgbClr val="000000"/>
                </a:solidFill>
                <a:cs typeface="Times New Roman" panose="02020603050405020304" pitchFamily="18" charset="0"/>
              </a:rPr>
              <a:t>situaciones</a:t>
            </a:r>
            <a:r>
              <a:rPr lang="en-US" altLang="es-ES" sz="2400" dirty="0">
                <a:solidFill>
                  <a:srgbClr val="000000"/>
                </a:solidFill>
                <a:cs typeface="Times New Roman" panose="02020603050405020304" pitchFamily="18" charset="0"/>
              </a:rPr>
              <a:t> de crisis.</a:t>
            </a:r>
          </a:p>
        </p:txBody>
      </p:sp>
      <p:pic>
        <p:nvPicPr>
          <p:cNvPr id="12" name="Imagen 11">
            <a:extLst>
              <a:ext uri="{FF2B5EF4-FFF2-40B4-BE49-F238E27FC236}">
                <a16:creationId xmlns:a16="http://schemas.microsoft.com/office/drawing/2014/main" id="{3A4EEAF8-23C7-3F4B-91A5-EEE081B305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228" y="3409976"/>
            <a:ext cx="2401937" cy="3448024"/>
          </a:xfrm>
          <a:prstGeom prst="rect">
            <a:avLst/>
          </a:prstGeom>
        </p:spPr>
      </p:pic>
    </p:spTree>
    <p:extLst>
      <p:ext uri="{BB962C8B-B14F-4D97-AF65-F5344CB8AC3E}">
        <p14:creationId xmlns:p14="http://schemas.microsoft.com/office/powerpoint/2010/main" val="139595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57F641C-85A7-CC40-81F0-5E474351959C}"/>
              </a:ext>
            </a:extLst>
          </p:cNvPr>
          <p:cNvSpPr txBox="1">
            <a:spLocks noChangeArrowheads="1"/>
          </p:cNvSpPr>
          <p:nvPr/>
        </p:nvSpPr>
        <p:spPr>
          <a:xfrm>
            <a:off x="560197" y="1723778"/>
            <a:ext cx="10611514" cy="3004339"/>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000" dirty="0">
                <a:solidFill>
                  <a:srgbClr val="000000"/>
                </a:solidFill>
                <a:cs typeface="Times New Roman" panose="02020603050405020304" pitchFamily="18" charset="0"/>
              </a:rPr>
              <a:t>1.  Puedes ser objeto de </a:t>
            </a:r>
            <a:r>
              <a:rPr lang="es-ES" altLang="es-ES" sz="2000" dirty="0" err="1">
                <a:solidFill>
                  <a:srgbClr val="000000"/>
                </a:solidFill>
                <a:cs typeface="Times New Roman" panose="02020603050405020304" pitchFamily="18" charset="0"/>
              </a:rPr>
              <a:t>ciberdelincuentes</a:t>
            </a:r>
            <a:r>
              <a:rPr lang="es-ES" altLang="es-ES" sz="2000" dirty="0">
                <a:solidFill>
                  <a:srgbClr val="000000"/>
                </a:solidFill>
                <a:cs typeface="Times New Roman" panose="02020603050405020304" pitchFamily="18" charset="0"/>
              </a:rPr>
              <a:t> que quieren obtener datos confidenciales sobre ti.</a:t>
            </a:r>
          </a:p>
          <a:p>
            <a:pPr algn="just">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000" dirty="0">
                <a:solidFill>
                  <a:srgbClr val="000000"/>
                </a:solidFill>
                <a:cs typeface="Times New Roman" panose="02020603050405020304" pitchFamily="18" charset="0"/>
              </a:rPr>
              <a:t>2. DESDE LAS REDES SOCIALES SE TE PUEDE INSTALAR SOFTWARE MALICIOSO EN TU ORDENADOR QUE LES PERMITE OBTENER INFORMACIÓN CONFIDENCIAL COMO DATOS BANCARIOS.</a:t>
            </a:r>
          </a:p>
          <a:p>
            <a:pPr algn="just">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000" dirty="0">
                <a:solidFill>
                  <a:srgbClr val="000000"/>
                </a:solidFill>
                <a:cs typeface="Times New Roman" panose="02020603050405020304" pitchFamily="18" charset="0"/>
              </a:rPr>
              <a:t>3. PUEDEN DARSE CASOS DE SUPLANTACIÓN DE LA PERSONALIDAD.</a:t>
            </a:r>
          </a:p>
          <a:p>
            <a:pPr algn="just">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000" dirty="0">
                <a:solidFill>
                  <a:srgbClr val="000000"/>
                </a:solidFill>
                <a:cs typeface="Times New Roman" panose="02020603050405020304" pitchFamily="18" charset="0"/>
              </a:rPr>
              <a:t>4. SI NO CONFIGURAS CORRECTAMENTE TU PRIVACIDAD, PUEDES EXPONER TU VIDA PRIVADA.</a:t>
            </a:r>
          </a:p>
          <a:p>
            <a:pPr algn="just">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000" dirty="0">
                <a:solidFill>
                  <a:srgbClr val="000000"/>
                </a:solidFill>
                <a:cs typeface="Times New Roman" panose="02020603050405020304" pitchFamily="18" charset="0"/>
              </a:rPr>
              <a:t>5. HAY PERSONAS QUE PUEDEN LLEGAR A ACOSARTE O PERSEGUIRTE EN LAS REDES SOCIALES</a:t>
            </a:r>
          </a:p>
          <a:p>
            <a:pPr algn="just">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000" dirty="0">
                <a:solidFill>
                  <a:srgbClr val="000000"/>
                </a:solidFill>
                <a:cs typeface="Times New Roman" panose="02020603050405020304" pitchFamily="18" charset="0"/>
              </a:rPr>
              <a:t>6. BULLYNG A TRAVÉS DE GRUPOS DE REDES SOCIALES.</a:t>
            </a:r>
          </a:p>
        </p:txBody>
      </p:sp>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560197" y="704025"/>
            <a:ext cx="6191229"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PELIGROS DE LAS REDES SOCIALES</a:t>
            </a:r>
          </a:p>
        </p:txBody>
      </p:sp>
      <p:pic>
        <p:nvPicPr>
          <p:cNvPr id="5" name="Imagen 4">
            <a:extLst>
              <a:ext uri="{FF2B5EF4-FFF2-40B4-BE49-F238E27FC236}">
                <a16:creationId xmlns:a16="http://schemas.microsoft.com/office/drawing/2014/main" id="{B670584B-D713-704A-B993-0058A9776289}"/>
              </a:ext>
            </a:extLst>
          </p:cNvPr>
          <p:cNvPicPr>
            <a:picLocks noChangeAspect="1"/>
          </p:cNvPicPr>
          <p:nvPr/>
        </p:nvPicPr>
        <p:blipFill>
          <a:blip r:embed="rId2"/>
          <a:stretch>
            <a:fillRect/>
          </a:stretch>
        </p:blipFill>
        <p:spPr>
          <a:xfrm>
            <a:off x="7887318" y="102548"/>
            <a:ext cx="2619375" cy="1466850"/>
          </a:xfrm>
          <a:prstGeom prst="rect">
            <a:avLst/>
          </a:prstGeom>
        </p:spPr>
      </p:pic>
      <p:pic>
        <p:nvPicPr>
          <p:cNvPr id="2" name="Imagen 1">
            <a:extLst>
              <a:ext uri="{FF2B5EF4-FFF2-40B4-BE49-F238E27FC236}">
                <a16:creationId xmlns:a16="http://schemas.microsoft.com/office/drawing/2014/main" id="{F8D20439-5EE3-874B-A6B5-A244A57D766A}"/>
              </a:ext>
            </a:extLst>
          </p:cNvPr>
          <p:cNvPicPr>
            <a:picLocks noChangeAspect="1"/>
          </p:cNvPicPr>
          <p:nvPr/>
        </p:nvPicPr>
        <p:blipFill>
          <a:blip r:embed="rId3"/>
          <a:stretch>
            <a:fillRect/>
          </a:stretch>
        </p:blipFill>
        <p:spPr>
          <a:xfrm>
            <a:off x="560197" y="4882497"/>
            <a:ext cx="8851963" cy="1636898"/>
          </a:xfrm>
          <a:prstGeom prst="rect">
            <a:avLst/>
          </a:prstGeom>
        </p:spPr>
      </p:pic>
      <p:pic>
        <p:nvPicPr>
          <p:cNvPr id="6" name="Imagen 5">
            <a:extLst>
              <a:ext uri="{FF2B5EF4-FFF2-40B4-BE49-F238E27FC236}">
                <a16:creationId xmlns:a16="http://schemas.microsoft.com/office/drawing/2014/main" id="{AD0A119B-8654-D54D-83A6-BA580E19B4C3}"/>
              </a:ext>
            </a:extLst>
          </p:cNvPr>
          <p:cNvPicPr>
            <a:picLocks noChangeAspect="1"/>
          </p:cNvPicPr>
          <p:nvPr/>
        </p:nvPicPr>
        <p:blipFill>
          <a:blip r:embed="rId4"/>
          <a:stretch>
            <a:fillRect/>
          </a:stretch>
        </p:blipFill>
        <p:spPr>
          <a:xfrm>
            <a:off x="9391620" y="4282068"/>
            <a:ext cx="3020073" cy="2516727"/>
          </a:xfrm>
          <a:prstGeom prst="rect">
            <a:avLst/>
          </a:prstGeom>
        </p:spPr>
      </p:pic>
    </p:spTree>
    <p:extLst>
      <p:ext uri="{BB962C8B-B14F-4D97-AF65-F5344CB8AC3E}">
        <p14:creationId xmlns:p14="http://schemas.microsoft.com/office/powerpoint/2010/main" val="158289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560197" y="704026"/>
            <a:ext cx="3091769"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¿CÓMO PREVENIR?</a:t>
            </a:r>
          </a:p>
        </p:txBody>
      </p:sp>
      <p:pic>
        <p:nvPicPr>
          <p:cNvPr id="8" name="Picture 4">
            <a:extLst>
              <a:ext uri="{FF2B5EF4-FFF2-40B4-BE49-F238E27FC236}">
                <a16:creationId xmlns:a16="http://schemas.microsoft.com/office/drawing/2014/main" id="{ADC055E5-66D4-0A42-9287-CAA172A84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547" y="407706"/>
            <a:ext cx="3562313" cy="724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7C6C433-4F3F-5F47-BEA6-631F01114074}"/>
              </a:ext>
            </a:extLst>
          </p:cNvPr>
          <p:cNvSpPr txBox="1">
            <a:spLocks noChangeArrowheads="1"/>
          </p:cNvSpPr>
          <p:nvPr/>
        </p:nvSpPr>
        <p:spPr>
          <a:xfrm>
            <a:off x="698166" y="1549492"/>
            <a:ext cx="4071438" cy="515670"/>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1. No </a:t>
            </a:r>
            <a:r>
              <a:rPr lang="en-US" altLang="es-ES" sz="2400" dirty="0" err="1">
                <a:solidFill>
                  <a:srgbClr val="000000"/>
                </a:solidFill>
                <a:cs typeface="Times New Roman" panose="02020603050405020304" pitchFamily="18" charset="0"/>
              </a:rPr>
              <a:t>dar</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datos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personales</a:t>
            </a:r>
            <a:endParaRPr lang="en-US" altLang="es-ES" sz="2400" dirty="0">
              <a:solidFill>
                <a:srgbClr val="000000"/>
              </a:solidFill>
              <a:cs typeface="Times New Roman" panose="02020603050405020304" pitchFamily="18" charset="0"/>
            </a:endParaRPr>
          </a:p>
        </p:txBody>
      </p:sp>
      <p:sp>
        <p:nvSpPr>
          <p:cNvPr id="7" name="Rectangle 1">
            <a:extLst>
              <a:ext uri="{FF2B5EF4-FFF2-40B4-BE49-F238E27FC236}">
                <a16:creationId xmlns:a16="http://schemas.microsoft.com/office/drawing/2014/main" id="{33921F6C-1AB2-5340-BCFF-ACF725F96930}"/>
              </a:ext>
            </a:extLst>
          </p:cNvPr>
          <p:cNvSpPr txBox="1">
            <a:spLocks noChangeArrowheads="1"/>
          </p:cNvSpPr>
          <p:nvPr/>
        </p:nvSpPr>
        <p:spPr>
          <a:xfrm>
            <a:off x="4364736" y="2536102"/>
            <a:ext cx="7571622" cy="870620"/>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2. </a:t>
            </a:r>
            <a:r>
              <a:rPr lang="en-US" altLang="es-ES" sz="2400" dirty="0" err="1">
                <a:solidFill>
                  <a:srgbClr val="000000"/>
                </a:solidFill>
                <a:cs typeface="Times New Roman" panose="02020603050405020304" pitchFamily="18" charset="0"/>
              </a:rPr>
              <a:t>Nunca</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publicar</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fotos</a:t>
            </a:r>
            <a:r>
              <a:rPr lang="en-US" altLang="es-ES" sz="2400" dirty="0">
                <a:solidFill>
                  <a:srgbClr val="000000"/>
                </a:solidFill>
                <a:cs typeface="Times New Roman" panose="02020603050405020304" pitchFamily="18" charset="0"/>
              </a:rPr>
              <a:t> o </a:t>
            </a:r>
            <a:r>
              <a:rPr lang="en-US" altLang="es-ES" sz="2400" dirty="0" err="1">
                <a:solidFill>
                  <a:srgbClr val="000000"/>
                </a:solidFill>
                <a:cs typeface="Times New Roman" panose="02020603050405020304" pitchFamily="18" charset="0"/>
              </a:rPr>
              <a:t>comentarios</a:t>
            </a:r>
            <a:r>
              <a:rPr lang="en-US" altLang="es-ES" sz="2400" dirty="0">
                <a:solidFill>
                  <a:srgbClr val="000000"/>
                </a:solidFill>
                <a:cs typeface="Times New Roman" panose="02020603050405020304" pitchFamily="18" charset="0"/>
              </a:rPr>
              <a:t> que </a:t>
            </a:r>
            <a:r>
              <a:rPr lang="en-US" altLang="es-ES" sz="2400" dirty="0" err="1">
                <a:solidFill>
                  <a:srgbClr val="000000"/>
                </a:solidFill>
                <a:cs typeface="Times New Roman" panose="02020603050405020304" pitchFamily="18" charset="0"/>
              </a:rPr>
              <a:t>puedan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ser</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usados</a:t>
            </a:r>
            <a:r>
              <a:rPr lang="en-US" altLang="es-ES" sz="2400" dirty="0">
                <a:solidFill>
                  <a:srgbClr val="000000"/>
                </a:solidFill>
                <a:cs typeface="Times New Roman" panose="02020603050405020304" pitchFamily="18" charset="0"/>
              </a:rPr>
              <a:t> contra </a:t>
            </a:r>
            <a:r>
              <a:rPr lang="en-US" altLang="es-ES" sz="2400" dirty="0" err="1">
                <a:solidFill>
                  <a:srgbClr val="000000"/>
                </a:solidFill>
                <a:cs typeface="Times New Roman" panose="02020603050405020304" pitchFamily="18" charset="0"/>
              </a:rPr>
              <a:t>ti</a:t>
            </a:r>
            <a:r>
              <a:rPr lang="en-US" altLang="es-ES" sz="2400" dirty="0">
                <a:solidFill>
                  <a:srgbClr val="000000"/>
                </a:solidFill>
                <a:cs typeface="Times New Roman" panose="02020603050405020304" pitchFamily="18" charset="0"/>
              </a:rPr>
              <a:t> o </a:t>
            </a:r>
            <a:r>
              <a:rPr lang="en-US" altLang="es-ES" sz="2400" dirty="0" err="1">
                <a:solidFill>
                  <a:srgbClr val="000000"/>
                </a:solidFill>
                <a:cs typeface="Times New Roman" panose="02020603050405020304" pitchFamily="18" charset="0"/>
              </a:rPr>
              <a:t>tus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seres</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queridos</a:t>
            </a:r>
            <a:r>
              <a:rPr lang="en-US" altLang="es-ES" sz="2400" dirty="0">
                <a:solidFill>
                  <a:srgbClr val="000000"/>
                </a:solidFill>
                <a:cs typeface="Times New Roman" panose="02020603050405020304" pitchFamily="18" charset="0"/>
              </a:rPr>
              <a:t>.</a:t>
            </a:r>
          </a:p>
        </p:txBody>
      </p:sp>
      <p:sp>
        <p:nvSpPr>
          <p:cNvPr id="9" name="Rectangle 1">
            <a:extLst>
              <a:ext uri="{FF2B5EF4-FFF2-40B4-BE49-F238E27FC236}">
                <a16:creationId xmlns:a16="http://schemas.microsoft.com/office/drawing/2014/main" id="{F5EE13A5-722D-C544-8AD8-0969E603CF72}"/>
              </a:ext>
            </a:extLst>
          </p:cNvPr>
          <p:cNvSpPr txBox="1">
            <a:spLocks noChangeArrowheads="1"/>
          </p:cNvSpPr>
          <p:nvPr/>
        </p:nvSpPr>
        <p:spPr>
          <a:xfrm>
            <a:off x="560197" y="4043165"/>
            <a:ext cx="5962523" cy="494757"/>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3. </a:t>
            </a:r>
            <a:r>
              <a:rPr lang="ca-ES" altLang="es-ES" sz="2400" dirty="0" err="1">
                <a:solidFill>
                  <a:srgbClr val="000000"/>
                </a:solidFill>
              </a:rPr>
              <a:t>Rechazar</a:t>
            </a:r>
            <a:r>
              <a:rPr lang="ca-ES" altLang="es-ES" sz="2400" dirty="0">
                <a:solidFill>
                  <a:srgbClr val="000000"/>
                </a:solidFill>
              </a:rPr>
              <a:t> SPAM </a:t>
            </a:r>
            <a:r>
              <a:rPr lang="ca-ES" altLang="es-ES" sz="2400" dirty="0" err="1">
                <a:solidFill>
                  <a:srgbClr val="000000"/>
                </a:solidFill>
              </a:rPr>
              <a:t>y</a:t>
            </a:r>
            <a:r>
              <a:rPr lang="ca-ES" altLang="es-ES" sz="2400" dirty="0">
                <a:solidFill>
                  <a:srgbClr val="000000"/>
                </a:solidFill>
              </a:rPr>
              <a:t> </a:t>
            </a:r>
            <a:r>
              <a:rPr lang="ca-ES" altLang="es-ES" sz="2400" dirty="0" err="1">
                <a:solidFill>
                  <a:srgbClr val="000000"/>
                </a:solidFill>
              </a:rPr>
              <a:t>correos</a:t>
            </a:r>
            <a:r>
              <a:rPr lang="ca-ES" altLang="es-ES" sz="2400" dirty="0">
                <a:solidFill>
                  <a:srgbClr val="000000"/>
                </a:solidFill>
              </a:rPr>
              <a:t> </a:t>
            </a:r>
            <a:r>
              <a:rPr lang="ca-ES" altLang="es-ES" sz="2400" dirty="0" err="1">
                <a:solidFill>
                  <a:srgbClr val="000000"/>
                </a:solidFill>
              </a:rPr>
              <a:t>inesperados</a:t>
            </a:r>
            <a:r>
              <a:rPr lang="ca-ES" altLang="es-ES" sz="2400" dirty="0">
                <a:solidFill>
                  <a:srgbClr val="000000"/>
                </a:solidFill>
              </a:rPr>
              <a:t>.</a:t>
            </a:r>
          </a:p>
        </p:txBody>
      </p:sp>
      <p:sp>
        <p:nvSpPr>
          <p:cNvPr id="10" name="Rectangle 1">
            <a:extLst>
              <a:ext uri="{FF2B5EF4-FFF2-40B4-BE49-F238E27FC236}">
                <a16:creationId xmlns:a16="http://schemas.microsoft.com/office/drawing/2014/main" id="{3BC794F2-C8A0-7D4D-8070-8A89DEDFAC1F}"/>
              </a:ext>
            </a:extLst>
          </p:cNvPr>
          <p:cNvSpPr txBox="1">
            <a:spLocks noChangeArrowheads="1"/>
          </p:cNvSpPr>
          <p:nvPr/>
        </p:nvSpPr>
        <p:spPr>
          <a:xfrm>
            <a:off x="5715707" y="5489435"/>
            <a:ext cx="5747893" cy="494757"/>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4. </a:t>
            </a:r>
            <a:r>
              <a:rPr lang="ca-ES" altLang="es-ES" sz="2400" dirty="0">
                <a:solidFill>
                  <a:srgbClr val="000000"/>
                </a:solidFill>
              </a:rPr>
              <a:t>No dar con </a:t>
            </a:r>
            <a:r>
              <a:rPr lang="ca-ES" altLang="es-ES" sz="2400" dirty="0" err="1">
                <a:solidFill>
                  <a:srgbClr val="000000"/>
                </a:solidFill>
              </a:rPr>
              <a:t>facilidad</a:t>
            </a:r>
            <a:r>
              <a:rPr lang="ca-ES" altLang="es-ES" sz="2400" dirty="0">
                <a:solidFill>
                  <a:srgbClr val="000000"/>
                </a:solidFill>
              </a:rPr>
              <a:t> </a:t>
            </a:r>
            <a:r>
              <a:rPr lang="ca-ES" altLang="es-ES" sz="2400" dirty="0" err="1">
                <a:solidFill>
                  <a:srgbClr val="000000"/>
                </a:solidFill>
              </a:rPr>
              <a:t>nuestro</a:t>
            </a:r>
            <a:r>
              <a:rPr lang="ca-ES" altLang="es-ES" sz="2400" dirty="0">
                <a:solidFill>
                  <a:srgbClr val="000000"/>
                </a:solidFill>
              </a:rPr>
              <a:t> </a:t>
            </a:r>
            <a:r>
              <a:rPr lang="ca-ES" altLang="es-ES" sz="2400" dirty="0" err="1">
                <a:solidFill>
                  <a:srgbClr val="000000"/>
                </a:solidFill>
              </a:rPr>
              <a:t>email</a:t>
            </a:r>
            <a:r>
              <a:rPr lang="ca-ES" altLang="es-ES" sz="2400" dirty="0">
                <a:solidFill>
                  <a:srgbClr val="000000"/>
                </a:solidFill>
              </a:rPr>
              <a:t>.</a:t>
            </a:r>
          </a:p>
        </p:txBody>
      </p:sp>
      <p:pic>
        <p:nvPicPr>
          <p:cNvPr id="11" name="Imagen 10">
            <a:extLst>
              <a:ext uri="{FF2B5EF4-FFF2-40B4-BE49-F238E27FC236}">
                <a16:creationId xmlns:a16="http://schemas.microsoft.com/office/drawing/2014/main" id="{F4D03713-C81C-B244-B724-81A2C2F3B989}"/>
              </a:ext>
            </a:extLst>
          </p:cNvPr>
          <p:cNvPicPr>
            <a:picLocks noChangeAspect="1"/>
          </p:cNvPicPr>
          <p:nvPr/>
        </p:nvPicPr>
        <p:blipFill>
          <a:blip r:embed="rId3"/>
          <a:stretch>
            <a:fillRect/>
          </a:stretch>
        </p:blipFill>
        <p:spPr>
          <a:xfrm>
            <a:off x="4974335" y="627983"/>
            <a:ext cx="2213043" cy="1672649"/>
          </a:xfrm>
          <a:prstGeom prst="rect">
            <a:avLst/>
          </a:prstGeom>
        </p:spPr>
      </p:pic>
      <p:pic>
        <p:nvPicPr>
          <p:cNvPr id="12" name="Imagen 11">
            <a:extLst>
              <a:ext uri="{FF2B5EF4-FFF2-40B4-BE49-F238E27FC236}">
                <a16:creationId xmlns:a16="http://schemas.microsoft.com/office/drawing/2014/main" id="{C16E42A3-CFB7-B74D-920B-39A17F5F6A26}"/>
              </a:ext>
            </a:extLst>
          </p:cNvPr>
          <p:cNvPicPr>
            <a:picLocks noChangeAspect="1"/>
          </p:cNvPicPr>
          <p:nvPr/>
        </p:nvPicPr>
        <p:blipFill>
          <a:blip r:embed="rId4"/>
          <a:stretch>
            <a:fillRect/>
          </a:stretch>
        </p:blipFill>
        <p:spPr>
          <a:xfrm>
            <a:off x="2121408" y="2300632"/>
            <a:ext cx="1420050" cy="1452033"/>
          </a:xfrm>
          <a:prstGeom prst="rect">
            <a:avLst/>
          </a:prstGeom>
          <a:ln>
            <a:solidFill>
              <a:schemeClr val="bg1"/>
            </a:solidFill>
          </a:ln>
        </p:spPr>
      </p:pic>
      <p:pic>
        <p:nvPicPr>
          <p:cNvPr id="13" name="Imagen 12">
            <a:extLst>
              <a:ext uri="{FF2B5EF4-FFF2-40B4-BE49-F238E27FC236}">
                <a16:creationId xmlns:a16="http://schemas.microsoft.com/office/drawing/2014/main" id="{117D5412-8A8E-354F-8180-A5CE3056C9A3}"/>
              </a:ext>
            </a:extLst>
          </p:cNvPr>
          <p:cNvPicPr>
            <a:picLocks noChangeAspect="1"/>
          </p:cNvPicPr>
          <p:nvPr/>
        </p:nvPicPr>
        <p:blipFill>
          <a:blip r:embed="rId5"/>
          <a:stretch>
            <a:fillRect/>
          </a:stretch>
        </p:blipFill>
        <p:spPr>
          <a:xfrm>
            <a:off x="7975566" y="3688029"/>
            <a:ext cx="3453612" cy="1561364"/>
          </a:xfrm>
          <a:prstGeom prst="rect">
            <a:avLst/>
          </a:prstGeom>
          <a:ln>
            <a:solidFill>
              <a:schemeClr val="bg1"/>
            </a:solidFill>
          </a:ln>
        </p:spPr>
      </p:pic>
      <p:pic>
        <p:nvPicPr>
          <p:cNvPr id="14" name="Imagen 13">
            <a:extLst>
              <a:ext uri="{FF2B5EF4-FFF2-40B4-BE49-F238E27FC236}">
                <a16:creationId xmlns:a16="http://schemas.microsoft.com/office/drawing/2014/main" id="{1D8D75B0-48A9-C642-AD15-4F4C1E406383}"/>
              </a:ext>
            </a:extLst>
          </p:cNvPr>
          <p:cNvPicPr>
            <a:picLocks noChangeAspect="1"/>
          </p:cNvPicPr>
          <p:nvPr/>
        </p:nvPicPr>
        <p:blipFill>
          <a:blip r:embed="rId6"/>
          <a:stretch>
            <a:fillRect/>
          </a:stretch>
        </p:blipFill>
        <p:spPr>
          <a:xfrm>
            <a:off x="3389376" y="4838859"/>
            <a:ext cx="1912112" cy="1788484"/>
          </a:xfrm>
          <a:prstGeom prst="rect">
            <a:avLst/>
          </a:prstGeom>
          <a:ln>
            <a:solidFill>
              <a:schemeClr val="bg1"/>
            </a:solidFill>
          </a:ln>
        </p:spPr>
      </p:pic>
    </p:spTree>
    <p:extLst>
      <p:ext uri="{BB962C8B-B14F-4D97-AF65-F5344CB8AC3E}">
        <p14:creationId xmlns:p14="http://schemas.microsoft.com/office/powerpoint/2010/main" val="167670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560197" y="704026"/>
            <a:ext cx="3091769"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¿CÓMO PREVENIR?</a:t>
            </a:r>
          </a:p>
        </p:txBody>
      </p:sp>
      <p:pic>
        <p:nvPicPr>
          <p:cNvPr id="8" name="Picture 4">
            <a:extLst>
              <a:ext uri="{FF2B5EF4-FFF2-40B4-BE49-F238E27FC236}">
                <a16:creationId xmlns:a16="http://schemas.microsoft.com/office/drawing/2014/main" id="{ADC055E5-66D4-0A42-9287-CAA172A84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1869" y="200080"/>
            <a:ext cx="3562313" cy="724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
            <a:extLst>
              <a:ext uri="{FF2B5EF4-FFF2-40B4-BE49-F238E27FC236}">
                <a16:creationId xmlns:a16="http://schemas.microsoft.com/office/drawing/2014/main" id="{5E69259A-E2A0-B144-BF6C-25FCBF463465}"/>
              </a:ext>
            </a:extLst>
          </p:cNvPr>
          <p:cNvSpPr txBox="1">
            <a:spLocks noChangeArrowheads="1"/>
          </p:cNvSpPr>
          <p:nvPr/>
        </p:nvSpPr>
        <p:spPr>
          <a:xfrm>
            <a:off x="698166" y="1549492"/>
            <a:ext cx="6044010" cy="515670"/>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5. </a:t>
            </a:r>
            <a:r>
              <a:rPr lang="en-US" altLang="es-ES" sz="2400" dirty="0" err="1">
                <a:solidFill>
                  <a:srgbClr val="000000"/>
                </a:solidFill>
                <a:cs typeface="Times New Roman" panose="02020603050405020304" pitchFamily="18" charset="0"/>
              </a:rPr>
              <a:t>Mantener</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nuestras</a:t>
            </a:r>
            <a:r>
              <a:rPr lang="en-US" altLang="es-ES" sz="2400" dirty="0">
                <a:solidFill>
                  <a:srgbClr val="000000"/>
                </a:solidFill>
                <a:cs typeface="Times New Roman" panose="02020603050405020304" pitchFamily="18" charset="0"/>
              </a:rPr>
              <a:t> claves </a:t>
            </a:r>
            <a:r>
              <a:rPr lang="en-US" altLang="es-ES" sz="2400" dirty="0" err="1">
                <a:solidFill>
                  <a:srgbClr val="000000"/>
                </a:solidFill>
                <a:cs typeface="Times New Roman" panose="02020603050405020304" pitchFamily="18" charset="0"/>
              </a:rPr>
              <a:t>en</a:t>
            </a:r>
            <a:r>
              <a:rPr lang="en-US" altLang="es-ES" sz="2400" dirty="0">
                <a:solidFill>
                  <a:srgbClr val="000000"/>
                </a:solidFill>
                <a:cs typeface="Times New Roman" panose="02020603050405020304" pitchFamily="18" charset="0"/>
              </a:rPr>
              <a:t> </a:t>
            </a:r>
            <a:r>
              <a:rPr lang="en-US" altLang="es-ES" sz="2400" dirty="0" err="1">
                <a:solidFill>
                  <a:srgbClr val="000000"/>
                </a:solidFill>
                <a:cs typeface="Times New Roman" panose="02020603050405020304" pitchFamily="18" charset="0"/>
              </a:rPr>
              <a:t>secreto</a:t>
            </a:r>
            <a:r>
              <a:rPr lang="en-US" altLang="es-ES" sz="2400" dirty="0">
                <a:solidFill>
                  <a:srgbClr val="000000"/>
                </a:solidFill>
                <a:cs typeface="Times New Roman" panose="02020603050405020304" pitchFamily="18" charset="0"/>
              </a:rPr>
              <a:t>.</a:t>
            </a:r>
          </a:p>
        </p:txBody>
      </p:sp>
      <p:sp>
        <p:nvSpPr>
          <p:cNvPr id="16" name="Rectangle 1">
            <a:extLst>
              <a:ext uri="{FF2B5EF4-FFF2-40B4-BE49-F238E27FC236}">
                <a16:creationId xmlns:a16="http://schemas.microsoft.com/office/drawing/2014/main" id="{C8832212-10A3-3D45-B70E-1C1ED0462CF3}"/>
              </a:ext>
            </a:extLst>
          </p:cNvPr>
          <p:cNvSpPr txBox="1">
            <a:spLocks noChangeArrowheads="1"/>
          </p:cNvSpPr>
          <p:nvPr/>
        </p:nvSpPr>
        <p:spPr>
          <a:xfrm>
            <a:off x="4783511" y="2374053"/>
            <a:ext cx="7132320" cy="870620"/>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6. </a:t>
            </a:r>
            <a:r>
              <a:rPr lang="ca-ES" altLang="es-ES" sz="2400" dirty="0" err="1">
                <a:solidFill>
                  <a:srgbClr val="000000"/>
                </a:solidFill>
              </a:rPr>
              <a:t>Confía</a:t>
            </a:r>
            <a:r>
              <a:rPr lang="ca-ES" altLang="es-ES" sz="2400" dirty="0">
                <a:solidFill>
                  <a:srgbClr val="000000"/>
                </a:solidFill>
              </a:rPr>
              <a:t> </a:t>
            </a:r>
            <a:r>
              <a:rPr lang="ca-ES" altLang="es-ES" sz="2400" dirty="0" err="1">
                <a:solidFill>
                  <a:srgbClr val="000000"/>
                </a:solidFill>
              </a:rPr>
              <a:t>siempre</a:t>
            </a:r>
            <a:r>
              <a:rPr lang="ca-ES" altLang="es-ES" sz="2400" dirty="0">
                <a:solidFill>
                  <a:srgbClr val="000000"/>
                </a:solidFill>
              </a:rPr>
              <a:t> en tu </a:t>
            </a:r>
            <a:r>
              <a:rPr lang="ca-ES" altLang="es-ES" sz="2400" dirty="0" err="1">
                <a:solidFill>
                  <a:srgbClr val="000000"/>
                </a:solidFill>
              </a:rPr>
              <a:t>padre</a:t>
            </a:r>
            <a:r>
              <a:rPr lang="ca-ES" altLang="es-ES" sz="2400" dirty="0">
                <a:solidFill>
                  <a:srgbClr val="000000"/>
                </a:solidFill>
              </a:rPr>
              <a:t> </a:t>
            </a:r>
            <a:r>
              <a:rPr lang="ca-ES" altLang="es-ES" sz="2400" dirty="0" err="1">
                <a:solidFill>
                  <a:srgbClr val="000000"/>
                </a:solidFill>
              </a:rPr>
              <a:t>y</a:t>
            </a:r>
            <a:r>
              <a:rPr lang="ca-ES" altLang="es-ES" sz="2400" dirty="0">
                <a:solidFill>
                  <a:srgbClr val="000000"/>
                </a:solidFill>
              </a:rPr>
              <a:t> en tu </a:t>
            </a:r>
            <a:r>
              <a:rPr lang="ca-ES" altLang="es-ES" sz="2400" dirty="0" err="1">
                <a:solidFill>
                  <a:srgbClr val="000000"/>
                </a:solidFill>
              </a:rPr>
              <a:t>madre</a:t>
            </a:r>
            <a:r>
              <a:rPr lang="ca-ES" altLang="es-ES" sz="2400" dirty="0">
                <a:solidFill>
                  <a:srgbClr val="000000"/>
                </a:solidFill>
              </a:rPr>
              <a:t>, </a:t>
            </a:r>
            <a:r>
              <a:rPr lang="ca-ES" altLang="es-ES" sz="2400" dirty="0" err="1">
                <a:solidFill>
                  <a:srgbClr val="000000"/>
                </a:solidFill>
              </a:rPr>
              <a:t>así</a:t>
            </a:r>
            <a:r>
              <a:rPr lang="ca-ES" altLang="es-ES" sz="2400" dirty="0">
                <a:solidFill>
                  <a:srgbClr val="000000"/>
                </a:solidFill>
              </a:rPr>
              <a:t> como en las </a:t>
            </a:r>
            <a:r>
              <a:rPr lang="ca-ES" altLang="es-ES" sz="2400" dirty="0" err="1">
                <a:solidFill>
                  <a:srgbClr val="000000"/>
                </a:solidFill>
              </a:rPr>
              <a:t>Fuerzas</a:t>
            </a:r>
            <a:r>
              <a:rPr lang="ca-ES" altLang="es-ES" sz="2400" dirty="0">
                <a:solidFill>
                  <a:srgbClr val="000000"/>
                </a:solidFill>
              </a:rPr>
              <a:t> </a:t>
            </a:r>
            <a:r>
              <a:rPr lang="ca-ES" altLang="es-ES" sz="2400" dirty="0" err="1">
                <a:solidFill>
                  <a:srgbClr val="000000"/>
                </a:solidFill>
              </a:rPr>
              <a:t>y</a:t>
            </a:r>
            <a:r>
              <a:rPr lang="ca-ES" altLang="es-ES" sz="2400" dirty="0">
                <a:solidFill>
                  <a:srgbClr val="000000"/>
                </a:solidFill>
              </a:rPr>
              <a:t> </a:t>
            </a:r>
            <a:r>
              <a:rPr lang="ca-ES" altLang="es-ES" sz="2400" dirty="0" err="1">
                <a:solidFill>
                  <a:srgbClr val="000000"/>
                </a:solidFill>
              </a:rPr>
              <a:t>Cuerpos</a:t>
            </a:r>
            <a:r>
              <a:rPr lang="ca-ES" altLang="es-ES" sz="2400" dirty="0">
                <a:solidFill>
                  <a:srgbClr val="000000"/>
                </a:solidFill>
              </a:rPr>
              <a:t> de Seguridad.</a:t>
            </a:r>
            <a:endParaRPr lang="en-US" altLang="es-ES" sz="2400" dirty="0">
              <a:solidFill>
                <a:srgbClr val="000000"/>
              </a:solidFill>
              <a:cs typeface="Times New Roman" panose="02020603050405020304" pitchFamily="18" charset="0"/>
            </a:endParaRPr>
          </a:p>
        </p:txBody>
      </p:sp>
      <p:sp>
        <p:nvSpPr>
          <p:cNvPr id="17" name="Rectangle 1">
            <a:extLst>
              <a:ext uri="{FF2B5EF4-FFF2-40B4-BE49-F238E27FC236}">
                <a16:creationId xmlns:a16="http://schemas.microsoft.com/office/drawing/2014/main" id="{CC44972F-F46D-2C45-81F8-4CCC43B710AF}"/>
              </a:ext>
            </a:extLst>
          </p:cNvPr>
          <p:cNvSpPr txBox="1">
            <a:spLocks noChangeArrowheads="1"/>
          </p:cNvSpPr>
          <p:nvPr/>
        </p:nvSpPr>
        <p:spPr>
          <a:xfrm>
            <a:off x="1269477" y="4131137"/>
            <a:ext cx="4321385" cy="494757"/>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7. </a:t>
            </a:r>
            <a:r>
              <a:rPr lang="ca-ES" altLang="es-ES" sz="2400" dirty="0">
                <a:solidFill>
                  <a:srgbClr val="000000"/>
                </a:solidFill>
              </a:rPr>
              <a:t>Si te </a:t>
            </a:r>
            <a:r>
              <a:rPr lang="ca-ES" altLang="es-ES" sz="2400" dirty="0" err="1">
                <a:solidFill>
                  <a:srgbClr val="000000"/>
                </a:solidFill>
              </a:rPr>
              <a:t>molestan</a:t>
            </a:r>
            <a:r>
              <a:rPr lang="ca-ES" altLang="es-ES" sz="2400" dirty="0">
                <a:solidFill>
                  <a:srgbClr val="000000"/>
                </a:solidFill>
              </a:rPr>
              <a:t> </a:t>
            </a:r>
            <a:r>
              <a:rPr lang="ca-ES" altLang="es-ES" sz="2400" dirty="0" err="1">
                <a:solidFill>
                  <a:srgbClr val="000000"/>
                </a:solidFill>
              </a:rPr>
              <a:t>pide</a:t>
            </a:r>
            <a:r>
              <a:rPr lang="ca-ES" altLang="es-ES" sz="2400" dirty="0">
                <a:solidFill>
                  <a:srgbClr val="000000"/>
                </a:solidFill>
              </a:rPr>
              <a:t> </a:t>
            </a:r>
            <a:r>
              <a:rPr lang="ca-ES" altLang="es-ES" sz="2400" dirty="0" err="1">
                <a:solidFill>
                  <a:srgbClr val="000000"/>
                </a:solidFill>
              </a:rPr>
              <a:t>ayuda</a:t>
            </a:r>
            <a:r>
              <a:rPr lang="ca-ES" altLang="es-ES" sz="2400" dirty="0">
                <a:solidFill>
                  <a:srgbClr val="000000"/>
                </a:solidFill>
              </a:rPr>
              <a:t>.</a:t>
            </a:r>
          </a:p>
        </p:txBody>
      </p:sp>
      <p:sp>
        <p:nvSpPr>
          <p:cNvPr id="18" name="Rectangle 1">
            <a:extLst>
              <a:ext uri="{FF2B5EF4-FFF2-40B4-BE49-F238E27FC236}">
                <a16:creationId xmlns:a16="http://schemas.microsoft.com/office/drawing/2014/main" id="{E5411800-785A-6948-8998-DC9E13DDE6C5}"/>
              </a:ext>
            </a:extLst>
          </p:cNvPr>
          <p:cNvSpPr txBox="1">
            <a:spLocks noChangeArrowheads="1"/>
          </p:cNvSpPr>
          <p:nvPr/>
        </p:nvSpPr>
        <p:spPr>
          <a:xfrm>
            <a:off x="5413249" y="5489435"/>
            <a:ext cx="6050352" cy="494757"/>
          </a:xfrm>
          <a:prstGeom prst="rect">
            <a:avLst/>
          </a:prstGeom>
          <a:solidFill>
            <a:schemeClr val="accent5">
              <a:lumMod val="20000"/>
              <a:lumOff val="80000"/>
            </a:schemeClr>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450"/>
              </a:spcBef>
              <a:buClr>
                <a:srgbClr val="2519BD"/>
              </a:buClr>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n-US" altLang="es-ES" sz="2400" dirty="0">
                <a:solidFill>
                  <a:srgbClr val="000000"/>
                </a:solidFill>
                <a:cs typeface="Times New Roman" panose="02020603050405020304" pitchFamily="18" charset="0"/>
              </a:rPr>
              <a:t>8. </a:t>
            </a:r>
            <a:r>
              <a:rPr lang="ca-ES" altLang="es-ES" sz="2400" dirty="0" err="1">
                <a:solidFill>
                  <a:srgbClr val="000000"/>
                </a:solidFill>
              </a:rPr>
              <a:t>Alguien</a:t>
            </a:r>
            <a:r>
              <a:rPr lang="ca-ES" altLang="es-ES" sz="2400" dirty="0">
                <a:solidFill>
                  <a:srgbClr val="000000"/>
                </a:solidFill>
              </a:rPr>
              <a:t> </a:t>
            </a:r>
            <a:r>
              <a:rPr lang="ca-ES" altLang="es-ES" sz="2400" dirty="0" err="1">
                <a:solidFill>
                  <a:srgbClr val="000000"/>
                </a:solidFill>
              </a:rPr>
              <a:t>desconocido</a:t>
            </a:r>
            <a:r>
              <a:rPr lang="ca-ES" altLang="es-ES" sz="2400" dirty="0">
                <a:solidFill>
                  <a:srgbClr val="000000"/>
                </a:solidFill>
              </a:rPr>
              <a:t> no es tu amigo/a.</a:t>
            </a:r>
          </a:p>
        </p:txBody>
      </p:sp>
      <p:pic>
        <p:nvPicPr>
          <p:cNvPr id="19" name="Imagen 18">
            <a:extLst>
              <a:ext uri="{FF2B5EF4-FFF2-40B4-BE49-F238E27FC236}">
                <a16:creationId xmlns:a16="http://schemas.microsoft.com/office/drawing/2014/main" id="{E9A70094-5652-F949-96BC-B238D55882C9}"/>
              </a:ext>
            </a:extLst>
          </p:cNvPr>
          <p:cNvPicPr>
            <a:picLocks noChangeAspect="1"/>
          </p:cNvPicPr>
          <p:nvPr/>
        </p:nvPicPr>
        <p:blipFill>
          <a:blip r:embed="rId3"/>
          <a:stretch>
            <a:fillRect/>
          </a:stretch>
        </p:blipFill>
        <p:spPr>
          <a:xfrm>
            <a:off x="7259213" y="1086544"/>
            <a:ext cx="2643813" cy="1133063"/>
          </a:xfrm>
          <a:prstGeom prst="rect">
            <a:avLst/>
          </a:prstGeom>
        </p:spPr>
      </p:pic>
      <p:pic>
        <p:nvPicPr>
          <p:cNvPr id="20" name="Imagen 19">
            <a:extLst>
              <a:ext uri="{FF2B5EF4-FFF2-40B4-BE49-F238E27FC236}">
                <a16:creationId xmlns:a16="http://schemas.microsoft.com/office/drawing/2014/main" id="{7FD7F5E2-A890-9246-BCEA-D95886EF9B45}"/>
              </a:ext>
            </a:extLst>
          </p:cNvPr>
          <p:cNvPicPr>
            <a:picLocks noChangeAspect="1"/>
          </p:cNvPicPr>
          <p:nvPr/>
        </p:nvPicPr>
        <p:blipFill>
          <a:blip r:embed="rId4"/>
          <a:stretch>
            <a:fillRect/>
          </a:stretch>
        </p:blipFill>
        <p:spPr>
          <a:xfrm>
            <a:off x="2106081" y="2331713"/>
            <a:ext cx="2317030" cy="1522381"/>
          </a:xfrm>
          <a:prstGeom prst="rect">
            <a:avLst/>
          </a:prstGeom>
        </p:spPr>
      </p:pic>
      <p:pic>
        <p:nvPicPr>
          <p:cNvPr id="21" name="Imagen 20">
            <a:extLst>
              <a:ext uri="{FF2B5EF4-FFF2-40B4-BE49-F238E27FC236}">
                <a16:creationId xmlns:a16="http://schemas.microsoft.com/office/drawing/2014/main" id="{892BC73E-00C8-804F-9B08-A1715147C8A4}"/>
              </a:ext>
            </a:extLst>
          </p:cNvPr>
          <p:cNvPicPr>
            <a:picLocks noChangeAspect="1"/>
          </p:cNvPicPr>
          <p:nvPr/>
        </p:nvPicPr>
        <p:blipFill>
          <a:blip r:embed="rId5"/>
          <a:stretch>
            <a:fillRect/>
          </a:stretch>
        </p:blipFill>
        <p:spPr>
          <a:xfrm>
            <a:off x="252057" y="2313161"/>
            <a:ext cx="1493624" cy="1540933"/>
          </a:xfrm>
          <a:prstGeom prst="rect">
            <a:avLst/>
          </a:prstGeom>
        </p:spPr>
      </p:pic>
      <p:pic>
        <p:nvPicPr>
          <p:cNvPr id="22" name="Imagen 21">
            <a:extLst>
              <a:ext uri="{FF2B5EF4-FFF2-40B4-BE49-F238E27FC236}">
                <a16:creationId xmlns:a16="http://schemas.microsoft.com/office/drawing/2014/main" id="{104FC58A-95DC-124C-B364-6EF57B9C2A1B}"/>
              </a:ext>
            </a:extLst>
          </p:cNvPr>
          <p:cNvPicPr>
            <a:picLocks noChangeAspect="1"/>
          </p:cNvPicPr>
          <p:nvPr/>
        </p:nvPicPr>
        <p:blipFill>
          <a:blip r:embed="rId6"/>
          <a:stretch>
            <a:fillRect/>
          </a:stretch>
        </p:blipFill>
        <p:spPr>
          <a:xfrm>
            <a:off x="6285088" y="3505570"/>
            <a:ext cx="2871612" cy="1722967"/>
          </a:xfrm>
          <a:prstGeom prst="rect">
            <a:avLst/>
          </a:prstGeom>
        </p:spPr>
      </p:pic>
      <p:pic>
        <p:nvPicPr>
          <p:cNvPr id="23" name="Imagen 22">
            <a:extLst>
              <a:ext uri="{FF2B5EF4-FFF2-40B4-BE49-F238E27FC236}">
                <a16:creationId xmlns:a16="http://schemas.microsoft.com/office/drawing/2014/main" id="{90D1D6FC-2AB4-0146-B91C-F610976FEAB3}"/>
              </a:ext>
            </a:extLst>
          </p:cNvPr>
          <p:cNvPicPr>
            <a:picLocks noChangeAspect="1"/>
          </p:cNvPicPr>
          <p:nvPr/>
        </p:nvPicPr>
        <p:blipFill>
          <a:blip r:embed="rId7"/>
          <a:stretch>
            <a:fillRect/>
          </a:stretch>
        </p:blipFill>
        <p:spPr>
          <a:xfrm>
            <a:off x="3243071" y="5003721"/>
            <a:ext cx="1653565" cy="1653565"/>
          </a:xfrm>
          <a:prstGeom prst="rect">
            <a:avLst/>
          </a:prstGeom>
        </p:spPr>
      </p:pic>
    </p:spTree>
    <p:extLst>
      <p:ext uri="{BB962C8B-B14F-4D97-AF65-F5344CB8AC3E}">
        <p14:creationId xmlns:p14="http://schemas.microsoft.com/office/powerpoint/2010/main" val="1190897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par>
                          <p:cTn id="14" fill="hold">
                            <p:stCondLst>
                              <p:cond delay="2000"/>
                            </p:stCondLst>
                            <p:childTnLst>
                              <p:par>
                                <p:cTn id="15" presetID="6"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childTnLst>
                          </p:cTn>
                        </p:par>
                        <p:par>
                          <p:cTn id="21" fill="hold">
                            <p:stCondLst>
                              <p:cond delay="4000"/>
                            </p:stCondLst>
                            <p:childTnLst>
                              <p:par>
                                <p:cTn id="22" presetID="6"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57F641C-85A7-CC40-81F0-5E474351959C}"/>
              </a:ext>
            </a:extLst>
          </p:cNvPr>
          <p:cNvSpPr txBox="1">
            <a:spLocks noChangeArrowheads="1"/>
          </p:cNvSpPr>
          <p:nvPr/>
        </p:nvSpPr>
        <p:spPr>
          <a:xfrm>
            <a:off x="767711" y="1806906"/>
            <a:ext cx="10611514" cy="1886320"/>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fontScale="92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52450" indent="-550863">
              <a:spcBef>
                <a:spcPts val="450"/>
              </a:spcBef>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endParaRPr lang="es-ES" altLang="es-ES" sz="1800" dirty="0">
              <a:solidFill>
                <a:srgbClr val="000000"/>
              </a:solidFill>
              <a:cs typeface="Times New Roman" panose="02020603050405020304" pitchFamily="18" charset="0"/>
            </a:endParaRPr>
          </a:p>
          <a:p>
            <a:pPr marL="552450" indent="-550863">
              <a:spcBef>
                <a:spcPts val="450"/>
              </a:spcBef>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1800" dirty="0">
                <a:solidFill>
                  <a:srgbClr val="000000"/>
                </a:solidFill>
                <a:cs typeface="Times New Roman" panose="02020603050405020304" pitchFamily="18" charset="0"/>
              </a:rPr>
              <a:t>	</a:t>
            </a:r>
            <a:r>
              <a:rPr lang="es-ES" altLang="es-ES" sz="3000" dirty="0">
                <a:solidFill>
                  <a:srgbClr val="000000"/>
                </a:solidFill>
                <a:cs typeface="Times New Roman" panose="02020603050405020304" pitchFamily="18" charset="0"/>
              </a:rPr>
              <a:t>LOS GRUPOS DE WHATSAPP SON ALGO EXTERNO AL CENTRO EDUCATIVO. Se puede dar el caso de que una clase cree su propio grupo para información sobre deberes, excursiones, información del centro, exámenes, …</a:t>
            </a:r>
            <a:endParaRPr lang="es-ES" altLang="es-ES" sz="1800" dirty="0">
              <a:solidFill>
                <a:srgbClr val="000000"/>
              </a:solidFill>
              <a:cs typeface="Times New Roman" panose="02020603050405020304" pitchFamily="18" charset="0"/>
            </a:endParaRPr>
          </a:p>
        </p:txBody>
      </p:sp>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767711" y="668400"/>
            <a:ext cx="2432380"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WHATSAPP</a:t>
            </a:r>
          </a:p>
        </p:txBody>
      </p:sp>
      <p:pic>
        <p:nvPicPr>
          <p:cNvPr id="7" name="Imagen 6">
            <a:extLst>
              <a:ext uri="{FF2B5EF4-FFF2-40B4-BE49-F238E27FC236}">
                <a16:creationId xmlns:a16="http://schemas.microsoft.com/office/drawing/2014/main" id="{18505895-0472-4D47-9EAE-945DD04B663D}"/>
              </a:ext>
            </a:extLst>
          </p:cNvPr>
          <p:cNvPicPr>
            <a:picLocks noChangeAspect="1"/>
          </p:cNvPicPr>
          <p:nvPr/>
        </p:nvPicPr>
        <p:blipFill>
          <a:blip r:embed="rId2"/>
          <a:stretch>
            <a:fillRect/>
          </a:stretch>
        </p:blipFill>
        <p:spPr>
          <a:xfrm>
            <a:off x="7308108" y="4116450"/>
            <a:ext cx="3632200" cy="2235200"/>
          </a:xfrm>
          <a:prstGeom prst="rect">
            <a:avLst/>
          </a:prstGeom>
        </p:spPr>
      </p:pic>
      <p:pic>
        <p:nvPicPr>
          <p:cNvPr id="8" name="Imagen 7">
            <a:extLst>
              <a:ext uri="{FF2B5EF4-FFF2-40B4-BE49-F238E27FC236}">
                <a16:creationId xmlns:a16="http://schemas.microsoft.com/office/drawing/2014/main" id="{972E4B67-41AA-A84C-9669-CE63482AEB7D}"/>
              </a:ext>
            </a:extLst>
          </p:cNvPr>
          <p:cNvPicPr>
            <a:picLocks noChangeAspect="1"/>
          </p:cNvPicPr>
          <p:nvPr/>
        </p:nvPicPr>
        <p:blipFill>
          <a:blip r:embed="rId3"/>
          <a:stretch>
            <a:fillRect/>
          </a:stretch>
        </p:blipFill>
        <p:spPr>
          <a:xfrm>
            <a:off x="892463" y="4159169"/>
            <a:ext cx="4368305" cy="2129888"/>
          </a:xfrm>
          <a:prstGeom prst="rect">
            <a:avLst/>
          </a:prstGeom>
        </p:spPr>
      </p:pic>
      <p:pic>
        <p:nvPicPr>
          <p:cNvPr id="9" name="Imagen 8">
            <a:extLst>
              <a:ext uri="{FF2B5EF4-FFF2-40B4-BE49-F238E27FC236}">
                <a16:creationId xmlns:a16="http://schemas.microsoft.com/office/drawing/2014/main" id="{0ABDD225-E09C-694A-8B98-6C6FD1CFB009}"/>
              </a:ext>
            </a:extLst>
          </p:cNvPr>
          <p:cNvPicPr>
            <a:picLocks noChangeAspect="1"/>
          </p:cNvPicPr>
          <p:nvPr/>
        </p:nvPicPr>
        <p:blipFill>
          <a:blip r:embed="rId4"/>
          <a:stretch>
            <a:fillRect/>
          </a:stretch>
        </p:blipFill>
        <p:spPr>
          <a:xfrm>
            <a:off x="9142020" y="299838"/>
            <a:ext cx="2089809" cy="1022118"/>
          </a:xfrm>
          <a:prstGeom prst="rect">
            <a:avLst/>
          </a:prstGeom>
          <a:ln>
            <a:solidFill>
              <a:schemeClr val="bg1"/>
            </a:solidFill>
          </a:ln>
        </p:spPr>
      </p:pic>
    </p:spTree>
    <p:extLst>
      <p:ext uri="{BB962C8B-B14F-4D97-AF65-F5344CB8AC3E}">
        <p14:creationId xmlns:p14="http://schemas.microsoft.com/office/powerpoint/2010/main" val="685322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87F867-F3D6-4442-BAF8-9C95F4BCDB51}"/>
              </a:ext>
            </a:extLst>
          </p:cNvPr>
          <p:cNvSpPr txBox="1">
            <a:spLocks noChangeArrowheads="1"/>
          </p:cNvSpPr>
          <p:nvPr/>
        </p:nvSpPr>
        <p:spPr>
          <a:xfrm>
            <a:off x="882565" y="640912"/>
            <a:ext cx="2432380"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WHATSAPP</a:t>
            </a:r>
          </a:p>
        </p:txBody>
      </p:sp>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6" name="Rectángulo redondeado 5">
            <a:extLst>
              <a:ext uri="{FF2B5EF4-FFF2-40B4-BE49-F238E27FC236}">
                <a16:creationId xmlns:a16="http://schemas.microsoft.com/office/drawing/2014/main" id="{F1279D02-DF55-BB47-A91E-41F8D059383F}"/>
              </a:ext>
            </a:extLst>
          </p:cNvPr>
          <p:cNvSpPr/>
          <p:nvPr/>
        </p:nvSpPr>
        <p:spPr>
          <a:xfrm>
            <a:off x="738934" y="1481681"/>
            <a:ext cx="10533413" cy="23275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552450" indent="-550863">
              <a:spcBef>
                <a:spcPts val="450"/>
              </a:spcBef>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800" dirty="0">
                <a:solidFill>
                  <a:srgbClr val="000000"/>
                </a:solidFill>
                <a:cs typeface="Times New Roman" panose="02020603050405020304" pitchFamily="18" charset="0"/>
              </a:rPr>
              <a:t>Pero hay que tener en cuenta varios aspectos muy importantes:</a:t>
            </a:r>
          </a:p>
          <a:p>
            <a:pPr marL="552450" indent="-550863">
              <a:spcBef>
                <a:spcPts val="450"/>
              </a:spcBef>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800" dirty="0">
                <a:solidFill>
                  <a:srgbClr val="000000"/>
                </a:solidFill>
                <a:cs typeface="Times New Roman" panose="02020603050405020304" pitchFamily="18" charset="0"/>
              </a:rPr>
              <a:t>	- No se puede agregar a nadie a un grupo sin su consentimiento.</a:t>
            </a:r>
          </a:p>
          <a:p>
            <a:pPr marL="552450" indent="-550863">
              <a:spcBef>
                <a:spcPts val="450"/>
              </a:spcBef>
              <a:buSzPct val="70000"/>
              <a:tabLst>
                <a:tab pos="1120775" algn="l"/>
                <a:tab pos="2035175" algn="l"/>
                <a:tab pos="2949575" algn="l"/>
                <a:tab pos="3863975" algn="l"/>
                <a:tab pos="4778375" algn="l"/>
                <a:tab pos="5692775" algn="l"/>
                <a:tab pos="6607175" algn="l"/>
                <a:tab pos="7521575" algn="l"/>
                <a:tab pos="8435975" algn="l"/>
                <a:tab pos="9350375" algn="l"/>
                <a:tab pos="10264775" algn="l"/>
              </a:tabLst>
            </a:pPr>
            <a:r>
              <a:rPr lang="es-ES" altLang="es-ES" sz="2800" dirty="0">
                <a:solidFill>
                  <a:srgbClr val="000000"/>
                </a:solidFill>
                <a:cs typeface="Times New Roman" panose="02020603050405020304" pitchFamily="18" charset="0"/>
              </a:rPr>
              <a:t>	- Si un grupo no se usa adecuadamente puede tener sus consecuencias… </a:t>
            </a:r>
            <a:endParaRPr lang="es-ES" dirty="0"/>
          </a:p>
        </p:txBody>
      </p:sp>
      <p:sp>
        <p:nvSpPr>
          <p:cNvPr id="7" name="Rectángulo redondeado 6">
            <a:extLst>
              <a:ext uri="{FF2B5EF4-FFF2-40B4-BE49-F238E27FC236}">
                <a16:creationId xmlns:a16="http://schemas.microsoft.com/office/drawing/2014/main" id="{5E3A5640-D6FC-0E4A-B0A6-07B0244EF8A5}"/>
              </a:ext>
            </a:extLst>
          </p:cNvPr>
          <p:cNvSpPr/>
          <p:nvPr/>
        </p:nvSpPr>
        <p:spPr>
          <a:xfrm>
            <a:off x="3314945" y="4177036"/>
            <a:ext cx="2458192" cy="2006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t>NO SE PUEDEN DIFUNDIR FOTOS DE PROFESORES O ALUMNOS SIN SU CONSENTIMIENTO</a:t>
            </a:r>
          </a:p>
        </p:txBody>
      </p:sp>
      <p:sp>
        <p:nvSpPr>
          <p:cNvPr id="8" name="Rectángulo redondeado 7">
            <a:extLst>
              <a:ext uri="{FF2B5EF4-FFF2-40B4-BE49-F238E27FC236}">
                <a16:creationId xmlns:a16="http://schemas.microsoft.com/office/drawing/2014/main" id="{C1372CE3-22D9-8644-9C75-A369134B5C36}"/>
              </a:ext>
            </a:extLst>
          </p:cNvPr>
          <p:cNvSpPr/>
          <p:nvPr/>
        </p:nvSpPr>
        <p:spPr>
          <a:xfrm>
            <a:off x="6097854" y="4447350"/>
            <a:ext cx="2719449" cy="21790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2000" b="1" dirty="0"/>
              <a:t>REIRSE O HABLAR MAL DE UN PROFESOR PUEDE SER MOTIVO PARA QUE EL CENTRO INTERVENGA</a:t>
            </a:r>
          </a:p>
        </p:txBody>
      </p:sp>
      <p:sp>
        <p:nvSpPr>
          <p:cNvPr id="9" name="Rectángulo redondeado 8">
            <a:extLst>
              <a:ext uri="{FF2B5EF4-FFF2-40B4-BE49-F238E27FC236}">
                <a16:creationId xmlns:a16="http://schemas.microsoft.com/office/drawing/2014/main" id="{A8CA4A1B-8B00-8846-B6FA-DF458F331EB1}"/>
              </a:ext>
            </a:extLst>
          </p:cNvPr>
          <p:cNvSpPr/>
          <p:nvPr/>
        </p:nvSpPr>
        <p:spPr>
          <a:xfrm>
            <a:off x="9142020" y="4128695"/>
            <a:ext cx="2458192" cy="20069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a:t>METERSE CON OTROS COMPAÑEROS DEL CENTRO</a:t>
            </a:r>
          </a:p>
        </p:txBody>
      </p:sp>
      <p:pic>
        <p:nvPicPr>
          <p:cNvPr id="11" name="Imagen 10">
            <a:extLst>
              <a:ext uri="{FF2B5EF4-FFF2-40B4-BE49-F238E27FC236}">
                <a16:creationId xmlns:a16="http://schemas.microsoft.com/office/drawing/2014/main" id="{42D64FBB-50FE-C14C-9743-3D59007AE153}"/>
              </a:ext>
            </a:extLst>
          </p:cNvPr>
          <p:cNvPicPr>
            <a:picLocks noChangeAspect="1"/>
          </p:cNvPicPr>
          <p:nvPr/>
        </p:nvPicPr>
        <p:blipFill>
          <a:blip r:embed="rId3"/>
          <a:stretch>
            <a:fillRect/>
          </a:stretch>
        </p:blipFill>
        <p:spPr>
          <a:xfrm>
            <a:off x="-270162" y="4113439"/>
            <a:ext cx="3801331" cy="2744561"/>
          </a:xfrm>
          <a:prstGeom prst="rect">
            <a:avLst/>
          </a:prstGeom>
        </p:spPr>
      </p:pic>
    </p:spTree>
    <p:extLst>
      <p:ext uri="{BB962C8B-B14F-4D97-AF65-F5344CB8AC3E}">
        <p14:creationId xmlns:p14="http://schemas.microsoft.com/office/powerpoint/2010/main" val="325652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DA572F-86C2-BF4B-924C-FDB87435F0C6}"/>
              </a:ext>
            </a:extLst>
          </p:cNvPr>
          <p:cNvPicPr>
            <a:picLocks noChangeAspect="1"/>
          </p:cNvPicPr>
          <p:nvPr/>
        </p:nvPicPr>
        <p:blipFill>
          <a:blip r:embed="rId2"/>
          <a:stretch>
            <a:fillRect/>
          </a:stretch>
        </p:blipFill>
        <p:spPr>
          <a:xfrm>
            <a:off x="9142020" y="299838"/>
            <a:ext cx="2089809" cy="1022118"/>
          </a:xfrm>
          <a:prstGeom prst="rect">
            <a:avLst/>
          </a:prstGeom>
          <a:ln>
            <a:solidFill>
              <a:schemeClr val="bg1"/>
            </a:solidFill>
          </a:ln>
        </p:spPr>
      </p:pic>
      <p:sp>
        <p:nvSpPr>
          <p:cNvPr id="7" name="Rectangle 2">
            <a:extLst>
              <a:ext uri="{FF2B5EF4-FFF2-40B4-BE49-F238E27FC236}">
                <a16:creationId xmlns:a16="http://schemas.microsoft.com/office/drawing/2014/main" id="{5494D471-BA73-BC49-937F-73AEDF581754}"/>
              </a:ext>
            </a:extLst>
          </p:cNvPr>
          <p:cNvSpPr txBox="1">
            <a:spLocks noChangeArrowheads="1"/>
          </p:cNvSpPr>
          <p:nvPr/>
        </p:nvSpPr>
        <p:spPr>
          <a:xfrm>
            <a:off x="816865" y="640912"/>
            <a:ext cx="6864096" cy="536575"/>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a-ES" altLang="es-ES" sz="2800" b="1" dirty="0">
                <a:solidFill>
                  <a:srgbClr val="2519BD"/>
                </a:solidFill>
                <a:effectLst>
                  <a:outerShdw blurRad="38100" dist="38100" dir="2700000" algn="tl">
                    <a:srgbClr val="C0C0C0"/>
                  </a:outerShdw>
                </a:effectLst>
              </a:rPr>
              <a:t>No </a:t>
            </a:r>
            <a:r>
              <a:rPr lang="ca-ES" altLang="es-ES" sz="2800" b="1" dirty="0" err="1">
                <a:solidFill>
                  <a:srgbClr val="2519BD"/>
                </a:solidFill>
                <a:effectLst>
                  <a:outerShdw blurRad="38100" dist="38100" dir="2700000" algn="tl">
                    <a:srgbClr val="C0C0C0"/>
                  </a:outerShdw>
                </a:effectLst>
              </a:rPr>
              <a:t>utilices</a:t>
            </a:r>
            <a:r>
              <a:rPr lang="ca-ES" altLang="es-ES" sz="2800" b="1" dirty="0">
                <a:solidFill>
                  <a:srgbClr val="2519BD"/>
                </a:solidFill>
                <a:effectLst>
                  <a:outerShdw blurRad="38100" dist="38100" dir="2700000" algn="tl">
                    <a:srgbClr val="C0C0C0"/>
                  </a:outerShdw>
                </a:effectLst>
              </a:rPr>
              <a:t> internet para </a:t>
            </a:r>
            <a:r>
              <a:rPr lang="ca-ES" altLang="es-ES" sz="2800" b="1" dirty="0" err="1">
                <a:solidFill>
                  <a:srgbClr val="2519BD"/>
                </a:solidFill>
                <a:effectLst>
                  <a:outerShdw blurRad="38100" dist="38100" dir="2700000" algn="tl">
                    <a:srgbClr val="C0C0C0"/>
                  </a:outerShdw>
                </a:effectLst>
              </a:rPr>
              <a:t>hacer</a:t>
            </a:r>
            <a:r>
              <a:rPr lang="ca-ES" altLang="es-ES" sz="2800" b="1" dirty="0">
                <a:solidFill>
                  <a:srgbClr val="2519BD"/>
                </a:solidFill>
                <a:effectLst>
                  <a:outerShdw blurRad="38100" dist="38100" dir="2700000" algn="tl">
                    <a:srgbClr val="C0C0C0"/>
                  </a:outerShdw>
                </a:effectLst>
              </a:rPr>
              <a:t> </a:t>
            </a:r>
            <a:r>
              <a:rPr lang="ca-ES" altLang="es-ES" sz="2800" b="1" dirty="0" err="1">
                <a:solidFill>
                  <a:srgbClr val="2519BD"/>
                </a:solidFill>
                <a:effectLst>
                  <a:outerShdw blurRad="38100" dist="38100" dir="2700000" algn="tl">
                    <a:srgbClr val="C0C0C0"/>
                  </a:outerShdw>
                </a:effectLst>
              </a:rPr>
              <a:t>daño</a:t>
            </a:r>
            <a:endParaRPr lang="ca-ES" altLang="es-ES" sz="2800" b="1" dirty="0">
              <a:solidFill>
                <a:srgbClr val="2519BD"/>
              </a:solidFill>
              <a:effectLst>
                <a:outerShdw blurRad="38100" dist="38100" dir="2700000" algn="tl">
                  <a:srgbClr val="C0C0C0"/>
                </a:outerShdw>
              </a:effectLst>
            </a:endParaRPr>
          </a:p>
        </p:txBody>
      </p:sp>
      <p:sp>
        <p:nvSpPr>
          <p:cNvPr id="8" name="Rectángulo 7">
            <a:extLst>
              <a:ext uri="{FF2B5EF4-FFF2-40B4-BE49-F238E27FC236}">
                <a16:creationId xmlns:a16="http://schemas.microsoft.com/office/drawing/2014/main" id="{C0361B8D-81C8-B64C-926E-BC6E86A403AD}"/>
              </a:ext>
            </a:extLst>
          </p:cNvPr>
          <p:cNvSpPr/>
          <p:nvPr/>
        </p:nvSpPr>
        <p:spPr>
          <a:xfrm>
            <a:off x="1669983" y="5780270"/>
            <a:ext cx="8947129" cy="584775"/>
          </a:xfrm>
          <a:prstGeom prst="rect">
            <a:avLst/>
          </a:prstGeom>
        </p:spPr>
        <p:txBody>
          <a:bodyPr wrap="none">
            <a:spAutoFit/>
          </a:bodyPr>
          <a:lstStyle/>
          <a:p>
            <a:r>
              <a:rPr lang="es-ES" sz="3200" dirty="0">
                <a:hlinkClick r:id="rId3"/>
              </a:rPr>
              <a:t>https://www.youtube.com/watch?v=D57vDI7w_mA</a:t>
            </a:r>
            <a:r>
              <a:rPr lang="es-ES" sz="3200" dirty="0"/>
              <a:t> </a:t>
            </a:r>
          </a:p>
        </p:txBody>
      </p:sp>
      <p:pic>
        <p:nvPicPr>
          <p:cNvPr id="9" name="Imagen 8">
            <a:extLst>
              <a:ext uri="{FF2B5EF4-FFF2-40B4-BE49-F238E27FC236}">
                <a16:creationId xmlns:a16="http://schemas.microsoft.com/office/drawing/2014/main" id="{DF54E6F2-3510-B74D-BF57-A0929C026A7B}"/>
              </a:ext>
            </a:extLst>
          </p:cNvPr>
          <p:cNvPicPr>
            <a:picLocks noChangeAspect="1"/>
          </p:cNvPicPr>
          <p:nvPr/>
        </p:nvPicPr>
        <p:blipFill>
          <a:blip r:embed="rId4"/>
          <a:stretch>
            <a:fillRect/>
          </a:stretch>
        </p:blipFill>
        <p:spPr>
          <a:xfrm>
            <a:off x="2431593" y="1705008"/>
            <a:ext cx="7039857" cy="3622895"/>
          </a:xfrm>
          <a:prstGeom prst="rect">
            <a:avLst/>
          </a:prstGeom>
        </p:spPr>
      </p:pic>
    </p:spTree>
    <p:extLst>
      <p:ext uri="{BB962C8B-B14F-4D97-AF65-F5344CB8AC3E}">
        <p14:creationId xmlns:p14="http://schemas.microsoft.com/office/powerpoint/2010/main" val="9315706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{23788ADD-9B43-F34A-B003-79AB2726C35F}tf10001058</Template>
  <TotalTime>898</TotalTime>
  <Words>1278</Words>
  <Application>Microsoft Macintosh PowerPoint</Application>
  <PresentationFormat>Panorámica</PresentationFormat>
  <Paragraphs>106</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Calibri Light</vt:lpstr>
      <vt:lpstr>Times New Roman</vt:lpstr>
      <vt:lpstr>Celestial</vt:lpstr>
      <vt:lpstr>REDES SOCIALES whatsapp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REDES SOCIALES</dc:title>
  <dc:creator>Usuario de Microsoft Office</dc:creator>
  <cp:lastModifiedBy>Usuario de Microsoft Office</cp:lastModifiedBy>
  <cp:revision>33</cp:revision>
  <dcterms:created xsi:type="dcterms:W3CDTF">2019-06-18T06:39:56Z</dcterms:created>
  <dcterms:modified xsi:type="dcterms:W3CDTF">2020-11-06T03:02:08Z</dcterms:modified>
</cp:coreProperties>
</file>