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sldIdLst>
    <p:sldId id="256" r:id="rId2"/>
    <p:sldId id="268" r:id="rId3"/>
    <p:sldId id="257" r:id="rId4"/>
    <p:sldId id="261" r:id="rId5"/>
    <p:sldId id="262" r:id="rId6"/>
    <p:sldId id="258" r:id="rId7"/>
    <p:sldId id="259" r:id="rId8"/>
    <p:sldId id="260" r:id="rId9"/>
    <p:sldId id="264" r:id="rId10"/>
    <p:sldId id="265" r:id="rId11"/>
    <p:sldId id="266" r:id="rId12"/>
    <p:sldId id="267" r:id="rId13"/>
    <p:sldId id="269" r:id="rId14"/>
    <p:sldId id="271"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6"/>
    <p:restoredTop sz="94721"/>
  </p:normalViewPr>
  <p:slideViewPr>
    <p:cSldViewPr snapToGrid="0" snapToObjects="1">
      <p:cViewPr varScale="1">
        <p:scale>
          <a:sx n="129" d="100"/>
          <a:sy n="129" d="100"/>
        </p:scale>
        <p:origin x="39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11C47BC4-C50C-8C47-9895-01112E646250}" type="datetimeFigureOut">
              <a:rPr lang="es-ES" smtClean="0"/>
              <a:t>31/10/19</a:t>
            </a:fld>
            <a:endParaRPr lang="es-ES"/>
          </a:p>
        </p:txBody>
      </p:sp>
      <p:sp>
        <p:nvSpPr>
          <p:cNvPr id="5" name="Footer Placeholder 4"/>
          <p:cNvSpPr>
            <a:spLocks noGrp="1"/>
          </p:cNvSpPr>
          <p:nvPr>
            <p:ph type="ftr" sz="quarter" idx="11"/>
          </p:nvPr>
        </p:nvSpPr>
        <p:spPr>
          <a:xfrm>
            <a:off x="3962399" y="5870575"/>
            <a:ext cx="4893958" cy="377825"/>
          </a:xfrm>
        </p:spPr>
        <p:txBody>
          <a:bodyPr/>
          <a:lstStyle/>
          <a:p>
            <a:endParaRPr lang="es-ES"/>
          </a:p>
        </p:txBody>
      </p:sp>
      <p:sp>
        <p:nvSpPr>
          <p:cNvPr id="6" name="Slide Number Placeholder 5"/>
          <p:cNvSpPr>
            <a:spLocks noGrp="1"/>
          </p:cNvSpPr>
          <p:nvPr>
            <p:ph type="sldNum" sz="quarter" idx="12"/>
          </p:nvPr>
        </p:nvSpPr>
        <p:spPr>
          <a:xfrm>
            <a:off x="10608958" y="5870575"/>
            <a:ext cx="551167" cy="377825"/>
          </a:xfrm>
        </p:spPr>
        <p:txBody>
          <a:bodyPr/>
          <a:lstStyle/>
          <a:p>
            <a:fld id="{98EF317D-7408-8742-B65E-FEC271DD7F5C}" type="slidenum">
              <a:rPr lang="es-ES" smtClean="0"/>
              <a:t>‹Nº›</a:t>
            </a:fld>
            <a:endParaRPr lang="es-ES"/>
          </a:p>
        </p:txBody>
      </p:sp>
    </p:spTree>
    <p:extLst>
      <p:ext uri="{BB962C8B-B14F-4D97-AF65-F5344CB8AC3E}">
        <p14:creationId xmlns:p14="http://schemas.microsoft.com/office/powerpoint/2010/main" val="31907876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11C47BC4-C50C-8C47-9895-01112E646250}" type="datetimeFigureOut">
              <a:rPr lang="es-ES" smtClean="0"/>
              <a:t>31/10/19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8EF317D-7408-8742-B65E-FEC271DD7F5C}" type="slidenum">
              <a:rPr lang="es-ES" smtClean="0"/>
              <a:t>‹Nº›</a:t>
            </a:fld>
            <a:endParaRPr lang="es-ES"/>
          </a:p>
        </p:txBody>
      </p:sp>
    </p:spTree>
    <p:extLst>
      <p:ext uri="{BB962C8B-B14F-4D97-AF65-F5344CB8AC3E}">
        <p14:creationId xmlns:p14="http://schemas.microsoft.com/office/powerpoint/2010/main" val="286358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11C47BC4-C50C-8C47-9895-01112E646250}" type="datetimeFigureOut">
              <a:rPr lang="es-ES" smtClean="0"/>
              <a:t>31/10/19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8EF317D-7408-8742-B65E-FEC271DD7F5C}" type="slidenum">
              <a:rPr lang="es-ES" smtClean="0"/>
              <a:t>‹Nº›</a:t>
            </a:fld>
            <a:endParaRPr lang="es-ES"/>
          </a:p>
        </p:txBody>
      </p:sp>
    </p:spTree>
    <p:extLst>
      <p:ext uri="{BB962C8B-B14F-4D97-AF65-F5344CB8AC3E}">
        <p14:creationId xmlns:p14="http://schemas.microsoft.com/office/powerpoint/2010/main" val="2141167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11C47BC4-C50C-8C47-9895-01112E646250}" type="datetimeFigureOut">
              <a:rPr lang="es-ES" smtClean="0"/>
              <a:t>31/10/19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8EF317D-7408-8742-B65E-FEC271DD7F5C}" type="slidenum">
              <a:rPr lang="es-ES" smtClean="0"/>
              <a:t>‹Nº›</a:t>
            </a:fld>
            <a:endParaRPr lang="es-ES"/>
          </a:p>
        </p:txBody>
      </p:sp>
    </p:spTree>
    <p:extLst>
      <p:ext uri="{BB962C8B-B14F-4D97-AF65-F5344CB8AC3E}">
        <p14:creationId xmlns:p14="http://schemas.microsoft.com/office/powerpoint/2010/main" val="465088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11C47BC4-C50C-8C47-9895-01112E646250}" type="datetimeFigureOut">
              <a:rPr lang="es-ES" smtClean="0"/>
              <a:t>31/10/19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8EF317D-7408-8742-B65E-FEC271DD7F5C}" type="slidenum">
              <a:rPr lang="es-ES" smtClean="0"/>
              <a:t>‹Nº›</a:t>
            </a:fld>
            <a:endParaRPr lang="es-ES"/>
          </a:p>
        </p:txBody>
      </p:sp>
    </p:spTree>
    <p:extLst>
      <p:ext uri="{BB962C8B-B14F-4D97-AF65-F5344CB8AC3E}">
        <p14:creationId xmlns:p14="http://schemas.microsoft.com/office/powerpoint/2010/main" val="2438313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11C47BC4-C50C-8C47-9895-01112E646250}" type="datetimeFigureOut">
              <a:rPr lang="es-ES" smtClean="0"/>
              <a:t>31/10/19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8EF317D-7408-8742-B65E-FEC271DD7F5C}" type="slidenum">
              <a:rPr lang="es-ES" smtClean="0"/>
              <a:t>‹Nº›</a:t>
            </a:fld>
            <a:endParaRPr lang="es-ES"/>
          </a:p>
        </p:txBody>
      </p:sp>
    </p:spTree>
    <p:extLst>
      <p:ext uri="{BB962C8B-B14F-4D97-AF65-F5344CB8AC3E}">
        <p14:creationId xmlns:p14="http://schemas.microsoft.com/office/powerpoint/2010/main" val="1564942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11C47BC4-C50C-8C47-9895-01112E646250}" type="datetimeFigureOut">
              <a:rPr lang="es-ES" smtClean="0"/>
              <a:t>31/10/19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8EF317D-7408-8742-B65E-FEC271DD7F5C}" type="slidenum">
              <a:rPr lang="es-ES" smtClean="0"/>
              <a:t>‹Nº›</a:t>
            </a:fld>
            <a:endParaRPr lang="es-ES"/>
          </a:p>
        </p:txBody>
      </p:sp>
    </p:spTree>
    <p:extLst>
      <p:ext uri="{BB962C8B-B14F-4D97-AF65-F5344CB8AC3E}">
        <p14:creationId xmlns:p14="http://schemas.microsoft.com/office/powerpoint/2010/main" val="3488276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11C47BC4-C50C-8C47-9895-01112E646250}" type="datetimeFigureOut">
              <a:rPr lang="es-ES" smtClean="0"/>
              <a:t>31/10/19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8EF317D-7408-8742-B65E-FEC271DD7F5C}" type="slidenum">
              <a:rPr lang="es-ES" smtClean="0"/>
              <a:t>‹Nº›</a:t>
            </a:fld>
            <a:endParaRPr lang="es-ES"/>
          </a:p>
        </p:txBody>
      </p:sp>
      <p:sp>
        <p:nvSpPr>
          <p:cNvPr id="8" name="Title 1"/>
          <p:cNvSpPr>
            <a:spLocks noGrp="1"/>
          </p:cNvSpPr>
          <p:nvPr>
            <p:ph type="title"/>
          </p:nvPr>
        </p:nvSpPr>
        <p:spPr>
          <a:xfrm>
            <a:off x="685801" y="609600"/>
            <a:ext cx="10131425" cy="1456267"/>
          </a:xfrm>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2196337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11C47BC4-C50C-8C47-9895-01112E646250}" type="datetimeFigureOut">
              <a:rPr lang="es-ES" smtClean="0"/>
              <a:t>31/10/19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8EF317D-7408-8742-B65E-FEC271DD7F5C}" type="slidenum">
              <a:rPr lang="es-ES" smtClean="0"/>
              <a:t>‹Nº›</a:t>
            </a:fld>
            <a:endParaRPr lang="es-ES"/>
          </a:p>
        </p:txBody>
      </p:sp>
    </p:spTree>
    <p:extLst>
      <p:ext uri="{BB962C8B-B14F-4D97-AF65-F5344CB8AC3E}">
        <p14:creationId xmlns:p14="http://schemas.microsoft.com/office/powerpoint/2010/main" val="284161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11C47BC4-C50C-8C47-9895-01112E646250}" type="datetimeFigureOut">
              <a:rPr lang="es-ES" smtClean="0"/>
              <a:t>31/10/19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8EF317D-7408-8742-B65E-FEC271DD7F5C}" type="slidenum">
              <a:rPr lang="es-ES" smtClean="0"/>
              <a:t>‹Nº›</a:t>
            </a:fld>
            <a:endParaRPr lang="es-ES"/>
          </a:p>
        </p:txBody>
      </p:sp>
    </p:spTree>
    <p:extLst>
      <p:ext uri="{BB962C8B-B14F-4D97-AF65-F5344CB8AC3E}">
        <p14:creationId xmlns:p14="http://schemas.microsoft.com/office/powerpoint/2010/main" val="47123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11C47BC4-C50C-8C47-9895-01112E646250}" type="datetimeFigureOut">
              <a:rPr lang="es-ES" smtClean="0"/>
              <a:t>31/10/19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8EF317D-7408-8742-B65E-FEC271DD7F5C}" type="slidenum">
              <a:rPr lang="es-ES" smtClean="0"/>
              <a:t>‹Nº›</a:t>
            </a:fld>
            <a:endParaRPr lang="es-ES"/>
          </a:p>
        </p:txBody>
      </p:sp>
    </p:spTree>
    <p:extLst>
      <p:ext uri="{BB962C8B-B14F-4D97-AF65-F5344CB8AC3E}">
        <p14:creationId xmlns:p14="http://schemas.microsoft.com/office/powerpoint/2010/main" val="354185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11C47BC4-C50C-8C47-9895-01112E646250}" type="datetimeFigureOut">
              <a:rPr lang="es-ES" smtClean="0"/>
              <a:t>31/10/19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8EF317D-7408-8742-B65E-FEC271DD7F5C}" type="slidenum">
              <a:rPr lang="es-ES" smtClean="0"/>
              <a:t>‹Nº›</a:t>
            </a:fld>
            <a:endParaRPr lang="es-ES"/>
          </a:p>
        </p:txBody>
      </p:sp>
    </p:spTree>
    <p:extLst>
      <p:ext uri="{BB962C8B-B14F-4D97-AF65-F5344CB8AC3E}">
        <p14:creationId xmlns:p14="http://schemas.microsoft.com/office/powerpoint/2010/main" val="717464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11C47BC4-C50C-8C47-9895-01112E646250}" type="datetimeFigureOut">
              <a:rPr lang="es-ES" smtClean="0"/>
              <a:t>31/10/19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8EF317D-7408-8742-B65E-FEC271DD7F5C}" type="slidenum">
              <a:rPr lang="es-ES" smtClean="0"/>
              <a:t>‹Nº›</a:t>
            </a:fld>
            <a:endParaRPr lang="es-ES"/>
          </a:p>
        </p:txBody>
      </p:sp>
    </p:spTree>
    <p:extLst>
      <p:ext uri="{BB962C8B-B14F-4D97-AF65-F5344CB8AC3E}">
        <p14:creationId xmlns:p14="http://schemas.microsoft.com/office/powerpoint/2010/main" val="2133719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1C47BC4-C50C-8C47-9895-01112E646250}" type="datetimeFigureOut">
              <a:rPr lang="es-ES" smtClean="0"/>
              <a:t>31/10/19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8EF317D-7408-8742-B65E-FEC271DD7F5C}" type="slidenum">
              <a:rPr lang="es-ES" smtClean="0"/>
              <a:t>‹Nº›</a:t>
            </a:fld>
            <a:endParaRPr lang="es-ES"/>
          </a:p>
        </p:txBody>
      </p:sp>
    </p:spTree>
    <p:extLst>
      <p:ext uri="{BB962C8B-B14F-4D97-AF65-F5344CB8AC3E}">
        <p14:creationId xmlns:p14="http://schemas.microsoft.com/office/powerpoint/2010/main" val="3406145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11C47BC4-C50C-8C47-9895-01112E646250}" type="datetimeFigureOut">
              <a:rPr lang="es-ES" smtClean="0"/>
              <a:t>31/10/19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8EF317D-7408-8742-B65E-FEC271DD7F5C}" type="slidenum">
              <a:rPr lang="es-ES" smtClean="0"/>
              <a:t>‹Nº›</a:t>
            </a:fld>
            <a:endParaRPr lang="es-ES"/>
          </a:p>
        </p:txBody>
      </p:sp>
    </p:spTree>
    <p:extLst>
      <p:ext uri="{BB962C8B-B14F-4D97-AF65-F5344CB8AC3E}">
        <p14:creationId xmlns:p14="http://schemas.microsoft.com/office/powerpoint/2010/main" val="1203026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11C47BC4-C50C-8C47-9895-01112E646250}" type="datetimeFigureOut">
              <a:rPr lang="es-ES" smtClean="0"/>
              <a:t>31/10/19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8EF317D-7408-8742-B65E-FEC271DD7F5C}" type="slidenum">
              <a:rPr lang="es-ES" smtClean="0"/>
              <a:t>‹Nº›</a:t>
            </a:fld>
            <a:endParaRPr lang="es-ES"/>
          </a:p>
        </p:txBody>
      </p:sp>
    </p:spTree>
    <p:extLst>
      <p:ext uri="{BB962C8B-B14F-4D97-AF65-F5344CB8AC3E}">
        <p14:creationId xmlns:p14="http://schemas.microsoft.com/office/powerpoint/2010/main" val="82342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11C47BC4-C50C-8C47-9895-01112E646250}" type="datetimeFigureOut">
              <a:rPr lang="es-ES" smtClean="0"/>
              <a:t>31/10/19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8EF317D-7408-8742-B65E-FEC271DD7F5C}" type="slidenum">
              <a:rPr lang="es-ES" smtClean="0"/>
              <a:t>‹Nº›</a:t>
            </a:fld>
            <a:endParaRPr lang="es-ES"/>
          </a:p>
        </p:txBody>
      </p:sp>
    </p:spTree>
    <p:extLst>
      <p:ext uri="{BB962C8B-B14F-4D97-AF65-F5344CB8AC3E}">
        <p14:creationId xmlns:p14="http://schemas.microsoft.com/office/powerpoint/2010/main" val="1324218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C47BC4-C50C-8C47-9895-01112E646250}" type="datetimeFigureOut">
              <a:rPr lang="es-ES" smtClean="0"/>
              <a:t>31/10/19</a:t>
            </a:fld>
            <a:endParaRPr lang="es-E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EF317D-7408-8742-B65E-FEC271DD7F5C}" type="slidenum">
              <a:rPr lang="es-ES" smtClean="0"/>
              <a:t>‹Nº›</a:t>
            </a:fld>
            <a:endParaRPr lang="es-ES"/>
          </a:p>
        </p:txBody>
      </p:sp>
    </p:spTree>
    <p:extLst>
      <p:ext uri="{BB962C8B-B14F-4D97-AF65-F5344CB8AC3E}">
        <p14:creationId xmlns:p14="http://schemas.microsoft.com/office/powerpoint/2010/main" val="2965698999"/>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1.tiff"/><Relationship Id="rId1" Type="http://schemas.openxmlformats.org/officeDocument/2006/relationships/slideLayout" Target="../slideLayouts/slideLayout6.xml"/><Relationship Id="rId4" Type="http://schemas.openxmlformats.org/officeDocument/2006/relationships/image" Target="../media/image16.tiff"/></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tif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6.xml"/><Relationship Id="rId4" Type="http://schemas.openxmlformats.org/officeDocument/2006/relationships/image" Target="../media/image7.tiff"/></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6.xml"/><Relationship Id="rId4" Type="http://schemas.openxmlformats.org/officeDocument/2006/relationships/image" Target="../media/image11.tiff"/></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1.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1.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92AF2-2915-FB40-81A2-3BF8C9D0969A}"/>
              </a:ext>
            </a:extLst>
          </p:cNvPr>
          <p:cNvSpPr>
            <a:spLocks noGrp="1"/>
          </p:cNvSpPr>
          <p:nvPr>
            <p:ph type="ctrTitle"/>
          </p:nvPr>
        </p:nvSpPr>
        <p:spPr/>
        <p:txBody>
          <a:bodyPr>
            <a:normAutofit fontScale="90000"/>
          </a:bodyPr>
          <a:lstStyle/>
          <a:p>
            <a:r>
              <a:rPr lang="es-ES" sz="8000" b="1" dirty="0"/>
              <a:t>REDES SOCIALES </a:t>
            </a:r>
            <a:r>
              <a:rPr lang="es-ES" sz="8000" b="1" dirty="0" err="1"/>
              <a:t>whatsapp</a:t>
            </a:r>
            <a:endParaRPr lang="es-ES" sz="8000" b="1" dirty="0"/>
          </a:p>
        </p:txBody>
      </p:sp>
      <p:sp>
        <p:nvSpPr>
          <p:cNvPr id="3" name="Subtítulo 2">
            <a:extLst>
              <a:ext uri="{FF2B5EF4-FFF2-40B4-BE49-F238E27FC236}">
                <a16:creationId xmlns:a16="http://schemas.microsoft.com/office/drawing/2014/main" id="{B0775AA5-8EBB-1C44-85C0-71BEDD0B5327}"/>
              </a:ext>
            </a:extLst>
          </p:cNvPr>
          <p:cNvSpPr>
            <a:spLocks noGrp="1"/>
          </p:cNvSpPr>
          <p:nvPr>
            <p:ph type="subTitle" idx="1"/>
          </p:nvPr>
        </p:nvSpPr>
        <p:spPr/>
        <p:txBody>
          <a:bodyPr>
            <a:normAutofit/>
          </a:bodyPr>
          <a:lstStyle/>
          <a:p>
            <a:r>
              <a:rPr lang="es-ES" sz="2400" dirty="0"/>
              <a:t>TUTORÍA - IES MELCHOR DE MACANAZ</a:t>
            </a:r>
          </a:p>
        </p:txBody>
      </p:sp>
    </p:spTree>
    <p:extLst>
      <p:ext uri="{BB962C8B-B14F-4D97-AF65-F5344CB8AC3E}">
        <p14:creationId xmlns:p14="http://schemas.microsoft.com/office/powerpoint/2010/main" val="300602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287F867-F3D6-4442-BAF8-9C95F4BCDB51}"/>
              </a:ext>
            </a:extLst>
          </p:cNvPr>
          <p:cNvSpPr txBox="1">
            <a:spLocks noChangeArrowheads="1"/>
          </p:cNvSpPr>
          <p:nvPr/>
        </p:nvSpPr>
        <p:spPr>
          <a:xfrm>
            <a:off x="882565" y="640912"/>
            <a:ext cx="3891316" cy="536575"/>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altLang="es-ES" sz="2800" b="1" dirty="0" err="1">
                <a:solidFill>
                  <a:srgbClr val="2519BD"/>
                </a:solidFill>
                <a:effectLst>
                  <a:outerShdw blurRad="38100" dist="38100" dir="2700000" algn="tl">
                    <a:srgbClr val="C0C0C0"/>
                  </a:outerShdw>
                </a:effectLst>
              </a:rPr>
              <a:t>Algunas</a:t>
            </a:r>
            <a:r>
              <a:rPr lang="ca-ES" altLang="es-ES" sz="2800" b="1" dirty="0">
                <a:solidFill>
                  <a:srgbClr val="2519BD"/>
                </a:solidFill>
                <a:effectLst>
                  <a:outerShdw blurRad="38100" dist="38100" dir="2700000" algn="tl">
                    <a:srgbClr val="C0C0C0"/>
                  </a:outerShdw>
                </a:effectLst>
              </a:rPr>
              <a:t> </a:t>
            </a:r>
            <a:r>
              <a:rPr lang="ca-ES" altLang="es-ES" sz="2800" b="1" dirty="0" err="1">
                <a:solidFill>
                  <a:srgbClr val="2519BD"/>
                </a:solidFill>
                <a:effectLst>
                  <a:outerShdw blurRad="38100" dist="38100" dir="2700000" algn="tl">
                    <a:srgbClr val="C0C0C0"/>
                  </a:outerShdw>
                </a:effectLst>
              </a:rPr>
              <a:t>aclaraciones</a:t>
            </a:r>
            <a:endParaRPr lang="ca-ES" altLang="es-ES" sz="2800" b="1" dirty="0">
              <a:solidFill>
                <a:srgbClr val="2519BD"/>
              </a:solidFill>
              <a:effectLst>
                <a:outerShdw blurRad="38100" dist="38100" dir="2700000" algn="tl">
                  <a:srgbClr val="C0C0C0"/>
                </a:outerShdw>
              </a:effectLst>
            </a:endParaRPr>
          </a:p>
        </p:txBody>
      </p:sp>
      <p:pic>
        <p:nvPicPr>
          <p:cNvPr id="2" name="Imagen 1">
            <a:extLst>
              <a:ext uri="{FF2B5EF4-FFF2-40B4-BE49-F238E27FC236}">
                <a16:creationId xmlns:a16="http://schemas.microsoft.com/office/drawing/2014/main" id="{1EDA572F-86C2-BF4B-924C-FDB87435F0C6}"/>
              </a:ext>
            </a:extLst>
          </p:cNvPr>
          <p:cNvPicPr>
            <a:picLocks noChangeAspect="1"/>
          </p:cNvPicPr>
          <p:nvPr/>
        </p:nvPicPr>
        <p:blipFill>
          <a:blip r:embed="rId2"/>
          <a:stretch>
            <a:fillRect/>
          </a:stretch>
        </p:blipFill>
        <p:spPr>
          <a:xfrm>
            <a:off x="9142020" y="299838"/>
            <a:ext cx="2089809" cy="1022118"/>
          </a:xfrm>
          <a:prstGeom prst="rect">
            <a:avLst/>
          </a:prstGeom>
          <a:ln>
            <a:solidFill>
              <a:schemeClr val="bg1"/>
            </a:solidFill>
          </a:ln>
        </p:spPr>
      </p:pic>
      <p:sp>
        <p:nvSpPr>
          <p:cNvPr id="6" name="Rectángulo redondeado 5">
            <a:extLst>
              <a:ext uri="{FF2B5EF4-FFF2-40B4-BE49-F238E27FC236}">
                <a16:creationId xmlns:a16="http://schemas.microsoft.com/office/drawing/2014/main" id="{F1279D02-DF55-BB47-A91E-41F8D059383F}"/>
              </a:ext>
            </a:extLst>
          </p:cNvPr>
          <p:cNvSpPr/>
          <p:nvPr/>
        </p:nvSpPr>
        <p:spPr>
          <a:xfrm>
            <a:off x="698416" y="1626150"/>
            <a:ext cx="10876550" cy="156309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S" sz="2400" dirty="0"/>
              <a:t>Actuaciones de </a:t>
            </a:r>
            <a:r>
              <a:rPr lang="es-ES" sz="2400" dirty="0" err="1"/>
              <a:t>Bullying</a:t>
            </a:r>
            <a:r>
              <a:rPr lang="es-ES" sz="2400" dirty="0"/>
              <a:t> por </a:t>
            </a:r>
            <a:r>
              <a:rPr lang="es-ES" sz="2400" dirty="0" err="1"/>
              <a:t>Whatsapp</a:t>
            </a:r>
            <a:r>
              <a:rPr lang="es-ES" sz="2400" dirty="0"/>
              <a:t> tienen responsabilidad penal y conllevan responsabilidad penal y civil </a:t>
            </a:r>
            <a:r>
              <a:rPr lang="es-ES" dirty="0"/>
              <a:t> </a:t>
            </a:r>
            <a:r>
              <a:rPr lang="es-ES" sz="2400" dirty="0"/>
              <a:t>regulado en la LO 5/2000, de responsabilidad penal de los menores</a:t>
            </a:r>
            <a:endParaRPr lang="es-ES" sz="2400" u="sng" dirty="0"/>
          </a:p>
        </p:txBody>
      </p:sp>
      <p:pic>
        <p:nvPicPr>
          <p:cNvPr id="3" name="Imagen 2">
            <a:extLst>
              <a:ext uri="{FF2B5EF4-FFF2-40B4-BE49-F238E27FC236}">
                <a16:creationId xmlns:a16="http://schemas.microsoft.com/office/drawing/2014/main" id="{1C7961F6-B5CC-C242-A6AB-F50D5B46F79B}"/>
              </a:ext>
            </a:extLst>
          </p:cNvPr>
          <p:cNvPicPr>
            <a:picLocks noChangeAspect="1"/>
          </p:cNvPicPr>
          <p:nvPr/>
        </p:nvPicPr>
        <p:blipFill>
          <a:blip r:embed="rId3"/>
          <a:stretch>
            <a:fillRect/>
          </a:stretch>
        </p:blipFill>
        <p:spPr>
          <a:xfrm>
            <a:off x="1068658" y="3637912"/>
            <a:ext cx="4930697" cy="2761190"/>
          </a:xfrm>
          <a:prstGeom prst="rect">
            <a:avLst/>
          </a:prstGeom>
        </p:spPr>
      </p:pic>
      <p:pic>
        <p:nvPicPr>
          <p:cNvPr id="7" name="Imagen 6">
            <a:extLst>
              <a:ext uri="{FF2B5EF4-FFF2-40B4-BE49-F238E27FC236}">
                <a16:creationId xmlns:a16="http://schemas.microsoft.com/office/drawing/2014/main" id="{DACB8EA2-D1A4-B640-B688-321E14975D3B}"/>
              </a:ext>
            </a:extLst>
          </p:cNvPr>
          <p:cNvPicPr>
            <a:picLocks noChangeAspect="1"/>
          </p:cNvPicPr>
          <p:nvPr/>
        </p:nvPicPr>
        <p:blipFill>
          <a:blip r:embed="rId4"/>
          <a:stretch>
            <a:fillRect/>
          </a:stretch>
        </p:blipFill>
        <p:spPr>
          <a:xfrm>
            <a:off x="6440758" y="3637912"/>
            <a:ext cx="5522380" cy="2761190"/>
          </a:xfrm>
          <a:prstGeom prst="rect">
            <a:avLst/>
          </a:prstGeom>
        </p:spPr>
      </p:pic>
    </p:spTree>
    <p:extLst>
      <p:ext uri="{BB962C8B-B14F-4D97-AF65-F5344CB8AC3E}">
        <p14:creationId xmlns:p14="http://schemas.microsoft.com/office/powerpoint/2010/main" val="131807552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287F867-F3D6-4442-BAF8-9C95F4BCDB51}"/>
              </a:ext>
            </a:extLst>
          </p:cNvPr>
          <p:cNvSpPr txBox="1">
            <a:spLocks noChangeArrowheads="1"/>
          </p:cNvSpPr>
          <p:nvPr/>
        </p:nvSpPr>
        <p:spPr>
          <a:xfrm>
            <a:off x="882565" y="640912"/>
            <a:ext cx="3891316" cy="536575"/>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altLang="es-ES" sz="2800" b="1" dirty="0" err="1">
                <a:solidFill>
                  <a:srgbClr val="2519BD"/>
                </a:solidFill>
                <a:effectLst>
                  <a:outerShdw blurRad="38100" dist="38100" dir="2700000" algn="tl">
                    <a:srgbClr val="C0C0C0"/>
                  </a:outerShdw>
                </a:effectLst>
              </a:rPr>
              <a:t>Algunas</a:t>
            </a:r>
            <a:r>
              <a:rPr lang="ca-ES" altLang="es-ES" sz="2800" b="1" dirty="0">
                <a:solidFill>
                  <a:srgbClr val="2519BD"/>
                </a:solidFill>
                <a:effectLst>
                  <a:outerShdw blurRad="38100" dist="38100" dir="2700000" algn="tl">
                    <a:srgbClr val="C0C0C0"/>
                  </a:outerShdw>
                </a:effectLst>
              </a:rPr>
              <a:t> </a:t>
            </a:r>
            <a:r>
              <a:rPr lang="ca-ES" altLang="es-ES" sz="2800" b="1" dirty="0" err="1">
                <a:solidFill>
                  <a:srgbClr val="2519BD"/>
                </a:solidFill>
                <a:effectLst>
                  <a:outerShdw blurRad="38100" dist="38100" dir="2700000" algn="tl">
                    <a:srgbClr val="C0C0C0"/>
                  </a:outerShdw>
                </a:effectLst>
              </a:rPr>
              <a:t>aclaraciones</a:t>
            </a:r>
            <a:endParaRPr lang="ca-ES" altLang="es-ES" sz="2800" b="1" dirty="0">
              <a:solidFill>
                <a:srgbClr val="2519BD"/>
              </a:solidFill>
              <a:effectLst>
                <a:outerShdw blurRad="38100" dist="38100" dir="2700000" algn="tl">
                  <a:srgbClr val="C0C0C0"/>
                </a:outerShdw>
              </a:effectLst>
            </a:endParaRPr>
          </a:p>
        </p:txBody>
      </p:sp>
      <p:pic>
        <p:nvPicPr>
          <p:cNvPr id="2" name="Imagen 1">
            <a:extLst>
              <a:ext uri="{FF2B5EF4-FFF2-40B4-BE49-F238E27FC236}">
                <a16:creationId xmlns:a16="http://schemas.microsoft.com/office/drawing/2014/main" id="{1EDA572F-86C2-BF4B-924C-FDB87435F0C6}"/>
              </a:ext>
            </a:extLst>
          </p:cNvPr>
          <p:cNvPicPr>
            <a:picLocks noChangeAspect="1"/>
          </p:cNvPicPr>
          <p:nvPr/>
        </p:nvPicPr>
        <p:blipFill>
          <a:blip r:embed="rId2"/>
          <a:stretch>
            <a:fillRect/>
          </a:stretch>
        </p:blipFill>
        <p:spPr>
          <a:xfrm>
            <a:off x="9142020" y="299838"/>
            <a:ext cx="2089809" cy="1022118"/>
          </a:xfrm>
          <a:prstGeom prst="rect">
            <a:avLst/>
          </a:prstGeom>
          <a:ln>
            <a:solidFill>
              <a:schemeClr val="bg1"/>
            </a:solidFill>
          </a:ln>
        </p:spPr>
      </p:pic>
      <p:sp>
        <p:nvSpPr>
          <p:cNvPr id="6" name="Rectángulo redondeado 5">
            <a:extLst>
              <a:ext uri="{FF2B5EF4-FFF2-40B4-BE49-F238E27FC236}">
                <a16:creationId xmlns:a16="http://schemas.microsoft.com/office/drawing/2014/main" id="{F1279D02-DF55-BB47-A91E-41F8D059383F}"/>
              </a:ext>
            </a:extLst>
          </p:cNvPr>
          <p:cNvSpPr/>
          <p:nvPr/>
        </p:nvSpPr>
        <p:spPr>
          <a:xfrm>
            <a:off x="586904" y="1626151"/>
            <a:ext cx="10876550" cy="122856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S" sz="3200" b="1" dirty="0"/>
              <a:t>Da la sensación de que nunca vas a ir a prisión cometiendo delitos por WhatsApp, ¿no?</a:t>
            </a:r>
          </a:p>
        </p:txBody>
      </p:sp>
      <p:sp>
        <p:nvSpPr>
          <p:cNvPr id="8" name="Rectángulo redondeado 7">
            <a:extLst>
              <a:ext uri="{FF2B5EF4-FFF2-40B4-BE49-F238E27FC236}">
                <a16:creationId xmlns:a16="http://schemas.microsoft.com/office/drawing/2014/main" id="{314ACCDC-356D-B34E-B608-604693CBA6A5}"/>
              </a:ext>
            </a:extLst>
          </p:cNvPr>
          <p:cNvSpPr/>
          <p:nvPr/>
        </p:nvSpPr>
        <p:spPr>
          <a:xfrm>
            <a:off x="586904" y="3106265"/>
            <a:ext cx="10876550" cy="33427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457200" indent="-457200">
              <a:buFontTx/>
              <a:buChar char="-"/>
            </a:pPr>
            <a:r>
              <a:rPr lang="es-ES" sz="2800" b="1" dirty="0"/>
              <a:t>Pornografía infantil</a:t>
            </a:r>
            <a:r>
              <a:rPr lang="es-ES" sz="2800" dirty="0"/>
              <a:t>. </a:t>
            </a:r>
          </a:p>
          <a:p>
            <a:pPr marL="457200" indent="-457200">
              <a:buFontTx/>
              <a:buChar char="-"/>
            </a:pPr>
            <a:r>
              <a:rPr lang="es-ES" sz="2800" dirty="0"/>
              <a:t>Compartir </a:t>
            </a:r>
            <a:r>
              <a:rPr lang="es-ES" sz="2800" b="1" dirty="0"/>
              <a:t>fotos y vídeos íntimos sin consentimiento de la persona</a:t>
            </a:r>
          </a:p>
          <a:p>
            <a:endParaRPr lang="es-ES" sz="2800" b="1" dirty="0"/>
          </a:p>
          <a:p>
            <a:r>
              <a:rPr lang="es-ES" sz="2800" dirty="0"/>
              <a:t>Son delitos por los que delito por el que irías a prisión de cabeza de acuerdo con el artículo </a:t>
            </a:r>
            <a:r>
              <a:rPr lang="es-ES" dirty="0"/>
              <a:t> </a:t>
            </a:r>
            <a:r>
              <a:rPr lang="es-ES" sz="2800" dirty="0"/>
              <a:t>art. 172 ter del Código Penal, que está penado con entre 3 meses y dos años de prisión</a:t>
            </a:r>
          </a:p>
        </p:txBody>
      </p:sp>
    </p:spTree>
    <p:extLst>
      <p:ext uri="{BB962C8B-B14F-4D97-AF65-F5344CB8AC3E}">
        <p14:creationId xmlns:p14="http://schemas.microsoft.com/office/powerpoint/2010/main" val="505486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287F867-F3D6-4442-BAF8-9C95F4BCDB51}"/>
              </a:ext>
            </a:extLst>
          </p:cNvPr>
          <p:cNvSpPr txBox="1">
            <a:spLocks noChangeArrowheads="1"/>
          </p:cNvSpPr>
          <p:nvPr/>
        </p:nvSpPr>
        <p:spPr>
          <a:xfrm>
            <a:off x="882565" y="640912"/>
            <a:ext cx="3891316" cy="536575"/>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altLang="es-ES" sz="2800" b="1" dirty="0" err="1">
                <a:solidFill>
                  <a:srgbClr val="2519BD"/>
                </a:solidFill>
                <a:effectLst>
                  <a:outerShdw blurRad="38100" dist="38100" dir="2700000" algn="tl">
                    <a:srgbClr val="C0C0C0"/>
                  </a:outerShdw>
                </a:effectLst>
              </a:rPr>
              <a:t>Algunas</a:t>
            </a:r>
            <a:r>
              <a:rPr lang="ca-ES" altLang="es-ES" sz="2800" b="1" dirty="0">
                <a:solidFill>
                  <a:srgbClr val="2519BD"/>
                </a:solidFill>
                <a:effectLst>
                  <a:outerShdw blurRad="38100" dist="38100" dir="2700000" algn="tl">
                    <a:srgbClr val="C0C0C0"/>
                  </a:outerShdw>
                </a:effectLst>
              </a:rPr>
              <a:t> </a:t>
            </a:r>
            <a:r>
              <a:rPr lang="ca-ES" altLang="es-ES" sz="2800" b="1" dirty="0" err="1">
                <a:solidFill>
                  <a:srgbClr val="2519BD"/>
                </a:solidFill>
                <a:effectLst>
                  <a:outerShdw blurRad="38100" dist="38100" dir="2700000" algn="tl">
                    <a:srgbClr val="C0C0C0"/>
                  </a:outerShdw>
                </a:effectLst>
              </a:rPr>
              <a:t>aclaraciones</a:t>
            </a:r>
            <a:endParaRPr lang="ca-ES" altLang="es-ES" sz="2800" b="1" dirty="0">
              <a:solidFill>
                <a:srgbClr val="2519BD"/>
              </a:solidFill>
              <a:effectLst>
                <a:outerShdw blurRad="38100" dist="38100" dir="2700000" algn="tl">
                  <a:srgbClr val="C0C0C0"/>
                </a:outerShdw>
              </a:effectLst>
            </a:endParaRPr>
          </a:p>
        </p:txBody>
      </p:sp>
      <p:pic>
        <p:nvPicPr>
          <p:cNvPr id="2" name="Imagen 1">
            <a:extLst>
              <a:ext uri="{FF2B5EF4-FFF2-40B4-BE49-F238E27FC236}">
                <a16:creationId xmlns:a16="http://schemas.microsoft.com/office/drawing/2014/main" id="{1EDA572F-86C2-BF4B-924C-FDB87435F0C6}"/>
              </a:ext>
            </a:extLst>
          </p:cNvPr>
          <p:cNvPicPr>
            <a:picLocks noChangeAspect="1"/>
          </p:cNvPicPr>
          <p:nvPr/>
        </p:nvPicPr>
        <p:blipFill>
          <a:blip r:embed="rId2"/>
          <a:stretch>
            <a:fillRect/>
          </a:stretch>
        </p:blipFill>
        <p:spPr>
          <a:xfrm>
            <a:off x="9142020" y="299838"/>
            <a:ext cx="2089809" cy="1022118"/>
          </a:xfrm>
          <a:prstGeom prst="rect">
            <a:avLst/>
          </a:prstGeom>
          <a:ln>
            <a:solidFill>
              <a:schemeClr val="bg1"/>
            </a:solidFill>
          </a:ln>
        </p:spPr>
      </p:pic>
      <p:grpSp>
        <p:nvGrpSpPr>
          <p:cNvPr id="7" name="Grupo 6">
            <a:extLst>
              <a:ext uri="{FF2B5EF4-FFF2-40B4-BE49-F238E27FC236}">
                <a16:creationId xmlns:a16="http://schemas.microsoft.com/office/drawing/2014/main" id="{1F92DA15-4C5C-BF42-9F28-AD84F75B089B}"/>
              </a:ext>
            </a:extLst>
          </p:cNvPr>
          <p:cNvGrpSpPr/>
          <p:nvPr/>
        </p:nvGrpSpPr>
        <p:grpSpPr>
          <a:xfrm>
            <a:off x="1583471" y="1528713"/>
            <a:ext cx="8161645" cy="5150868"/>
            <a:chOff x="356837" y="1551015"/>
            <a:chExt cx="8161645" cy="5150868"/>
          </a:xfrm>
        </p:grpSpPr>
        <p:pic>
          <p:nvPicPr>
            <p:cNvPr id="3" name="Imagen 2">
              <a:extLst>
                <a:ext uri="{FF2B5EF4-FFF2-40B4-BE49-F238E27FC236}">
                  <a16:creationId xmlns:a16="http://schemas.microsoft.com/office/drawing/2014/main" id="{0752A3EF-6E0A-D646-8458-CF27A10F326D}"/>
                </a:ext>
              </a:extLst>
            </p:cNvPr>
            <p:cNvPicPr>
              <a:picLocks noChangeAspect="1"/>
            </p:cNvPicPr>
            <p:nvPr/>
          </p:nvPicPr>
          <p:blipFill>
            <a:blip r:embed="rId3"/>
            <a:stretch>
              <a:fillRect/>
            </a:stretch>
          </p:blipFill>
          <p:spPr>
            <a:xfrm>
              <a:off x="356837" y="1551015"/>
              <a:ext cx="8161645" cy="5150868"/>
            </a:xfrm>
            <a:prstGeom prst="rect">
              <a:avLst/>
            </a:prstGeom>
          </p:spPr>
        </p:pic>
        <p:sp>
          <p:nvSpPr>
            <p:cNvPr id="5" name="CuadroTexto 4">
              <a:extLst>
                <a:ext uri="{FF2B5EF4-FFF2-40B4-BE49-F238E27FC236}">
                  <a16:creationId xmlns:a16="http://schemas.microsoft.com/office/drawing/2014/main" id="{57C5188B-9BB6-554F-8B7C-7BD1F5F6B8FD}"/>
                </a:ext>
              </a:extLst>
            </p:cNvPr>
            <p:cNvSpPr txBox="1"/>
            <p:nvPr/>
          </p:nvSpPr>
          <p:spPr>
            <a:xfrm>
              <a:off x="6601523" y="1617921"/>
              <a:ext cx="1293541" cy="369332"/>
            </a:xfrm>
            <a:prstGeom prst="rect">
              <a:avLst/>
            </a:prstGeom>
            <a:noFill/>
          </p:spPr>
          <p:txBody>
            <a:bodyPr wrap="square" rtlCol="0">
              <a:spAutoFit/>
            </a:bodyPr>
            <a:lstStyle/>
            <a:p>
              <a:r>
                <a:rPr lang="es-ES" dirty="0">
                  <a:solidFill>
                    <a:srgbClr val="FF0000"/>
                  </a:solidFill>
                </a:rPr>
                <a:t>29/05/2019</a:t>
              </a:r>
            </a:p>
          </p:txBody>
        </p:sp>
      </p:grpSp>
    </p:spTree>
    <p:extLst>
      <p:ext uri="{BB962C8B-B14F-4D97-AF65-F5344CB8AC3E}">
        <p14:creationId xmlns:p14="http://schemas.microsoft.com/office/powerpoint/2010/main" val="222605323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DAE92F63-5A9B-4B4A-9FC0-53681120CF9D}"/>
              </a:ext>
            </a:extLst>
          </p:cNvPr>
          <p:cNvSpPr/>
          <p:nvPr/>
        </p:nvSpPr>
        <p:spPr>
          <a:xfrm>
            <a:off x="564602" y="600238"/>
            <a:ext cx="11277994" cy="274512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S" sz="3200" b="1" dirty="0"/>
              <a:t>CARPETA VÍDEOS INTERNET:</a:t>
            </a:r>
          </a:p>
          <a:p>
            <a:pPr marL="457200" indent="-457200">
              <a:buFontTx/>
              <a:buChar char="-"/>
            </a:pPr>
            <a:r>
              <a:rPr lang="es-ES" sz="3200" b="1" dirty="0"/>
              <a:t>01_CiberBullyingNicaragua</a:t>
            </a:r>
          </a:p>
          <a:p>
            <a:pPr marL="457200" indent="-457200">
              <a:buFontTx/>
              <a:buChar char="-"/>
            </a:pPr>
            <a:r>
              <a:rPr lang="es-ES" sz="3200" b="1" dirty="0"/>
              <a:t>02_Mi_Historia_De_Bullying_Cantante_German_Garmendia</a:t>
            </a:r>
          </a:p>
        </p:txBody>
      </p:sp>
      <p:pic>
        <p:nvPicPr>
          <p:cNvPr id="2" name="Imagen 1">
            <a:extLst>
              <a:ext uri="{FF2B5EF4-FFF2-40B4-BE49-F238E27FC236}">
                <a16:creationId xmlns:a16="http://schemas.microsoft.com/office/drawing/2014/main" id="{A8A9F437-753B-3144-AA3D-CC2C953746E0}"/>
              </a:ext>
            </a:extLst>
          </p:cNvPr>
          <p:cNvPicPr>
            <a:picLocks noChangeAspect="1"/>
          </p:cNvPicPr>
          <p:nvPr/>
        </p:nvPicPr>
        <p:blipFill>
          <a:blip r:embed="rId2"/>
          <a:stretch>
            <a:fillRect/>
          </a:stretch>
        </p:blipFill>
        <p:spPr>
          <a:xfrm>
            <a:off x="3278457" y="3601894"/>
            <a:ext cx="4631009" cy="2799990"/>
          </a:xfrm>
          <a:prstGeom prst="rect">
            <a:avLst/>
          </a:prstGeom>
          <a:ln>
            <a:solidFill>
              <a:schemeClr val="tx1"/>
            </a:solidFill>
          </a:ln>
        </p:spPr>
      </p:pic>
    </p:spTree>
    <p:extLst>
      <p:ext uri="{BB962C8B-B14F-4D97-AF65-F5344CB8AC3E}">
        <p14:creationId xmlns:p14="http://schemas.microsoft.com/office/powerpoint/2010/main" val="2988057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287F867-F3D6-4442-BAF8-9C95F4BCDB51}"/>
              </a:ext>
            </a:extLst>
          </p:cNvPr>
          <p:cNvSpPr txBox="1">
            <a:spLocks noChangeArrowheads="1"/>
          </p:cNvSpPr>
          <p:nvPr/>
        </p:nvSpPr>
        <p:spPr>
          <a:xfrm>
            <a:off x="882562" y="678980"/>
            <a:ext cx="10380167" cy="4116044"/>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altLang="es-ES" sz="6600" b="1" dirty="0">
                <a:solidFill>
                  <a:srgbClr val="2519BD"/>
                </a:solidFill>
                <a:effectLst>
                  <a:outerShdw blurRad="38100" dist="38100" dir="2700000" algn="tl">
                    <a:srgbClr val="C0C0C0"/>
                  </a:outerShdw>
                </a:effectLst>
              </a:rPr>
              <a:t>COMENTAR:</a:t>
            </a:r>
          </a:p>
          <a:p>
            <a:pPr marL="857250" indent="-857250" algn="ct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altLang="es-ES" sz="6600" b="1" dirty="0">
                <a:solidFill>
                  <a:srgbClr val="2519BD"/>
                </a:solidFill>
                <a:effectLst>
                  <a:outerShdw blurRad="38100" dist="38100" dir="2700000" algn="tl">
                    <a:srgbClr val="C0C0C0"/>
                  </a:outerShdw>
                </a:effectLst>
              </a:rPr>
              <a:t>EL DECÁLOGO DE USO SEGURO DE WHATSAPP</a:t>
            </a:r>
          </a:p>
          <a:p>
            <a:pPr marL="857250" indent="-857250" algn="ct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altLang="es-ES" sz="6600" b="1" dirty="0">
                <a:solidFill>
                  <a:srgbClr val="2519BD"/>
                </a:solidFill>
                <a:effectLst>
                  <a:outerShdw blurRad="38100" dist="38100" dir="2700000" algn="tl">
                    <a:srgbClr val="C0C0C0"/>
                  </a:outerShdw>
                </a:effectLst>
              </a:rPr>
              <a:t>DOCUMENTO RELACIÓN CON INTERNET</a:t>
            </a:r>
          </a:p>
        </p:txBody>
      </p:sp>
      <p:pic>
        <p:nvPicPr>
          <p:cNvPr id="2" name="Imagen 1">
            <a:extLst>
              <a:ext uri="{FF2B5EF4-FFF2-40B4-BE49-F238E27FC236}">
                <a16:creationId xmlns:a16="http://schemas.microsoft.com/office/drawing/2014/main" id="{1EDA572F-86C2-BF4B-924C-FDB87435F0C6}"/>
              </a:ext>
            </a:extLst>
          </p:cNvPr>
          <p:cNvPicPr>
            <a:picLocks noChangeAspect="1"/>
          </p:cNvPicPr>
          <p:nvPr/>
        </p:nvPicPr>
        <p:blipFill>
          <a:blip r:embed="rId2"/>
          <a:stretch>
            <a:fillRect/>
          </a:stretch>
        </p:blipFill>
        <p:spPr>
          <a:xfrm>
            <a:off x="8328500" y="5103659"/>
            <a:ext cx="2755812" cy="1347858"/>
          </a:xfrm>
          <a:prstGeom prst="rect">
            <a:avLst/>
          </a:prstGeom>
          <a:ln>
            <a:solidFill>
              <a:schemeClr val="bg1"/>
            </a:solidFill>
          </a:ln>
        </p:spPr>
      </p:pic>
    </p:spTree>
    <p:extLst>
      <p:ext uri="{BB962C8B-B14F-4D97-AF65-F5344CB8AC3E}">
        <p14:creationId xmlns:p14="http://schemas.microsoft.com/office/powerpoint/2010/main" val="2231224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EC64E46-4EA8-6446-AB00-BA2C7E50402A}"/>
              </a:ext>
            </a:extLst>
          </p:cNvPr>
          <p:cNvPicPr>
            <a:picLocks noChangeAspect="1"/>
          </p:cNvPicPr>
          <p:nvPr/>
        </p:nvPicPr>
        <p:blipFill>
          <a:blip r:embed="rId2"/>
          <a:stretch>
            <a:fillRect/>
          </a:stretch>
        </p:blipFill>
        <p:spPr>
          <a:xfrm>
            <a:off x="0" y="181856"/>
            <a:ext cx="12192000" cy="6494287"/>
          </a:xfrm>
          <a:prstGeom prst="rect">
            <a:avLst/>
          </a:prstGeom>
        </p:spPr>
      </p:pic>
    </p:spTree>
    <p:extLst>
      <p:ext uri="{BB962C8B-B14F-4D97-AF65-F5344CB8AC3E}">
        <p14:creationId xmlns:p14="http://schemas.microsoft.com/office/powerpoint/2010/main" val="2857275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57F641C-85A7-CC40-81F0-5E474351959C}"/>
              </a:ext>
            </a:extLst>
          </p:cNvPr>
          <p:cNvSpPr txBox="1">
            <a:spLocks noChangeArrowheads="1"/>
          </p:cNvSpPr>
          <p:nvPr/>
        </p:nvSpPr>
        <p:spPr>
          <a:xfrm>
            <a:off x="560197" y="1723778"/>
            <a:ext cx="10611514" cy="4625975"/>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50863" indent="-550863" algn="just">
              <a:spcBef>
                <a:spcPts val="450"/>
              </a:spcBef>
              <a:buClr>
                <a:srgbClr val="2519BD"/>
              </a:buClr>
              <a:buSzPct val="70000"/>
              <a:buFont typeface="Times New Roman" panose="02020603050405020304" pitchFamily="18" charset="0"/>
              <a:buAutoNum type="arabicPeriod"/>
              <a:tabLst>
                <a:tab pos="1120775" algn="l"/>
                <a:tab pos="2035175" algn="l"/>
                <a:tab pos="2949575" algn="l"/>
                <a:tab pos="3863975" algn="l"/>
                <a:tab pos="4778375" algn="l"/>
                <a:tab pos="5692775" algn="l"/>
                <a:tab pos="6607175" algn="l"/>
                <a:tab pos="7521575" algn="l"/>
                <a:tab pos="8435975" algn="l"/>
                <a:tab pos="9350375" algn="l"/>
                <a:tab pos="10264775" algn="l"/>
              </a:tabLst>
            </a:pPr>
            <a:r>
              <a:rPr lang="en-US" altLang="es-ES" sz="2000" dirty="0">
                <a:solidFill>
                  <a:srgbClr val="000000"/>
                </a:solidFill>
                <a:cs typeface="Times New Roman" panose="02020603050405020304" pitchFamily="18" charset="0"/>
              </a:rPr>
              <a:t>ES MUY FÁCIL MANTENER CONTACTO Y REENCONTRARSE CON ANTIGUOS AMIGOS.</a:t>
            </a:r>
          </a:p>
          <a:p>
            <a:pPr marL="550863" indent="-550863" algn="just">
              <a:spcBef>
                <a:spcPts val="450"/>
              </a:spcBef>
              <a:buClr>
                <a:srgbClr val="2519BD"/>
              </a:buClr>
              <a:buSzPct val="70000"/>
              <a:buFont typeface="Times New Roman" panose="02020603050405020304" pitchFamily="18" charset="0"/>
              <a:buAutoNum type="arabicPeriod"/>
              <a:tabLst>
                <a:tab pos="1120775" algn="l"/>
                <a:tab pos="2035175" algn="l"/>
                <a:tab pos="2949575" algn="l"/>
                <a:tab pos="3863975" algn="l"/>
                <a:tab pos="4778375" algn="l"/>
                <a:tab pos="5692775" algn="l"/>
                <a:tab pos="6607175" algn="l"/>
                <a:tab pos="7521575" algn="l"/>
                <a:tab pos="8435975" algn="l"/>
                <a:tab pos="9350375" algn="l"/>
                <a:tab pos="10264775" algn="l"/>
              </a:tabLst>
            </a:pPr>
            <a:r>
              <a:rPr lang="es-ES" altLang="es-ES" sz="2000" dirty="0">
                <a:solidFill>
                  <a:srgbClr val="000000"/>
                </a:solidFill>
                <a:cs typeface="Times New Roman" panose="02020603050405020304" pitchFamily="18" charset="0"/>
              </a:rPr>
              <a:t>NOS PERMITEN Compartir momentos especiales con NUESTRA FAMILIA Y AMIGOS.</a:t>
            </a:r>
          </a:p>
          <a:p>
            <a:pPr marL="550863" indent="-550863" algn="just">
              <a:spcBef>
                <a:spcPts val="450"/>
              </a:spcBef>
              <a:buClr>
                <a:srgbClr val="2519BD"/>
              </a:buClr>
              <a:buSzPct val="70000"/>
              <a:buFont typeface="Times New Roman" panose="02020603050405020304" pitchFamily="18" charset="0"/>
              <a:buAutoNum type="arabicPeriod"/>
              <a:tabLst>
                <a:tab pos="1120775" algn="l"/>
                <a:tab pos="2035175" algn="l"/>
                <a:tab pos="2949575" algn="l"/>
                <a:tab pos="3863975" algn="l"/>
                <a:tab pos="4778375" algn="l"/>
                <a:tab pos="5692775" algn="l"/>
                <a:tab pos="6607175" algn="l"/>
                <a:tab pos="7521575" algn="l"/>
                <a:tab pos="8435975" algn="l"/>
                <a:tab pos="9350375" algn="l"/>
                <a:tab pos="10264775" algn="l"/>
              </a:tabLst>
            </a:pPr>
            <a:r>
              <a:rPr lang="es-ES" altLang="es-ES" sz="2000" dirty="0">
                <a:solidFill>
                  <a:srgbClr val="000000"/>
                </a:solidFill>
                <a:cs typeface="Times New Roman" panose="02020603050405020304" pitchFamily="18" charset="0"/>
              </a:rPr>
              <a:t>Excelentes para propiciar contactos afectivos nuevos como búsqueda de pareja, amistad o compartir intereses sin fines de lucro. </a:t>
            </a:r>
          </a:p>
          <a:p>
            <a:pPr marL="550863" indent="-550863" algn="just">
              <a:spcBef>
                <a:spcPts val="450"/>
              </a:spcBef>
              <a:buClr>
                <a:srgbClr val="2519BD"/>
              </a:buClr>
              <a:buSzPct val="70000"/>
              <a:buFont typeface="Times New Roman" panose="02020603050405020304" pitchFamily="18" charset="0"/>
              <a:buAutoNum type="arabicPeriod"/>
              <a:tabLst>
                <a:tab pos="1120775" algn="l"/>
                <a:tab pos="2035175" algn="l"/>
                <a:tab pos="2949575" algn="l"/>
                <a:tab pos="3863975" algn="l"/>
                <a:tab pos="4778375" algn="l"/>
                <a:tab pos="5692775" algn="l"/>
                <a:tab pos="6607175" algn="l"/>
                <a:tab pos="7521575" algn="l"/>
                <a:tab pos="8435975" algn="l"/>
                <a:tab pos="9350375" algn="l"/>
                <a:tab pos="10264775" algn="l"/>
              </a:tabLst>
            </a:pPr>
            <a:r>
              <a:rPr lang="es-ES" altLang="es-ES" sz="2000" dirty="0">
                <a:solidFill>
                  <a:srgbClr val="000000"/>
                </a:solidFill>
                <a:cs typeface="Times New Roman" panose="02020603050405020304" pitchFamily="18" charset="0"/>
              </a:rPr>
              <a:t>Oportunidad de integrarse a reuniones vía online con fines de movilizar a miles de personas. </a:t>
            </a:r>
          </a:p>
          <a:p>
            <a:pPr marL="550863" indent="-550863" algn="just">
              <a:spcBef>
                <a:spcPts val="450"/>
              </a:spcBef>
              <a:buClr>
                <a:srgbClr val="2519BD"/>
              </a:buClr>
              <a:buSzPct val="70000"/>
              <a:buFont typeface="Times New Roman" panose="02020603050405020304" pitchFamily="18" charset="0"/>
              <a:buAutoNum type="arabicPeriod"/>
              <a:tabLst>
                <a:tab pos="1120775" algn="l"/>
                <a:tab pos="2035175" algn="l"/>
                <a:tab pos="2949575" algn="l"/>
                <a:tab pos="3863975" algn="l"/>
                <a:tab pos="4778375" algn="l"/>
                <a:tab pos="5692775" algn="l"/>
                <a:tab pos="6607175" algn="l"/>
                <a:tab pos="7521575" algn="l"/>
                <a:tab pos="8435975" algn="l"/>
                <a:tab pos="9350375" algn="l"/>
                <a:tab pos="10264775" algn="l"/>
              </a:tabLst>
            </a:pPr>
            <a:r>
              <a:rPr lang="es-ES" altLang="es-ES" sz="2000" dirty="0">
                <a:solidFill>
                  <a:srgbClr val="000000"/>
                </a:solidFill>
                <a:cs typeface="Times New Roman" panose="02020603050405020304" pitchFamily="18" charset="0"/>
              </a:rPr>
              <a:t>Diluyen fronteras geográficas y sirven para conectar gente sin importar la distancia. </a:t>
            </a:r>
          </a:p>
          <a:p>
            <a:pPr marL="550863" indent="-550863" algn="just">
              <a:spcBef>
                <a:spcPts val="450"/>
              </a:spcBef>
              <a:buClr>
                <a:srgbClr val="2519BD"/>
              </a:buClr>
              <a:buSzPct val="70000"/>
              <a:buFont typeface="Times New Roman" panose="02020603050405020304" pitchFamily="18" charset="0"/>
              <a:buAutoNum type="arabicPeriod"/>
              <a:tabLst>
                <a:tab pos="1120775" algn="l"/>
                <a:tab pos="2035175" algn="l"/>
                <a:tab pos="2949575" algn="l"/>
                <a:tab pos="3863975" algn="l"/>
                <a:tab pos="4778375" algn="l"/>
                <a:tab pos="5692775" algn="l"/>
                <a:tab pos="6607175" algn="l"/>
                <a:tab pos="7521575" algn="l"/>
                <a:tab pos="8435975" algn="l"/>
                <a:tab pos="9350375" algn="l"/>
                <a:tab pos="10264775" algn="l"/>
              </a:tabLst>
            </a:pPr>
            <a:r>
              <a:rPr lang="es-ES" altLang="es-ES" sz="2000" dirty="0">
                <a:solidFill>
                  <a:srgbClr val="000000"/>
                </a:solidFill>
                <a:cs typeface="Times New Roman" panose="02020603050405020304" pitchFamily="18" charset="0"/>
              </a:rPr>
              <a:t>Perfectas para establecer conexiones con el mundo profesional. </a:t>
            </a:r>
          </a:p>
          <a:p>
            <a:pPr marL="550863" indent="-550863" algn="just">
              <a:spcBef>
                <a:spcPts val="450"/>
              </a:spcBef>
              <a:buClr>
                <a:srgbClr val="2519BD"/>
              </a:buClr>
              <a:buSzPct val="70000"/>
              <a:buFont typeface="Times New Roman" panose="02020603050405020304" pitchFamily="18" charset="0"/>
              <a:buAutoNum type="arabicPeriod"/>
              <a:tabLst>
                <a:tab pos="1120775" algn="l"/>
                <a:tab pos="2035175" algn="l"/>
                <a:tab pos="2949575" algn="l"/>
                <a:tab pos="3863975" algn="l"/>
                <a:tab pos="4778375" algn="l"/>
                <a:tab pos="5692775" algn="l"/>
                <a:tab pos="6607175" algn="l"/>
                <a:tab pos="7521575" algn="l"/>
                <a:tab pos="8435975" algn="l"/>
                <a:tab pos="9350375" algn="l"/>
                <a:tab pos="10264775" algn="l"/>
              </a:tabLst>
            </a:pPr>
            <a:r>
              <a:rPr lang="es-ES" altLang="es-ES" sz="2000" dirty="0">
                <a:solidFill>
                  <a:srgbClr val="000000"/>
                </a:solidFill>
                <a:cs typeface="Times New Roman" panose="02020603050405020304" pitchFamily="18" charset="0"/>
              </a:rPr>
              <a:t>Tener información actualizada acerca de temas de interés, además permiten acudir a eventos, participar en actos y conferencias. </a:t>
            </a:r>
          </a:p>
          <a:p>
            <a:pPr marL="550863" indent="-550863" algn="just">
              <a:spcBef>
                <a:spcPts val="450"/>
              </a:spcBef>
              <a:buClr>
                <a:srgbClr val="2519BD"/>
              </a:buClr>
              <a:buSzPct val="70000"/>
              <a:buFont typeface="Times New Roman" panose="02020603050405020304" pitchFamily="18" charset="0"/>
              <a:buAutoNum type="arabicPeriod"/>
              <a:tabLst>
                <a:tab pos="1120775" algn="l"/>
                <a:tab pos="2035175" algn="l"/>
                <a:tab pos="2949575" algn="l"/>
                <a:tab pos="3863975" algn="l"/>
                <a:tab pos="4778375" algn="l"/>
                <a:tab pos="5692775" algn="l"/>
                <a:tab pos="6607175" algn="l"/>
                <a:tab pos="7521575" algn="l"/>
                <a:tab pos="8435975" algn="l"/>
                <a:tab pos="9350375" algn="l"/>
                <a:tab pos="10264775" algn="l"/>
              </a:tabLst>
            </a:pPr>
            <a:r>
              <a:rPr lang="es-ES" altLang="es-ES" sz="2000" dirty="0">
                <a:solidFill>
                  <a:srgbClr val="000000"/>
                </a:solidFill>
                <a:cs typeface="Times New Roman" panose="02020603050405020304" pitchFamily="18" charset="0"/>
              </a:rPr>
              <a:t>La comunicación puede ser en tiempo real. </a:t>
            </a:r>
          </a:p>
          <a:p>
            <a:pPr marL="550863" indent="-550863" algn="just">
              <a:spcBef>
                <a:spcPts val="450"/>
              </a:spcBef>
              <a:buClr>
                <a:srgbClr val="2519BD"/>
              </a:buClr>
              <a:buSzPct val="70000"/>
              <a:buFont typeface="Times New Roman" panose="02020603050405020304" pitchFamily="18" charset="0"/>
              <a:buAutoNum type="arabicPeriod"/>
              <a:tabLst>
                <a:tab pos="1120775" algn="l"/>
                <a:tab pos="2035175" algn="l"/>
                <a:tab pos="2949575" algn="l"/>
                <a:tab pos="3863975" algn="l"/>
                <a:tab pos="4778375" algn="l"/>
                <a:tab pos="5692775" algn="l"/>
                <a:tab pos="6607175" algn="l"/>
                <a:tab pos="7521575" algn="l"/>
                <a:tab pos="8435975" algn="l"/>
                <a:tab pos="9350375" algn="l"/>
                <a:tab pos="10264775" algn="l"/>
              </a:tabLst>
            </a:pPr>
            <a:r>
              <a:rPr lang="es-ES" altLang="es-ES" sz="2000" dirty="0">
                <a:solidFill>
                  <a:srgbClr val="000000"/>
                </a:solidFill>
                <a:cs typeface="Times New Roman" panose="02020603050405020304" pitchFamily="18" charset="0"/>
              </a:rPr>
              <a:t>Pueden generar movimientos masivos de solidaridad ante una situación de crisis. </a:t>
            </a:r>
          </a:p>
        </p:txBody>
      </p:sp>
      <p:sp>
        <p:nvSpPr>
          <p:cNvPr id="4" name="Rectangle 2">
            <a:extLst>
              <a:ext uri="{FF2B5EF4-FFF2-40B4-BE49-F238E27FC236}">
                <a16:creationId xmlns:a16="http://schemas.microsoft.com/office/drawing/2014/main" id="{8287F867-F3D6-4442-BAF8-9C95F4BCDB51}"/>
              </a:ext>
            </a:extLst>
          </p:cNvPr>
          <p:cNvSpPr txBox="1">
            <a:spLocks noChangeArrowheads="1"/>
          </p:cNvSpPr>
          <p:nvPr/>
        </p:nvSpPr>
        <p:spPr>
          <a:xfrm>
            <a:off x="827088" y="692150"/>
            <a:ext cx="6191229" cy="536575"/>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altLang="es-ES" sz="2800" b="1">
                <a:solidFill>
                  <a:srgbClr val="2519BD"/>
                </a:solidFill>
                <a:effectLst>
                  <a:outerShdw blurRad="38100" dist="38100" dir="2700000" algn="tl">
                    <a:srgbClr val="C0C0C0"/>
                  </a:outerShdw>
                </a:effectLst>
              </a:rPr>
              <a:t>BENEFICIOS DE LAS REDES SOCIALES</a:t>
            </a:r>
            <a:endParaRPr lang="ca-ES" altLang="es-ES" sz="2800" b="1" dirty="0">
              <a:solidFill>
                <a:srgbClr val="2519BD"/>
              </a:solidFill>
              <a:effectLst>
                <a:outerShdw blurRad="38100" dist="38100" dir="2700000" algn="tl">
                  <a:srgbClr val="C0C0C0"/>
                </a:outerShdw>
              </a:effectLst>
            </a:endParaRPr>
          </a:p>
        </p:txBody>
      </p:sp>
      <p:pic>
        <p:nvPicPr>
          <p:cNvPr id="5" name="Imagen 4">
            <a:extLst>
              <a:ext uri="{FF2B5EF4-FFF2-40B4-BE49-F238E27FC236}">
                <a16:creationId xmlns:a16="http://schemas.microsoft.com/office/drawing/2014/main" id="{B670584B-D713-704A-B993-0058A9776289}"/>
              </a:ext>
            </a:extLst>
          </p:cNvPr>
          <p:cNvPicPr>
            <a:picLocks noChangeAspect="1"/>
          </p:cNvPicPr>
          <p:nvPr/>
        </p:nvPicPr>
        <p:blipFill>
          <a:blip r:embed="rId2"/>
          <a:stretch>
            <a:fillRect/>
          </a:stretch>
        </p:blipFill>
        <p:spPr>
          <a:xfrm>
            <a:off x="7887318" y="102548"/>
            <a:ext cx="2619375" cy="1466850"/>
          </a:xfrm>
          <a:prstGeom prst="rect">
            <a:avLst/>
          </a:prstGeom>
        </p:spPr>
      </p:pic>
    </p:spTree>
    <p:extLst>
      <p:ext uri="{BB962C8B-B14F-4D97-AF65-F5344CB8AC3E}">
        <p14:creationId xmlns:p14="http://schemas.microsoft.com/office/powerpoint/2010/main" val="1395958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57F641C-85A7-CC40-81F0-5E474351959C}"/>
              </a:ext>
            </a:extLst>
          </p:cNvPr>
          <p:cNvSpPr txBox="1">
            <a:spLocks noChangeArrowheads="1"/>
          </p:cNvSpPr>
          <p:nvPr/>
        </p:nvSpPr>
        <p:spPr>
          <a:xfrm>
            <a:off x="560197" y="1723778"/>
            <a:ext cx="10611514" cy="3004339"/>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spcBef>
                <a:spcPts val="450"/>
              </a:spcBef>
              <a:buClr>
                <a:srgbClr val="2519BD"/>
              </a:buClr>
              <a:buSzPct val="70000"/>
              <a:tabLst>
                <a:tab pos="1120775" algn="l"/>
                <a:tab pos="2035175" algn="l"/>
                <a:tab pos="2949575" algn="l"/>
                <a:tab pos="3863975" algn="l"/>
                <a:tab pos="4778375" algn="l"/>
                <a:tab pos="5692775" algn="l"/>
                <a:tab pos="6607175" algn="l"/>
                <a:tab pos="7521575" algn="l"/>
                <a:tab pos="8435975" algn="l"/>
                <a:tab pos="9350375" algn="l"/>
                <a:tab pos="10264775" algn="l"/>
              </a:tabLst>
            </a:pPr>
            <a:r>
              <a:rPr lang="es-ES" altLang="es-ES" sz="2000" dirty="0">
                <a:solidFill>
                  <a:srgbClr val="000000"/>
                </a:solidFill>
                <a:cs typeface="Times New Roman" panose="02020603050405020304" pitchFamily="18" charset="0"/>
              </a:rPr>
              <a:t>1.  Puedes ser objeto de </a:t>
            </a:r>
            <a:r>
              <a:rPr lang="es-ES" altLang="es-ES" sz="2000" dirty="0" err="1">
                <a:solidFill>
                  <a:srgbClr val="000000"/>
                </a:solidFill>
                <a:cs typeface="Times New Roman" panose="02020603050405020304" pitchFamily="18" charset="0"/>
              </a:rPr>
              <a:t>ciberdelincuentes</a:t>
            </a:r>
            <a:r>
              <a:rPr lang="es-ES" altLang="es-ES" sz="2000" dirty="0">
                <a:solidFill>
                  <a:srgbClr val="000000"/>
                </a:solidFill>
                <a:cs typeface="Times New Roman" panose="02020603050405020304" pitchFamily="18" charset="0"/>
              </a:rPr>
              <a:t> que quieren obtener datos confidenciales sobre ti.</a:t>
            </a:r>
          </a:p>
          <a:p>
            <a:pPr algn="just">
              <a:spcBef>
                <a:spcPts val="450"/>
              </a:spcBef>
              <a:buClr>
                <a:srgbClr val="2519BD"/>
              </a:buClr>
              <a:buSzPct val="70000"/>
              <a:tabLst>
                <a:tab pos="1120775" algn="l"/>
                <a:tab pos="2035175" algn="l"/>
                <a:tab pos="2949575" algn="l"/>
                <a:tab pos="3863975" algn="l"/>
                <a:tab pos="4778375" algn="l"/>
                <a:tab pos="5692775" algn="l"/>
                <a:tab pos="6607175" algn="l"/>
                <a:tab pos="7521575" algn="l"/>
                <a:tab pos="8435975" algn="l"/>
                <a:tab pos="9350375" algn="l"/>
                <a:tab pos="10264775" algn="l"/>
              </a:tabLst>
            </a:pPr>
            <a:r>
              <a:rPr lang="es-ES" altLang="es-ES" sz="2000" dirty="0">
                <a:solidFill>
                  <a:srgbClr val="000000"/>
                </a:solidFill>
                <a:cs typeface="Times New Roman" panose="02020603050405020304" pitchFamily="18" charset="0"/>
              </a:rPr>
              <a:t>2. DESDE LAS REDES SOCIALES SE TE PUEDE INSTALAR SOFTWARE MALICIOSO EN TU ORDENADOR QUE LES PERMITE OBTENER INFORMACIÓN CONFIDENCIAL COMO DATOS BANCARIOS.</a:t>
            </a:r>
          </a:p>
          <a:p>
            <a:pPr algn="just">
              <a:spcBef>
                <a:spcPts val="450"/>
              </a:spcBef>
              <a:buClr>
                <a:srgbClr val="2519BD"/>
              </a:buClr>
              <a:buSzPct val="70000"/>
              <a:tabLst>
                <a:tab pos="1120775" algn="l"/>
                <a:tab pos="2035175" algn="l"/>
                <a:tab pos="2949575" algn="l"/>
                <a:tab pos="3863975" algn="l"/>
                <a:tab pos="4778375" algn="l"/>
                <a:tab pos="5692775" algn="l"/>
                <a:tab pos="6607175" algn="l"/>
                <a:tab pos="7521575" algn="l"/>
                <a:tab pos="8435975" algn="l"/>
                <a:tab pos="9350375" algn="l"/>
                <a:tab pos="10264775" algn="l"/>
              </a:tabLst>
            </a:pPr>
            <a:r>
              <a:rPr lang="es-ES" altLang="es-ES" sz="2000" dirty="0">
                <a:solidFill>
                  <a:srgbClr val="000000"/>
                </a:solidFill>
                <a:cs typeface="Times New Roman" panose="02020603050405020304" pitchFamily="18" charset="0"/>
              </a:rPr>
              <a:t>3. PUEDEN DARSE CASOS DE SUPLANTACIÓN DE LA PERSONALIDAD.</a:t>
            </a:r>
          </a:p>
          <a:p>
            <a:pPr algn="just">
              <a:spcBef>
                <a:spcPts val="450"/>
              </a:spcBef>
              <a:buClr>
                <a:srgbClr val="2519BD"/>
              </a:buClr>
              <a:buSzPct val="70000"/>
              <a:tabLst>
                <a:tab pos="1120775" algn="l"/>
                <a:tab pos="2035175" algn="l"/>
                <a:tab pos="2949575" algn="l"/>
                <a:tab pos="3863975" algn="l"/>
                <a:tab pos="4778375" algn="l"/>
                <a:tab pos="5692775" algn="l"/>
                <a:tab pos="6607175" algn="l"/>
                <a:tab pos="7521575" algn="l"/>
                <a:tab pos="8435975" algn="l"/>
                <a:tab pos="9350375" algn="l"/>
                <a:tab pos="10264775" algn="l"/>
              </a:tabLst>
            </a:pPr>
            <a:r>
              <a:rPr lang="es-ES" altLang="es-ES" sz="2000" dirty="0">
                <a:solidFill>
                  <a:srgbClr val="000000"/>
                </a:solidFill>
                <a:cs typeface="Times New Roman" panose="02020603050405020304" pitchFamily="18" charset="0"/>
              </a:rPr>
              <a:t>4. SI NO CONFIGURAS CORRECTAMENTE TU PRIVACIDAD, PUEDES EXPONER TU VIDA PRIVADA.</a:t>
            </a:r>
          </a:p>
          <a:p>
            <a:pPr algn="just">
              <a:spcBef>
                <a:spcPts val="450"/>
              </a:spcBef>
              <a:buClr>
                <a:srgbClr val="2519BD"/>
              </a:buClr>
              <a:buSzPct val="70000"/>
              <a:tabLst>
                <a:tab pos="1120775" algn="l"/>
                <a:tab pos="2035175" algn="l"/>
                <a:tab pos="2949575" algn="l"/>
                <a:tab pos="3863975" algn="l"/>
                <a:tab pos="4778375" algn="l"/>
                <a:tab pos="5692775" algn="l"/>
                <a:tab pos="6607175" algn="l"/>
                <a:tab pos="7521575" algn="l"/>
                <a:tab pos="8435975" algn="l"/>
                <a:tab pos="9350375" algn="l"/>
                <a:tab pos="10264775" algn="l"/>
              </a:tabLst>
            </a:pPr>
            <a:r>
              <a:rPr lang="es-ES" altLang="es-ES" sz="2000" dirty="0">
                <a:solidFill>
                  <a:srgbClr val="000000"/>
                </a:solidFill>
                <a:cs typeface="Times New Roman" panose="02020603050405020304" pitchFamily="18" charset="0"/>
              </a:rPr>
              <a:t>5. HAY PERSONAS QUE PUEDEN LLEGAR A ACOSARTE O PERSEGUIRTE EN LAS REDES SOCIALES</a:t>
            </a:r>
          </a:p>
          <a:p>
            <a:pPr algn="just">
              <a:spcBef>
                <a:spcPts val="450"/>
              </a:spcBef>
              <a:buClr>
                <a:srgbClr val="2519BD"/>
              </a:buClr>
              <a:buSzPct val="70000"/>
              <a:tabLst>
                <a:tab pos="1120775" algn="l"/>
                <a:tab pos="2035175" algn="l"/>
                <a:tab pos="2949575" algn="l"/>
                <a:tab pos="3863975" algn="l"/>
                <a:tab pos="4778375" algn="l"/>
                <a:tab pos="5692775" algn="l"/>
                <a:tab pos="6607175" algn="l"/>
                <a:tab pos="7521575" algn="l"/>
                <a:tab pos="8435975" algn="l"/>
                <a:tab pos="9350375" algn="l"/>
                <a:tab pos="10264775" algn="l"/>
              </a:tabLst>
            </a:pPr>
            <a:r>
              <a:rPr lang="es-ES" altLang="es-ES" sz="2000" dirty="0">
                <a:solidFill>
                  <a:srgbClr val="000000"/>
                </a:solidFill>
                <a:cs typeface="Times New Roman" panose="02020603050405020304" pitchFamily="18" charset="0"/>
              </a:rPr>
              <a:t>6. BULLYNG A TRAVÉS DE GRUPOS DE REDES SOCIALES.</a:t>
            </a:r>
          </a:p>
        </p:txBody>
      </p:sp>
      <p:sp>
        <p:nvSpPr>
          <p:cNvPr id="4" name="Rectangle 2">
            <a:extLst>
              <a:ext uri="{FF2B5EF4-FFF2-40B4-BE49-F238E27FC236}">
                <a16:creationId xmlns:a16="http://schemas.microsoft.com/office/drawing/2014/main" id="{8287F867-F3D6-4442-BAF8-9C95F4BCDB51}"/>
              </a:ext>
            </a:extLst>
          </p:cNvPr>
          <p:cNvSpPr txBox="1">
            <a:spLocks noChangeArrowheads="1"/>
          </p:cNvSpPr>
          <p:nvPr/>
        </p:nvSpPr>
        <p:spPr>
          <a:xfrm>
            <a:off x="560197" y="704025"/>
            <a:ext cx="6191229" cy="536575"/>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altLang="es-ES" sz="2800" b="1" dirty="0">
                <a:solidFill>
                  <a:srgbClr val="2519BD"/>
                </a:solidFill>
                <a:effectLst>
                  <a:outerShdw blurRad="38100" dist="38100" dir="2700000" algn="tl">
                    <a:srgbClr val="C0C0C0"/>
                  </a:outerShdw>
                </a:effectLst>
              </a:rPr>
              <a:t>PELIGROS DE LAS REDES SOCIALES</a:t>
            </a:r>
          </a:p>
        </p:txBody>
      </p:sp>
      <p:pic>
        <p:nvPicPr>
          <p:cNvPr id="5" name="Imagen 4">
            <a:extLst>
              <a:ext uri="{FF2B5EF4-FFF2-40B4-BE49-F238E27FC236}">
                <a16:creationId xmlns:a16="http://schemas.microsoft.com/office/drawing/2014/main" id="{B670584B-D713-704A-B993-0058A9776289}"/>
              </a:ext>
            </a:extLst>
          </p:cNvPr>
          <p:cNvPicPr>
            <a:picLocks noChangeAspect="1"/>
          </p:cNvPicPr>
          <p:nvPr/>
        </p:nvPicPr>
        <p:blipFill>
          <a:blip r:embed="rId2"/>
          <a:stretch>
            <a:fillRect/>
          </a:stretch>
        </p:blipFill>
        <p:spPr>
          <a:xfrm>
            <a:off x="7887318" y="102548"/>
            <a:ext cx="2619375" cy="1466850"/>
          </a:xfrm>
          <a:prstGeom prst="rect">
            <a:avLst/>
          </a:prstGeom>
        </p:spPr>
      </p:pic>
      <p:pic>
        <p:nvPicPr>
          <p:cNvPr id="2" name="Imagen 1">
            <a:extLst>
              <a:ext uri="{FF2B5EF4-FFF2-40B4-BE49-F238E27FC236}">
                <a16:creationId xmlns:a16="http://schemas.microsoft.com/office/drawing/2014/main" id="{F8D20439-5EE3-874B-A6B5-A244A57D766A}"/>
              </a:ext>
            </a:extLst>
          </p:cNvPr>
          <p:cNvPicPr>
            <a:picLocks noChangeAspect="1"/>
          </p:cNvPicPr>
          <p:nvPr/>
        </p:nvPicPr>
        <p:blipFill>
          <a:blip r:embed="rId3"/>
          <a:stretch>
            <a:fillRect/>
          </a:stretch>
        </p:blipFill>
        <p:spPr>
          <a:xfrm>
            <a:off x="560197" y="4882497"/>
            <a:ext cx="8851963" cy="1636898"/>
          </a:xfrm>
          <a:prstGeom prst="rect">
            <a:avLst/>
          </a:prstGeom>
        </p:spPr>
      </p:pic>
      <p:pic>
        <p:nvPicPr>
          <p:cNvPr id="6" name="Imagen 5">
            <a:extLst>
              <a:ext uri="{FF2B5EF4-FFF2-40B4-BE49-F238E27FC236}">
                <a16:creationId xmlns:a16="http://schemas.microsoft.com/office/drawing/2014/main" id="{AD0A119B-8654-D54D-83A6-BA580E19B4C3}"/>
              </a:ext>
            </a:extLst>
          </p:cNvPr>
          <p:cNvPicPr>
            <a:picLocks noChangeAspect="1"/>
          </p:cNvPicPr>
          <p:nvPr/>
        </p:nvPicPr>
        <p:blipFill>
          <a:blip r:embed="rId4"/>
          <a:stretch>
            <a:fillRect/>
          </a:stretch>
        </p:blipFill>
        <p:spPr>
          <a:xfrm>
            <a:off x="9391620" y="4282068"/>
            <a:ext cx="3020073" cy="2516727"/>
          </a:xfrm>
          <a:prstGeom prst="rect">
            <a:avLst/>
          </a:prstGeom>
        </p:spPr>
      </p:pic>
    </p:spTree>
    <p:extLst>
      <p:ext uri="{BB962C8B-B14F-4D97-AF65-F5344CB8AC3E}">
        <p14:creationId xmlns:p14="http://schemas.microsoft.com/office/powerpoint/2010/main" val="1582895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287F867-F3D6-4442-BAF8-9C95F4BCDB51}"/>
              </a:ext>
            </a:extLst>
          </p:cNvPr>
          <p:cNvSpPr txBox="1">
            <a:spLocks noChangeArrowheads="1"/>
          </p:cNvSpPr>
          <p:nvPr/>
        </p:nvSpPr>
        <p:spPr>
          <a:xfrm>
            <a:off x="560197" y="704026"/>
            <a:ext cx="3091769" cy="536575"/>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altLang="es-ES" sz="2800" b="1" dirty="0">
                <a:solidFill>
                  <a:srgbClr val="2519BD"/>
                </a:solidFill>
                <a:effectLst>
                  <a:outerShdw blurRad="38100" dist="38100" dir="2700000" algn="tl">
                    <a:srgbClr val="C0C0C0"/>
                  </a:outerShdw>
                </a:effectLst>
              </a:rPr>
              <a:t>¿CÓMO PREVENIR?</a:t>
            </a:r>
          </a:p>
        </p:txBody>
      </p:sp>
      <p:sp>
        <p:nvSpPr>
          <p:cNvPr id="6" name="Rectangle 1">
            <a:extLst>
              <a:ext uri="{FF2B5EF4-FFF2-40B4-BE49-F238E27FC236}">
                <a16:creationId xmlns:a16="http://schemas.microsoft.com/office/drawing/2014/main" id="{F54E184B-F555-E34F-8FB6-F106FD1CD9FF}"/>
              </a:ext>
            </a:extLst>
          </p:cNvPr>
          <p:cNvSpPr txBox="1">
            <a:spLocks noChangeArrowheads="1"/>
          </p:cNvSpPr>
          <p:nvPr/>
        </p:nvSpPr>
        <p:spPr>
          <a:xfrm>
            <a:off x="560197" y="1662826"/>
            <a:ext cx="10977682" cy="4563313"/>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1313" indent="-339725" algn="just">
              <a:lnSpc>
                <a:spcPct val="80000"/>
              </a:lnSpc>
              <a:spcBef>
                <a:spcPts val="400"/>
              </a:spcBef>
              <a:buSzPct val="7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ca-ES" altLang="es-ES" sz="2000" dirty="0">
              <a:solidFill>
                <a:srgbClr val="000000"/>
              </a:solidFill>
            </a:endParaRPr>
          </a:p>
          <a:p>
            <a:pPr marL="341313" indent="-341313" algn="just">
              <a:lnSpc>
                <a:spcPct val="80000"/>
              </a:lnSpc>
              <a:spcBef>
                <a:spcPts val="450"/>
              </a:spcBef>
              <a:buClr>
                <a:srgbClr val="D30303"/>
              </a:buClr>
              <a:buSzPct val="70000"/>
              <a:buFont typeface="Arial" panose="020B0604020202020204" pitchFamily="34"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ca-ES" altLang="es-ES" sz="2400" b="1" dirty="0">
                <a:solidFill>
                  <a:srgbClr val="000000"/>
                </a:solidFill>
              </a:rPr>
              <a:t>No dar </a:t>
            </a:r>
            <a:r>
              <a:rPr lang="ca-ES" altLang="es-ES" sz="2400" b="1" dirty="0" err="1">
                <a:solidFill>
                  <a:srgbClr val="000000"/>
                </a:solidFill>
              </a:rPr>
              <a:t>datos</a:t>
            </a:r>
            <a:r>
              <a:rPr lang="ca-ES" altLang="es-ES" sz="2400" b="1" dirty="0">
                <a:solidFill>
                  <a:srgbClr val="000000"/>
                </a:solidFill>
              </a:rPr>
              <a:t> </a:t>
            </a:r>
            <a:r>
              <a:rPr lang="ca-ES" altLang="es-ES" sz="2400" b="1" dirty="0" err="1">
                <a:solidFill>
                  <a:srgbClr val="000000"/>
                </a:solidFill>
              </a:rPr>
              <a:t>personales</a:t>
            </a:r>
            <a:r>
              <a:rPr lang="ca-ES" altLang="es-ES" sz="2400" b="1" dirty="0">
                <a:solidFill>
                  <a:srgbClr val="000000"/>
                </a:solidFill>
              </a:rPr>
              <a:t>.</a:t>
            </a:r>
          </a:p>
          <a:p>
            <a:pPr marL="341313" indent="-341313" algn="just">
              <a:lnSpc>
                <a:spcPct val="80000"/>
              </a:lnSpc>
              <a:spcBef>
                <a:spcPts val="450"/>
              </a:spcBef>
              <a:buClr>
                <a:srgbClr val="D30303"/>
              </a:buClr>
              <a:buSzPct val="70000"/>
              <a:buFont typeface="Arial" panose="020B0604020202020204" pitchFamily="34"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ca-ES" altLang="es-ES" sz="2400" b="1" dirty="0" err="1">
                <a:solidFill>
                  <a:srgbClr val="000000"/>
                </a:solidFill>
              </a:rPr>
              <a:t>Nunca</a:t>
            </a:r>
            <a:r>
              <a:rPr lang="ca-ES" altLang="es-ES" sz="2400" b="1" dirty="0">
                <a:solidFill>
                  <a:srgbClr val="000000"/>
                </a:solidFill>
              </a:rPr>
              <a:t> publiques fotos o </a:t>
            </a:r>
            <a:r>
              <a:rPr lang="ca-ES" altLang="es-ES" sz="2400" b="1" dirty="0" err="1">
                <a:solidFill>
                  <a:srgbClr val="000000"/>
                </a:solidFill>
              </a:rPr>
              <a:t>comentarios</a:t>
            </a:r>
            <a:r>
              <a:rPr lang="ca-ES" altLang="es-ES" sz="2400" b="1" dirty="0">
                <a:solidFill>
                  <a:srgbClr val="000000"/>
                </a:solidFill>
              </a:rPr>
              <a:t> que </a:t>
            </a:r>
            <a:r>
              <a:rPr lang="ca-ES" altLang="es-ES" sz="2400" b="1" dirty="0" err="1">
                <a:solidFill>
                  <a:srgbClr val="000000"/>
                </a:solidFill>
              </a:rPr>
              <a:t>puedan</a:t>
            </a:r>
            <a:r>
              <a:rPr lang="ca-ES" altLang="es-ES" sz="2400" b="1" dirty="0">
                <a:solidFill>
                  <a:srgbClr val="000000"/>
                </a:solidFill>
              </a:rPr>
              <a:t> ser </a:t>
            </a:r>
            <a:r>
              <a:rPr lang="ca-ES" altLang="es-ES" sz="2400" b="1" dirty="0" err="1">
                <a:solidFill>
                  <a:srgbClr val="000000"/>
                </a:solidFill>
              </a:rPr>
              <a:t>usados</a:t>
            </a:r>
            <a:r>
              <a:rPr lang="ca-ES" altLang="es-ES" sz="2400" b="1" dirty="0">
                <a:solidFill>
                  <a:srgbClr val="000000"/>
                </a:solidFill>
              </a:rPr>
              <a:t> contra </a:t>
            </a:r>
            <a:r>
              <a:rPr lang="ca-ES" altLang="es-ES" sz="2400" b="1" dirty="0" err="1">
                <a:solidFill>
                  <a:srgbClr val="000000"/>
                </a:solidFill>
              </a:rPr>
              <a:t>ti</a:t>
            </a:r>
            <a:r>
              <a:rPr lang="ca-ES" altLang="es-ES" sz="2400" b="1" dirty="0">
                <a:solidFill>
                  <a:srgbClr val="000000"/>
                </a:solidFill>
              </a:rPr>
              <a:t> </a:t>
            </a:r>
            <a:r>
              <a:rPr lang="ca-ES" altLang="es-ES" sz="2400" b="1" dirty="0" err="1">
                <a:solidFill>
                  <a:srgbClr val="000000"/>
                </a:solidFill>
              </a:rPr>
              <a:t>mismo</a:t>
            </a:r>
            <a:r>
              <a:rPr lang="ca-ES" altLang="es-ES" sz="2400" b="1" dirty="0">
                <a:solidFill>
                  <a:srgbClr val="000000"/>
                </a:solidFill>
              </a:rPr>
              <a:t>, o contra tus </a:t>
            </a:r>
            <a:r>
              <a:rPr lang="ca-ES" altLang="es-ES" sz="2400" b="1" dirty="0" err="1">
                <a:solidFill>
                  <a:srgbClr val="000000"/>
                </a:solidFill>
              </a:rPr>
              <a:t>seres</a:t>
            </a:r>
            <a:r>
              <a:rPr lang="ca-ES" altLang="es-ES" sz="2400" b="1" dirty="0">
                <a:solidFill>
                  <a:srgbClr val="000000"/>
                </a:solidFill>
              </a:rPr>
              <a:t> </a:t>
            </a:r>
            <a:r>
              <a:rPr lang="ca-ES" altLang="es-ES" sz="2400" b="1" dirty="0" err="1">
                <a:solidFill>
                  <a:srgbClr val="000000"/>
                </a:solidFill>
              </a:rPr>
              <a:t>queridos</a:t>
            </a:r>
            <a:r>
              <a:rPr lang="ca-ES" altLang="es-ES" sz="2400" b="1" dirty="0">
                <a:solidFill>
                  <a:srgbClr val="000000"/>
                </a:solidFill>
              </a:rPr>
              <a:t>, por </a:t>
            </a:r>
            <a:r>
              <a:rPr lang="ca-ES" altLang="es-ES" sz="2400" b="1" dirty="0" err="1">
                <a:solidFill>
                  <a:srgbClr val="000000"/>
                </a:solidFill>
              </a:rPr>
              <a:t>terceras</a:t>
            </a:r>
            <a:r>
              <a:rPr lang="ca-ES" altLang="es-ES" sz="2400" b="1" dirty="0">
                <a:solidFill>
                  <a:srgbClr val="000000"/>
                </a:solidFill>
              </a:rPr>
              <a:t> </a:t>
            </a:r>
            <a:r>
              <a:rPr lang="ca-ES" altLang="es-ES" sz="2400" b="1" dirty="0" err="1">
                <a:solidFill>
                  <a:srgbClr val="000000"/>
                </a:solidFill>
              </a:rPr>
              <a:t>personas</a:t>
            </a:r>
            <a:r>
              <a:rPr lang="ca-ES" altLang="es-ES" sz="2400" b="1" dirty="0">
                <a:solidFill>
                  <a:srgbClr val="000000"/>
                </a:solidFill>
              </a:rPr>
              <a:t>.</a:t>
            </a:r>
          </a:p>
          <a:p>
            <a:pPr marL="341313" indent="-341313" algn="just">
              <a:lnSpc>
                <a:spcPct val="80000"/>
              </a:lnSpc>
              <a:spcBef>
                <a:spcPts val="450"/>
              </a:spcBef>
              <a:buClr>
                <a:srgbClr val="D30303"/>
              </a:buClr>
              <a:buSzPct val="70000"/>
              <a:buFont typeface="Arial" panose="020B0604020202020204" pitchFamily="34"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ca-ES" altLang="es-ES" sz="2400" b="1" dirty="0" err="1">
                <a:solidFill>
                  <a:srgbClr val="000000"/>
                </a:solidFill>
              </a:rPr>
              <a:t>Utilizar</a:t>
            </a:r>
            <a:r>
              <a:rPr lang="ca-ES" altLang="es-ES" sz="2400" b="1" dirty="0">
                <a:solidFill>
                  <a:srgbClr val="000000"/>
                </a:solidFill>
              </a:rPr>
              <a:t> </a:t>
            </a:r>
            <a:r>
              <a:rPr lang="ca-ES" altLang="es-ES" sz="2400" b="1" dirty="0" err="1">
                <a:solidFill>
                  <a:srgbClr val="000000"/>
                </a:solidFill>
              </a:rPr>
              <a:t>más</a:t>
            </a:r>
            <a:r>
              <a:rPr lang="ca-ES" altLang="es-ES" sz="2400" b="1" dirty="0">
                <a:solidFill>
                  <a:srgbClr val="000000"/>
                </a:solidFill>
              </a:rPr>
              <a:t> de una </a:t>
            </a:r>
            <a:r>
              <a:rPr lang="ca-ES" altLang="es-ES" sz="2400" b="1" dirty="0" err="1">
                <a:solidFill>
                  <a:srgbClr val="000000"/>
                </a:solidFill>
              </a:rPr>
              <a:t>dirección</a:t>
            </a:r>
            <a:r>
              <a:rPr lang="ca-ES" altLang="es-ES" sz="2400" b="1" dirty="0">
                <a:solidFill>
                  <a:srgbClr val="000000"/>
                </a:solidFill>
              </a:rPr>
              <a:t> de </a:t>
            </a:r>
            <a:r>
              <a:rPr lang="ca-ES" altLang="es-ES" sz="2400" b="1" dirty="0" err="1">
                <a:solidFill>
                  <a:srgbClr val="000000"/>
                </a:solidFill>
              </a:rPr>
              <a:t>correo</a:t>
            </a:r>
            <a:r>
              <a:rPr lang="ca-ES" altLang="es-ES" sz="2400" b="1" dirty="0">
                <a:solidFill>
                  <a:srgbClr val="000000"/>
                </a:solidFill>
              </a:rPr>
              <a:t> </a:t>
            </a:r>
            <a:r>
              <a:rPr lang="ca-ES" altLang="es-ES" sz="2400" b="1" dirty="0" err="1">
                <a:solidFill>
                  <a:srgbClr val="000000"/>
                </a:solidFill>
              </a:rPr>
              <a:t>electrónico</a:t>
            </a:r>
            <a:r>
              <a:rPr lang="ca-ES" altLang="es-ES" sz="2400" b="1" dirty="0">
                <a:solidFill>
                  <a:srgbClr val="000000"/>
                </a:solidFill>
              </a:rPr>
              <a:t>.</a:t>
            </a:r>
          </a:p>
          <a:p>
            <a:pPr marL="341313" indent="-341313" algn="just">
              <a:lnSpc>
                <a:spcPct val="80000"/>
              </a:lnSpc>
              <a:spcBef>
                <a:spcPts val="450"/>
              </a:spcBef>
              <a:buClr>
                <a:srgbClr val="D30303"/>
              </a:buClr>
              <a:buSzPct val="70000"/>
              <a:buFont typeface="Arial" panose="020B0604020202020204" pitchFamily="34"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ca-ES" altLang="es-ES" sz="2400" b="1" dirty="0" err="1">
                <a:solidFill>
                  <a:srgbClr val="000000"/>
                </a:solidFill>
              </a:rPr>
              <a:t>Rechazar</a:t>
            </a:r>
            <a:r>
              <a:rPr lang="ca-ES" altLang="es-ES" sz="2400" b="1" dirty="0">
                <a:solidFill>
                  <a:srgbClr val="000000"/>
                </a:solidFill>
              </a:rPr>
              <a:t> SPAM </a:t>
            </a:r>
            <a:r>
              <a:rPr lang="ca-ES" altLang="es-ES" sz="2400" b="1" dirty="0" err="1">
                <a:solidFill>
                  <a:srgbClr val="000000"/>
                </a:solidFill>
              </a:rPr>
              <a:t>y</a:t>
            </a:r>
            <a:r>
              <a:rPr lang="ca-ES" altLang="es-ES" sz="2400" b="1" dirty="0">
                <a:solidFill>
                  <a:srgbClr val="000000"/>
                </a:solidFill>
              </a:rPr>
              <a:t> </a:t>
            </a:r>
            <a:r>
              <a:rPr lang="ca-ES" altLang="es-ES" sz="2400" b="1" dirty="0" err="1">
                <a:solidFill>
                  <a:srgbClr val="000000"/>
                </a:solidFill>
              </a:rPr>
              <a:t>correos</a:t>
            </a:r>
            <a:r>
              <a:rPr lang="ca-ES" altLang="es-ES" sz="2400" b="1" dirty="0">
                <a:solidFill>
                  <a:srgbClr val="000000"/>
                </a:solidFill>
              </a:rPr>
              <a:t> </a:t>
            </a:r>
            <a:r>
              <a:rPr lang="ca-ES" altLang="es-ES" sz="2400" b="1" dirty="0" err="1">
                <a:solidFill>
                  <a:srgbClr val="000000"/>
                </a:solidFill>
              </a:rPr>
              <a:t>inesperados</a:t>
            </a:r>
            <a:r>
              <a:rPr lang="ca-ES" altLang="es-ES" sz="2400" b="1" dirty="0">
                <a:solidFill>
                  <a:srgbClr val="000000"/>
                </a:solidFill>
              </a:rPr>
              <a:t>.</a:t>
            </a:r>
          </a:p>
          <a:p>
            <a:pPr marL="341313" indent="-341313" algn="just">
              <a:lnSpc>
                <a:spcPct val="80000"/>
              </a:lnSpc>
              <a:spcBef>
                <a:spcPts val="450"/>
              </a:spcBef>
              <a:buClr>
                <a:srgbClr val="D30303"/>
              </a:buClr>
              <a:buSzPct val="70000"/>
              <a:buFont typeface="Arial" panose="020B0604020202020204" pitchFamily="34"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ca-ES" altLang="es-ES" sz="2400" b="1" dirty="0">
                <a:solidFill>
                  <a:srgbClr val="000000"/>
                </a:solidFill>
              </a:rPr>
              <a:t>No dar con </a:t>
            </a:r>
            <a:r>
              <a:rPr lang="ca-ES" altLang="es-ES" sz="2400" b="1" dirty="0" err="1">
                <a:solidFill>
                  <a:srgbClr val="000000"/>
                </a:solidFill>
              </a:rPr>
              <a:t>facilidad</a:t>
            </a:r>
            <a:r>
              <a:rPr lang="ca-ES" altLang="es-ES" sz="2400" b="1" dirty="0">
                <a:solidFill>
                  <a:srgbClr val="000000"/>
                </a:solidFill>
              </a:rPr>
              <a:t> </a:t>
            </a:r>
            <a:r>
              <a:rPr lang="ca-ES" altLang="es-ES" sz="2400" b="1" dirty="0" err="1">
                <a:solidFill>
                  <a:srgbClr val="000000"/>
                </a:solidFill>
              </a:rPr>
              <a:t>nuestra</a:t>
            </a:r>
            <a:r>
              <a:rPr lang="ca-ES" altLang="es-ES" sz="2400" b="1" dirty="0">
                <a:solidFill>
                  <a:srgbClr val="000000"/>
                </a:solidFill>
              </a:rPr>
              <a:t> </a:t>
            </a:r>
            <a:r>
              <a:rPr lang="ca-ES" altLang="es-ES" sz="2400" b="1" dirty="0" err="1">
                <a:solidFill>
                  <a:srgbClr val="000000"/>
                </a:solidFill>
              </a:rPr>
              <a:t>dirección</a:t>
            </a:r>
            <a:r>
              <a:rPr lang="ca-ES" altLang="es-ES" sz="2400" b="1" dirty="0">
                <a:solidFill>
                  <a:srgbClr val="000000"/>
                </a:solidFill>
              </a:rPr>
              <a:t> de </a:t>
            </a:r>
            <a:r>
              <a:rPr lang="ca-ES" altLang="es-ES" sz="2400" b="1" dirty="0" err="1">
                <a:solidFill>
                  <a:srgbClr val="000000"/>
                </a:solidFill>
              </a:rPr>
              <a:t>correo</a:t>
            </a:r>
            <a:r>
              <a:rPr lang="ca-ES" altLang="es-ES" sz="2400" b="1" dirty="0">
                <a:solidFill>
                  <a:srgbClr val="000000"/>
                </a:solidFill>
              </a:rPr>
              <a:t> </a:t>
            </a:r>
            <a:r>
              <a:rPr lang="ca-ES" altLang="es-ES" sz="2400" b="1" dirty="0" err="1">
                <a:solidFill>
                  <a:srgbClr val="000000"/>
                </a:solidFill>
              </a:rPr>
              <a:t>electrónico</a:t>
            </a:r>
            <a:r>
              <a:rPr lang="ca-ES" altLang="es-ES" sz="2400" b="1" dirty="0">
                <a:solidFill>
                  <a:srgbClr val="000000"/>
                </a:solidFill>
              </a:rPr>
              <a:t>.</a:t>
            </a:r>
          </a:p>
          <a:p>
            <a:pPr marL="341313" indent="-341313" algn="just">
              <a:lnSpc>
                <a:spcPct val="80000"/>
              </a:lnSpc>
              <a:spcBef>
                <a:spcPts val="450"/>
              </a:spcBef>
              <a:buClr>
                <a:srgbClr val="D30303"/>
              </a:buClr>
              <a:buSzPct val="70000"/>
              <a:buFont typeface="Arial" panose="020B0604020202020204" pitchFamily="34"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ca-ES" altLang="es-ES" sz="2400" b="1" dirty="0" err="1">
                <a:solidFill>
                  <a:srgbClr val="000000"/>
                </a:solidFill>
              </a:rPr>
              <a:t>Mantener</a:t>
            </a:r>
            <a:r>
              <a:rPr lang="ca-ES" altLang="es-ES" sz="2400" b="1" dirty="0">
                <a:solidFill>
                  <a:srgbClr val="000000"/>
                </a:solidFill>
              </a:rPr>
              <a:t> </a:t>
            </a:r>
            <a:r>
              <a:rPr lang="ca-ES" altLang="es-ES" sz="2400" b="1" dirty="0" err="1">
                <a:solidFill>
                  <a:srgbClr val="000000"/>
                </a:solidFill>
              </a:rPr>
              <a:t>nuestras</a:t>
            </a:r>
            <a:r>
              <a:rPr lang="ca-ES" altLang="es-ES" sz="2400" b="1" dirty="0">
                <a:solidFill>
                  <a:srgbClr val="000000"/>
                </a:solidFill>
              </a:rPr>
              <a:t> claves en secreto.</a:t>
            </a:r>
          </a:p>
          <a:p>
            <a:pPr marL="341313" indent="-341313" algn="just">
              <a:lnSpc>
                <a:spcPct val="80000"/>
              </a:lnSpc>
              <a:spcBef>
                <a:spcPts val="450"/>
              </a:spcBef>
              <a:buClr>
                <a:srgbClr val="D30303"/>
              </a:buClr>
              <a:buSzPct val="70000"/>
              <a:buFont typeface="Arial" panose="020B0604020202020204" pitchFamily="34"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ca-ES" altLang="es-ES" sz="2400" b="1" dirty="0">
                <a:solidFill>
                  <a:srgbClr val="000000"/>
                </a:solidFill>
              </a:rPr>
              <a:t>Si te </a:t>
            </a:r>
            <a:r>
              <a:rPr lang="ca-ES" altLang="es-ES" sz="2400" b="1" dirty="0" err="1">
                <a:solidFill>
                  <a:srgbClr val="000000"/>
                </a:solidFill>
              </a:rPr>
              <a:t>molestan</a:t>
            </a:r>
            <a:r>
              <a:rPr lang="ca-ES" altLang="es-ES" sz="2400" b="1" dirty="0">
                <a:solidFill>
                  <a:srgbClr val="000000"/>
                </a:solidFill>
              </a:rPr>
              <a:t>, </a:t>
            </a:r>
            <a:r>
              <a:rPr lang="ca-ES" altLang="es-ES" sz="2400" b="1" dirty="0" err="1">
                <a:solidFill>
                  <a:srgbClr val="000000"/>
                </a:solidFill>
              </a:rPr>
              <a:t>pide</a:t>
            </a:r>
            <a:r>
              <a:rPr lang="ca-ES" altLang="es-ES" sz="2400" b="1" dirty="0">
                <a:solidFill>
                  <a:srgbClr val="000000"/>
                </a:solidFill>
              </a:rPr>
              <a:t> </a:t>
            </a:r>
            <a:r>
              <a:rPr lang="ca-ES" altLang="es-ES" sz="2400" b="1" dirty="0" err="1">
                <a:solidFill>
                  <a:srgbClr val="000000"/>
                </a:solidFill>
              </a:rPr>
              <a:t>ayuda</a:t>
            </a:r>
            <a:r>
              <a:rPr lang="ca-ES" altLang="es-ES" sz="2400" b="1" dirty="0">
                <a:solidFill>
                  <a:srgbClr val="000000"/>
                </a:solidFill>
              </a:rPr>
              <a:t>.</a:t>
            </a:r>
          </a:p>
          <a:p>
            <a:pPr marL="341313" indent="-341313" algn="just">
              <a:lnSpc>
                <a:spcPct val="80000"/>
              </a:lnSpc>
              <a:spcBef>
                <a:spcPts val="450"/>
              </a:spcBef>
              <a:buClr>
                <a:srgbClr val="D30303"/>
              </a:buClr>
              <a:buSzPct val="70000"/>
              <a:buFont typeface="Arial" panose="020B0604020202020204" pitchFamily="34"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ca-ES" altLang="es-ES" sz="2400" b="1" dirty="0">
                <a:solidFill>
                  <a:srgbClr val="000000"/>
                </a:solidFill>
              </a:rPr>
              <a:t>No </a:t>
            </a:r>
            <a:r>
              <a:rPr lang="ca-ES" altLang="es-ES" sz="2400" b="1" dirty="0" err="1">
                <a:solidFill>
                  <a:srgbClr val="000000"/>
                </a:solidFill>
              </a:rPr>
              <a:t>confíes</a:t>
            </a:r>
            <a:r>
              <a:rPr lang="ca-ES" altLang="es-ES" sz="2400" b="1" dirty="0">
                <a:solidFill>
                  <a:srgbClr val="000000"/>
                </a:solidFill>
              </a:rPr>
              <a:t> en los “</a:t>
            </a:r>
            <a:r>
              <a:rPr lang="ca-ES" altLang="es-ES" sz="2400" b="1" dirty="0" err="1">
                <a:solidFill>
                  <a:srgbClr val="000000"/>
                </a:solidFill>
              </a:rPr>
              <a:t>Chollos</a:t>
            </a:r>
            <a:r>
              <a:rPr lang="ca-ES" altLang="es-ES" sz="2400" b="1" dirty="0">
                <a:solidFill>
                  <a:srgbClr val="000000"/>
                </a:solidFill>
              </a:rPr>
              <a:t>” ni en los </a:t>
            </a:r>
            <a:r>
              <a:rPr lang="ca-ES" altLang="es-ES" sz="2400" b="1" dirty="0" err="1">
                <a:solidFill>
                  <a:srgbClr val="000000"/>
                </a:solidFill>
              </a:rPr>
              <a:t>regalos</a:t>
            </a:r>
            <a:r>
              <a:rPr lang="ca-ES" altLang="es-ES" sz="2400" b="1" dirty="0">
                <a:solidFill>
                  <a:srgbClr val="000000"/>
                </a:solidFill>
              </a:rPr>
              <a:t>.</a:t>
            </a:r>
          </a:p>
          <a:p>
            <a:pPr marL="341313" indent="-341313" algn="just">
              <a:lnSpc>
                <a:spcPct val="80000"/>
              </a:lnSpc>
              <a:spcBef>
                <a:spcPts val="450"/>
              </a:spcBef>
              <a:buClr>
                <a:srgbClr val="D30303"/>
              </a:buClr>
              <a:buSzPct val="70000"/>
              <a:buFont typeface="Arial" panose="020B0604020202020204" pitchFamily="34"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ca-ES" altLang="es-ES" sz="2400" b="1" dirty="0" err="1">
                <a:solidFill>
                  <a:srgbClr val="000000"/>
                </a:solidFill>
              </a:rPr>
              <a:t>Confía</a:t>
            </a:r>
            <a:r>
              <a:rPr lang="ca-ES" altLang="es-ES" sz="2400" b="1" dirty="0">
                <a:solidFill>
                  <a:srgbClr val="000000"/>
                </a:solidFill>
              </a:rPr>
              <a:t> </a:t>
            </a:r>
            <a:r>
              <a:rPr lang="ca-ES" altLang="es-ES" sz="2400" b="1" dirty="0" err="1">
                <a:solidFill>
                  <a:srgbClr val="000000"/>
                </a:solidFill>
              </a:rPr>
              <a:t>siempre</a:t>
            </a:r>
            <a:r>
              <a:rPr lang="ca-ES" altLang="es-ES" sz="2400" b="1" dirty="0">
                <a:solidFill>
                  <a:srgbClr val="000000"/>
                </a:solidFill>
              </a:rPr>
              <a:t> en tu </a:t>
            </a:r>
            <a:r>
              <a:rPr lang="ca-ES" altLang="es-ES" sz="2400" b="1" dirty="0" err="1">
                <a:solidFill>
                  <a:srgbClr val="000000"/>
                </a:solidFill>
              </a:rPr>
              <a:t>padre</a:t>
            </a:r>
            <a:r>
              <a:rPr lang="ca-ES" altLang="es-ES" sz="2400" b="1" dirty="0">
                <a:solidFill>
                  <a:srgbClr val="000000"/>
                </a:solidFill>
              </a:rPr>
              <a:t> </a:t>
            </a:r>
            <a:r>
              <a:rPr lang="ca-ES" altLang="es-ES" sz="2400" b="1" dirty="0" err="1">
                <a:solidFill>
                  <a:srgbClr val="000000"/>
                </a:solidFill>
              </a:rPr>
              <a:t>y</a:t>
            </a:r>
            <a:r>
              <a:rPr lang="ca-ES" altLang="es-ES" sz="2400" b="1" dirty="0">
                <a:solidFill>
                  <a:srgbClr val="000000"/>
                </a:solidFill>
              </a:rPr>
              <a:t> en tu </a:t>
            </a:r>
            <a:r>
              <a:rPr lang="ca-ES" altLang="es-ES" sz="2400" b="1" dirty="0" err="1">
                <a:solidFill>
                  <a:srgbClr val="000000"/>
                </a:solidFill>
              </a:rPr>
              <a:t>madre</a:t>
            </a:r>
            <a:r>
              <a:rPr lang="ca-ES" altLang="es-ES" sz="2400" b="1" dirty="0">
                <a:solidFill>
                  <a:srgbClr val="000000"/>
                </a:solidFill>
              </a:rPr>
              <a:t>, </a:t>
            </a:r>
            <a:r>
              <a:rPr lang="ca-ES" altLang="es-ES" sz="2400" b="1" dirty="0" err="1">
                <a:solidFill>
                  <a:srgbClr val="000000"/>
                </a:solidFill>
              </a:rPr>
              <a:t>así</a:t>
            </a:r>
            <a:r>
              <a:rPr lang="ca-ES" altLang="es-ES" sz="2400" b="1" dirty="0">
                <a:solidFill>
                  <a:srgbClr val="000000"/>
                </a:solidFill>
              </a:rPr>
              <a:t> como en las </a:t>
            </a:r>
            <a:r>
              <a:rPr lang="ca-ES" altLang="es-ES" sz="2400" b="1" dirty="0" err="1">
                <a:solidFill>
                  <a:srgbClr val="000000"/>
                </a:solidFill>
              </a:rPr>
              <a:t>Fuerzas</a:t>
            </a:r>
            <a:r>
              <a:rPr lang="ca-ES" altLang="es-ES" sz="2400" b="1" dirty="0">
                <a:solidFill>
                  <a:srgbClr val="000000"/>
                </a:solidFill>
              </a:rPr>
              <a:t> </a:t>
            </a:r>
            <a:r>
              <a:rPr lang="ca-ES" altLang="es-ES" sz="2400" b="1" dirty="0" err="1">
                <a:solidFill>
                  <a:srgbClr val="000000"/>
                </a:solidFill>
              </a:rPr>
              <a:t>y</a:t>
            </a:r>
            <a:r>
              <a:rPr lang="ca-ES" altLang="es-ES" sz="2400" b="1" dirty="0">
                <a:solidFill>
                  <a:srgbClr val="000000"/>
                </a:solidFill>
              </a:rPr>
              <a:t> </a:t>
            </a:r>
            <a:r>
              <a:rPr lang="ca-ES" altLang="es-ES" sz="2400" b="1" dirty="0" err="1">
                <a:solidFill>
                  <a:srgbClr val="000000"/>
                </a:solidFill>
              </a:rPr>
              <a:t>Cuerpos</a:t>
            </a:r>
            <a:r>
              <a:rPr lang="ca-ES" altLang="es-ES" sz="2400" b="1" dirty="0">
                <a:solidFill>
                  <a:srgbClr val="000000"/>
                </a:solidFill>
              </a:rPr>
              <a:t> de Seguridad.</a:t>
            </a:r>
          </a:p>
          <a:p>
            <a:pPr marL="341313" indent="-341313" algn="just">
              <a:lnSpc>
                <a:spcPct val="80000"/>
              </a:lnSpc>
              <a:spcBef>
                <a:spcPts val="450"/>
              </a:spcBef>
              <a:buClr>
                <a:srgbClr val="D30303"/>
              </a:buClr>
              <a:buSzPct val="70000"/>
              <a:buFont typeface="Arial" panose="020B0604020202020204" pitchFamily="34"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ca-ES" altLang="es-ES" sz="2400" b="1" dirty="0" err="1">
                <a:solidFill>
                  <a:srgbClr val="000000"/>
                </a:solidFill>
              </a:rPr>
              <a:t>Alguien</a:t>
            </a:r>
            <a:r>
              <a:rPr lang="ca-ES" altLang="es-ES" sz="2400" b="1" dirty="0">
                <a:solidFill>
                  <a:srgbClr val="000000"/>
                </a:solidFill>
              </a:rPr>
              <a:t> </a:t>
            </a:r>
            <a:r>
              <a:rPr lang="ca-ES" altLang="es-ES" sz="2400" b="1" dirty="0" err="1">
                <a:solidFill>
                  <a:srgbClr val="000000"/>
                </a:solidFill>
              </a:rPr>
              <a:t>desconocido</a:t>
            </a:r>
            <a:r>
              <a:rPr lang="ca-ES" altLang="es-ES" sz="2400" b="1" dirty="0">
                <a:solidFill>
                  <a:srgbClr val="000000"/>
                </a:solidFill>
              </a:rPr>
              <a:t> no es tu amigo/a.</a:t>
            </a:r>
          </a:p>
          <a:p>
            <a:pPr marL="341313" indent="-341313" algn="just">
              <a:lnSpc>
                <a:spcPct val="80000"/>
              </a:lnSpc>
              <a:spcBef>
                <a:spcPts val="450"/>
              </a:spcBef>
              <a:buClr>
                <a:srgbClr val="D30303"/>
              </a:buClr>
              <a:buSzPct val="70000"/>
              <a:buFont typeface="Arial" panose="020B0604020202020204" pitchFamily="34"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ca-ES" altLang="es-ES" sz="2400" b="1" dirty="0">
                <a:solidFill>
                  <a:srgbClr val="000000"/>
                </a:solidFill>
              </a:rPr>
              <a:t>No te cites por primera </a:t>
            </a:r>
            <a:r>
              <a:rPr lang="ca-ES" altLang="es-ES" sz="2400" b="1" dirty="0" err="1">
                <a:solidFill>
                  <a:srgbClr val="000000"/>
                </a:solidFill>
              </a:rPr>
              <a:t>vez</a:t>
            </a:r>
            <a:r>
              <a:rPr lang="ca-ES" altLang="es-ES" sz="2400" b="1" dirty="0">
                <a:solidFill>
                  <a:srgbClr val="000000"/>
                </a:solidFill>
              </a:rPr>
              <a:t> con </a:t>
            </a:r>
            <a:r>
              <a:rPr lang="ca-ES" altLang="es-ES" sz="2400" b="1" dirty="0" err="1">
                <a:solidFill>
                  <a:srgbClr val="000000"/>
                </a:solidFill>
              </a:rPr>
              <a:t>alguien</a:t>
            </a:r>
            <a:r>
              <a:rPr lang="ca-ES" altLang="es-ES" sz="2400" b="1" dirty="0">
                <a:solidFill>
                  <a:srgbClr val="000000"/>
                </a:solidFill>
              </a:rPr>
              <a:t> </a:t>
            </a:r>
            <a:r>
              <a:rPr lang="ca-ES" altLang="es-ES" sz="2400" b="1" dirty="0" err="1">
                <a:solidFill>
                  <a:srgbClr val="000000"/>
                </a:solidFill>
              </a:rPr>
              <a:t>desconocido</a:t>
            </a:r>
            <a:r>
              <a:rPr lang="ca-ES" altLang="es-ES" sz="2400" b="1" dirty="0">
                <a:solidFill>
                  <a:srgbClr val="000000"/>
                </a:solidFill>
              </a:rPr>
              <a:t> a </a:t>
            </a:r>
            <a:r>
              <a:rPr lang="ca-ES" altLang="es-ES" sz="2400" b="1" dirty="0" err="1">
                <a:solidFill>
                  <a:srgbClr val="000000"/>
                </a:solidFill>
              </a:rPr>
              <a:t>solas</a:t>
            </a:r>
            <a:r>
              <a:rPr lang="ca-ES" altLang="es-ES" sz="2400" dirty="0">
                <a:solidFill>
                  <a:srgbClr val="000000"/>
                </a:solidFill>
              </a:rPr>
              <a:t>.</a:t>
            </a:r>
          </a:p>
        </p:txBody>
      </p:sp>
      <p:pic>
        <p:nvPicPr>
          <p:cNvPr id="8" name="Picture 4">
            <a:extLst>
              <a:ext uri="{FF2B5EF4-FFF2-40B4-BE49-F238E27FC236}">
                <a16:creationId xmlns:a16="http://schemas.microsoft.com/office/drawing/2014/main" id="{ADC055E5-66D4-0A42-9287-CAA172A84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566" y="704026"/>
            <a:ext cx="3562313" cy="7246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76705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57F641C-85A7-CC40-81F0-5E474351959C}"/>
              </a:ext>
            </a:extLst>
          </p:cNvPr>
          <p:cNvSpPr txBox="1">
            <a:spLocks noChangeArrowheads="1"/>
          </p:cNvSpPr>
          <p:nvPr/>
        </p:nvSpPr>
        <p:spPr>
          <a:xfrm>
            <a:off x="767711" y="1806906"/>
            <a:ext cx="10611514" cy="1886320"/>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92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52450" indent="-550863">
              <a:spcBef>
                <a:spcPts val="450"/>
              </a:spcBef>
              <a:buSzPct val="70000"/>
              <a:tabLst>
                <a:tab pos="1120775" algn="l"/>
                <a:tab pos="2035175" algn="l"/>
                <a:tab pos="2949575" algn="l"/>
                <a:tab pos="3863975" algn="l"/>
                <a:tab pos="4778375" algn="l"/>
                <a:tab pos="5692775" algn="l"/>
                <a:tab pos="6607175" algn="l"/>
                <a:tab pos="7521575" algn="l"/>
                <a:tab pos="8435975" algn="l"/>
                <a:tab pos="9350375" algn="l"/>
                <a:tab pos="10264775" algn="l"/>
              </a:tabLst>
            </a:pPr>
            <a:endParaRPr lang="es-ES" altLang="es-ES" sz="1800" dirty="0">
              <a:solidFill>
                <a:srgbClr val="000000"/>
              </a:solidFill>
              <a:cs typeface="Times New Roman" panose="02020603050405020304" pitchFamily="18" charset="0"/>
            </a:endParaRPr>
          </a:p>
          <a:p>
            <a:pPr marL="552450" indent="-550863">
              <a:spcBef>
                <a:spcPts val="450"/>
              </a:spcBef>
              <a:buSzPct val="70000"/>
              <a:tabLst>
                <a:tab pos="1120775" algn="l"/>
                <a:tab pos="2035175" algn="l"/>
                <a:tab pos="2949575" algn="l"/>
                <a:tab pos="3863975" algn="l"/>
                <a:tab pos="4778375" algn="l"/>
                <a:tab pos="5692775" algn="l"/>
                <a:tab pos="6607175" algn="l"/>
                <a:tab pos="7521575" algn="l"/>
                <a:tab pos="8435975" algn="l"/>
                <a:tab pos="9350375" algn="l"/>
                <a:tab pos="10264775" algn="l"/>
              </a:tabLst>
            </a:pPr>
            <a:r>
              <a:rPr lang="es-ES" altLang="es-ES" sz="1800" dirty="0">
                <a:solidFill>
                  <a:srgbClr val="000000"/>
                </a:solidFill>
                <a:cs typeface="Times New Roman" panose="02020603050405020304" pitchFamily="18" charset="0"/>
              </a:rPr>
              <a:t>	</a:t>
            </a:r>
            <a:r>
              <a:rPr lang="es-ES" altLang="es-ES" sz="3000" dirty="0">
                <a:solidFill>
                  <a:srgbClr val="000000"/>
                </a:solidFill>
                <a:cs typeface="Times New Roman" panose="02020603050405020304" pitchFamily="18" charset="0"/>
              </a:rPr>
              <a:t>LOS GRUPOS DE WHATSAPP SON ALGO EXTERNO AL CENTRO EDUCATIVO. Se puede dar el caso de que una clase cree su propio grupo para información sobre deberes, excursiones, información del centro, exámenes, …</a:t>
            </a:r>
            <a:endParaRPr lang="es-ES" altLang="es-ES" sz="1800" dirty="0">
              <a:solidFill>
                <a:srgbClr val="000000"/>
              </a:solidFill>
              <a:cs typeface="Times New Roman" panose="02020603050405020304" pitchFamily="18" charset="0"/>
            </a:endParaRPr>
          </a:p>
        </p:txBody>
      </p:sp>
      <p:sp>
        <p:nvSpPr>
          <p:cNvPr id="4" name="Rectangle 2">
            <a:extLst>
              <a:ext uri="{FF2B5EF4-FFF2-40B4-BE49-F238E27FC236}">
                <a16:creationId xmlns:a16="http://schemas.microsoft.com/office/drawing/2014/main" id="{8287F867-F3D6-4442-BAF8-9C95F4BCDB51}"/>
              </a:ext>
            </a:extLst>
          </p:cNvPr>
          <p:cNvSpPr txBox="1">
            <a:spLocks noChangeArrowheads="1"/>
          </p:cNvSpPr>
          <p:nvPr/>
        </p:nvSpPr>
        <p:spPr>
          <a:xfrm>
            <a:off x="767711" y="668400"/>
            <a:ext cx="2432380" cy="536575"/>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altLang="es-ES" sz="2800" b="1" dirty="0">
                <a:solidFill>
                  <a:srgbClr val="2519BD"/>
                </a:solidFill>
                <a:effectLst>
                  <a:outerShdw blurRad="38100" dist="38100" dir="2700000" algn="tl">
                    <a:srgbClr val="C0C0C0"/>
                  </a:outerShdw>
                </a:effectLst>
              </a:rPr>
              <a:t>WHATSAPP</a:t>
            </a:r>
          </a:p>
        </p:txBody>
      </p:sp>
      <p:pic>
        <p:nvPicPr>
          <p:cNvPr id="7" name="Imagen 6">
            <a:extLst>
              <a:ext uri="{FF2B5EF4-FFF2-40B4-BE49-F238E27FC236}">
                <a16:creationId xmlns:a16="http://schemas.microsoft.com/office/drawing/2014/main" id="{18505895-0472-4D47-9EAE-945DD04B663D}"/>
              </a:ext>
            </a:extLst>
          </p:cNvPr>
          <p:cNvPicPr>
            <a:picLocks noChangeAspect="1"/>
          </p:cNvPicPr>
          <p:nvPr/>
        </p:nvPicPr>
        <p:blipFill>
          <a:blip r:embed="rId2"/>
          <a:stretch>
            <a:fillRect/>
          </a:stretch>
        </p:blipFill>
        <p:spPr>
          <a:xfrm>
            <a:off x="7308108" y="4116450"/>
            <a:ext cx="3632200" cy="2235200"/>
          </a:xfrm>
          <a:prstGeom prst="rect">
            <a:avLst/>
          </a:prstGeom>
        </p:spPr>
      </p:pic>
      <p:pic>
        <p:nvPicPr>
          <p:cNvPr id="8" name="Imagen 7">
            <a:extLst>
              <a:ext uri="{FF2B5EF4-FFF2-40B4-BE49-F238E27FC236}">
                <a16:creationId xmlns:a16="http://schemas.microsoft.com/office/drawing/2014/main" id="{972E4B67-41AA-A84C-9669-CE63482AEB7D}"/>
              </a:ext>
            </a:extLst>
          </p:cNvPr>
          <p:cNvPicPr>
            <a:picLocks noChangeAspect="1"/>
          </p:cNvPicPr>
          <p:nvPr/>
        </p:nvPicPr>
        <p:blipFill>
          <a:blip r:embed="rId3"/>
          <a:stretch>
            <a:fillRect/>
          </a:stretch>
        </p:blipFill>
        <p:spPr>
          <a:xfrm>
            <a:off x="892463" y="4159169"/>
            <a:ext cx="4368305" cy="2129888"/>
          </a:xfrm>
          <a:prstGeom prst="rect">
            <a:avLst/>
          </a:prstGeom>
        </p:spPr>
      </p:pic>
      <p:pic>
        <p:nvPicPr>
          <p:cNvPr id="9" name="Imagen 8">
            <a:extLst>
              <a:ext uri="{FF2B5EF4-FFF2-40B4-BE49-F238E27FC236}">
                <a16:creationId xmlns:a16="http://schemas.microsoft.com/office/drawing/2014/main" id="{0ABDD225-E09C-694A-8B98-6C6FD1CFB009}"/>
              </a:ext>
            </a:extLst>
          </p:cNvPr>
          <p:cNvPicPr>
            <a:picLocks noChangeAspect="1"/>
          </p:cNvPicPr>
          <p:nvPr/>
        </p:nvPicPr>
        <p:blipFill>
          <a:blip r:embed="rId4"/>
          <a:stretch>
            <a:fillRect/>
          </a:stretch>
        </p:blipFill>
        <p:spPr>
          <a:xfrm>
            <a:off x="9142020" y="299838"/>
            <a:ext cx="2089809" cy="1022118"/>
          </a:xfrm>
          <a:prstGeom prst="rect">
            <a:avLst/>
          </a:prstGeom>
          <a:ln>
            <a:solidFill>
              <a:schemeClr val="bg1"/>
            </a:solidFill>
          </a:ln>
        </p:spPr>
      </p:pic>
    </p:spTree>
    <p:extLst>
      <p:ext uri="{BB962C8B-B14F-4D97-AF65-F5344CB8AC3E}">
        <p14:creationId xmlns:p14="http://schemas.microsoft.com/office/powerpoint/2010/main" val="685322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287F867-F3D6-4442-BAF8-9C95F4BCDB51}"/>
              </a:ext>
            </a:extLst>
          </p:cNvPr>
          <p:cNvSpPr txBox="1">
            <a:spLocks noChangeArrowheads="1"/>
          </p:cNvSpPr>
          <p:nvPr/>
        </p:nvSpPr>
        <p:spPr>
          <a:xfrm>
            <a:off x="882565" y="640912"/>
            <a:ext cx="2432380" cy="536575"/>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altLang="es-ES" sz="2800" b="1" dirty="0">
                <a:solidFill>
                  <a:srgbClr val="2519BD"/>
                </a:solidFill>
                <a:effectLst>
                  <a:outerShdw blurRad="38100" dist="38100" dir="2700000" algn="tl">
                    <a:srgbClr val="C0C0C0"/>
                  </a:outerShdw>
                </a:effectLst>
              </a:rPr>
              <a:t>WHATSAPP</a:t>
            </a:r>
          </a:p>
        </p:txBody>
      </p:sp>
      <p:pic>
        <p:nvPicPr>
          <p:cNvPr id="2" name="Imagen 1">
            <a:extLst>
              <a:ext uri="{FF2B5EF4-FFF2-40B4-BE49-F238E27FC236}">
                <a16:creationId xmlns:a16="http://schemas.microsoft.com/office/drawing/2014/main" id="{1EDA572F-86C2-BF4B-924C-FDB87435F0C6}"/>
              </a:ext>
            </a:extLst>
          </p:cNvPr>
          <p:cNvPicPr>
            <a:picLocks noChangeAspect="1"/>
          </p:cNvPicPr>
          <p:nvPr/>
        </p:nvPicPr>
        <p:blipFill>
          <a:blip r:embed="rId2"/>
          <a:stretch>
            <a:fillRect/>
          </a:stretch>
        </p:blipFill>
        <p:spPr>
          <a:xfrm>
            <a:off x="9142020" y="299838"/>
            <a:ext cx="2089809" cy="1022118"/>
          </a:xfrm>
          <a:prstGeom prst="rect">
            <a:avLst/>
          </a:prstGeom>
          <a:ln>
            <a:solidFill>
              <a:schemeClr val="bg1"/>
            </a:solidFill>
          </a:ln>
        </p:spPr>
      </p:pic>
      <p:sp>
        <p:nvSpPr>
          <p:cNvPr id="6" name="Rectángulo redondeado 5">
            <a:extLst>
              <a:ext uri="{FF2B5EF4-FFF2-40B4-BE49-F238E27FC236}">
                <a16:creationId xmlns:a16="http://schemas.microsoft.com/office/drawing/2014/main" id="{F1279D02-DF55-BB47-A91E-41F8D059383F}"/>
              </a:ext>
            </a:extLst>
          </p:cNvPr>
          <p:cNvSpPr/>
          <p:nvPr/>
        </p:nvSpPr>
        <p:spPr>
          <a:xfrm>
            <a:off x="738934" y="1481681"/>
            <a:ext cx="10533413" cy="23275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552450" indent="-550863">
              <a:spcBef>
                <a:spcPts val="450"/>
              </a:spcBef>
              <a:buSzPct val="70000"/>
              <a:tabLst>
                <a:tab pos="1120775" algn="l"/>
                <a:tab pos="2035175" algn="l"/>
                <a:tab pos="2949575" algn="l"/>
                <a:tab pos="3863975" algn="l"/>
                <a:tab pos="4778375" algn="l"/>
                <a:tab pos="5692775" algn="l"/>
                <a:tab pos="6607175" algn="l"/>
                <a:tab pos="7521575" algn="l"/>
                <a:tab pos="8435975" algn="l"/>
                <a:tab pos="9350375" algn="l"/>
                <a:tab pos="10264775" algn="l"/>
              </a:tabLst>
            </a:pPr>
            <a:r>
              <a:rPr lang="es-ES" altLang="es-ES" sz="2800" dirty="0">
                <a:solidFill>
                  <a:srgbClr val="000000"/>
                </a:solidFill>
                <a:cs typeface="Times New Roman" panose="02020603050405020304" pitchFamily="18" charset="0"/>
              </a:rPr>
              <a:t>Pero hay que tener en cuenta varios aspectos muy importantes:</a:t>
            </a:r>
          </a:p>
          <a:p>
            <a:pPr marL="552450" indent="-550863">
              <a:spcBef>
                <a:spcPts val="450"/>
              </a:spcBef>
              <a:buSzPct val="70000"/>
              <a:tabLst>
                <a:tab pos="1120775" algn="l"/>
                <a:tab pos="2035175" algn="l"/>
                <a:tab pos="2949575" algn="l"/>
                <a:tab pos="3863975" algn="l"/>
                <a:tab pos="4778375" algn="l"/>
                <a:tab pos="5692775" algn="l"/>
                <a:tab pos="6607175" algn="l"/>
                <a:tab pos="7521575" algn="l"/>
                <a:tab pos="8435975" algn="l"/>
                <a:tab pos="9350375" algn="l"/>
                <a:tab pos="10264775" algn="l"/>
              </a:tabLst>
            </a:pPr>
            <a:r>
              <a:rPr lang="es-ES" altLang="es-ES" sz="2800" dirty="0">
                <a:solidFill>
                  <a:srgbClr val="000000"/>
                </a:solidFill>
                <a:cs typeface="Times New Roman" panose="02020603050405020304" pitchFamily="18" charset="0"/>
              </a:rPr>
              <a:t>	- No se puede agregar a nadie a un grupo sin su consentimiento.</a:t>
            </a:r>
          </a:p>
          <a:p>
            <a:pPr marL="552450" indent="-550863">
              <a:spcBef>
                <a:spcPts val="450"/>
              </a:spcBef>
              <a:buSzPct val="70000"/>
              <a:tabLst>
                <a:tab pos="1120775" algn="l"/>
                <a:tab pos="2035175" algn="l"/>
                <a:tab pos="2949575" algn="l"/>
                <a:tab pos="3863975" algn="l"/>
                <a:tab pos="4778375" algn="l"/>
                <a:tab pos="5692775" algn="l"/>
                <a:tab pos="6607175" algn="l"/>
                <a:tab pos="7521575" algn="l"/>
                <a:tab pos="8435975" algn="l"/>
                <a:tab pos="9350375" algn="l"/>
                <a:tab pos="10264775" algn="l"/>
              </a:tabLst>
            </a:pPr>
            <a:r>
              <a:rPr lang="es-ES" altLang="es-ES" sz="2800" dirty="0">
                <a:solidFill>
                  <a:srgbClr val="000000"/>
                </a:solidFill>
                <a:cs typeface="Times New Roman" panose="02020603050405020304" pitchFamily="18" charset="0"/>
              </a:rPr>
              <a:t>	- Si un grupo no se usa adecuadamente puede tener sus consecuencias… </a:t>
            </a:r>
            <a:endParaRPr lang="es-ES" dirty="0"/>
          </a:p>
        </p:txBody>
      </p:sp>
      <p:sp>
        <p:nvSpPr>
          <p:cNvPr id="7" name="Rectángulo redondeado 6">
            <a:extLst>
              <a:ext uri="{FF2B5EF4-FFF2-40B4-BE49-F238E27FC236}">
                <a16:creationId xmlns:a16="http://schemas.microsoft.com/office/drawing/2014/main" id="{5E3A5640-D6FC-0E4A-B0A6-07B0244EF8A5}"/>
              </a:ext>
            </a:extLst>
          </p:cNvPr>
          <p:cNvSpPr/>
          <p:nvPr/>
        </p:nvSpPr>
        <p:spPr>
          <a:xfrm>
            <a:off x="3314945" y="4177036"/>
            <a:ext cx="2458192" cy="20069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2000" b="1" dirty="0"/>
              <a:t>NO SE PUEDEN DIFUNDIR FOTOS DE PROFESORES O ALUMNOS SIN SU CONSENTIMIENTO</a:t>
            </a:r>
          </a:p>
        </p:txBody>
      </p:sp>
      <p:sp>
        <p:nvSpPr>
          <p:cNvPr id="8" name="Rectángulo redondeado 7">
            <a:extLst>
              <a:ext uri="{FF2B5EF4-FFF2-40B4-BE49-F238E27FC236}">
                <a16:creationId xmlns:a16="http://schemas.microsoft.com/office/drawing/2014/main" id="{C1372CE3-22D9-8644-9C75-A369134B5C36}"/>
              </a:ext>
            </a:extLst>
          </p:cNvPr>
          <p:cNvSpPr/>
          <p:nvPr/>
        </p:nvSpPr>
        <p:spPr>
          <a:xfrm>
            <a:off x="6097854" y="4447350"/>
            <a:ext cx="2719449" cy="21790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2000" b="1" dirty="0"/>
              <a:t>REIRSE O HABLAR MAL DE UN PROFESOR PUEDE SER MOTIVO PARA QUE EL CENTRO INTERVENGA</a:t>
            </a:r>
          </a:p>
        </p:txBody>
      </p:sp>
      <p:sp>
        <p:nvSpPr>
          <p:cNvPr id="9" name="Rectángulo redondeado 8">
            <a:extLst>
              <a:ext uri="{FF2B5EF4-FFF2-40B4-BE49-F238E27FC236}">
                <a16:creationId xmlns:a16="http://schemas.microsoft.com/office/drawing/2014/main" id="{A8CA4A1B-8B00-8846-B6FA-DF458F331EB1}"/>
              </a:ext>
            </a:extLst>
          </p:cNvPr>
          <p:cNvSpPr/>
          <p:nvPr/>
        </p:nvSpPr>
        <p:spPr>
          <a:xfrm>
            <a:off x="9142020" y="4128695"/>
            <a:ext cx="2458192" cy="200693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2000" b="1" dirty="0"/>
              <a:t>METERSE CON OTROS COMPAÑEROS DEL CENTRO</a:t>
            </a:r>
          </a:p>
        </p:txBody>
      </p:sp>
      <p:pic>
        <p:nvPicPr>
          <p:cNvPr id="11" name="Imagen 10">
            <a:extLst>
              <a:ext uri="{FF2B5EF4-FFF2-40B4-BE49-F238E27FC236}">
                <a16:creationId xmlns:a16="http://schemas.microsoft.com/office/drawing/2014/main" id="{42D64FBB-50FE-C14C-9743-3D59007AE153}"/>
              </a:ext>
            </a:extLst>
          </p:cNvPr>
          <p:cNvPicPr>
            <a:picLocks noChangeAspect="1"/>
          </p:cNvPicPr>
          <p:nvPr/>
        </p:nvPicPr>
        <p:blipFill>
          <a:blip r:embed="rId3"/>
          <a:stretch>
            <a:fillRect/>
          </a:stretch>
        </p:blipFill>
        <p:spPr>
          <a:xfrm>
            <a:off x="-270162" y="4113439"/>
            <a:ext cx="3801331" cy="2744561"/>
          </a:xfrm>
          <a:prstGeom prst="rect">
            <a:avLst/>
          </a:prstGeom>
        </p:spPr>
      </p:pic>
    </p:spTree>
    <p:extLst>
      <p:ext uri="{BB962C8B-B14F-4D97-AF65-F5344CB8AC3E}">
        <p14:creationId xmlns:p14="http://schemas.microsoft.com/office/powerpoint/2010/main" val="3256528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287F867-F3D6-4442-BAF8-9C95F4BCDB51}"/>
              </a:ext>
            </a:extLst>
          </p:cNvPr>
          <p:cNvSpPr txBox="1">
            <a:spLocks noChangeArrowheads="1"/>
          </p:cNvSpPr>
          <p:nvPr/>
        </p:nvSpPr>
        <p:spPr>
          <a:xfrm>
            <a:off x="882565" y="640912"/>
            <a:ext cx="3891316" cy="536575"/>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altLang="es-ES" sz="2800" b="1" dirty="0" err="1">
                <a:solidFill>
                  <a:srgbClr val="2519BD"/>
                </a:solidFill>
                <a:effectLst>
                  <a:outerShdw blurRad="38100" dist="38100" dir="2700000" algn="tl">
                    <a:srgbClr val="C0C0C0"/>
                  </a:outerShdw>
                </a:effectLst>
              </a:rPr>
              <a:t>Algunas</a:t>
            </a:r>
            <a:r>
              <a:rPr lang="ca-ES" altLang="es-ES" sz="2800" b="1" dirty="0">
                <a:solidFill>
                  <a:srgbClr val="2519BD"/>
                </a:solidFill>
                <a:effectLst>
                  <a:outerShdw blurRad="38100" dist="38100" dir="2700000" algn="tl">
                    <a:srgbClr val="C0C0C0"/>
                  </a:outerShdw>
                </a:effectLst>
              </a:rPr>
              <a:t> </a:t>
            </a:r>
            <a:r>
              <a:rPr lang="ca-ES" altLang="es-ES" sz="2800" b="1" dirty="0" err="1">
                <a:solidFill>
                  <a:srgbClr val="2519BD"/>
                </a:solidFill>
                <a:effectLst>
                  <a:outerShdw blurRad="38100" dist="38100" dir="2700000" algn="tl">
                    <a:srgbClr val="C0C0C0"/>
                  </a:outerShdw>
                </a:effectLst>
              </a:rPr>
              <a:t>aclaraciones</a:t>
            </a:r>
            <a:endParaRPr lang="ca-ES" altLang="es-ES" sz="2800" b="1" dirty="0">
              <a:solidFill>
                <a:srgbClr val="2519BD"/>
              </a:solidFill>
              <a:effectLst>
                <a:outerShdw blurRad="38100" dist="38100" dir="2700000" algn="tl">
                  <a:srgbClr val="C0C0C0"/>
                </a:outerShdw>
              </a:effectLst>
            </a:endParaRPr>
          </a:p>
        </p:txBody>
      </p:sp>
      <p:pic>
        <p:nvPicPr>
          <p:cNvPr id="2" name="Imagen 1">
            <a:extLst>
              <a:ext uri="{FF2B5EF4-FFF2-40B4-BE49-F238E27FC236}">
                <a16:creationId xmlns:a16="http://schemas.microsoft.com/office/drawing/2014/main" id="{1EDA572F-86C2-BF4B-924C-FDB87435F0C6}"/>
              </a:ext>
            </a:extLst>
          </p:cNvPr>
          <p:cNvPicPr>
            <a:picLocks noChangeAspect="1"/>
          </p:cNvPicPr>
          <p:nvPr/>
        </p:nvPicPr>
        <p:blipFill>
          <a:blip r:embed="rId2"/>
          <a:stretch>
            <a:fillRect/>
          </a:stretch>
        </p:blipFill>
        <p:spPr>
          <a:xfrm>
            <a:off x="9142020" y="299838"/>
            <a:ext cx="2089809" cy="1022118"/>
          </a:xfrm>
          <a:prstGeom prst="rect">
            <a:avLst/>
          </a:prstGeom>
          <a:ln>
            <a:solidFill>
              <a:schemeClr val="bg1"/>
            </a:solidFill>
          </a:ln>
        </p:spPr>
      </p:pic>
      <p:sp>
        <p:nvSpPr>
          <p:cNvPr id="6" name="Rectángulo redondeado 5">
            <a:extLst>
              <a:ext uri="{FF2B5EF4-FFF2-40B4-BE49-F238E27FC236}">
                <a16:creationId xmlns:a16="http://schemas.microsoft.com/office/drawing/2014/main" id="{F1279D02-DF55-BB47-A91E-41F8D059383F}"/>
              </a:ext>
            </a:extLst>
          </p:cNvPr>
          <p:cNvSpPr/>
          <p:nvPr/>
        </p:nvSpPr>
        <p:spPr>
          <a:xfrm>
            <a:off x="738934" y="1481681"/>
            <a:ext cx="10533413" cy="348073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S" sz="2800" dirty="0"/>
              <a:t>- Amenazar a alguien (hacerlo por </a:t>
            </a:r>
            <a:r>
              <a:rPr lang="es-ES" sz="2800" dirty="0" err="1"/>
              <a:t>Whatapp</a:t>
            </a:r>
            <a:r>
              <a:rPr lang="es-ES" sz="2800" dirty="0"/>
              <a:t> es lo mismo que hacerlo en persona).</a:t>
            </a:r>
          </a:p>
          <a:p>
            <a:pPr marL="457200" indent="-457200" algn="just">
              <a:buFontTx/>
              <a:buChar char="-"/>
            </a:pPr>
            <a:r>
              <a:rPr lang="es-ES" sz="2800" dirty="0"/>
              <a:t>Difundir falsedades sobre otra persona</a:t>
            </a:r>
          </a:p>
          <a:p>
            <a:pPr marL="457200" indent="-457200" algn="just">
              <a:buFontTx/>
              <a:buChar char="-"/>
            </a:pPr>
            <a:r>
              <a:rPr lang="es-ES" sz="2800" dirty="0"/>
              <a:t>Delitos de odio (tipo chistes racistas, </a:t>
            </a:r>
            <a:r>
              <a:rPr lang="es-ES" sz="2800" dirty="0" err="1"/>
              <a:t>homófobos</a:t>
            </a:r>
            <a:r>
              <a:rPr lang="es-ES" sz="2800" dirty="0"/>
              <a:t>, …) contra alguien del grupo </a:t>
            </a:r>
          </a:p>
          <a:p>
            <a:pPr algn="just"/>
            <a:r>
              <a:rPr lang="es-ES" sz="2800" dirty="0"/>
              <a:t>Todos ellos son considerados un delito legalmente con penas que pueden ir desde una multa a delitos de prisión según la gravedad.</a:t>
            </a:r>
          </a:p>
        </p:txBody>
      </p:sp>
      <p:pic>
        <p:nvPicPr>
          <p:cNvPr id="10" name="Imagen 9">
            <a:extLst>
              <a:ext uri="{FF2B5EF4-FFF2-40B4-BE49-F238E27FC236}">
                <a16:creationId xmlns:a16="http://schemas.microsoft.com/office/drawing/2014/main" id="{CE65682B-1C51-334E-B026-BCBAB26FC9D3}"/>
              </a:ext>
            </a:extLst>
          </p:cNvPr>
          <p:cNvPicPr>
            <a:picLocks noChangeAspect="1"/>
          </p:cNvPicPr>
          <p:nvPr/>
        </p:nvPicPr>
        <p:blipFill>
          <a:blip r:embed="rId3"/>
          <a:stretch>
            <a:fillRect/>
          </a:stretch>
        </p:blipFill>
        <p:spPr>
          <a:xfrm>
            <a:off x="7335522" y="4856822"/>
            <a:ext cx="3136044" cy="1881627"/>
          </a:xfrm>
          <a:prstGeom prst="rect">
            <a:avLst/>
          </a:prstGeom>
          <a:ln>
            <a:solidFill>
              <a:schemeClr val="bg1"/>
            </a:solidFill>
          </a:ln>
        </p:spPr>
      </p:pic>
    </p:spTree>
    <p:extLst>
      <p:ext uri="{BB962C8B-B14F-4D97-AF65-F5344CB8AC3E}">
        <p14:creationId xmlns:p14="http://schemas.microsoft.com/office/powerpoint/2010/main" val="6873186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287F867-F3D6-4442-BAF8-9C95F4BCDB51}"/>
              </a:ext>
            </a:extLst>
          </p:cNvPr>
          <p:cNvSpPr txBox="1">
            <a:spLocks noChangeArrowheads="1"/>
          </p:cNvSpPr>
          <p:nvPr/>
        </p:nvSpPr>
        <p:spPr>
          <a:xfrm>
            <a:off x="882565" y="640912"/>
            <a:ext cx="3891316" cy="536575"/>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altLang="es-ES" sz="2800" b="1" dirty="0" err="1">
                <a:solidFill>
                  <a:srgbClr val="2519BD"/>
                </a:solidFill>
                <a:effectLst>
                  <a:outerShdw blurRad="38100" dist="38100" dir="2700000" algn="tl">
                    <a:srgbClr val="C0C0C0"/>
                  </a:outerShdw>
                </a:effectLst>
              </a:rPr>
              <a:t>Algunas</a:t>
            </a:r>
            <a:r>
              <a:rPr lang="ca-ES" altLang="es-ES" sz="2800" b="1" dirty="0">
                <a:solidFill>
                  <a:srgbClr val="2519BD"/>
                </a:solidFill>
                <a:effectLst>
                  <a:outerShdw blurRad="38100" dist="38100" dir="2700000" algn="tl">
                    <a:srgbClr val="C0C0C0"/>
                  </a:outerShdw>
                </a:effectLst>
              </a:rPr>
              <a:t> </a:t>
            </a:r>
            <a:r>
              <a:rPr lang="ca-ES" altLang="es-ES" sz="2800" b="1" dirty="0" err="1">
                <a:solidFill>
                  <a:srgbClr val="2519BD"/>
                </a:solidFill>
                <a:effectLst>
                  <a:outerShdw blurRad="38100" dist="38100" dir="2700000" algn="tl">
                    <a:srgbClr val="C0C0C0"/>
                  </a:outerShdw>
                </a:effectLst>
              </a:rPr>
              <a:t>aclaraciones</a:t>
            </a:r>
            <a:endParaRPr lang="ca-ES" altLang="es-ES" sz="2800" b="1" dirty="0">
              <a:solidFill>
                <a:srgbClr val="2519BD"/>
              </a:solidFill>
              <a:effectLst>
                <a:outerShdw blurRad="38100" dist="38100" dir="2700000" algn="tl">
                  <a:srgbClr val="C0C0C0"/>
                </a:outerShdw>
              </a:effectLst>
            </a:endParaRPr>
          </a:p>
        </p:txBody>
      </p:sp>
      <p:pic>
        <p:nvPicPr>
          <p:cNvPr id="2" name="Imagen 1">
            <a:extLst>
              <a:ext uri="{FF2B5EF4-FFF2-40B4-BE49-F238E27FC236}">
                <a16:creationId xmlns:a16="http://schemas.microsoft.com/office/drawing/2014/main" id="{1EDA572F-86C2-BF4B-924C-FDB87435F0C6}"/>
              </a:ext>
            </a:extLst>
          </p:cNvPr>
          <p:cNvPicPr>
            <a:picLocks noChangeAspect="1"/>
          </p:cNvPicPr>
          <p:nvPr/>
        </p:nvPicPr>
        <p:blipFill>
          <a:blip r:embed="rId2"/>
          <a:stretch>
            <a:fillRect/>
          </a:stretch>
        </p:blipFill>
        <p:spPr>
          <a:xfrm>
            <a:off x="9142020" y="299838"/>
            <a:ext cx="2089809" cy="1022118"/>
          </a:xfrm>
          <a:prstGeom prst="rect">
            <a:avLst/>
          </a:prstGeom>
          <a:ln>
            <a:solidFill>
              <a:schemeClr val="bg1"/>
            </a:solidFill>
          </a:ln>
        </p:spPr>
      </p:pic>
      <p:sp>
        <p:nvSpPr>
          <p:cNvPr id="6" name="Rectángulo redondeado 5">
            <a:extLst>
              <a:ext uri="{FF2B5EF4-FFF2-40B4-BE49-F238E27FC236}">
                <a16:creationId xmlns:a16="http://schemas.microsoft.com/office/drawing/2014/main" id="{F1279D02-DF55-BB47-A91E-41F8D059383F}"/>
              </a:ext>
            </a:extLst>
          </p:cNvPr>
          <p:cNvSpPr/>
          <p:nvPr/>
        </p:nvSpPr>
        <p:spPr>
          <a:xfrm>
            <a:off x="738934" y="1481681"/>
            <a:ext cx="10533413" cy="23275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s-ES" sz="2400" dirty="0"/>
              <a:t>Meter a alguien en un grupo de WhatsApp sin su permiso </a:t>
            </a:r>
            <a:r>
              <a:rPr lang="es-ES" sz="2400" b="1" dirty="0"/>
              <a:t>puede conllevar que te denuncien a la Agencia Estatal de Protección de Datos (AEPD)</a:t>
            </a:r>
            <a:r>
              <a:rPr lang="es-ES" sz="2400" dirty="0"/>
              <a:t>, por el simple motivo de que el administrador está </a:t>
            </a:r>
            <a:r>
              <a:rPr lang="es-ES" sz="2400" b="1" dirty="0"/>
              <a:t>mostrando tus datos personales al resto del grupo</a:t>
            </a:r>
            <a:r>
              <a:rPr lang="es-ES" sz="2400" dirty="0"/>
              <a:t> (nombre, apellidos y número). Es una revelación de datos personales de manual, y está castigado con una </a:t>
            </a:r>
            <a:r>
              <a:rPr lang="es-ES" sz="2400" u="sng" dirty="0"/>
              <a:t>sanción económica</a:t>
            </a:r>
          </a:p>
        </p:txBody>
      </p:sp>
      <p:pic>
        <p:nvPicPr>
          <p:cNvPr id="5" name="Imagen 4">
            <a:extLst>
              <a:ext uri="{FF2B5EF4-FFF2-40B4-BE49-F238E27FC236}">
                <a16:creationId xmlns:a16="http://schemas.microsoft.com/office/drawing/2014/main" id="{013BE637-B578-9746-8089-C3E74C013AFE}"/>
              </a:ext>
            </a:extLst>
          </p:cNvPr>
          <p:cNvPicPr>
            <a:picLocks noChangeAspect="1"/>
          </p:cNvPicPr>
          <p:nvPr/>
        </p:nvPicPr>
        <p:blipFill>
          <a:blip r:embed="rId3"/>
          <a:stretch>
            <a:fillRect/>
          </a:stretch>
        </p:blipFill>
        <p:spPr>
          <a:xfrm>
            <a:off x="3874984" y="4113439"/>
            <a:ext cx="3302000" cy="2463800"/>
          </a:xfrm>
          <a:prstGeom prst="rect">
            <a:avLst/>
          </a:prstGeom>
          <a:ln>
            <a:solidFill>
              <a:schemeClr val="bg1"/>
            </a:solidFill>
          </a:ln>
        </p:spPr>
      </p:pic>
    </p:spTree>
    <p:extLst>
      <p:ext uri="{BB962C8B-B14F-4D97-AF65-F5344CB8AC3E}">
        <p14:creationId xmlns:p14="http://schemas.microsoft.com/office/powerpoint/2010/main" val="1133739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{23788ADD-9B43-F34A-B003-79AB2726C35F}tf10001058</Template>
  <TotalTime>398</TotalTime>
  <Words>554</Words>
  <Application>Microsoft Macintosh PowerPoint</Application>
  <PresentationFormat>Panorámica</PresentationFormat>
  <Paragraphs>65</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Calibri Light</vt:lpstr>
      <vt:lpstr>Times New Roman</vt:lpstr>
      <vt:lpstr>Celestial</vt:lpstr>
      <vt:lpstr>REDES SOCIALES whatsapp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REDES SOCIALES</dc:title>
  <dc:creator>Usuario de Microsoft Office</dc:creator>
  <cp:lastModifiedBy>Usuario de Microsoft Office</cp:lastModifiedBy>
  <cp:revision>18</cp:revision>
  <dcterms:created xsi:type="dcterms:W3CDTF">2019-06-18T06:39:56Z</dcterms:created>
  <dcterms:modified xsi:type="dcterms:W3CDTF">2019-10-31T10:05:49Z</dcterms:modified>
</cp:coreProperties>
</file>