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4"/>
  </p:notesMasterIdLst>
  <p:sldIdLst>
    <p:sldId id="283" r:id="rId3"/>
    <p:sldId id="289" r:id="rId4"/>
    <p:sldId id="376" r:id="rId5"/>
    <p:sldId id="383" r:id="rId6"/>
    <p:sldId id="381" r:id="rId7"/>
    <p:sldId id="382" r:id="rId8"/>
    <p:sldId id="378" r:id="rId9"/>
    <p:sldId id="384" r:id="rId10"/>
    <p:sldId id="385" r:id="rId11"/>
    <p:sldId id="388" r:id="rId12"/>
    <p:sldId id="379" r:id="rId13"/>
    <p:sldId id="392" r:id="rId14"/>
    <p:sldId id="389" r:id="rId15"/>
    <p:sldId id="386" r:id="rId16"/>
    <p:sldId id="390" r:id="rId17"/>
    <p:sldId id="387" r:id="rId18"/>
    <p:sldId id="323" r:id="rId19"/>
    <p:sldId id="391" r:id="rId20"/>
    <p:sldId id="340" r:id="rId21"/>
    <p:sldId id="380" r:id="rId22"/>
    <p:sldId id="333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2F6"/>
    <a:srgbClr val="2D19A7"/>
    <a:srgbClr val="007635"/>
    <a:srgbClr val="5BD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92547" autoAdjust="0"/>
  </p:normalViewPr>
  <p:slideViewPr>
    <p:cSldViewPr>
      <p:cViewPr varScale="1">
        <p:scale>
          <a:sx n="119" d="100"/>
          <a:sy n="119" d="100"/>
        </p:scale>
        <p:origin x="14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EB3C78-E529-4E30-9272-64F7428441FC}" type="datetimeFigureOut">
              <a:rPr lang="es-ES"/>
              <a:pPr>
                <a:defRPr/>
              </a:pPr>
              <a:t>5/9/20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F8F1D9E-25A3-43AA-BE27-D4E5AF02DD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609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5168"/>
            <a:ext cx="2057400" cy="585046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5168"/>
            <a:ext cx="60198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71BCA-41FB-40CD-BF15-7D7EFEB4EADD}" type="datetimeFigureOut">
              <a:rPr lang="es-ES"/>
              <a:pPr>
                <a:defRPr/>
              </a:pPr>
              <a:t>5/9/20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E1F72-4789-4FAD-A7F5-7E73A2941C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18C1F-5AA1-45D4-82F0-609FF1031D02}" type="datetimeFigureOut">
              <a:rPr lang="es-ES"/>
              <a:pPr>
                <a:defRPr/>
              </a:pPr>
              <a:t>5/9/20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9515C-2CCE-42B5-AAAD-63369272846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50000"/>
              </a:schemeClr>
            </a:gs>
            <a:gs pos="45000">
              <a:schemeClr val="accent3">
                <a:lumMod val="75000"/>
              </a:schemeClr>
            </a:gs>
            <a:gs pos="7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50000"/>
              </a:schemeClr>
            </a:gs>
            <a:gs pos="45000">
              <a:schemeClr val="accent3">
                <a:lumMod val="75000"/>
              </a:schemeClr>
            </a:gs>
            <a:gs pos="7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142875" y="1238250"/>
            <a:ext cx="8858250" cy="542925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7 Rectángulo"/>
          <p:cNvSpPr/>
          <p:nvPr userDrawn="1"/>
        </p:nvSpPr>
        <p:spPr>
          <a:xfrm>
            <a:off x="142875" y="190500"/>
            <a:ext cx="8858250" cy="857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9" name="8 Imagen" descr="Logo_limpio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668344" y="332656"/>
            <a:ext cx="998962" cy="582739"/>
          </a:xfrm>
          <a:prstGeom prst="rect">
            <a:avLst/>
          </a:prstGeom>
          <a:ln>
            <a:noFill/>
          </a:ln>
          <a:effectLst>
            <a:outerShdw blurRad="76200" dist="25400" dir="2820000" algn="tl" rotWithShape="0">
              <a:prstClr val="black">
                <a:alpha val="50000"/>
              </a:prstClr>
            </a:outerShdw>
          </a:effectLst>
        </p:spPr>
      </p:pic>
      <p:sp>
        <p:nvSpPr>
          <p:cNvPr id="11" name="10 CuadroTexto"/>
          <p:cNvSpPr txBox="1"/>
          <p:nvPr userDrawn="1"/>
        </p:nvSpPr>
        <p:spPr>
          <a:xfrm>
            <a:off x="107504" y="385500"/>
            <a:ext cx="88582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63500" dist="38100" dir="1680000" algn="tl" rotWithShape="0">
                    <a:prstClr val="black">
                      <a:alpha val="25000"/>
                    </a:prstClr>
                  </a:outerShdw>
                </a:effectLst>
                <a:latin typeface="Kartika" pitchFamily="18" charset="0"/>
                <a:cs typeface="Kartika" pitchFamily="18" charset="0"/>
              </a:rPr>
              <a:t>IES MELCHOR</a:t>
            </a:r>
            <a:r>
              <a:rPr lang="es-ES" sz="2800" b="1" baseline="0" dirty="0">
                <a:solidFill>
                  <a:schemeClr val="accent6">
                    <a:lumMod val="50000"/>
                  </a:schemeClr>
                </a:solidFill>
                <a:effectLst>
                  <a:outerShdw blurRad="63500" dist="38100" dir="1680000" algn="tl" rotWithShape="0">
                    <a:prstClr val="black">
                      <a:alpha val="25000"/>
                    </a:prstClr>
                  </a:outerShdw>
                </a:effectLst>
                <a:latin typeface="Kartika" pitchFamily="18" charset="0"/>
                <a:cs typeface="Kartika" pitchFamily="18" charset="0"/>
              </a:rPr>
              <a:t> DE MACANAZ</a:t>
            </a:r>
            <a:endParaRPr lang="es-ES" sz="2800" b="1" dirty="0">
              <a:solidFill>
                <a:schemeClr val="accent6">
                  <a:lumMod val="50000"/>
                </a:schemeClr>
              </a:solidFill>
              <a:effectLst>
                <a:outerShdw blurRad="63500" dist="38100" dir="1680000" algn="tl" rotWithShape="0">
                  <a:prstClr val="black">
                    <a:alpha val="25000"/>
                  </a:prstClr>
                </a:outerShdw>
              </a:effectLst>
              <a:latin typeface="Kartika" pitchFamily="18" charset="0"/>
              <a:cs typeface="Kartik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281368"/>
            <a:ext cx="452157" cy="627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lchordemacanaz.es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02001962.ies@edu.jccm.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@melchordemacanaz.es" TargetMode="External"/><Relationship Id="rId2" Type="http://schemas.openxmlformats.org/officeDocument/2006/relationships/hyperlink" Target="mailto:rogelio@melchordemacanaz.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5 Rectángulo redondeado"/>
          <p:cNvSpPr/>
          <p:nvPr/>
        </p:nvSpPr>
        <p:spPr>
          <a:xfrm>
            <a:off x="395536" y="476672"/>
            <a:ext cx="8306809" cy="14401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latinLnBrk="0" hangingPunct="1"/>
            <a:r>
              <a:rPr kumimoji="0"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IES Melchor de Macanaz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539552" y="5589240"/>
            <a:ext cx="8064898" cy="576064"/>
            <a:chOff x="539552" y="5589240"/>
            <a:chExt cx="8064898" cy="57606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39552" y="5589240"/>
              <a:ext cx="8064896" cy="5760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6 Rectángulo"/>
            <p:cNvSpPr/>
            <p:nvPr/>
          </p:nvSpPr>
          <p:spPr>
            <a:xfrm>
              <a:off x="539554" y="5693186"/>
              <a:ext cx="806489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s-ES" sz="2000" b="1" spc="50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Alumnos - Gestión de las TIC en el centro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5739">
            <a:off x="4148747" y="2685561"/>
            <a:ext cx="4103868" cy="2705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404421">
            <a:off x="1050905" y="2240420"/>
            <a:ext cx="3865875" cy="2899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95536" y="1412776"/>
            <a:ext cx="5616624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/>
              <a:t> 2. Mantenimiento de los equipos</a:t>
            </a:r>
            <a:endParaRPr lang="es-ES" sz="30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95536" y="2132856"/>
            <a:ext cx="83529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b="1" i="1" dirty="0"/>
              <a:t>Los profesores tienen otra pantalla para controlar que todos los alumnos rellenen el estado de los equipos y poder controlar en que momento se ha estropeado algo.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6889469-5EC8-BE42-9B03-D6CB9EFB0C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3088184"/>
            <a:ext cx="5814392" cy="34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2853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0137" y="2051556"/>
            <a:ext cx="83582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 dirty="0">
                <a:solidFill>
                  <a:schemeClr val="accent6">
                    <a:lumMod val="50000"/>
                  </a:schemeClr>
                </a:solidFill>
              </a:rPr>
              <a:t>Google </a:t>
            </a:r>
            <a:r>
              <a:rPr lang="es-ES" b="1" i="1" dirty="0" err="1">
                <a:solidFill>
                  <a:schemeClr val="accent6">
                    <a:lumMod val="50000"/>
                  </a:schemeClr>
                </a:solidFill>
              </a:rPr>
              <a:t>Classroom</a:t>
            </a:r>
            <a:r>
              <a:rPr lang="es-ES" b="1" i="1" dirty="0">
                <a:solidFill>
                  <a:schemeClr val="accent6">
                    <a:lumMod val="50000"/>
                  </a:schemeClr>
                </a:solidFill>
              </a:rPr>
              <a:t> permite que los </a:t>
            </a:r>
            <a:r>
              <a:rPr lang="es-ES" b="1" i="1" dirty="0" err="1">
                <a:solidFill>
                  <a:schemeClr val="accent6">
                    <a:lumMod val="50000"/>
                  </a:schemeClr>
                </a:solidFill>
              </a:rPr>
              <a:t>profoseres</a:t>
            </a:r>
            <a:r>
              <a:rPr lang="es-ES" b="1" i="1" dirty="0">
                <a:solidFill>
                  <a:schemeClr val="accent6">
                    <a:lumMod val="50000"/>
                  </a:schemeClr>
                </a:solidFill>
              </a:rPr>
              <a:t> creen aulas online para mandar tareas, dar apuntes, presentaciones, resolver dudas, encuestas, …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DEF28485-EF3E-7A4E-AEF7-7803378B9532}"/>
              </a:ext>
            </a:extLst>
          </p:cNvPr>
          <p:cNvSpPr txBox="1"/>
          <p:nvPr/>
        </p:nvSpPr>
        <p:spPr>
          <a:xfrm>
            <a:off x="395536" y="1412776"/>
            <a:ext cx="3528392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/>
              <a:t>3. Google </a:t>
            </a:r>
            <a:r>
              <a:rPr lang="es-ES" sz="3000" b="1" dirty="0" err="1"/>
              <a:t>Classroom</a:t>
            </a:r>
            <a:endParaRPr lang="es-ES" sz="3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93069EC-0AC7-074B-B90B-EF5C623E82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782669"/>
            <a:ext cx="7082183" cy="3731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743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0137" y="2051556"/>
            <a:ext cx="835824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 dirty="0">
                <a:solidFill>
                  <a:schemeClr val="accent6">
                    <a:lumMod val="50000"/>
                  </a:schemeClr>
                </a:solidFill>
              </a:rPr>
              <a:t>Tareas propuestas:</a:t>
            </a:r>
          </a:p>
          <a:p>
            <a:pPr marL="285750" indent="-285750" algn="just">
              <a:spcBef>
                <a:spcPct val="50000"/>
              </a:spcBef>
              <a:buFontTx/>
              <a:buChar char="-"/>
            </a:pPr>
            <a:r>
              <a:rPr lang="es-ES" b="1" i="1" dirty="0">
                <a:solidFill>
                  <a:schemeClr val="accent6">
                    <a:lumMod val="50000"/>
                  </a:schemeClr>
                </a:solidFill>
              </a:rPr>
              <a:t>Mandar un email a vuestro tutor con asunto “Presentación” y contenido “Vuestro nombre y apellidos y una presentación sobre vosotros”</a:t>
            </a:r>
          </a:p>
          <a:p>
            <a:pPr marL="285750" indent="-285750" algn="just">
              <a:spcBef>
                <a:spcPct val="50000"/>
              </a:spcBef>
              <a:buFontTx/>
              <a:buChar char="-"/>
            </a:pP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Instalar Google chat o acceder desde ordenador, unirse a la sala creada por el tutor y saludar.</a:t>
            </a:r>
          </a:p>
          <a:p>
            <a:pPr marL="285750" indent="-285750" algn="just">
              <a:spcBef>
                <a:spcPct val="50000"/>
              </a:spcBef>
              <a:buFontTx/>
              <a:buChar char="-"/>
            </a:pP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Instalar “Google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Device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Policy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” + ”Google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Classroom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”. Apuntarse a la clase con la invitación que os habrá enviado vuestro tutor.</a:t>
            </a:r>
          </a:p>
          <a:p>
            <a:pPr marL="285750" indent="-285750" algn="just">
              <a:spcBef>
                <a:spcPct val="50000"/>
              </a:spcBef>
              <a:buFontTx/>
              <a:buChar char="-"/>
            </a:pP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Subir una foto a la tarea que habrá puesto el tutor y darle a enviar a la tarea.</a:t>
            </a:r>
          </a:p>
          <a:p>
            <a:pPr marL="285750" indent="-285750" algn="just">
              <a:spcBef>
                <a:spcPct val="50000"/>
              </a:spcBef>
              <a:buFontTx/>
              <a:buChar char="-"/>
            </a:pP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Crear un documento Word online, escribir vuestro nombre dentro </a:t>
            </a:r>
            <a:r>
              <a:rPr lang="es-ES" b="1">
                <a:solidFill>
                  <a:schemeClr val="tx2">
                    <a:lumMod val="75000"/>
                  </a:schemeClr>
                </a:solidFill>
              </a:rPr>
              <a:t>y enviarlo al tutor.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spcBef>
                <a:spcPct val="50000"/>
              </a:spcBef>
              <a:buFontTx/>
              <a:buChar char="-"/>
            </a:pP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Hacer videoconferencia a determinada hora con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Meet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 algn="just">
              <a:spcBef>
                <a:spcPct val="50000"/>
              </a:spcBef>
              <a:buFontTx/>
              <a:buChar char="-"/>
            </a:pP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spcBef>
                <a:spcPct val="50000"/>
              </a:spcBef>
              <a:buFontTx/>
              <a:buChar char="-"/>
            </a:pP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DEF28485-EF3E-7A4E-AEF7-7803378B9532}"/>
              </a:ext>
            </a:extLst>
          </p:cNvPr>
          <p:cNvSpPr txBox="1"/>
          <p:nvPr/>
        </p:nvSpPr>
        <p:spPr>
          <a:xfrm>
            <a:off x="395536" y="1412776"/>
            <a:ext cx="3528392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/>
              <a:t>3. Google </a:t>
            </a:r>
            <a:r>
              <a:rPr lang="es-ES" sz="3000" b="1" dirty="0" err="1"/>
              <a:t>Classroom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2915417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0137" y="2051556"/>
            <a:ext cx="83582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 dirty="0">
                <a:solidFill>
                  <a:schemeClr val="accent6">
                    <a:lumMod val="50000"/>
                  </a:schemeClr>
                </a:solidFill>
              </a:rPr>
              <a:t>Como siempre, el usuario y contraseña de acceso será el de vuestro correo electrónico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DEF28485-EF3E-7A4E-AEF7-7803378B9532}"/>
              </a:ext>
            </a:extLst>
          </p:cNvPr>
          <p:cNvSpPr txBox="1"/>
          <p:nvPr/>
        </p:nvSpPr>
        <p:spPr>
          <a:xfrm>
            <a:off x="395536" y="1412776"/>
            <a:ext cx="3528392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/>
              <a:t>3. Google </a:t>
            </a:r>
            <a:r>
              <a:rPr lang="es-ES" sz="3000" b="1" dirty="0" err="1"/>
              <a:t>Classroom</a:t>
            </a:r>
            <a:endParaRPr lang="es-ES" sz="3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93069EC-0AC7-074B-B90B-EF5C623E82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37" y="2829019"/>
            <a:ext cx="5281983" cy="3731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A15D611-CE8C-6A47-BF65-37A410794442}"/>
              </a:ext>
            </a:extLst>
          </p:cNvPr>
          <p:cNvSpPr/>
          <p:nvPr/>
        </p:nvSpPr>
        <p:spPr>
          <a:xfrm>
            <a:off x="6002893" y="2924944"/>
            <a:ext cx="2736304" cy="32316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i="1" dirty="0"/>
              <a:t>USUARIO: </a:t>
            </a:r>
            <a:r>
              <a:rPr lang="es-ES" sz="2400" dirty="0"/>
              <a:t>apellido1.apellido2.nombre@melchordemacanaz.es</a:t>
            </a:r>
          </a:p>
          <a:p>
            <a:pPr algn="ctr">
              <a:spcBef>
                <a:spcPct val="50000"/>
              </a:spcBef>
            </a:pPr>
            <a:r>
              <a:rPr lang="es-ES" sz="2400" b="1" i="1" dirty="0"/>
              <a:t>CONTRASEÑA: </a:t>
            </a:r>
            <a:r>
              <a:rPr lang="es-ES" sz="3200" dirty="0"/>
              <a:t>macanaz1</a:t>
            </a:r>
            <a:br>
              <a:rPr lang="es-ES" sz="3200" dirty="0"/>
            </a:br>
            <a:r>
              <a:rPr lang="es-ES" dirty="0"/>
              <a:t>(o la que se haya puesto)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48605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9648" y="4555650"/>
            <a:ext cx="4752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 dirty="0">
                <a:solidFill>
                  <a:schemeClr val="accent6">
                    <a:lumMod val="50000"/>
                  </a:schemeClr>
                </a:solidFill>
              </a:rPr>
              <a:t>También se puede acceder desde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https://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classroom.google.com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/</a:t>
            </a: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DEF28485-EF3E-7A4E-AEF7-7803378B9532}"/>
              </a:ext>
            </a:extLst>
          </p:cNvPr>
          <p:cNvSpPr txBox="1"/>
          <p:nvPr/>
        </p:nvSpPr>
        <p:spPr>
          <a:xfrm>
            <a:off x="395536" y="1412776"/>
            <a:ext cx="3528392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/>
              <a:t>3. Google </a:t>
            </a:r>
            <a:r>
              <a:rPr lang="es-ES" sz="3000" b="1" dirty="0" err="1"/>
              <a:t>Classroom</a:t>
            </a:r>
            <a:endParaRPr lang="es-ES" sz="3000" dirty="0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E249678-AEB5-8543-B438-153DFF825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80" y="2456057"/>
            <a:ext cx="4128608" cy="163121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La manera mas sencilla de acceder, es abrir Google, introducir nuestro usuario y después escoger “Google </a:t>
            </a:r>
            <a:r>
              <a:rPr lang="es-ES" sz="2000" b="1" i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Classroom</a:t>
            </a:r>
            <a:r>
              <a:rPr lang="es-ES" sz="20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” desde los iconos como en esta imagen</a:t>
            </a:r>
            <a:endParaRPr lang="es-ES" sz="20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8D605148-80C1-9E4B-89EC-33E9B9DF6511}"/>
              </a:ext>
            </a:extLst>
          </p:cNvPr>
          <p:cNvGrpSpPr/>
          <p:nvPr/>
        </p:nvGrpSpPr>
        <p:grpSpPr>
          <a:xfrm>
            <a:off x="3191996" y="1556792"/>
            <a:ext cx="5403546" cy="4824536"/>
            <a:chOff x="3191996" y="1556792"/>
            <a:chExt cx="5403546" cy="4824536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C6A7F590-B8F8-2142-B60A-A9DD26AFE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6288" y="1556792"/>
              <a:ext cx="4119254" cy="4824536"/>
            </a:xfrm>
            <a:prstGeom prst="rect">
              <a:avLst/>
            </a:prstGeom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45866207-33FF-FA41-B2D7-F59F7CBF99D3}"/>
                </a:ext>
              </a:extLst>
            </p:cNvPr>
            <p:cNvSpPr/>
            <p:nvPr/>
          </p:nvSpPr>
          <p:spPr>
            <a:xfrm>
              <a:off x="5292080" y="3472138"/>
              <a:ext cx="864096" cy="89296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09822911-73BA-1342-860F-5ECE18EFA7BB}"/>
                </a:ext>
              </a:extLst>
            </p:cNvPr>
            <p:cNvSpPr/>
            <p:nvPr/>
          </p:nvSpPr>
          <p:spPr>
            <a:xfrm>
              <a:off x="7020272" y="1583986"/>
              <a:ext cx="432048" cy="38278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3" name="Conector angular 12">
              <a:extLst>
                <a:ext uri="{FF2B5EF4-FFF2-40B4-BE49-F238E27FC236}">
                  <a16:creationId xmlns:a16="http://schemas.microsoft.com/office/drawing/2014/main" id="{46DC6275-74E2-4647-BA8A-4197CA5AD171}"/>
                </a:ext>
              </a:extLst>
            </p:cNvPr>
            <p:cNvCxnSpPr>
              <a:cxnSpLocks/>
            </p:cNvCxnSpPr>
            <p:nvPr/>
          </p:nvCxnSpPr>
          <p:spPr>
            <a:xfrm>
              <a:off x="3191996" y="3918620"/>
              <a:ext cx="1956068" cy="230460"/>
            </a:xfrm>
            <a:prstGeom prst="bentConnector3">
              <a:avLst>
                <a:gd name="adj1" fmla="val 1500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8644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0137" y="2051556"/>
            <a:ext cx="83582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 dirty="0">
                <a:solidFill>
                  <a:schemeClr val="accent6">
                    <a:lumMod val="50000"/>
                  </a:schemeClr>
                </a:solidFill>
              </a:rPr>
              <a:t>Para apuntarse a una clase, el profesor puede mandar una invitación por correo o mostraros un código para que os apuntéis vosotros directamente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DEF28485-EF3E-7A4E-AEF7-7803378B9532}"/>
              </a:ext>
            </a:extLst>
          </p:cNvPr>
          <p:cNvSpPr txBox="1"/>
          <p:nvPr/>
        </p:nvSpPr>
        <p:spPr>
          <a:xfrm>
            <a:off x="395536" y="1412776"/>
            <a:ext cx="3528392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/>
              <a:t>3. Google </a:t>
            </a:r>
            <a:r>
              <a:rPr lang="es-ES" sz="3000" b="1" dirty="0" err="1"/>
              <a:t>Classroom</a:t>
            </a:r>
            <a:endParaRPr lang="es-ES" sz="3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51535A2-102B-174B-8817-8A082F60C2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858" y="2996952"/>
            <a:ext cx="3923928" cy="277208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81CB42-2D54-E648-A633-1D9D27F58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429000"/>
            <a:ext cx="32004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8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CuadroTexto">
            <a:extLst>
              <a:ext uri="{FF2B5EF4-FFF2-40B4-BE49-F238E27FC236}">
                <a16:creationId xmlns:a16="http://schemas.microsoft.com/office/drawing/2014/main" id="{DEF28485-EF3E-7A4E-AEF7-7803378B9532}"/>
              </a:ext>
            </a:extLst>
          </p:cNvPr>
          <p:cNvSpPr txBox="1"/>
          <p:nvPr/>
        </p:nvSpPr>
        <p:spPr>
          <a:xfrm>
            <a:off x="395536" y="1412776"/>
            <a:ext cx="6912768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/>
              <a:t>3. Google </a:t>
            </a:r>
            <a:r>
              <a:rPr lang="es-ES" sz="3000" b="1" dirty="0" err="1"/>
              <a:t>Classroom</a:t>
            </a:r>
            <a:r>
              <a:rPr lang="es-ES" sz="3000" b="1" dirty="0"/>
              <a:t> en móviles y tabletas</a:t>
            </a:r>
            <a:endParaRPr lang="es-ES" sz="30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552F3B0-0A58-2F44-A813-15D83CAA7CEB}"/>
              </a:ext>
            </a:extLst>
          </p:cNvPr>
          <p:cNvSpPr txBox="1"/>
          <p:nvPr/>
        </p:nvSpPr>
        <p:spPr>
          <a:xfrm>
            <a:off x="395536" y="4821545"/>
            <a:ext cx="5446485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Hay que instalar dos aplicaciones para que todo funcione: </a:t>
            </a:r>
            <a:r>
              <a:rPr lang="es-ES" sz="2800" b="1" dirty="0"/>
              <a:t>Google </a:t>
            </a:r>
            <a:r>
              <a:rPr lang="es-ES" sz="2800" b="1" dirty="0" err="1"/>
              <a:t>Classroom</a:t>
            </a:r>
            <a:r>
              <a:rPr lang="es-ES" sz="2800" b="1" dirty="0"/>
              <a:t> </a:t>
            </a:r>
            <a:r>
              <a:rPr lang="es-ES" sz="2800" dirty="0"/>
              <a:t>y </a:t>
            </a:r>
            <a:r>
              <a:rPr lang="es-ES" sz="2800" b="1" dirty="0"/>
              <a:t>Google </a:t>
            </a:r>
            <a:r>
              <a:rPr lang="es-ES" sz="2800" b="1" dirty="0" err="1"/>
              <a:t>Device</a:t>
            </a:r>
            <a:r>
              <a:rPr lang="es-ES" sz="2800" b="1" dirty="0"/>
              <a:t> </a:t>
            </a:r>
            <a:r>
              <a:rPr lang="es-ES" sz="2800" b="1" dirty="0" err="1"/>
              <a:t>Policy</a:t>
            </a:r>
            <a:endParaRPr lang="es-ES" sz="28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04DAAE2-0924-4244-96F8-CE0D66861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420888"/>
            <a:ext cx="4064000" cy="20066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A6F04FA-8891-734F-9D05-DC67959932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4552954"/>
            <a:ext cx="1948582" cy="1948582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CDF0ADA4-FA52-1C4F-AE6F-E942C6AEE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223859"/>
            <a:ext cx="4993951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i="1" dirty="0"/>
              <a:t>Google </a:t>
            </a:r>
            <a:r>
              <a:rPr lang="es-ES" sz="2000" b="1" i="1" dirty="0" err="1"/>
              <a:t>Classroom</a:t>
            </a:r>
            <a:r>
              <a:rPr lang="es-ES" sz="2000" b="1" i="1" dirty="0"/>
              <a:t> permite instalar una aplicación en móviles y tabletas para que recibáis un aviso de todo lo que se va publicando en el aula.</a:t>
            </a:r>
          </a:p>
          <a:p>
            <a:pPr algn="ctr">
              <a:spcBef>
                <a:spcPct val="50000"/>
              </a:spcBef>
            </a:pPr>
            <a:r>
              <a:rPr lang="es-ES" sz="2000" b="1" i="1" dirty="0"/>
              <a:t>Podéis instalarla en casa en vuestros dispositivos o en los de vuestros padres</a:t>
            </a:r>
          </a:p>
        </p:txBody>
      </p:sp>
    </p:spTree>
    <p:extLst>
      <p:ext uri="{BB962C8B-B14F-4D97-AF65-F5344CB8AC3E}">
        <p14:creationId xmlns:p14="http://schemas.microsoft.com/office/powerpoint/2010/main" val="1076250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548716"/>
            <a:ext cx="4156125" cy="390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5034258" y="2780928"/>
            <a:ext cx="3786214" cy="3046988"/>
          </a:xfrm>
          <a:prstGeom prst="rect">
            <a:avLst/>
          </a:prstGeom>
          <a:ln w="28575"/>
          <a:effectLst>
            <a:glow rad="101600">
              <a:schemeClr val="bg1">
                <a:lumMod val="8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/>
              <a:t>El usuario es el de siempre (correo electrónico).</a:t>
            </a:r>
          </a:p>
          <a:p>
            <a:endParaRPr lang="es-ES" sz="2400" b="1" dirty="0"/>
          </a:p>
          <a:p>
            <a:r>
              <a:rPr lang="es-ES" sz="2400" b="1" dirty="0"/>
              <a:t>La contraseña por defecto es macanaz1, tendréis que entrar a cambiarla por la misma que hayáis puesto en el correo.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2538" y="1988840"/>
            <a:ext cx="83582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 dirty="0">
                <a:solidFill>
                  <a:schemeClr val="accent6">
                    <a:lumMod val="50000"/>
                  </a:schemeClr>
                </a:solidFill>
              </a:rPr>
              <a:t>La dirección de acceso es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http://www.melchorvirtual.es/</a:t>
            </a:r>
          </a:p>
        </p:txBody>
      </p:sp>
      <p:sp>
        <p:nvSpPr>
          <p:cNvPr id="6" name="6 CuadroTexto">
            <a:extLst>
              <a:ext uri="{FF2B5EF4-FFF2-40B4-BE49-F238E27FC236}">
                <a16:creationId xmlns:a16="http://schemas.microsoft.com/office/drawing/2014/main" id="{00A0ED9B-D9FC-054C-A9E0-79AEFEB56FC3}"/>
              </a:ext>
            </a:extLst>
          </p:cNvPr>
          <p:cNvSpPr txBox="1"/>
          <p:nvPr/>
        </p:nvSpPr>
        <p:spPr>
          <a:xfrm>
            <a:off x="395536" y="1412776"/>
            <a:ext cx="2520280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/>
              <a:t>4. Aula virtual</a:t>
            </a:r>
            <a:endParaRPr lang="es-ES" sz="3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076056" y="2790056"/>
            <a:ext cx="3786214" cy="2308324"/>
          </a:xfrm>
          <a:prstGeom prst="rect">
            <a:avLst/>
          </a:prstGeom>
          <a:ln w="28575"/>
          <a:effectLst>
            <a:glow rad="101600">
              <a:schemeClr val="bg1">
                <a:lumMod val="8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/>
              <a:t>Podéis cambiar la contraseña pinchando en el nombre de usuario, luego en perfil y en el botón de abajo donde pone “Cambiar contraseña”.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2538" y="1988840"/>
            <a:ext cx="83582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 dirty="0">
                <a:solidFill>
                  <a:schemeClr val="accent6">
                    <a:lumMod val="50000"/>
                  </a:schemeClr>
                </a:solidFill>
              </a:rPr>
              <a:t>La dirección de acceso es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http://www.melchorvirtual.es/</a:t>
            </a:r>
          </a:p>
        </p:txBody>
      </p:sp>
      <p:sp>
        <p:nvSpPr>
          <p:cNvPr id="6" name="6 CuadroTexto">
            <a:extLst>
              <a:ext uri="{FF2B5EF4-FFF2-40B4-BE49-F238E27FC236}">
                <a16:creationId xmlns:a16="http://schemas.microsoft.com/office/drawing/2014/main" id="{00A0ED9B-D9FC-054C-A9E0-79AEFEB56FC3}"/>
              </a:ext>
            </a:extLst>
          </p:cNvPr>
          <p:cNvSpPr txBox="1"/>
          <p:nvPr/>
        </p:nvSpPr>
        <p:spPr>
          <a:xfrm>
            <a:off x="395536" y="1412776"/>
            <a:ext cx="2520280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/>
              <a:t>4. Aula virtual</a:t>
            </a:r>
            <a:endParaRPr lang="es-ES" sz="3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31D77F4-D17D-3244-8BEA-E5F15824E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36912"/>
            <a:ext cx="4572000" cy="29432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8E2B522-1D32-8D4F-9439-53CB79735B2D}"/>
              </a:ext>
            </a:extLst>
          </p:cNvPr>
          <p:cNvSpPr/>
          <p:nvPr/>
        </p:nvSpPr>
        <p:spPr>
          <a:xfrm>
            <a:off x="2915816" y="5098380"/>
            <a:ext cx="1152128" cy="274836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482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0137" y="2051556"/>
            <a:ext cx="83582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 dirty="0">
                <a:solidFill>
                  <a:schemeClr val="accent6">
                    <a:lumMod val="50000"/>
                  </a:schemeClr>
                </a:solidFill>
              </a:rPr>
              <a:t>La dirección de acceso es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http://www.melchordemacanaz.es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081" y="2420888"/>
            <a:ext cx="7966359" cy="4074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6 CuadroTexto">
            <a:extLst>
              <a:ext uri="{FF2B5EF4-FFF2-40B4-BE49-F238E27FC236}">
                <a16:creationId xmlns:a16="http://schemas.microsoft.com/office/drawing/2014/main" id="{DEF28485-EF3E-7A4E-AEF7-7803378B9532}"/>
              </a:ext>
            </a:extLst>
          </p:cNvPr>
          <p:cNvSpPr txBox="1"/>
          <p:nvPr/>
        </p:nvSpPr>
        <p:spPr>
          <a:xfrm>
            <a:off x="395536" y="1412776"/>
            <a:ext cx="3024336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/>
              <a:t>5. Web del centro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3765308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013176"/>
            <a:ext cx="1944216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informatic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1412776"/>
            <a:ext cx="5116959" cy="3325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1520" y="1412776"/>
            <a:ext cx="3528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 dirty="0">
                <a:solidFill>
                  <a:schemeClr val="accent3">
                    <a:lumMod val="50000"/>
                  </a:schemeClr>
                </a:solidFill>
              </a:rPr>
              <a:t>En el centro disponemos de 3 aulas de informática con internet y dos aulas móviles de 63 mini portátiles</a:t>
            </a:r>
          </a:p>
        </p:txBody>
      </p:sp>
      <p:pic>
        <p:nvPicPr>
          <p:cNvPr id="3" name="Picture 8" descr="inft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077072"/>
            <a:ext cx="435117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8 Imagen" descr="informatica0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760590"/>
            <a:ext cx="3096344" cy="2314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n 1" descr="wifi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61686">
            <a:off x="4820258" y="5248288"/>
            <a:ext cx="1413481" cy="1114005"/>
          </a:xfrm>
          <a:prstGeom prst="rect">
            <a:avLst/>
          </a:prstGeom>
        </p:spPr>
      </p:pic>
      <p:pic>
        <p:nvPicPr>
          <p:cNvPr id="8" name="Imagen 7" descr="wifi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1700808"/>
            <a:ext cx="1008112" cy="794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034258" y="2348880"/>
            <a:ext cx="3786214" cy="3785652"/>
          </a:xfrm>
          <a:prstGeom prst="rect">
            <a:avLst/>
          </a:prstGeom>
          <a:ln w="28575"/>
          <a:effectLst>
            <a:glow rad="101600">
              <a:schemeClr val="bg1">
                <a:lumMod val="8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/>
              <a:t>A partir de 3º de ESO, en ocasiones puntuales se pueden utilizar con el permiso del profesor.</a:t>
            </a:r>
          </a:p>
          <a:p>
            <a:endParaRPr lang="es-ES" sz="2400" b="1" dirty="0"/>
          </a:p>
          <a:p>
            <a:r>
              <a:rPr lang="es-ES" sz="2400" b="1" dirty="0"/>
              <a:t>Para estos casos, el profesor proporcionará una clave de acceso a los alumnos. Esta clave tendrá una duración limitada.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2538" y="1988840"/>
            <a:ext cx="83582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 dirty="0">
                <a:solidFill>
                  <a:schemeClr val="accent6">
                    <a:lumMod val="50000"/>
                  </a:schemeClr>
                </a:solidFill>
              </a:rPr>
              <a:t>La norma es que los alumnos no pueden traer el móvil al centro</a:t>
            </a:r>
            <a:r>
              <a:rPr lang="es-ES" b="1" i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6 CuadroTexto">
            <a:extLst>
              <a:ext uri="{FF2B5EF4-FFF2-40B4-BE49-F238E27FC236}">
                <a16:creationId xmlns:a16="http://schemas.microsoft.com/office/drawing/2014/main" id="{00A0ED9B-D9FC-054C-A9E0-79AEFEB56FC3}"/>
              </a:ext>
            </a:extLst>
          </p:cNvPr>
          <p:cNvSpPr txBox="1"/>
          <p:nvPr/>
        </p:nvSpPr>
        <p:spPr>
          <a:xfrm>
            <a:off x="395536" y="1412777"/>
            <a:ext cx="7272808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/>
              <a:t>6. Conexión de dispositivos móviles a la wifi</a:t>
            </a:r>
            <a:endParaRPr lang="es-ES" sz="3000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64DDF2A-9833-9A44-BE1A-DE4104CB31BD}"/>
              </a:ext>
            </a:extLst>
          </p:cNvPr>
          <p:cNvGrpSpPr/>
          <p:nvPr/>
        </p:nvGrpSpPr>
        <p:grpSpPr>
          <a:xfrm>
            <a:off x="535990" y="4509120"/>
            <a:ext cx="2523842" cy="2088232"/>
            <a:chOff x="5366242" y="1484784"/>
            <a:chExt cx="3526238" cy="2880320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7A1AABC1-4221-F844-804D-F83FEF965B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66242" y="1916832"/>
              <a:ext cx="3526238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n 9" descr="wifi.png">
              <a:extLst>
                <a:ext uri="{FF2B5EF4-FFF2-40B4-BE49-F238E27FC236}">
                  <a16:creationId xmlns:a16="http://schemas.microsoft.com/office/drawing/2014/main" id="{5979ABD7-AD08-444D-B731-6ACD43925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71577">
              <a:off x="6804248" y="1484784"/>
              <a:ext cx="833183" cy="656656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8DA7CB18-417C-9645-BB8E-3DC1C2797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32" y="2578307"/>
            <a:ext cx="3266804" cy="185265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310A059-A6DB-F54F-8174-9414DE841E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090" y="3424913"/>
            <a:ext cx="1587911" cy="2284214"/>
          </a:xfrm>
          <a:prstGeom prst="rect">
            <a:avLst/>
          </a:prstGeom>
        </p:spPr>
      </p:pic>
      <p:pic>
        <p:nvPicPr>
          <p:cNvPr id="11" name="Imagen 10" descr="wifi.png">
            <a:extLst>
              <a:ext uri="{FF2B5EF4-FFF2-40B4-BE49-F238E27FC236}">
                <a16:creationId xmlns:a16="http://schemas.microsoft.com/office/drawing/2014/main" id="{CFF929B8-660B-364D-BAAE-04F7A566DE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858" y="1473752"/>
            <a:ext cx="73092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1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2013-01-25_09.47.42.jpg"/>
          <p:cNvPicPr>
            <a:picLocks noChangeAspect="1"/>
          </p:cNvPicPr>
          <p:nvPr/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216024" y="3906981"/>
            <a:ext cx="8748464" cy="265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CuadroTexto"/>
          <p:cNvSpPr txBox="1"/>
          <p:nvPr/>
        </p:nvSpPr>
        <p:spPr>
          <a:xfrm>
            <a:off x="2177988" y="1916832"/>
            <a:ext cx="4824536" cy="101566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Web: </a:t>
            </a: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http://www.melchordemacanaz.es</a:t>
            </a:r>
            <a:endParaRPr lang="es-ES" sz="2000" dirty="0"/>
          </a:p>
          <a:p>
            <a:pPr algn="ctr"/>
            <a:r>
              <a:rPr lang="es-ES" sz="2000" b="1" dirty="0"/>
              <a:t>Teléfono:  </a:t>
            </a:r>
            <a:r>
              <a:rPr lang="es-ES" sz="2000" dirty="0"/>
              <a:t>967 301571</a:t>
            </a:r>
          </a:p>
          <a:p>
            <a:pPr algn="ctr"/>
            <a:r>
              <a:rPr lang="es-ES" sz="2000" b="1" dirty="0"/>
              <a:t>Email: </a:t>
            </a:r>
            <a:r>
              <a:rPr lang="es-ES" sz="2000" dirty="0">
                <a:hlinkClick r:id="rId4"/>
              </a:rPr>
              <a:t>02001962.ies@edu.jccm.es</a:t>
            </a:r>
            <a:endParaRPr lang="es-E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95536" y="1412776"/>
            <a:ext cx="3672408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/>
              <a:t> 1. Correo electrónico</a:t>
            </a:r>
            <a:endParaRPr lang="es-ES" sz="30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95536" y="4293096"/>
            <a:ext cx="5040560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i="1" dirty="0">
                <a:solidFill>
                  <a:srgbClr val="C00000"/>
                </a:solidFill>
              </a:rPr>
              <a:t>La contraseña nos pedirá cambiarla la primera vez que accedamos. Es importante que escojáis una contraseña que no se os olvide.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8CDE9A3-CE9A-6648-8EE3-0A6CDD995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575323"/>
            <a:ext cx="3135910" cy="1718023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EE9974BF-262A-204A-99CD-217FE1744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28" y="2060848"/>
            <a:ext cx="8046812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 dirty="0"/>
              <a:t>Todos los alumnos disponen de un correo oficial del centro.</a:t>
            </a:r>
          </a:p>
          <a:p>
            <a:pPr algn="ctr">
              <a:spcBef>
                <a:spcPct val="50000"/>
              </a:spcBef>
            </a:pPr>
            <a:endParaRPr lang="es-ES" sz="900" b="1" i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11DCCBE-7E33-9A4F-AA76-0A8BD3DA8738}"/>
              </a:ext>
            </a:extLst>
          </p:cNvPr>
          <p:cNvSpPr/>
          <p:nvPr/>
        </p:nvSpPr>
        <p:spPr>
          <a:xfrm>
            <a:off x="395536" y="2492896"/>
            <a:ext cx="8352928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i="1" dirty="0"/>
              <a:t>USUARIO: </a:t>
            </a:r>
            <a:r>
              <a:rPr lang="es-ES" sz="2800" dirty="0"/>
              <a:t>apellido1.apellido2.nombre@melchordemacanaz.es</a:t>
            </a:r>
          </a:p>
          <a:p>
            <a:pPr algn="ctr">
              <a:spcBef>
                <a:spcPct val="50000"/>
              </a:spcBef>
            </a:pPr>
            <a:r>
              <a:rPr lang="es-ES" sz="2400" b="1" i="1" dirty="0"/>
              <a:t>CONTRASEÑA: </a:t>
            </a:r>
            <a:r>
              <a:rPr lang="es-ES" sz="3200" dirty="0"/>
              <a:t>macanaz1</a:t>
            </a:r>
          </a:p>
        </p:txBody>
      </p:sp>
    </p:spTree>
    <p:extLst>
      <p:ext uri="{BB962C8B-B14F-4D97-AF65-F5344CB8AC3E}">
        <p14:creationId xmlns:p14="http://schemas.microsoft.com/office/powerpoint/2010/main" val="270486863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95536" y="1412776"/>
            <a:ext cx="3672408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/>
              <a:t> 1. Correo electrónico</a:t>
            </a:r>
            <a:endParaRPr lang="es-ES" sz="30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82052" y="2095672"/>
            <a:ext cx="8366411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i="1" dirty="0">
                <a:solidFill>
                  <a:srgbClr val="00B050"/>
                </a:solidFill>
              </a:rPr>
              <a:t>Apuntarlo bien, porque este usuario se usa para muchas cosas del centro: mantenimiento de equipos, aulas virtuales, encuestas, tareas online,  …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EE9974BF-262A-204A-99CD-217FE1744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28" y="2060848"/>
            <a:ext cx="8046812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 dirty="0"/>
              <a:t>.</a:t>
            </a:r>
          </a:p>
          <a:p>
            <a:pPr algn="ctr">
              <a:spcBef>
                <a:spcPct val="50000"/>
              </a:spcBef>
            </a:pPr>
            <a:endParaRPr lang="es-ES" sz="900" b="1" i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11DCCBE-7E33-9A4F-AA76-0A8BD3DA8738}"/>
              </a:ext>
            </a:extLst>
          </p:cNvPr>
          <p:cNvSpPr/>
          <p:nvPr/>
        </p:nvSpPr>
        <p:spPr>
          <a:xfrm>
            <a:off x="382051" y="3429000"/>
            <a:ext cx="836641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i="1" dirty="0"/>
              <a:t>USUARIO: </a:t>
            </a:r>
            <a:r>
              <a:rPr lang="es-ES" sz="2400" dirty="0"/>
              <a:t>apellido1.apellido2.nombre@melchordemacanaz.es</a:t>
            </a:r>
          </a:p>
          <a:p>
            <a:pPr algn="ctr">
              <a:spcBef>
                <a:spcPct val="50000"/>
              </a:spcBef>
            </a:pPr>
            <a:r>
              <a:rPr lang="es-ES" sz="2400" b="1" i="1" dirty="0"/>
              <a:t>CONTRASEÑA: </a:t>
            </a:r>
            <a:r>
              <a:rPr lang="es-ES" sz="3200" dirty="0"/>
              <a:t>macanaz1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C4BECD-5B54-564F-B874-F8DC1C403D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4757500"/>
            <a:ext cx="2609952" cy="173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621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95536" y="1412776"/>
            <a:ext cx="3672408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/>
              <a:t> 1. Correo electrónico</a:t>
            </a:r>
            <a:endParaRPr lang="es-ES" sz="3000" dirty="0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EE9974BF-262A-204A-99CD-217FE1744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0" y="1404011"/>
            <a:ext cx="4680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dirty="0"/>
              <a:t>Al correo se accede desde Google, pinchando en Gmail o desde los iconos</a:t>
            </a:r>
            <a:endParaRPr lang="es-ES" sz="900" b="1" i="1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65356243-5AB3-0E4C-80D7-0925F00EEBF6}"/>
              </a:ext>
            </a:extLst>
          </p:cNvPr>
          <p:cNvGrpSpPr/>
          <p:nvPr/>
        </p:nvGrpSpPr>
        <p:grpSpPr>
          <a:xfrm>
            <a:off x="395536" y="2204864"/>
            <a:ext cx="6696744" cy="4284435"/>
            <a:chOff x="395536" y="2420888"/>
            <a:chExt cx="6210436" cy="4068411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C9A38ED7-07FA-C74D-B306-2E8A3C620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2420888"/>
              <a:ext cx="6210436" cy="4068411"/>
            </a:xfrm>
            <a:prstGeom prst="rect">
              <a:avLst/>
            </a:prstGeom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244AC76-EEA9-FE49-A311-E3625C6B1F48}"/>
                </a:ext>
              </a:extLst>
            </p:cNvPr>
            <p:cNvSpPr/>
            <p:nvPr/>
          </p:nvSpPr>
          <p:spPr>
            <a:xfrm>
              <a:off x="5292080" y="2420888"/>
              <a:ext cx="504056" cy="28803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C195878-F30C-AF4A-9D2E-7306AFFDF4AE}"/>
                </a:ext>
              </a:extLst>
            </p:cNvPr>
            <p:cNvSpPr/>
            <p:nvPr/>
          </p:nvSpPr>
          <p:spPr>
            <a:xfrm>
              <a:off x="6282444" y="2420888"/>
              <a:ext cx="305780" cy="28803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B04806BE-6DF3-E244-A1C2-255D55C7D607}"/>
                </a:ext>
              </a:extLst>
            </p:cNvPr>
            <p:cNvSpPr/>
            <p:nvPr/>
          </p:nvSpPr>
          <p:spPr>
            <a:xfrm>
              <a:off x="4499992" y="4455092"/>
              <a:ext cx="504056" cy="70209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41621763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95536" y="1412776"/>
            <a:ext cx="3672408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/>
              <a:t> 1. Correo electrónico</a:t>
            </a:r>
            <a:endParaRPr lang="es-ES" sz="3000" dirty="0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EE9974BF-262A-204A-99CD-217FE1744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132856"/>
            <a:ext cx="81908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400" dirty="0"/>
              <a:t>En el caso de que alguno olvidéis vuestra contraseña de acceso, los profesores responsables son:</a:t>
            </a:r>
            <a:endParaRPr lang="es-ES" sz="900" b="1" i="1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3EDF51F-E775-F949-9733-269F2339642F}"/>
              </a:ext>
            </a:extLst>
          </p:cNvPr>
          <p:cNvSpPr/>
          <p:nvPr/>
        </p:nvSpPr>
        <p:spPr>
          <a:xfrm>
            <a:off x="611560" y="3220233"/>
            <a:ext cx="7724147" cy="101566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400" dirty="0"/>
              <a:t>Rogelio (Latín) – </a:t>
            </a:r>
            <a:r>
              <a:rPr lang="es-ES" sz="2400" dirty="0">
                <a:hlinkClick r:id="rId2"/>
              </a:rPr>
              <a:t>rogelio@melchordemacanaz.es</a:t>
            </a:r>
            <a:endParaRPr lang="es-ES" sz="2400" dirty="0"/>
          </a:p>
          <a:p>
            <a:pPr algn="just">
              <a:spcBef>
                <a:spcPct val="50000"/>
              </a:spcBef>
            </a:pPr>
            <a:r>
              <a:rPr lang="es-ES" sz="2400" dirty="0"/>
              <a:t>Daniel (Matemáticas) – </a:t>
            </a:r>
            <a:r>
              <a:rPr lang="es-ES" sz="2400" dirty="0">
                <a:hlinkClick r:id="rId3"/>
              </a:rPr>
              <a:t>daniel@melchordemacanaz.es</a:t>
            </a:r>
            <a:r>
              <a:rPr lang="es-ES" sz="2400" dirty="0"/>
              <a:t>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FC5F673-E7C0-DF40-8D6B-3D95A7D73E9E}"/>
              </a:ext>
            </a:extLst>
          </p:cNvPr>
          <p:cNvSpPr/>
          <p:nvPr/>
        </p:nvSpPr>
        <p:spPr>
          <a:xfrm>
            <a:off x="467544" y="4653136"/>
            <a:ext cx="8190828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800" dirty="0"/>
              <a:t>Podéis mandarles un email para que os reinicien la contraseña o buscarles por el centro para pedírselo personalmente. </a:t>
            </a:r>
            <a:r>
              <a:rPr lang="es-ES" sz="2800" dirty="0">
                <a:solidFill>
                  <a:srgbClr val="C00000"/>
                </a:solidFill>
              </a:rPr>
              <a:t>¡Aunque lo mejor es no olvidarla!</a:t>
            </a:r>
          </a:p>
        </p:txBody>
      </p:sp>
    </p:spTree>
    <p:extLst>
      <p:ext uri="{BB962C8B-B14F-4D97-AF65-F5344CB8AC3E}">
        <p14:creationId xmlns:p14="http://schemas.microsoft.com/office/powerpoint/2010/main" val="359268396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95536" y="1412776"/>
            <a:ext cx="5616624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/>
              <a:t> 2. Mantenimiento de los equipos</a:t>
            </a:r>
            <a:endParaRPr lang="es-ES" sz="30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95536" y="2132856"/>
            <a:ext cx="56166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b="1" i="1" dirty="0"/>
              <a:t>Es responsabilidad de cada alumno cuidar el material del centro para que nos dure y podamos disfrutar de él durante mucho tiempo.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0EF44CC-0D6E-5E41-8C1E-3006D2F97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757" y="1772816"/>
            <a:ext cx="2448272" cy="21043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E2C7B08-A01F-8848-BAE9-EFB2A0103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356992"/>
            <a:ext cx="2209428" cy="220942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2F96DF0-8A4E-DE4C-9E11-777E4617763A}"/>
              </a:ext>
            </a:extLst>
          </p:cNvPr>
          <p:cNvSpPr/>
          <p:nvPr/>
        </p:nvSpPr>
        <p:spPr>
          <a:xfrm>
            <a:off x="2987824" y="4149080"/>
            <a:ext cx="5706888" cy="1938992"/>
          </a:xfrm>
          <a:prstGeom prst="rect">
            <a:avLst/>
          </a:prstGeom>
          <a:solidFill>
            <a:srgbClr val="C9C2F6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400" b="1" dirty="0"/>
              <a:t>Para tener un control del estado de los equipos, los ordenadores arrancan con una aplicación online que permitirá a cada alumno dejar recogido si su ordenador tiene algún defecto.</a:t>
            </a:r>
          </a:p>
        </p:txBody>
      </p:sp>
    </p:spTree>
    <p:extLst>
      <p:ext uri="{BB962C8B-B14F-4D97-AF65-F5344CB8AC3E}">
        <p14:creationId xmlns:p14="http://schemas.microsoft.com/office/powerpoint/2010/main" val="149639981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95536" y="1412776"/>
            <a:ext cx="5616624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/>
              <a:t> 2. Mantenimiento de los equipos</a:t>
            </a:r>
            <a:endParaRPr lang="es-ES" sz="30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95536" y="2062589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b="1" i="1" dirty="0"/>
              <a:t>Para registrar el estado de un ordenador, el alumno accederá con el usuario y contraseña de su correo electrónico de centro.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29EC04-BCEB-CC40-BABD-36F5AFC6AF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790856"/>
            <a:ext cx="4629807" cy="367160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BB62266-CF5C-0C48-AC4F-7DF7CEAD3710}"/>
              </a:ext>
            </a:extLst>
          </p:cNvPr>
          <p:cNvSpPr/>
          <p:nvPr/>
        </p:nvSpPr>
        <p:spPr>
          <a:xfrm>
            <a:off x="5724128" y="2945269"/>
            <a:ext cx="2736304" cy="32316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i="1" dirty="0"/>
              <a:t>USUARIO: </a:t>
            </a:r>
            <a:r>
              <a:rPr lang="es-ES" sz="2400" dirty="0"/>
              <a:t>apellido1.apellido2.nombre@melchordemacanaz.es</a:t>
            </a:r>
          </a:p>
          <a:p>
            <a:pPr algn="ctr">
              <a:spcBef>
                <a:spcPct val="50000"/>
              </a:spcBef>
            </a:pPr>
            <a:r>
              <a:rPr lang="es-ES" sz="2400" b="1" i="1" dirty="0"/>
              <a:t>CONTRASEÑA: </a:t>
            </a:r>
            <a:r>
              <a:rPr lang="es-ES" sz="3200" dirty="0"/>
              <a:t>macanaz1</a:t>
            </a:r>
            <a:br>
              <a:rPr lang="es-ES" sz="3200" dirty="0"/>
            </a:br>
            <a:r>
              <a:rPr lang="es-ES" dirty="0"/>
              <a:t>(o la que se haya puesto)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03275310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95536" y="1412776"/>
            <a:ext cx="5616624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/>
              <a:t> 2. Mantenimiento de los equipos</a:t>
            </a:r>
            <a:endParaRPr lang="es-ES" sz="30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95536" y="2132856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b="1" i="1" dirty="0"/>
              <a:t>Podrá poner si todo va bien o escribir si detecta que el ordenador tienen algún problema (faltan teclas, no funciona ratón, no va la pantalla, …).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A454D17-68B9-A740-9C7A-02E225B01E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08" y="2912476"/>
            <a:ext cx="8028384" cy="3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9721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onencia Albace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19160</TotalTime>
  <Words>926</Words>
  <Application>Microsoft Macintosh PowerPoint</Application>
  <PresentationFormat>Presentación en pantalla (4:3)</PresentationFormat>
  <Paragraphs>72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Kartika</vt:lpstr>
      <vt:lpstr>Ponencia Albacete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</dc:creator>
  <cp:lastModifiedBy>Usuario de Microsoft Office</cp:lastModifiedBy>
  <cp:revision>416</cp:revision>
  <dcterms:created xsi:type="dcterms:W3CDTF">2009-10-12T07:50:27Z</dcterms:created>
  <dcterms:modified xsi:type="dcterms:W3CDTF">2020-09-05T04:22:19Z</dcterms:modified>
</cp:coreProperties>
</file>