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3004800" cy="9753600"/>
  <p:notesSz cx="6858000" cy="9144000"/>
  <p:embeddedFontLst>
    <p:embeddedFont>
      <p:font typeface="Helvetica Neue" panose="02000503000000020004" pitchFamily="2" charset="0"/>
      <p:regular r:id="rId21"/>
      <p:bold r:id="rId22"/>
      <p:italic r:id="rId23"/>
      <p:boldItalic r:id="rId24"/>
    </p:embeddedFont>
    <p:embeddedFont>
      <p:font typeface="Short Stack" panose="02010500040000000007" pitchFamily="2" charset="77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000000"/>
          </p15:clr>
        </p15:guide>
        <p15:guide id="2" pos="4096">
          <p15:clr>
            <a:srgbClr val="000000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gEKFpDY+ItPmNU10Eca8FAivbQ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41"/>
    <p:restoredTop sz="92818"/>
  </p:normalViewPr>
  <p:slideViewPr>
    <p:cSldViewPr snapToGrid="0">
      <p:cViewPr>
        <p:scale>
          <a:sx n="88" d="100"/>
          <a:sy n="88" d="100"/>
        </p:scale>
        <p:origin x="1656" y="-4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viñetas" type="tx">
  <p:cSld name="TITLE_AND_BODY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0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0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77749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1pPr>
            <a:lvl2pPr marL="914400" lvl="1" indent="-277749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2pPr>
            <a:lvl3pPr marL="1371600" lvl="2" indent="-277749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3pPr>
            <a:lvl4pPr marL="1828800" lvl="3" indent="-277749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4pPr>
            <a:lvl5pPr marL="2286000" lvl="4" indent="-277748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5pPr>
            <a:lvl6pPr marL="2743200" lvl="5" indent="-277748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6pPr>
            <a:lvl7pPr marL="3200400" lvl="6" indent="-277748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7pPr>
            <a:lvl8pPr marL="3657600" lvl="7" indent="-277748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8pPr>
            <a:lvl9pPr marL="4114800" lvl="8" indent="-277748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(3)">
  <p:cSld name="Foto (3)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">
  <p:cSld name="Foto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viñetas y foto">
  <p:cSld name="Título, viñetas y fot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1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body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315976" algn="l"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1376"/>
              <a:buFont typeface="Gill Sans"/>
              <a:buChar char="•"/>
              <a:defRPr sz="3200"/>
            </a:lvl1pPr>
            <a:lvl2pPr marL="914400" lvl="1" indent="-315976" algn="l"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1376"/>
              <a:buFont typeface="Gill Sans"/>
              <a:buChar char="•"/>
              <a:defRPr sz="3200"/>
            </a:lvl2pPr>
            <a:lvl3pPr marL="1371600" lvl="2" indent="-315975" algn="l"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1376"/>
              <a:buFont typeface="Gill Sans"/>
              <a:buChar char="•"/>
              <a:defRPr sz="3200"/>
            </a:lvl3pPr>
            <a:lvl4pPr marL="1828800" lvl="3" indent="-315975" algn="l"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1376"/>
              <a:buFont typeface="Gill Sans"/>
              <a:buChar char="•"/>
              <a:defRPr sz="3200"/>
            </a:lvl4pPr>
            <a:lvl5pPr marL="2286000" lvl="4" indent="-315976" algn="l"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1376"/>
              <a:buFont typeface="Gill Sans"/>
              <a:buChar char="•"/>
              <a:defRPr sz="3200"/>
            </a:lvl5pPr>
            <a:lvl6pPr marL="2743200" lvl="5" indent="-277748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6pPr>
            <a:lvl7pPr marL="3200400" lvl="6" indent="-277748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7pPr>
            <a:lvl8pPr marL="3657600" lvl="7" indent="-277748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8pPr>
            <a:lvl9pPr marL="4114800" lvl="8" indent="-277748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(vertical)">
  <p:cSld name="Foto (vertical)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2"/>
          <p:cNvSpPr txBox="1">
            <a:spLocks noGrp="1"/>
          </p:cNvSpPr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5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2"/>
          <p:cNvSpPr txBox="1">
            <a:spLocks noGrp="1"/>
          </p:cNvSpPr>
          <p:nvPr>
            <p:ph type="body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277748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6pPr>
            <a:lvl7pPr marL="3200400" lvl="6" indent="-277748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7pPr>
            <a:lvl8pPr marL="3657600" lvl="7" indent="-277748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8pPr>
            <a:lvl9pPr marL="4114800" lvl="8" indent="-277748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(horizontal)">
  <p:cSld name="Foto (horizontal)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>
            <a:spLocks noGrp="1"/>
          </p:cNvSpPr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body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277748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6pPr>
            <a:lvl7pPr marL="3200400" lvl="6" indent="-277748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7pPr>
            <a:lvl8pPr marL="3657600" lvl="7" indent="-277748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8pPr>
            <a:lvl9pPr marL="4114800" lvl="8" indent="-277748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">
  <p:cSld name="Cita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">
  <p:cSld name="Título y subtítul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277748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6pPr>
            <a:lvl7pPr marL="3200400" lvl="6" indent="-277748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7pPr>
            <a:lvl8pPr marL="3657600" lvl="7" indent="-277748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8pPr>
            <a:lvl9pPr marL="4114800" lvl="8" indent="-277748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(centro)">
  <p:cSld name="Título (centro)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6"/>
          <p:cNvSpPr txBox="1">
            <a:spLocks noGrp="1"/>
          </p:cNvSpPr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(arriba)">
  <p:cSld name="Título (arriba)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7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ñetas">
  <p:cSld name="Viñeta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77749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1pPr>
            <a:lvl2pPr marL="914400" lvl="1" indent="-277749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2pPr>
            <a:lvl3pPr marL="1371600" lvl="2" indent="-277749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3pPr>
            <a:lvl4pPr marL="1828800" lvl="3" indent="-277749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4pPr>
            <a:lvl5pPr marL="2286000" lvl="4" indent="-277748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5pPr>
            <a:lvl6pPr marL="2743200" lvl="5" indent="-277748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6pPr>
            <a:lvl7pPr marL="3200400" lvl="6" indent="-277748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7pPr>
            <a:lvl8pPr marL="3657600" lvl="7" indent="-277748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8pPr>
            <a:lvl9pPr marL="4114800" lvl="8" indent="-277748" algn="l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774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7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7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7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7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7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7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7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7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7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326898" algn="l" rtl="0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548"/>
              <a:buFont typeface="Short Stack"/>
              <a:buChar char="•"/>
              <a:defRPr sz="3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914400" marR="0" lvl="1" indent="-326897" algn="l" rtl="0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548"/>
              <a:buFont typeface="Short Stack"/>
              <a:buChar char="•"/>
              <a:defRPr sz="3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1371600" marR="0" lvl="2" indent="-326897" algn="l" rtl="0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548"/>
              <a:buFont typeface="Short Stack"/>
              <a:buChar char="•"/>
              <a:defRPr sz="3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1828800" marR="0" lvl="3" indent="-326897" algn="l" rtl="0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548"/>
              <a:buFont typeface="Short Stack"/>
              <a:buChar char="•"/>
              <a:defRPr sz="3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2286000" marR="0" lvl="4" indent="-326898" algn="l" rtl="0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548"/>
              <a:buFont typeface="Short Stack"/>
              <a:buChar char="•"/>
              <a:defRPr sz="3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2743200" marR="0" lvl="5" indent="-326898" algn="l" rtl="0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548"/>
              <a:buFont typeface="Short Stack"/>
              <a:buChar char="•"/>
              <a:defRPr sz="3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3200400" marR="0" lvl="6" indent="-326898" algn="l" rtl="0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548"/>
              <a:buFont typeface="Short Stack"/>
              <a:buChar char="•"/>
              <a:defRPr sz="3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3657600" marR="0" lvl="7" indent="-326897" algn="l" rtl="0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548"/>
              <a:buFont typeface="Short Stack"/>
              <a:buChar char="•"/>
              <a:defRPr sz="3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4114800" marR="0" lvl="8" indent="-326897" algn="l" rtl="0">
              <a:spcBef>
                <a:spcPts val="3600"/>
              </a:spcBef>
              <a:spcAft>
                <a:spcPts val="0"/>
              </a:spcAft>
              <a:buClr>
                <a:srgbClr val="FFFFFF"/>
              </a:buClr>
              <a:buSzPts val="1548"/>
              <a:buFont typeface="Short Stack"/>
              <a:buChar char="•"/>
              <a:defRPr sz="3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83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Bienvenidos al IES Melchor de Macanaz</a:t>
            </a:r>
            <a:endParaRPr/>
          </a:p>
        </p:txBody>
      </p:sp>
      <p:sp>
        <p:nvSpPr>
          <p:cNvPr id="38" name="Google Shape;38;p1"/>
          <p:cNvSpPr txBox="1">
            <a:spLocks noGrp="1"/>
          </p:cNvSpPr>
          <p:nvPr>
            <p:ph type="body" idx="1"/>
          </p:nvPr>
        </p:nvSpPr>
        <p:spPr>
          <a:xfrm>
            <a:off x="737675" y="2743200"/>
            <a:ext cx="10997100" cy="57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hort Stack"/>
              <a:buNone/>
            </a:pPr>
            <a:r>
              <a:rPr lang="en-US" sz="2400" dirty="0"/>
              <a:t>20/21</a:t>
            </a:r>
            <a:endParaRPr dirty="0"/>
          </a:p>
        </p:txBody>
      </p:sp>
      <p:sp>
        <p:nvSpPr>
          <p:cNvPr id="39" name="Google Shape;39;p1"/>
          <p:cNvSpPr/>
          <p:nvPr/>
        </p:nvSpPr>
        <p:spPr>
          <a:xfrm rot="-1440000">
            <a:off x="328592" y="3946137"/>
            <a:ext cx="6372473" cy="215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A partir de hoy vamos a compartir muchos momentos </a:t>
            </a:r>
            <a:endParaRPr/>
          </a:p>
        </p:txBody>
      </p:sp>
      <p:pic>
        <p:nvPicPr>
          <p:cNvPr id="40" name="Google Shape;4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8803" y="2723872"/>
            <a:ext cx="4372393" cy="5829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0"/>
          <p:cNvSpPr txBox="1">
            <a:spLocks noGrp="1"/>
          </p:cNvSpPr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34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ESTOS PRINCIPIOS SON LOS VALORES QUE PRETENDEMOS </a:t>
            </a:r>
            <a:r>
              <a:rPr lang="en-US" sz="4234"/>
              <a:t>ENSEÑAROS</a:t>
            </a:r>
            <a:r>
              <a:rPr lang="en-US" sz="4234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 EN NUESTRO CENTRO.</a:t>
            </a:r>
            <a:endParaRPr/>
          </a:p>
        </p:txBody>
      </p:sp>
      <p:sp>
        <p:nvSpPr>
          <p:cNvPr id="110" name="Google Shape;110;p10"/>
          <p:cNvSpPr txBox="1">
            <a:spLocks noGrp="1"/>
          </p:cNvSpPr>
          <p:nvPr>
            <p:ph type="body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Short Stack"/>
              <a:buNone/>
            </a:pPr>
            <a:r>
              <a:rPr lang="en-US" sz="3600">
                <a:solidFill>
                  <a:srgbClr val="FFFFFF"/>
                </a:solidFill>
              </a:rPr>
              <a:t>NO CONFUNDIR CON LAS NORMAS DEL CENTRO.</a:t>
            </a:r>
            <a:endParaRPr/>
          </a:p>
        </p:txBody>
      </p:sp>
      <p:pic>
        <p:nvPicPr>
          <p:cNvPr id="111" name="Google Shape;11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5267" y="1173634"/>
            <a:ext cx="5345200" cy="7126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1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1348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92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NORMAS EN EL CENTRO</a:t>
            </a:r>
            <a:endParaRPr/>
          </a:p>
        </p:txBody>
      </p:sp>
      <p:sp>
        <p:nvSpPr>
          <p:cNvPr id="117" name="Google Shape;117;p11"/>
          <p:cNvSpPr txBox="1">
            <a:spLocks noGrp="1"/>
          </p:cNvSpPr>
          <p:nvPr>
            <p:ph type="body" idx="1"/>
          </p:nvPr>
        </p:nvSpPr>
        <p:spPr>
          <a:xfrm>
            <a:off x="771541" y="1378395"/>
            <a:ext cx="5270501" cy="745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448818" marR="0" lvl="0" indent="-448818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"/>
              <a:buFont typeface="Gill Sans"/>
              <a:buChar char="•"/>
            </a:pPr>
            <a:r>
              <a:rPr lang="en-US" sz="2976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LAS NORMAS QUE AQUÍ SE CITAN SON LAS MÁS IMPORTANTES, AUNQUE EXISTE UN DOCUMENTO DONDE SE RECOGEN MUCHAS MÁS Y LA GRAVEDAD DE CADA UNA DE ELLAS. </a:t>
            </a:r>
            <a:endParaRPr sz="2976" b="0" i="0" u="none" strike="noStrike" cap="none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448818" marR="0" lvl="0" indent="-448818" algn="l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280"/>
              <a:buFont typeface="Gill Sans"/>
              <a:buChar char="•"/>
            </a:pPr>
            <a:r>
              <a:rPr lang="en-US" sz="2976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PERO SI SABEMOS RESPETAR ESTAS NO TENDREMOS NINGÚN PROBLEMA.</a:t>
            </a:r>
            <a:endParaRPr sz="2976" b="0" i="0" u="none" strike="noStrike" cap="none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118" name="Google Shape;11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32513" y="1334730"/>
            <a:ext cx="6264150" cy="835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title"/>
          </p:nvPr>
        </p:nvSpPr>
        <p:spPr>
          <a:xfrm>
            <a:off x="133060" y="78585"/>
            <a:ext cx="12738680" cy="1839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28">
                <a:solidFill>
                  <a:srgbClr val="FFFFFF"/>
                </a:solidFill>
              </a:rPr>
              <a:t>LOS PARTES-AMONESTACIONES.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28">
                <a:solidFill>
                  <a:srgbClr val="FFFFFF"/>
                </a:solidFill>
              </a:rPr>
              <a:t>¿?</a:t>
            </a:r>
            <a:endParaRPr/>
          </a:p>
        </p:txBody>
      </p:sp>
      <p:sp>
        <p:nvSpPr>
          <p:cNvPr id="124" name="Google Shape;124;p12"/>
          <p:cNvSpPr txBox="1">
            <a:spLocks noGrp="1"/>
          </p:cNvSpPr>
          <p:nvPr>
            <p:ph type="body" idx="1"/>
          </p:nvPr>
        </p:nvSpPr>
        <p:spPr>
          <a:xfrm>
            <a:off x="893527" y="1841904"/>
            <a:ext cx="5646974" cy="720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347472" lvl="0" indent="-347472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1"/>
              <a:buChar char="•"/>
            </a:pPr>
            <a:r>
              <a:rPr lang="en-US" sz="2304">
                <a:solidFill>
                  <a:srgbClr val="FFFFFF"/>
                </a:solidFill>
              </a:rPr>
              <a:t>CUANDO NO CUMPLIMOS LAS NORMAS DEL CENTRO NOS PUEDEN PONER UN PARTE. ¿QUE OCURRE? SI ACUMULO MÁS DE TRES PUEDO ESTAR EXPULSADO.</a:t>
            </a:r>
            <a:endParaRPr/>
          </a:p>
          <a:p>
            <a:pPr marL="347472" lvl="0" indent="-347472" algn="l" rtl="0">
              <a:spcBef>
                <a:spcPts val="2300"/>
              </a:spcBef>
              <a:spcAft>
                <a:spcPts val="0"/>
              </a:spcAft>
              <a:buClr>
                <a:srgbClr val="FFFFFF"/>
              </a:buClr>
              <a:buSzPts val="991"/>
              <a:buChar char="•"/>
            </a:pPr>
            <a:r>
              <a:rPr lang="en-US" sz="2304">
                <a:solidFill>
                  <a:srgbClr val="FFFFFF"/>
                </a:solidFill>
              </a:rPr>
              <a:t>LAS FALTAS DE ASISTENCIA SI NO SON JUSTIFICADAS TAMBIÉN SE CONVIERTEN EN PARTES (5 FALTAS INJUSTIFICADAS 1 AMONESTACIÓN).</a:t>
            </a:r>
            <a:endParaRPr/>
          </a:p>
          <a:p>
            <a:pPr marL="347472" lvl="0" indent="-347472" algn="l" rtl="0">
              <a:spcBef>
                <a:spcPts val="2300"/>
              </a:spcBef>
              <a:spcAft>
                <a:spcPts val="0"/>
              </a:spcAft>
              <a:buClr>
                <a:srgbClr val="FFFFFF"/>
              </a:buClr>
              <a:buSzPts val="991"/>
              <a:buChar char="•"/>
            </a:pPr>
            <a:r>
              <a:rPr lang="en-US" sz="2304">
                <a:solidFill>
                  <a:srgbClr val="FFFFFF"/>
                </a:solidFill>
              </a:rPr>
              <a:t>SI TENGO PARTES PUEDO QUEDARME SIN ACTIVIDADES EXTRAESCOLARES.</a:t>
            </a:r>
            <a:endParaRPr/>
          </a:p>
        </p:txBody>
      </p:sp>
      <p:pic>
        <p:nvPicPr>
          <p:cNvPr id="125" name="Google Shape;12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4409" y="2862215"/>
            <a:ext cx="5849373" cy="4387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3"/>
          <p:cNvSpPr txBox="1">
            <a:spLocks noGrp="1"/>
          </p:cNvSpPr>
          <p:nvPr>
            <p:ph type="title"/>
          </p:nvPr>
        </p:nvSpPr>
        <p:spPr>
          <a:xfrm>
            <a:off x="609600" y="1155700"/>
            <a:ext cx="5994400" cy="7966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4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SI TENEMOS VARIOS PARTES NUESTRO TUTOR NOS LOS </a:t>
            </a:r>
            <a:r>
              <a:rPr lang="en-US" sz="4640"/>
              <a:t>ANOTARÁ</a:t>
            </a:r>
            <a:r>
              <a:rPr lang="en-US" sz="464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 EN LA AGENDA PARA QUE LO LLEVEMOS A CASA Y NUESTROS PADRES LO FIRMEN.</a:t>
            </a:r>
            <a:endParaRPr/>
          </a:p>
        </p:txBody>
      </p:sp>
      <p:pic>
        <p:nvPicPr>
          <p:cNvPr id="131" name="Google Shape;13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8199" y="1062949"/>
            <a:ext cx="5511228" cy="7348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"/>
          <p:cNvSpPr txBox="1">
            <a:spLocks noGrp="1"/>
          </p:cNvSpPr>
          <p:nvPr>
            <p:ph type="title"/>
          </p:nvPr>
        </p:nvSpPr>
        <p:spPr>
          <a:xfrm>
            <a:off x="520700" y="506512"/>
            <a:ext cx="5551349" cy="3025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PLAN DE GESTIÓN DE RESIDUOS ¿QUÉ TENEMOS QUE HACER?</a:t>
            </a:r>
            <a:endParaRPr sz="4320" b="0" i="0" u="none" strike="noStrike" cap="none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37" name="Google Shape;137;p14"/>
          <p:cNvSpPr txBox="1">
            <a:spLocks noGrp="1"/>
          </p:cNvSpPr>
          <p:nvPr>
            <p:ph type="body" idx="1"/>
          </p:nvPr>
        </p:nvSpPr>
        <p:spPr>
          <a:xfrm>
            <a:off x="609599" y="4405492"/>
            <a:ext cx="5994401" cy="4699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84"/>
              <a:buFont typeface="Short Stack"/>
              <a:buNone/>
            </a:pPr>
            <a:r>
              <a:rPr lang="en-US" sz="3384">
                <a:solidFill>
                  <a:srgbClr val="FFFFFF"/>
                </a:solidFill>
              </a:rPr>
              <a:t>PUES MANTENER NUESTRO ENTORNO LIMPIO Y RECICLAR.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84"/>
              <a:buFont typeface="Short Stack"/>
              <a:buNone/>
            </a:pPr>
            <a:r>
              <a:rPr lang="en-US" sz="3384">
                <a:solidFill>
                  <a:srgbClr val="FFFFFF"/>
                </a:solidFill>
              </a:rPr>
              <a:t>1 VEZ AL TRIMESTRE NUESTRO GRUPO VA A SER EL RESPONSABLE DE VACIAR CONTENEDORES Y MANTENER EL PATIO LIMPIO. “PATRULLAS”</a:t>
            </a:r>
            <a:endParaRPr/>
          </a:p>
        </p:txBody>
      </p:sp>
      <p:pic>
        <p:nvPicPr>
          <p:cNvPr id="138" name="Google Shape;13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6699" y="506511"/>
            <a:ext cx="6345884" cy="8461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609600" y="1155700"/>
            <a:ext cx="6785136" cy="8390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93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COMUNICACIONES FAMILIA-CENTRO</a:t>
            </a:r>
            <a:br>
              <a:rPr lang="en-US" sz="4593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</a:br>
            <a:r>
              <a:rPr lang="en-US" sz="4593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En estas páginas los profesores </a:t>
            </a:r>
            <a:r>
              <a:rPr lang="en-US" sz="4593"/>
              <a:t>anotarán</a:t>
            </a:r>
            <a:r>
              <a:rPr lang="en-US" sz="4593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 las incidencias que tengan lugar, o consejos que el profesorado considere. VUESTROS PADRES TAMBIÉN PUEDEN USARLA.</a:t>
            </a:r>
            <a:endParaRPr sz="4593" b="0" i="0" u="none" strike="noStrike" cap="none">
              <a:solidFill>
                <a:srgbClr val="FFFFFF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144" name="Google Shape;14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9550" y="409709"/>
            <a:ext cx="3988958" cy="460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5" descr="IMG_20150909_17260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8100026" y="4743824"/>
            <a:ext cx="3933192" cy="5343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1131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64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PLANIFICACIÓN EN LA AGENDA</a:t>
            </a:r>
            <a:endParaRPr/>
          </a:p>
        </p:txBody>
      </p:sp>
      <p:sp>
        <p:nvSpPr>
          <p:cNvPr id="151" name="Google Shape;151;p16"/>
          <p:cNvSpPr txBox="1">
            <a:spLocks noGrp="1"/>
          </p:cNvSpPr>
          <p:nvPr>
            <p:ph type="body" idx="1"/>
          </p:nvPr>
        </p:nvSpPr>
        <p:spPr>
          <a:xfrm>
            <a:off x="1270000" y="1247328"/>
            <a:ext cx="5270500" cy="779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395731" lvl="0" indent="-395731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8"/>
              <a:buChar char="•"/>
            </a:pPr>
            <a:r>
              <a:rPr lang="en-US" sz="2624">
                <a:solidFill>
                  <a:srgbClr val="FFFFFF"/>
                </a:solidFill>
              </a:rPr>
              <a:t>DIARIAMENTE </a:t>
            </a:r>
            <a:r>
              <a:rPr lang="en-US" sz="2624"/>
              <a:t>ANOTAR</a:t>
            </a:r>
            <a:r>
              <a:rPr lang="en-US" sz="2624">
                <a:solidFill>
                  <a:srgbClr val="FFFFFF"/>
                </a:solidFill>
              </a:rPr>
              <a:t> LAS TAREAS: DEBERES, TRABAJOS, TEMAS DE ESTUDIO, MATERIAL QUE NECESITARÉ.</a:t>
            </a:r>
            <a:endParaRPr/>
          </a:p>
          <a:p>
            <a:pPr marL="395731" lvl="0" indent="-395731" algn="l" rtl="0">
              <a:spcBef>
                <a:spcPts val="2600"/>
              </a:spcBef>
              <a:spcAft>
                <a:spcPts val="0"/>
              </a:spcAft>
              <a:buClr>
                <a:srgbClr val="FFFFFF"/>
              </a:buClr>
              <a:buSzPts val="1128"/>
              <a:buChar char="•"/>
            </a:pPr>
            <a:r>
              <a:rPr lang="en-US" sz="2624"/>
              <a:t>ENSEÑÓ</a:t>
            </a:r>
            <a:r>
              <a:rPr lang="en-US" sz="2624">
                <a:solidFill>
                  <a:srgbClr val="FFFFFF"/>
                </a:solidFill>
              </a:rPr>
              <a:t> LA AGENDA EN CASA.</a:t>
            </a:r>
            <a:endParaRPr/>
          </a:p>
          <a:p>
            <a:pPr marL="395731" lvl="0" indent="-395731" algn="l" rtl="0">
              <a:spcBef>
                <a:spcPts val="2600"/>
              </a:spcBef>
              <a:spcAft>
                <a:spcPts val="0"/>
              </a:spcAft>
              <a:buClr>
                <a:srgbClr val="FFFFFF"/>
              </a:buClr>
              <a:buSzPts val="1128"/>
              <a:buChar char="•"/>
            </a:pPr>
            <a:r>
              <a:rPr lang="en-US" sz="2624">
                <a:solidFill>
                  <a:srgbClr val="FFFFFF"/>
                </a:solidFill>
              </a:rPr>
              <a:t>NO EXISTE EL “NO HAY DEBERES” PORQUE ES IMPORTANTE EL TRABAJO DIARIO.</a:t>
            </a:r>
            <a:endParaRPr/>
          </a:p>
          <a:p>
            <a:pPr marL="395731" lvl="0" indent="-395731" algn="l" rtl="0">
              <a:spcBef>
                <a:spcPts val="2600"/>
              </a:spcBef>
              <a:spcAft>
                <a:spcPts val="0"/>
              </a:spcAft>
              <a:buClr>
                <a:srgbClr val="FFFFFF"/>
              </a:buClr>
              <a:buSzPts val="1128"/>
              <a:buChar char="•"/>
            </a:pPr>
            <a:r>
              <a:rPr lang="en-US" sz="2624">
                <a:solidFill>
                  <a:srgbClr val="FFFFFF"/>
                </a:solidFill>
              </a:rPr>
              <a:t>MANTENGO LA AGENDA LIMPIA Y NO LA PIERDO.</a:t>
            </a:r>
            <a:endParaRPr/>
          </a:p>
        </p:txBody>
      </p:sp>
      <p:pic>
        <p:nvPicPr>
          <p:cNvPr id="152" name="Google Shape;15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3448" y="1215429"/>
            <a:ext cx="5771704" cy="8131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7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873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64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PLANIFICACIÓN EN LA AGENDA</a:t>
            </a:r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body" idx="1"/>
          </p:nvPr>
        </p:nvSpPr>
        <p:spPr>
          <a:xfrm>
            <a:off x="1270000" y="1262856"/>
            <a:ext cx="5270500" cy="777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468122" lvl="0" indent="-468122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35"/>
              <a:buChar char="•"/>
            </a:pPr>
            <a:r>
              <a:rPr lang="en-US" sz="3104">
                <a:solidFill>
                  <a:srgbClr val="FFFFFF"/>
                </a:solidFill>
              </a:rPr>
              <a:t>EXISTE UN ESPACIO PARA ANOTAR FECHAS DE EXÁMENES Y NOTAS. TAMBIÉN DEBEMOS UTILIZARLO.</a:t>
            </a:r>
            <a:endParaRPr/>
          </a:p>
          <a:p>
            <a:pPr marL="468122" lvl="0" indent="-468122" algn="l" rtl="0">
              <a:spcBef>
                <a:spcPts val="3100"/>
              </a:spcBef>
              <a:spcAft>
                <a:spcPts val="0"/>
              </a:spcAft>
              <a:buClr>
                <a:srgbClr val="FFFFFF"/>
              </a:buClr>
              <a:buSzPts val="1335"/>
              <a:buChar char="•"/>
            </a:pPr>
            <a:r>
              <a:rPr lang="en-US" sz="3104">
                <a:solidFill>
                  <a:srgbClr val="FFFFFF"/>
                </a:solidFill>
              </a:rPr>
              <a:t>COMO EN TODAS LAS AGENDAS, PODEMOS ANOTAR NUESTRO HORARIO DE CLASE, PLANNIG TRIMESTRAL…..</a:t>
            </a:r>
            <a:endParaRPr/>
          </a:p>
        </p:txBody>
      </p:sp>
      <p:pic>
        <p:nvPicPr>
          <p:cNvPr id="159" name="Google Shape;15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4479" y="1228080"/>
            <a:ext cx="3431642" cy="4575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3439" y="5127426"/>
            <a:ext cx="3281661" cy="4375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"/>
          <p:cNvSpPr/>
          <p:nvPr/>
        </p:nvSpPr>
        <p:spPr>
          <a:xfrm>
            <a:off x="1270000" y="6362700"/>
            <a:ext cx="1046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                                     - CICERÓN</a:t>
            </a:r>
            <a:endParaRPr/>
          </a:p>
        </p:txBody>
      </p:sp>
      <p:sp>
        <p:nvSpPr>
          <p:cNvPr id="166" name="Google Shape;166;p18"/>
          <p:cNvSpPr/>
          <p:nvPr/>
        </p:nvSpPr>
        <p:spPr>
          <a:xfrm>
            <a:off x="1270000" y="3273449"/>
            <a:ext cx="10464800" cy="320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“TUS PADRES Y TUS MAESTROS SON TUS FIELES Y DESINTERESADOS AMIGOS; APROVÉCHALOS QUE NO PODRÁN ACOMPAÑARTE POR MUCHO TIEMPO.”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2"/>
          <p:cNvGrpSpPr/>
          <p:nvPr/>
        </p:nvGrpSpPr>
        <p:grpSpPr>
          <a:xfrm>
            <a:off x="6927850" y="2940050"/>
            <a:ext cx="4835923" cy="6108700"/>
            <a:chOff x="-44450" y="-44450"/>
            <a:chExt cx="4835922" cy="6108700"/>
          </a:xfrm>
        </p:grpSpPr>
        <p:pic>
          <p:nvPicPr>
            <p:cNvPr id="46" name="Google Shape;46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4747115" cy="6019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7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44450" y="-44450"/>
              <a:ext cx="4835922" cy="6108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" name="Google Shape;48;p2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</a:rPr>
              <a:t> Que me preocupa del Instituto</a:t>
            </a:r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body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468122" lvl="0" indent="-468122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35"/>
              <a:buChar char="•"/>
            </a:pPr>
            <a:r>
              <a:rPr lang="en-US" sz="3104">
                <a:solidFill>
                  <a:srgbClr val="FFFFFF"/>
                </a:solidFill>
              </a:rPr>
              <a:t>¿Qué nos vamos a encontrar en el Insti?</a:t>
            </a:r>
            <a:endParaRPr/>
          </a:p>
          <a:p>
            <a:pPr marL="468122" lvl="0" indent="-468122" algn="l" rtl="0">
              <a:spcBef>
                <a:spcPts val="3100"/>
              </a:spcBef>
              <a:spcAft>
                <a:spcPts val="0"/>
              </a:spcAft>
              <a:buClr>
                <a:srgbClr val="FFFFFF"/>
              </a:buClr>
              <a:buSzPts val="1335"/>
              <a:buChar char="•"/>
            </a:pPr>
            <a:r>
              <a:rPr lang="en-US" sz="3104">
                <a:solidFill>
                  <a:srgbClr val="FFFFFF"/>
                </a:solidFill>
              </a:rPr>
              <a:t>Los alumnos más mayores.</a:t>
            </a:r>
            <a:endParaRPr/>
          </a:p>
          <a:p>
            <a:pPr marL="468122" lvl="0" indent="-468122" algn="l" rtl="0">
              <a:spcBef>
                <a:spcPts val="3100"/>
              </a:spcBef>
              <a:spcAft>
                <a:spcPts val="0"/>
              </a:spcAft>
              <a:buClr>
                <a:srgbClr val="FFFFFF"/>
              </a:buClr>
              <a:buSzPts val="1335"/>
              <a:buChar char="•"/>
            </a:pPr>
            <a:r>
              <a:rPr lang="en-US" sz="3104">
                <a:solidFill>
                  <a:srgbClr val="FFFFFF"/>
                </a:solidFill>
              </a:rPr>
              <a:t>Los profesores…</a:t>
            </a:r>
            <a:endParaRPr/>
          </a:p>
          <a:p>
            <a:pPr marL="468122" lvl="0" indent="-468122" algn="l" rtl="0">
              <a:spcBef>
                <a:spcPts val="3100"/>
              </a:spcBef>
              <a:spcAft>
                <a:spcPts val="0"/>
              </a:spcAft>
              <a:buClr>
                <a:srgbClr val="FFFFFF"/>
              </a:buClr>
              <a:buSzPts val="1335"/>
              <a:buChar char="•"/>
            </a:pPr>
            <a:r>
              <a:rPr lang="en-US" sz="3104">
                <a:solidFill>
                  <a:srgbClr val="FFFFFF"/>
                </a:solidFill>
              </a:rPr>
              <a:t>Los </a:t>
            </a:r>
            <a:r>
              <a:rPr lang="en-US" sz="3104"/>
              <a:t>exámenes</a:t>
            </a:r>
            <a:r>
              <a:rPr lang="en-US" sz="3104">
                <a:solidFill>
                  <a:srgbClr val="FFFFFF"/>
                </a:solidFill>
              </a:rPr>
              <a:t>, deberes…</a:t>
            </a:r>
            <a:endParaRPr/>
          </a:p>
        </p:txBody>
      </p:sp>
      <p:pic>
        <p:nvPicPr>
          <p:cNvPr id="50" name="Google Shape;5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18613" y="2947094"/>
            <a:ext cx="6738516" cy="6094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3"/>
          <p:cNvGrpSpPr/>
          <p:nvPr/>
        </p:nvGrpSpPr>
        <p:grpSpPr>
          <a:xfrm>
            <a:off x="7181849" y="2559048"/>
            <a:ext cx="3326609" cy="3269062"/>
            <a:chOff x="-44450" y="-44335"/>
            <a:chExt cx="3326607" cy="3269060"/>
          </a:xfrm>
        </p:grpSpPr>
        <p:pic>
          <p:nvPicPr>
            <p:cNvPr id="56" name="Google Shape;56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3237509" cy="31801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44450" y="-44335"/>
              <a:ext cx="3326607" cy="3269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" name="Google Shape;58;p3"/>
          <p:cNvSpPr txBox="1">
            <a:spLocks noGrp="1"/>
          </p:cNvSpPr>
          <p:nvPr>
            <p:ph type="title"/>
          </p:nvPr>
        </p:nvSpPr>
        <p:spPr>
          <a:xfrm>
            <a:off x="609600" y="1155700"/>
            <a:ext cx="5994400" cy="190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rgbClr val="FFFFFF"/>
                </a:solidFill>
              </a:rPr>
              <a:t>¡¡Tranquilo!! </a:t>
            </a: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body" idx="1"/>
          </p:nvPr>
        </p:nvSpPr>
        <p:spPr>
          <a:xfrm>
            <a:off x="469900" y="4267200"/>
            <a:ext cx="5994400" cy="35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40"/>
              <a:buFont typeface="Short Stack"/>
              <a:buNone/>
            </a:pPr>
            <a:r>
              <a:rPr lang="en-US" sz="234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El Insti no es más que el colegio de donde vienes, pero has pasado de ser de los mayores a ser el más pequeño, necesitas unos días para adaptarte a un espacio nuevo, dentro de una semana ya estarás totalmente adaptado.</a:t>
            </a:r>
            <a:endParaRPr/>
          </a:p>
        </p:txBody>
      </p:sp>
      <p:pic>
        <p:nvPicPr>
          <p:cNvPr id="60" name="Google Shape;6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5317" y="2463800"/>
            <a:ext cx="5773965" cy="482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"/>
          <p:cNvSpPr txBox="1">
            <a:spLocks noGrp="1"/>
          </p:cNvSpPr>
          <p:nvPr>
            <p:ph type="title"/>
          </p:nvPr>
        </p:nvSpPr>
        <p:spPr>
          <a:xfrm>
            <a:off x="609600" y="1155700"/>
            <a:ext cx="5994400" cy="100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1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NOVEDADES</a:t>
            </a:r>
            <a:endParaRPr/>
          </a:p>
        </p:txBody>
      </p:sp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609650" y="2632300"/>
            <a:ext cx="5994300" cy="59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4"/>
              <a:buFont typeface="Short Stack"/>
              <a:buNone/>
            </a:pPr>
            <a:r>
              <a:rPr lang="en-US" sz="3204" dirty="0">
                <a:solidFill>
                  <a:srgbClr val="FFFFFF"/>
                </a:solidFill>
              </a:rPr>
              <a:t>* NUEVO HORARIO 8:30 A 14:30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4"/>
              <a:buFont typeface="Short Stack"/>
              <a:buNone/>
            </a:pPr>
            <a:r>
              <a:rPr lang="en-US" sz="3204" dirty="0">
                <a:solidFill>
                  <a:srgbClr val="FFFFFF"/>
                </a:solidFill>
              </a:rPr>
              <a:t>RECREO A LAS 11:12 HASTA LAS 11:42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4"/>
              <a:buFont typeface="Short Stack"/>
              <a:buNone/>
            </a:pPr>
            <a:r>
              <a:rPr lang="en-US" sz="3204" dirty="0">
                <a:solidFill>
                  <a:srgbClr val="FFFFFF"/>
                </a:solidFill>
              </a:rPr>
              <a:t>* MÁS PROFESORES, MÁS MATERIAS. 9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4"/>
              <a:buFont typeface="Short Stack"/>
              <a:buNone/>
            </a:pPr>
            <a:r>
              <a:rPr lang="en-US" sz="3204" dirty="0">
                <a:solidFill>
                  <a:srgbClr val="FFFFFF"/>
                </a:solidFill>
              </a:rPr>
              <a:t>* NORMAS, </a:t>
            </a:r>
            <a:r>
              <a:rPr lang="en-US" sz="3204" dirty="0" err="1"/>
              <a:t>igual</a:t>
            </a:r>
            <a:r>
              <a:rPr lang="en-US" sz="3204" dirty="0"/>
              <a:t> que </a:t>
            </a:r>
            <a:r>
              <a:rPr lang="en-US" sz="3204" dirty="0" err="1">
                <a:solidFill>
                  <a:srgbClr val="FFFFFF"/>
                </a:solidFill>
              </a:rPr>
              <a:t>en</a:t>
            </a:r>
            <a:r>
              <a:rPr lang="en-US" sz="3204" dirty="0">
                <a:solidFill>
                  <a:srgbClr val="FFFFFF"/>
                </a:solidFill>
              </a:rPr>
              <a:t> </a:t>
            </a:r>
            <a:r>
              <a:rPr lang="en-US" sz="3204" dirty="0" err="1">
                <a:solidFill>
                  <a:srgbClr val="FFFFFF"/>
                </a:solidFill>
              </a:rPr>
              <a:t>tú</a:t>
            </a:r>
            <a:r>
              <a:rPr lang="en-US" sz="3204" dirty="0">
                <a:solidFill>
                  <a:srgbClr val="FFFFFF"/>
                </a:solidFill>
              </a:rPr>
              <a:t> </a:t>
            </a:r>
            <a:r>
              <a:rPr lang="en-US" sz="3204" dirty="0" err="1">
                <a:solidFill>
                  <a:srgbClr val="FFFFFF"/>
                </a:solidFill>
              </a:rPr>
              <a:t>colegio</a:t>
            </a:r>
            <a:r>
              <a:rPr lang="en-US" sz="3204" dirty="0">
                <a:solidFill>
                  <a:srgbClr val="FFFFFF"/>
                </a:solidFill>
              </a:rPr>
              <a:t> anterior, </a:t>
            </a:r>
            <a:r>
              <a:rPr lang="en-US" sz="3204" dirty="0" err="1">
                <a:solidFill>
                  <a:srgbClr val="FFFFFF"/>
                </a:solidFill>
              </a:rPr>
              <a:t>donde</a:t>
            </a:r>
            <a:r>
              <a:rPr lang="en-US" sz="3204" dirty="0">
                <a:solidFill>
                  <a:srgbClr val="FFFFFF"/>
                </a:solidFill>
              </a:rPr>
              <a:t> </a:t>
            </a:r>
            <a:r>
              <a:rPr lang="en-US" sz="3204" dirty="0" err="1">
                <a:solidFill>
                  <a:srgbClr val="FFFFFF"/>
                </a:solidFill>
              </a:rPr>
              <a:t>conviven</a:t>
            </a:r>
            <a:r>
              <a:rPr lang="en-US" sz="3204" dirty="0">
                <a:solidFill>
                  <a:srgbClr val="FFFFFF"/>
                </a:solidFill>
              </a:rPr>
              <a:t> </a:t>
            </a:r>
            <a:r>
              <a:rPr lang="en-US" sz="3204" dirty="0" err="1">
                <a:solidFill>
                  <a:srgbClr val="FFFFFF"/>
                </a:solidFill>
              </a:rPr>
              <a:t>muchas</a:t>
            </a:r>
            <a:r>
              <a:rPr lang="en-US" sz="3204" dirty="0">
                <a:solidFill>
                  <a:srgbClr val="FFFFFF"/>
                </a:solidFill>
              </a:rPr>
              <a:t> personas </a:t>
            </a:r>
            <a:r>
              <a:rPr lang="en-US" sz="3204" dirty="0" err="1">
                <a:solidFill>
                  <a:srgbClr val="FFFFFF"/>
                </a:solidFill>
              </a:rPr>
              <a:t>es</a:t>
            </a:r>
            <a:r>
              <a:rPr lang="en-US" sz="3204" dirty="0">
                <a:solidFill>
                  <a:srgbClr val="FFFFFF"/>
                </a:solidFill>
              </a:rPr>
              <a:t> </a:t>
            </a:r>
            <a:r>
              <a:rPr lang="en-US" sz="3204" dirty="0" err="1">
                <a:solidFill>
                  <a:srgbClr val="FFFFFF"/>
                </a:solidFill>
              </a:rPr>
              <a:t>necesario</a:t>
            </a:r>
            <a:r>
              <a:rPr lang="en-US" sz="3204" dirty="0">
                <a:solidFill>
                  <a:srgbClr val="FFFFFF"/>
                </a:solidFill>
              </a:rPr>
              <a:t> que </a:t>
            </a:r>
            <a:r>
              <a:rPr lang="en-US" sz="3204" dirty="0" err="1">
                <a:solidFill>
                  <a:srgbClr val="FFFFFF"/>
                </a:solidFill>
              </a:rPr>
              <a:t>haya</a:t>
            </a:r>
            <a:r>
              <a:rPr lang="en-US" sz="3204" dirty="0">
                <a:solidFill>
                  <a:srgbClr val="FFFFFF"/>
                </a:solidFill>
              </a:rPr>
              <a:t> </a:t>
            </a:r>
            <a:r>
              <a:rPr lang="en-US" sz="3204" dirty="0" err="1">
                <a:solidFill>
                  <a:srgbClr val="FFFFFF"/>
                </a:solidFill>
              </a:rPr>
              <a:t>normas</a:t>
            </a:r>
            <a:r>
              <a:rPr lang="en-US" sz="3204" dirty="0">
                <a:solidFill>
                  <a:srgbClr val="FFFFFF"/>
                </a:solidFill>
              </a:rPr>
              <a:t>.</a:t>
            </a:r>
            <a:endParaRPr dirty="0"/>
          </a:p>
        </p:txBody>
      </p:sp>
      <p:pic>
        <p:nvPicPr>
          <p:cNvPr id="67" name="Google Shape;6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3350" y="2114550"/>
            <a:ext cx="3009900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9907" y="6079035"/>
            <a:ext cx="3600386" cy="2095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"/>
          <p:cNvSpPr txBox="1">
            <a:spLocks noGrp="1"/>
          </p:cNvSpPr>
          <p:nvPr>
            <p:ph type="title"/>
          </p:nvPr>
        </p:nvSpPr>
        <p:spPr>
          <a:xfrm>
            <a:off x="508000" y="317500"/>
            <a:ext cx="5994400" cy="1137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rgbClr val="FFFFFF"/>
                </a:solidFill>
              </a:rPr>
              <a:t>+Novedades</a:t>
            </a:r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body" idx="1"/>
          </p:nvPr>
        </p:nvSpPr>
        <p:spPr>
          <a:xfrm>
            <a:off x="355600" y="1737625"/>
            <a:ext cx="5994300" cy="75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48"/>
              <a:buFont typeface="Short Stack"/>
              <a:buNone/>
            </a:pPr>
            <a:r>
              <a:rPr lang="en-US" sz="3348">
                <a:solidFill>
                  <a:srgbClr val="FFFFFF"/>
                </a:solidFill>
              </a:rPr>
              <a:t>* Puntualidad, no es ninguna novedad.</a:t>
            </a:r>
            <a:endParaRPr sz="3348">
              <a:solidFill>
                <a:srgbClr val="FFFFFF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48"/>
              <a:buFont typeface="Short Stack"/>
              <a:buNone/>
            </a:pPr>
            <a:endParaRPr sz="3348">
              <a:solidFill>
                <a:srgbClr val="FFFFFF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48"/>
              <a:buFont typeface="Short Stack"/>
              <a:buNone/>
            </a:pPr>
            <a:r>
              <a:rPr lang="en-US" sz="3348">
                <a:solidFill>
                  <a:srgbClr val="FFFFFF"/>
                </a:solidFill>
              </a:rPr>
              <a:t>* Tutoría, al igual que el col</a:t>
            </a:r>
            <a:r>
              <a:rPr lang="en-US" sz="3348"/>
              <a:t>e</a:t>
            </a:r>
            <a:r>
              <a:rPr lang="en-US" sz="3348">
                <a:solidFill>
                  <a:srgbClr val="FFFFFF"/>
                </a:solidFill>
              </a:rPr>
              <a:t> tendrás un tutor/a, la novedad es que existe una hora de tutoría.</a:t>
            </a:r>
            <a:endParaRPr sz="3348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48"/>
              <a:buFont typeface="Short Stack"/>
              <a:buNone/>
            </a:pPr>
            <a:endParaRPr sz="3348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48"/>
              <a:buFont typeface="Short Stack"/>
              <a:buNone/>
            </a:pPr>
            <a:r>
              <a:rPr lang="en-US" sz="3348">
                <a:solidFill>
                  <a:srgbClr val="FFFFFF"/>
                </a:solidFill>
              </a:rPr>
              <a:t>* Agenda: seguro que ya has tenido agenda, pero aquí queremos que sea una herramienta muy importante.</a:t>
            </a:r>
            <a:endParaRPr/>
          </a:p>
        </p:txBody>
      </p:sp>
      <p:pic>
        <p:nvPicPr>
          <p:cNvPr id="75" name="Google Shape;7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3000" y="603250"/>
            <a:ext cx="2540000" cy="234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0822" y="3271093"/>
            <a:ext cx="3349327" cy="3425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32971" y="6900319"/>
            <a:ext cx="4020779" cy="261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88900" y="2635250"/>
            <a:ext cx="6336159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59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¿Qué voy a estudiar?</a:t>
            </a:r>
            <a:endParaRPr/>
          </a:p>
        </p:txBody>
      </p:sp>
      <p:sp>
        <p:nvSpPr>
          <p:cNvPr id="83" name="Google Shape;83;p6"/>
          <p:cNvSpPr txBox="1">
            <a:spLocks noGrp="1"/>
          </p:cNvSpPr>
          <p:nvPr>
            <p:ph type="body" idx="1"/>
          </p:nvPr>
        </p:nvSpPr>
        <p:spPr>
          <a:xfrm>
            <a:off x="-1839591" y="4902200"/>
            <a:ext cx="10637144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Short Stack"/>
              <a:buNone/>
            </a:pPr>
            <a:r>
              <a:rPr lang="en-US" sz="3600">
                <a:solidFill>
                  <a:srgbClr val="FFFFFF"/>
                </a:solidFill>
              </a:rPr>
              <a:t>Sistema educativo LOMCE</a:t>
            </a:r>
            <a:endParaRPr/>
          </a:p>
        </p:txBody>
      </p:sp>
      <p:pic>
        <p:nvPicPr>
          <p:cNvPr id="84" name="Google Shape;8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3672" y="276949"/>
            <a:ext cx="6654660" cy="9199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"/>
          <p:cNvSpPr txBox="1">
            <a:spLocks noGrp="1"/>
          </p:cNvSpPr>
          <p:nvPr>
            <p:ph type="title"/>
          </p:nvPr>
        </p:nvSpPr>
        <p:spPr>
          <a:xfrm>
            <a:off x="609600" y="575492"/>
            <a:ext cx="5994400" cy="89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54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rPr>
              <a:t>Asignaturas de 1º ESO</a:t>
            </a:r>
            <a:endParaRPr/>
          </a:p>
        </p:txBody>
      </p:sp>
      <p:sp>
        <p:nvSpPr>
          <p:cNvPr id="90" name="Google Shape;90;p7"/>
          <p:cNvSpPr txBox="1">
            <a:spLocks noGrp="1"/>
          </p:cNvSpPr>
          <p:nvPr>
            <p:ph type="body" idx="1"/>
          </p:nvPr>
        </p:nvSpPr>
        <p:spPr>
          <a:xfrm>
            <a:off x="360370" y="2122569"/>
            <a:ext cx="5994401" cy="6803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4"/>
              <a:buFont typeface="Short Stack"/>
              <a:buNone/>
            </a:pPr>
            <a:r>
              <a:rPr lang="en-US" sz="3204">
                <a:solidFill>
                  <a:srgbClr val="FFFFFF"/>
                </a:solidFill>
              </a:rPr>
              <a:t>Lengua Castellana y literatura. 4h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4"/>
              <a:buFont typeface="Short Stack"/>
              <a:buNone/>
            </a:pPr>
            <a:r>
              <a:rPr lang="en-US" sz="3204">
                <a:solidFill>
                  <a:srgbClr val="FFFFFF"/>
                </a:solidFill>
              </a:rPr>
              <a:t>Matemáticas. 4h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4"/>
              <a:buFont typeface="Short Stack"/>
              <a:buNone/>
            </a:pPr>
            <a:r>
              <a:rPr lang="en-US" sz="3204">
                <a:solidFill>
                  <a:srgbClr val="FFFFFF"/>
                </a:solidFill>
              </a:rPr>
              <a:t>Inglés. 4h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4"/>
              <a:buFont typeface="Short Stack"/>
              <a:buNone/>
            </a:pPr>
            <a:r>
              <a:rPr lang="en-US" sz="3204">
                <a:solidFill>
                  <a:srgbClr val="FFFFFF"/>
                </a:solidFill>
              </a:rPr>
              <a:t>Geografía e Historia. 4h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4"/>
              <a:buFont typeface="Short Stack"/>
              <a:buNone/>
            </a:pPr>
            <a:r>
              <a:rPr lang="en-US" sz="3204">
                <a:solidFill>
                  <a:srgbClr val="FFFFFF"/>
                </a:solidFill>
              </a:rPr>
              <a:t>Biología y Geología. 3h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4"/>
              <a:buFont typeface="Short Stack"/>
              <a:buNone/>
            </a:pPr>
            <a:r>
              <a:rPr lang="en-US" sz="3204">
                <a:solidFill>
                  <a:srgbClr val="FFFFFF"/>
                </a:solidFill>
              </a:rPr>
              <a:t>Religión/Valores Éticos.</a:t>
            </a:r>
            <a:r>
              <a:rPr lang="en-US" sz="3204"/>
              <a:t>2</a:t>
            </a:r>
            <a:r>
              <a:rPr lang="en-US" sz="3204">
                <a:solidFill>
                  <a:srgbClr val="FFFFFF"/>
                </a:solidFill>
              </a:rPr>
              <a:t>h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4"/>
              <a:buFont typeface="Short Stack"/>
              <a:buNone/>
            </a:pPr>
            <a:r>
              <a:rPr lang="en-US" sz="3204">
                <a:solidFill>
                  <a:srgbClr val="FFFFFF"/>
                </a:solidFill>
              </a:rPr>
              <a:t>E.Plástica 2h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4"/>
              <a:buFont typeface="Short Stack"/>
              <a:buNone/>
            </a:pPr>
            <a:r>
              <a:rPr lang="en-US" sz="3204">
                <a:solidFill>
                  <a:srgbClr val="FFFFFF"/>
                </a:solidFill>
              </a:rPr>
              <a:t>Música 2h</a:t>
            </a:r>
            <a:endParaRPr sz="3204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4"/>
              <a:buFont typeface="Short Stack"/>
              <a:buNone/>
            </a:pPr>
            <a:r>
              <a:rPr lang="en-US" sz="3204">
                <a:solidFill>
                  <a:schemeClr val="lt1"/>
                </a:solidFill>
              </a:rPr>
              <a:t>Educación Física 2h</a:t>
            </a:r>
            <a:endParaRPr sz="3204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4"/>
              <a:buFont typeface="Short Stack"/>
              <a:buNone/>
            </a:pPr>
            <a:r>
              <a:rPr lang="en-US" sz="3204">
                <a:solidFill>
                  <a:srgbClr val="FFFFFF"/>
                </a:solidFill>
              </a:rPr>
              <a:t>1 optativa 2h (Francés/ Tecnología Creativa).</a:t>
            </a:r>
            <a:endParaRPr sz="3204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4"/>
              <a:buFont typeface="Short Stack"/>
              <a:buNone/>
            </a:pPr>
            <a:r>
              <a:rPr lang="en-US" sz="3204"/>
              <a:t>Tutoría 1h.</a:t>
            </a:r>
            <a:endParaRPr sz="3204"/>
          </a:p>
        </p:txBody>
      </p:sp>
      <p:pic>
        <p:nvPicPr>
          <p:cNvPr id="91" name="Google Shape;9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3112" y="2838808"/>
            <a:ext cx="6113975" cy="4075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</a:rPr>
              <a:t>AGENDA</a:t>
            </a:r>
            <a:endParaRPr/>
          </a:p>
        </p:txBody>
      </p:sp>
      <p:sp>
        <p:nvSpPr>
          <p:cNvPr id="97" name="Google Shape;97;p8"/>
          <p:cNvSpPr txBox="1">
            <a:spLocks noGrp="1"/>
          </p:cNvSpPr>
          <p:nvPr>
            <p:ph type="body" idx="1"/>
          </p:nvPr>
        </p:nvSpPr>
        <p:spPr>
          <a:xfrm>
            <a:off x="735860" y="2045134"/>
            <a:ext cx="5804640" cy="6997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482600" lvl="0" indent="-482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76"/>
              <a:buChar char="•"/>
            </a:pPr>
            <a:r>
              <a:rPr lang="en-US" sz="3200">
                <a:solidFill>
                  <a:srgbClr val="FFFFFF"/>
                </a:solidFill>
              </a:rPr>
              <a:t>ESTA AGENDA YA DEBE ESTAR EN TUS MANOS.</a:t>
            </a:r>
            <a:endParaRPr/>
          </a:p>
          <a:p>
            <a:pPr marL="482600" lvl="0" indent="-482600" algn="l" rtl="0"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1376"/>
              <a:buChar char="•"/>
            </a:pPr>
            <a:r>
              <a:rPr lang="en-US" sz="3200">
                <a:solidFill>
                  <a:srgbClr val="FFFFFF"/>
                </a:solidFill>
              </a:rPr>
              <a:t>NO OLVIDES QUE DEBES CUIDARLA COMO UN MATERIAL ESCOLAR MÁS.</a:t>
            </a:r>
            <a:endParaRPr/>
          </a:p>
          <a:p>
            <a:pPr marL="482600" lvl="0" indent="-482600" algn="l" rtl="0"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1376"/>
              <a:buChar char="•"/>
            </a:pPr>
            <a:r>
              <a:rPr lang="en-US" sz="3200">
                <a:solidFill>
                  <a:srgbClr val="FFFFFF"/>
                </a:solidFill>
              </a:rPr>
              <a:t>¿C</a:t>
            </a:r>
            <a:r>
              <a:rPr lang="en-US"/>
              <a:t>Ó</a:t>
            </a:r>
            <a:r>
              <a:rPr lang="en-US" sz="3200">
                <a:solidFill>
                  <a:srgbClr val="FFFFFF"/>
                </a:solidFill>
              </a:rPr>
              <a:t>MO LA VAMOS A UTILIZAR?</a:t>
            </a:r>
            <a:endParaRPr/>
          </a:p>
        </p:txBody>
      </p:sp>
      <p:pic>
        <p:nvPicPr>
          <p:cNvPr id="98" name="Google Shape;9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7452" y="2097099"/>
            <a:ext cx="5422060" cy="7229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</a:rPr>
              <a:t>RECUERDA:</a:t>
            </a:r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325754" lvl="0" indent="-325754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2"/>
              <a:buFont typeface="Short Stack"/>
              <a:buChar char="•"/>
            </a:pPr>
            <a:r>
              <a:rPr lang="en-US" sz="2052">
                <a:solidFill>
                  <a:srgbClr val="FFFFFF"/>
                </a:solidFill>
              </a:rPr>
              <a:t>PRETENDE SER UNA HERRAMIENTA DE COMUNICACIÓN ALUMNO-FAMILIA-CENTRO.</a:t>
            </a:r>
            <a:endParaRPr/>
          </a:p>
          <a:p>
            <a:pPr marL="325754" lvl="0" indent="-325754" algn="l" rtl="0"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882"/>
              <a:buFont typeface="Short Stack"/>
              <a:buChar char="•"/>
            </a:pPr>
            <a:r>
              <a:rPr lang="en-US" sz="2052">
                <a:solidFill>
                  <a:srgbClr val="FFFFFF"/>
                </a:solidFill>
              </a:rPr>
              <a:t>AYUDARTE A PLANIFICAR TUS TAREAS.</a:t>
            </a:r>
            <a:endParaRPr/>
          </a:p>
          <a:p>
            <a:pPr marL="325754" lvl="0" indent="-325754" algn="l" rtl="0"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882"/>
              <a:buFont typeface="Short Stack"/>
              <a:buChar char="•"/>
            </a:pPr>
            <a:r>
              <a:rPr lang="en-US" sz="2052">
                <a:solidFill>
                  <a:srgbClr val="FFFFFF"/>
                </a:solidFill>
              </a:rPr>
              <a:t>PODER TENER UN SEGUIMIENTO DIARIO EN CASA PARA QUE TU FAMILIA TE PUEDA AYUDAR.</a:t>
            </a:r>
            <a:endParaRPr/>
          </a:p>
          <a:p>
            <a:pPr marL="325754" lvl="0" indent="-325754" algn="l" rtl="0"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882"/>
              <a:buFont typeface="Short Stack"/>
              <a:buChar char="•"/>
            </a:pPr>
            <a:r>
              <a:rPr lang="en-US" sz="2052">
                <a:solidFill>
                  <a:srgbClr val="FFFFFF"/>
                </a:solidFill>
              </a:rPr>
              <a:t>FACILITAR INFORMACIÓN RELEVANTE DEL FUNCIONAMIENTO DEL CENTRO.</a:t>
            </a:r>
            <a:endParaRPr/>
          </a:p>
          <a:p>
            <a:pPr marL="325754" lvl="0" indent="-325754" algn="l" rtl="0"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882"/>
              <a:buFont typeface="Short Stack"/>
              <a:buChar char="•"/>
            </a:pPr>
            <a:r>
              <a:rPr lang="en-US" sz="2052">
                <a:solidFill>
                  <a:srgbClr val="FFFFFF"/>
                </a:solidFill>
              </a:rPr>
              <a:t>DEBES ENSEÑARLA EN CASA DIARIAMENTE POR LO TANTO TIENES QUE TENER INFORMACIÓN ANOTADA.</a:t>
            </a:r>
            <a:endParaRPr/>
          </a:p>
          <a:p>
            <a:pPr marL="325754" lvl="0" indent="-325754" algn="l" rtl="0"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882"/>
              <a:buFont typeface="Short Stack"/>
              <a:buChar char="•"/>
            </a:pPr>
            <a:r>
              <a:rPr lang="en-US" sz="2052">
                <a:solidFill>
                  <a:srgbClr val="FFFFFF"/>
                </a:solidFill>
              </a:rPr>
              <a:t>MUY IMPORTANTE “OLVIDATE DEL </a:t>
            </a:r>
            <a:r>
              <a:rPr lang="en-US" sz="2052">
                <a:solidFill>
                  <a:schemeClr val="lt1"/>
                </a:solidFill>
              </a:rPr>
              <a:t>WHATSSAP</a:t>
            </a:r>
            <a:r>
              <a:rPr lang="en-US" sz="2052">
                <a:solidFill>
                  <a:srgbClr val="FFFFFF"/>
                </a:solidFill>
              </a:rPr>
              <a:t>,” TAREAS EN LA AGENDA.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halkboard">
  <a:themeElements>
    <a:clrScheme name="Chalkboard">
      <a:dk1>
        <a:srgbClr val="BC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671</Words>
  <Application>Microsoft Macintosh PowerPoint</Application>
  <PresentationFormat>Personalizado</PresentationFormat>
  <Paragraphs>71</Paragraphs>
  <Slides>18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Gill Sans</vt:lpstr>
      <vt:lpstr>Short Stack</vt:lpstr>
      <vt:lpstr>Helvetica Neue</vt:lpstr>
      <vt:lpstr>Chalkboard</vt:lpstr>
      <vt:lpstr>Bienvenidos al IES Melchor de Macanaz</vt:lpstr>
      <vt:lpstr> Que me preocupa del Instituto</vt:lpstr>
      <vt:lpstr>¡¡Tranquilo!! </vt:lpstr>
      <vt:lpstr>NOVEDADES</vt:lpstr>
      <vt:lpstr>+Novedades</vt:lpstr>
      <vt:lpstr>¿Qué voy a estudiar?</vt:lpstr>
      <vt:lpstr>Asignaturas de 1º ESO</vt:lpstr>
      <vt:lpstr>AGENDA</vt:lpstr>
      <vt:lpstr>RECUERDA:</vt:lpstr>
      <vt:lpstr>ESTOS PRINCIPIOS SON LOS VALORES QUE PRETENDEMOS ENSEÑAROS EN NUESTRO CENTRO.</vt:lpstr>
      <vt:lpstr>NORMAS EN EL CENTRO</vt:lpstr>
      <vt:lpstr>LOS PARTES-AMONESTACIONES. ¿?</vt:lpstr>
      <vt:lpstr>SI TENEMOS VARIOS PARTES NUESTRO TUTOR NOS LOS ANOTARÁ EN LA AGENDA PARA QUE LO LLEVEMOS A CASA Y NUESTROS PADRES LO FIRMEN.</vt:lpstr>
      <vt:lpstr>PLAN DE GESTIÓN DE RESIDUOS ¿QUÉ TENEMOS QUE HACER?</vt:lpstr>
      <vt:lpstr>COMUNICACIONES FAMILIA-CENTRO En estas páginas los profesores anotarán las incidencias que tengan lugar, o consejos que el profesorado considere. VUESTROS PADRES TAMBIÉN PUEDEN USARLA.</vt:lpstr>
      <vt:lpstr>PLANIFICACIÓN EN LA AGENDA</vt:lpstr>
      <vt:lpstr>PLANIFICACIÓN EN LA AGENDA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Bienvenidos al IES Melchor de Macanaz</dc:title>
  <cp:lastModifiedBy>Usuario de Microsoft Office</cp:lastModifiedBy>
  <cp:revision>1</cp:revision>
  <dcterms:modified xsi:type="dcterms:W3CDTF">2020-09-08T03:24:14Z</dcterms:modified>
</cp:coreProperties>
</file>