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handoutMasterIdLst>
    <p:handoutMasterId r:id="rId47"/>
  </p:handoutMasterIdLst>
  <p:sldIdLst>
    <p:sldId id="256" r:id="rId2"/>
    <p:sldId id="351" r:id="rId3"/>
    <p:sldId id="379" r:id="rId4"/>
    <p:sldId id="352" r:id="rId5"/>
    <p:sldId id="380" r:id="rId6"/>
    <p:sldId id="381" r:id="rId7"/>
    <p:sldId id="382" r:id="rId8"/>
    <p:sldId id="383" r:id="rId9"/>
    <p:sldId id="385" r:id="rId10"/>
    <p:sldId id="384" r:id="rId11"/>
    <p:sldId id="386" r:id="rId12"/>
    <p:sldId id="387" r:id="rId13"/>
    <p:sldId id="388" r:id="rId14"/>
    <p:sldId id="389" r:id="rId15"/>
    <p:sldId id="390" r:id="rId16"/>
    <p:sldId id="391" r:id="rId17"/>
    <p:sldId id="392" r:id="rId18"/>
    <p:sldId id="393" r:id="rId19"/>
    <p:sldId id="394" r:id="rId20"/>
    <p:sldId id="395" r:id="rId21"/>
    <p:sldId id="396" r:id="rId22"/>
    <p:sldId id="397" r:id="rId23"/>
    <p:sldId id="398" r:id="rId24"/>
    <p:sldId id="399" r:id="rId25"/>
    <p:sldId id="400" r:id="rId26"/>
    <p:sldId id="401" r:id="rId27"/>
    <p:sldId id="405" r:id="rId28"/>
    <p:sldId id="406" r:id="rId29"/>
    <p:sldId id="402" r:id="rId30"/>
    <p:sldId id="403" r:id="rId31"/>
    <p:sldId id="404" r:id="rId32"/>
    <p:sldId id="407" r:id="rId33"/>
    <p:sldId id="410" r:id="rId34"/>
    <p:sldId id="411" r:id="rId35"/>
    <p:sldId id="408" r:id="rId36"/>
    <p:sldId id="412" r:id="rId37"/>
    <p:sldId id="413" r:id="rId38"/>
    <p:sldId id="414" r:id="rId39"/>
    <p:sldId id="415" r:id="rId40"/>
    <p:sldId id="416" r:id="rId41"/>
    <p:sldId id="409" r:id="rId42"/>
    <p:sldId id="417" r:id="rId43"/>
    <p:sldId id="418" r:id="rId44"/>
    <p:sldId id="419" r:id="rId4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F7F7F7"/>
    <a:srgbClr val="F3F3F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F504E-CE93-4587-85F3-65F612742D00}" type="datetimeFigureOut">
              <a:rPr lang="es-ES" smtClean="0"/>
              <a:pPr/>
              <a:t>23/04/2014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679B2-26DF-45CD-8336-58B4A707677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50627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FC14C-AA17-41FC-BE48-9AD33DB07EE8}" type="datetimeFigureOut">
              <a:rPr lang="es-ES" smtClean="0"/>
              <a:pPr/>
              <a:t>23/04/2014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77943-D4FE-49FB-BFD5-11C0FC7CF6F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7330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77943-D4FE-49FB-BFD5-11C0FC7CF6F6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77943-D4FE-49FB-BFD5-11C0FC7CF6F6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77943-D4FE-49FB-BFD5-11C0FC7CF6F6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77943-D4FE-49FB-BFD5-11C0FC7CF6F6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77943-D4FE-49FB-BFD5-11C0FC7CF6F6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77943-D4FE-49FB-BFD5-11C0FC7CF6F6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77943-D4FE-49FB-BFD5-11C0FC7CF6F6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77943-D4FE-49FB-BFD5-11C0FC7CF6F6}" type="slidenum">
              <a:rPr lang="es-ES" smtClean="0"/>
              <a:pPr/>
              <a:t>34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77943-D4FE-49FB-BFD5-11C0FC7CF6F6}" type="slidenum">
              <a:rPr lang="es-ES" smtClean="0"/>
              <a:pPr/>
              <a:t>35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77943-D4FE-49FB-BFD5-11C0FC7CF6F6}" type="slidenum">
              <a:rPr lang="es-ES" smtClean="0"/>
              <a:pPr/>
              <a:t>36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77943-D4FE-49FB-BFD5-11C0FC7CF6F6}" type="slidenum">
              <a:rPr lang="es-ES" smtClean="0"/>
              <a:pPr/>
              <a:t>37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77943-D4FE-49FB-BFD5-11C0FC7CF6F6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77943-D4FE-49FB-BFD5-11C0FC7CF6F6}" type="slidenum">
              <a:rPr lang="es-ES" smtClean="0"/>
              <a:pPr/>
              <a:t>38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77943-D4FE-49FB-BFD5-11C0FC7CF6F6}" type="slidenum">
              <a:rPr lang="es-ES" smtClean="0"/>
              <a:pPr/>
              <a:t>39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77943-D4FE-49FB-BFD5-11C0FC7CF6F6}" type="slidenum">
              <a:rPr lang="es-ES" smtClean="0"/>
              <a:pPr/>
              <a:t>40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77943-D4FE-49FB-BFD5-11C0FC7CF6F6}" type="slidenum">
              <a:rPr lang="es-ES" smtClean="0"/>
              <a:pPr/>
              <a:t>41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77943-D4FE-49FB-BFD5-11C0FC7CF6F6}" type="slidenum">
              <a:rPr lang="es-ES" smtClean="0"/>
              <a:pPr/>
              <a:t>42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77943-D4FE-49FB-BFD5-11C0FC7CF6F6}" type="slidenum">
              <a:rPr lang="es-ES" smtClean="0"/>
              <a:pPr/>
              <a:t>43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77943-D4FE-49FB-BFD5-11C0FC7CF6F6}" type="slidenum">
              <a:rPr lang="es-ES" smtClean="0"/>
              <a:pPr/>
              <a:t>44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77943-D4FE-49FB-BFD5-11C0FC7CF6F6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77943-D4FE-49FB-BFD5-11C0FC7CF6F6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77943-D4FE-49FB-BFD5-11C0FC7CF6F6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77943-D4FE-49FB-BFD5-11C0FC7CF6F6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77943-D4FE-49FB-BFD5-11C0FC7CF6F6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77943-D4FE-49FB-BFD5-11C0FC7CF6F6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77943-D4FE-49FB-BFD5-11C0FC7CF6F6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10 Rectángulo"/>
          <p:cNvSpPr/>
          <p:nvPr userDrawn="1"/>
        </p:nvSpPr>
        <p:spPr>
          <a:xfrm>
            <a:off x="162000" y="908720"/>
            <a:ext cx="8820000" cy="54726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 userDrawn="1"/>
        </p:nvSpPr>
        <p:spPr>
          <a:xfrm>
            <a:off x="251520" y="980728"/>
            <a:ext cx="8640960" cy="53285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Título"/>
          <p:cNvSpPr>
            <a:spLocks noGrp="1"/>
          </p:cNvSpPr>
          <p:nvPr>
            <p:ph type="title" hasCustomPrompt="1"/>
          </p:nvPr>
        </p:nvSpPr>
        <p:spPr>
          <a:xfrm>
            <a:off x="323528" y="188640"/>
            <a:ext cx="8534400" cy="758952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s-ES" dirty="0" smtClean="0"/>
              <a:t>N. Texto del Título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23/04/2014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23/04/2014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23/04/2014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23/04/2014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23/04/2014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23/04/2014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23/04/2014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535832"/>
          </a:xfrm>
        </p:spPr>
        <p:txBody>
          <a:bodyPr>
            <a:normAutofit fontScale="90000"/>
          </a:bodyPr>
          <a:lstStyle/>
          <a:p>
            <a:r>
              <a:rPr lang="es-ES" sz="9800" dirty="0" smtClean="0"/>
              <a:t>ESTADÍSTICA</a:t>
            </a:r>
            <a:endParaRPr lang="es-ES" dirty="0"/>
          </a:p>
        </p:txBody>
      </p:sp>
      <p:pic>
        <p:nvPicPr>
          <p:cNvPr id="3" name="Picture 2" descr="http://2.bp.blogspot.com/-qA7lKNVV4Nw/Tjtcnh8GzPI/AAAAAAAAAww/vJL-uma_BX4/s400/estadist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996952"/>
            <a:ext cx="3095625" cy="2733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http://2.bp.blogspot.com/-nnabuXoAvwg/UKs_3zZ6tNI/AAAAAAAABKk/Mg3lYRG-WHE/s1600/estadistica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924944"/>
            <a:ext cx="3134494" cy="3224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Conceptos Básicos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00034" y="1214422"/>
            <a:ext cx="3214710" cy="36933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EJERCICIOS – PAG. 247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7715304" cy="333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Tablas y frecuencias</a:t>
            </a:r>
            <a:endParaRPr lang="es-E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90" y="1071546"/>
            <a:ext cx="8429652" cy="214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500034" y="3478130"/>
            <a:ext cx="8143932" cy="2308324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/>
              <a:t>EJERCICIO. </a:t>
            </a:r>
            <a:r>
              <a:rPr lang="es-ES" sz="2400" dirty="0" smtClean="0"/>
              <a:t>COGEMOS 20 ALUMNOS/AS AL AZAR Y APUNTAMOS SU SEXO (HOMBRE, MUJER). ESCRIBE LA TABLA DE FRECUENCIAS QUE REPRESENTAN</a:t>
            </a:r>
          </a:p>
          <a:p>
            <a:pPr algn="just"/>
            <a:endParaRPr lang="es-ES" b="1" dirty="0" smtClean="0"/>
          </a:p>
          <a:p>
            <a:pPr algn="ctr"/>
            <a:r>
              <a:rPr lang="es-ES" b="1" dirty="0" smtClean="0"/>
              <a:t>H </a:t>
            </a:r>
            <a:r>
              <a:rPr lang="es-ES" b="1" dirty="0" err="1" smtClean="0"/>
              <a:t>H</a:t>
            </a:r>
            <a:r>
              <a:rPr lang="es-ES" b="1" dirty="0" smtClean="0"/>
              <a:t> </a:t>
            </a:r>
            <a:r>
              <a:rPr lang="es-ES" b="1" dirty="0" err="1" smtClean="0"/>
              <a:t>H</a:t>
            </a:r>
            <a:r>
              <a:rPr lang="es-ES" b="1" dirty="0" smtClean="0"/>
              <a:t> </a:t>
            </a:r>
            <a:r>
              <a:rPr lang="es-ES" b="1" dirty="0" err="1" smtClean="0"/>
              <a:t>H</a:t>
            </a:r>
            <a:r>
              <a:rPr lang="es-ES" b="1" dirty="0" smtClean="0"/>
              <a:t> </a:t>
            </a:r>
            <a:r>
              <a:rPr lang="es-ES" b="1" dirty="0" err="1" smtClean="0"/>
              <a:t>H</a:t>
            </a:r>
            <a:r>
              <a:rPr lang="es-ES" b="1" dirty="0" smtClean="0"/>
              <a:t> </a:t>
            </a:r>
            <a:r>
              <a:rPr lang="es-ES" b="1" dirty="0" err="1" smtClean="0"/>
              <a:t>H</a:t>
            </a:r>
            <a:r>
              <a:rPr lang="es-ES" b="1" dirty="0" smtClean="0"/>
              <a:t>  </a:t>
            </a:r>
            <a:r>
              <a:rPr lang="es-ES" b="1" dirty="0" err="1" smtClean="0"/>
              <a:t>H</a:t>
            </a:r>
            <a:r>
              <a:rPr lang="es-ES" b="1" dirty="0" smtClean="0"/>
              <a:t> </a:t>
            </a:r>
            <a:r>
              <a:rPr lang="es-ES" b="1" dirty="0" err="1" smtClean="0"/>
              <a:t>H</a:t>
            </a:r>
            <a:r>
              <a:rPr lang="es-ES" b="1" dirty="0" smtClean="0"/>
              <a:t> M </a:t>
            </a:r>
            <a:r>
              <a:rPr lang="es-ES" b="1" dirty="0" err="1" smtClean="0"/>
              <a:t>M</a:t>
            </a:r>
            <a:r>
              <a:rPr lang="es-ES" b="1" dirty="0" smtClean="0"/>
              <a:t> </a:t>
            </a:r>
            <a:r>
              <a:rPr lang="es-ES" b="1" dirty="0" err="1" smtClean="0"/>
              <a:t>M</a:t>
            </a:r>
            <a:r>
              <a:rPr lang="es-ES" b="1" dirty="0" smtClean="0"/>
              <a:t> </a:t>
            </a:r>
            <a:r>
              <a:rPr lang="es-ES" b="1" dirty="0" err="1" smtClean="0"/>
              <a:t>M</a:t>
            </a:r>
            <a:r>
              <a:rPr lang="es-ES" b="1" dirty="0" smtClean="0"/>
              <a:t> </a:t>
            </a:r>
            <a:r>
              <a:rPr lang="es-ES" b="1" dirty="0" err="1" smtClean="0"/>
              <a:t>M</a:t>
            </a:r>
            <a:r>
              <a:rPr lang="es-ES" b="1" dirty="0" smtClean="0"/>
              <a:t> </a:t>
            </a:r>
            <a:r>
              <a:rPr lang="es-ES" b="1" dirty="0" err="1" smtClean="0"/>
              <a:t>M</a:t>
            </a:r>
            <a:r>
              <a:rPr lang="es-ES" b="1" dirty="0" smtClean="0"/>
              <a:t>  </a:t>
            </a:r>
            <a:r>
              <a:rPr lang="es-ES" b="1" dirty="0" err="1" smtClean="0"/>
              <a:t>M</a:t>
            </a:r>
            <a:r>
              <a:rPr lang="es-ES" b="1" dirty="0" smtClean="0"/>
              <a:t> </a:t>
            </a:r>
            <a:r>
              <a:rPr lang="es-ES" b="1" dirty="0" err="1" smtClean="0"/>
              <a:t>M</a:t>
            </a:r>
            <a:r>
              <a:rPr lang="es-ES" b="1" dirty="0" smtClean="0"/>
              <a:t>  </a:t>
            </a:r>
            <a:r>
              <a:rPr lang="es-ES" b="1" dirty="0" err="1" smtClean="0"/>
              <a:t>M</a:t>
            </a:r>
            <a:r>
              <a:rPr lang="es-ES" b="1" dirty="0" smtClean="0"/>
              <a:t> </a:t>
            </a:r>
            <a:r>
              <a:rPr lang="es-ES" b="1" dirty="0" err="1" smtClean="0"/>
              <a:t>M</a:t>
            </a:r>
            <a:r>
              <a:rPr lang="es-ES" b="1" dirty="0" smtClean="0"/>
              <a:t>  </a:t>
            </a:r>
            <a:r>
              <a:rPr lang="es-ES" b="1" dirty="0" err="1" smtClean="0"/>
              <a:t>M</a:t>
            </a:r>
            <a:r>
              <a:rPr lang="es-ES" b="1" dirty="0" smtClean="0"/>
              <a:t> </a:t>
            </a:r>
            <a:r>
              <a:rPr lang="es-ES" b="1" dirty="0" err="1" smtClean="0"/>
              <a:t>M</a:t>
            </a:r>
            <a:endParaRPr lang="es-ES" b="1" dirty="0" smtClean="0"/>
          </a:p>
          <a:p>
            <a:pPr algn="just"/>
            <a:endParaRPr lang="es-ES" b="1" dirty="0" smtClean="0"/>
          </a:p>
          <a:p>
            <a:pPr algn="just"/>
            <a:endParaRPr lang="es-E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Tablas y frecuencias</a:t>
            </a:r>
            <a:endParaRPr lang="es-E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28525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Tablas y frecuencias</a:t>
            </a:r>
            <a:endParaRPr lang="es-E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54746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500306"/>
            <a:ext cx="783010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Tablas y frecuencias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572132" y="1071546"/>
            <a:ext cx="3214710" cy="36933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EJERCICIOS – PAG. 248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564490" cy="444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Tablas y frecuencias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572132" y="1071546"/>
            <a:ext cx="3214710" cy="36933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EJERCICIOS – PAG. 248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5249"/>
            <a:ext cx="8215370" cy="449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Tablas y frecuencias</a:t>
            </a:r>
            <a:endParaRPr lang="es-E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843073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00306"/>
            <a:ext cx="8429684" cy="154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Tablas y frecuencias</a:t>
            </a:r>
            <a:endParaRPr lang="es-E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24284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9264" y="2372934"/>
            <a:ext cx="5393066" cy="398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Tablas y frecuencias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57158" y="1071546"/>
            <a:ext cx="3214710" cy="36933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EJERCICIOS – PAG. 249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6715172" cy="455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Tablas y frecuencias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57158" y="1071546"/>
            <a:ext cx="3214710" cy="36933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EJERCICIOS – PAG. 249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776822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008306"/>
            <a:ext cx="1440160" cy="530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67544" y="1556792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En 1854, </a:t>
            </a:r>
            <a:r>
              <a:rPr lang="es-ES" sz="2000" b="1" dirty="0" err="1" smtClean="0"/>
              <a:t>Sidney</a:t>
            </a:r>
            <a:r>
              <a:rPr lang="es-ES" sz="2000" b="1" dirty="0" smtClean="0"/>
              <a:t> </a:t>
            </a:r>
            <a:r>
              <a:rPr lang="es-ES" sz="2000" b="1" dirty="0"/>
              <a:t>Herbert</a:t>
            </a:r>
            <a:r>
              <a:rPr lang="es-ES" sz="2000" dirty="0"/>
              <a:t>, </a:t>
            </a:r>
            <a:r>
              <a:rPr lang="es-ES" sz="2000" dirty="0" smtClean="0"/>
              <a:t>Secretario de </a:t>
            </a:r>
            <a:r>
              <a:rPr lang="es-ES" sz="2000" dirty="0"/>
              <a:t>Estado para la </a:t>
            </a:r>
            <a:r>
              <a:rPr lang="es-ES" sz="2000" dirty="0" smtClean="0"/>
              <a:t>Guerra en Inglaterra tomó la decisión más </a:t>
            </a:r>
            <a:r>
              <a:rPr lang="es-ES" sz="2000" dirty="0"/>
              <a:t>arriesgada de su carrera política al </a:t>
            </a:r>
            <a:r>
              <a:rPr lang="es-ES" sz="2000" dirty="0" smtClean="0"/>
              <a:t>encargar a </a:t>
            </a:r>
            <a:r>
              <a:rPr lang="es-ES" sz="2000" dirty="0"/>
              <a:t>su amiga </a:t>
            </a:r>
            <a:r>
              <a:rPr lang="es-ES" sz="2000" b="1" dirty="0"/>
              <a:t>Florence </a:t>
            </a:r>
            <a:r>
              <a:rPr lang="es-ES" sz="2000" b="1" dirty="0" err="1"/>
              <a:t>Nightingale</a:t>
            </a:r>
            <a:r>
              <a:rPr lang="es-ES" sz="2000" dirty="0"/>
              <a:t> la </a:t>
            </a:r>
            <a:r>
              <a:rPr lang="es-ES" sz="2000" dirty="0" smtClean="0"/>
              <a:t>organización del </a:t>
            </a:r>
            <a:r>
              <a:rPr lang="es-ES" sz="2000" dirty="0"/>
              <a:t>cuerpo de enfermeras de campaña con </a:t>
            </a:r>
            <a:r>
              <a:rPr lang="es-ES" sz="2000" dirty="0" smtClean="0"/>
              <a:t>objeto de </a:t>
            </a:r>
            <a:r>
              <a:rPr lang="es-ES" sz="2000" dirty="0"/>
              <a:t>mejorar los hospitales </a:t>
            </a:r>
            <a:r>
              <a:rPr lang="es-ES" sz="2000" dirty="0" smtClean="0"/>
              <a:t>de guerra.</a:t>
            </a:r>
            <a:endParaRPr lang="es-ES" sz="2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67544" y="3558495"/>
            <a:ext cx="66967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Cuando se preparaba para ir a la zona de conflicto, el país entero se estremeció por la aniquilación de la Brigada Ligera, tras una carga suicida contra las baterías rusas. 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 err="1"/>
              <a:t>Nightingale</a:t>
            </a:r>
            <a:r>
              <a:rPr lang="es-ES" sz="2000" dirty="0"/>
              <a:t> comenzó a aplicar medidas higiénicas y recopiló datos organizándolos mediante gráficos para facilitar su lectura.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67544" y="1087576"/>
            <a:ext cx="6696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b="1" dirty="0" smtClean="0">
                <a:solidFill>
                  <a:srgbClr val="C00000"/>
                </a:solidFill>
              </a:rPr>
              <a:t>ENFERMERAS EN ZONA DE GUERRA</a:t>
            </a:r>
            <a:endParaRPr lang="es-ES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Tablas y frecuencias</a:t>
            </a:r>
            <a:endParaRPr lang="es-E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805606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3" y="3000372"/>
            <a:ext cx="8072495" cy="210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Tablas y frecuencias</a:t>
            </a:r>
            <a:endParaRPr lang="es-E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071678"/>
            <a:ext cx="6194325" cy="315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142984"/>
            <a:ext cx="849091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214554"/>
            <a:ext cx="2307997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Tablas y frecuencias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57158" y="1071546"/>
            <a:ext cx="3214710" cy="36933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EJERCICIOS – PAG. 250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8215370" cy="329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Tablas y frecuencias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57158" y="1071546"/>
            <a:ext cx="3214710" cy="36933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EJERCICIOS – PAG. 250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6643734" cy="434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 Gráficos Estadísticos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85860"/>
            <a:ext cx="7715304" cy="389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 Gráficos Estadísticos</a:t>
            </a:r>
            <a:endParaRPr lang="es-E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8111583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 Gráficos Estadísticos</a:t>
            </a:r>
            <a:endParaRPr lang="es-E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1214422"/>
            <a:ext cx="823054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 Gráficos Estadísticos</a:t>
            </a:r>
            <a:endParaRPr lang="es-E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806796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 Gráficos Estadísticos</a:t>
            </a:r>
            <a:endParaRPr lang="es-E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6"/>
            <a:ext cx="812796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560204"/>
            <a:ext cx="3000396" cy="215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3" y="3929066"/>
            <a:ext cx="823448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 Gráficos Estadísticos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57158" y="1071546"/>
            <a:ext cx="3214710" cy="36933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EJERCICIOS – PAG. 251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735520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008306"/>
            <a:ext cx="1440160" cy="530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37523" y="1124744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Esta fue la nota que envió al terminar su estudio </a:t>
            </a:r>
            <a:endParaRPr lang="es-ES" sz="2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67544" y="5373216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¿Sabrías representar los datos de la nota con un gráfico adecuado?</a:t>
            </a:r>
            <a:endParaRPr lang="es-E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75" y="1628800"/>
            <a:ext cx="6477105" cy="3430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2496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 Gráficos Estadísticos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57158" y="1071546"/>
            <a:ext cx="3214710" cy="36933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EJERCICIOS – PAG. 251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838976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 Gráficos Estadísticos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57158" y="1071546"/>
            <a:ext cx="3214710" cy="36933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EJERCICIOS – PAG. 252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731994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4. MEDIDAS DE CENTRALIZACIÓN</a:t>
            </a:r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1142984"/>
            <a:ext cx="8215371" cy="196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429000"/>
            <a:ext cx="8143932" cy="75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429133"/>
            <a:ext cx="8143932" cy="103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4. MEDIDAS DE CENTRALIZACIÓN</a:t>
            </a:r>
            <a:endParaRPr lang="es-E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42984"/>
            <a:ext cx="827812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4. MEDIDAS DE CENTRALIZACIÓN</a:t>
            </a:r>
            <a:endParaRPr lang="es-E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42984"/>
            <a:ext cx="827812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4. MEDIDAS DE CENTRALIZACIÓN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57158" y="1071546"/>
            <a:ext cx="3214710" cy="36933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EJERCICIOS – PAG. 253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803055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4. MEDIDAS DE CENTRALIZACIÓN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57158" y="1071546"/>
            <a:ext cx="3214710" cy="36933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EJERCICIOS – PAG. 253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808032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5. MEDIDAS DE POSICIÓN</a:t>
            </a:r>
            <a:endParaRPr lang="es-E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1142984"/>
            <a:ext cx="8286808" cy="209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5. MEDIDAS DE POSICIÓN</a:t>
            </a:r>
            <a:endParaRPr lang="es-E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71546"/>
            <a:ext cx="7286676" cy="529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5. MEDIDAS DE POSICIÓN</a:t>
            </a:r>
            <a:endParaRPr lang="es-E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14464"/>
            <a:ext cx="8003052" cy="210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357158" y="1071546"/>
            <a:ext cx="3214710" cy="36933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EJERCICIOS – PAG. 254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Conceptos Básicos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76" y="1129328"/>
            <a:ext cx="381017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355976" y="1196752"/>
            <a:ext cx="4464496" cy="1754326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EJEMPLO</a:t>
            </a:r>
          </a:p>
          <a:p>
            <a:r>
              <a:rPr lang="es-ES" dirty="0" smtClean="0"/>
              <a:t>Vamos a realizar un estudio de la dieta de los alumnos </a:t>
            </a:r>
            <a:r>
              <a:rPr lang="es-ES" dirty="0"/>
              <a:t>de </a:t>
            </a:r>
            <a:r>
              <a:rPr lang="es-ES" dirty="0" smtClean="0"/>
              <a:t>3º ESO de nuestro IES.</a:t>
            </a:r>
            <a:endParaRPr lang="es-ES" dirty="0"/>
          </a:p>
          <a:p>
            <a:pPr algn="just"/>
            <a:r>
              <a:rPr lang="es-ES" dirty="0" smtClean="0"/>
              <a:t>En total 90 </a:t>
            </a:r>
            <a:r>
              <a:rPr lang="es-ES" dirty="0"/>
              <a:t>alumnos. Como no </a:t>
            </a:r>
            <a:r>
              <a:rPr lang="es-ES" dirty="0" smtClean="0"/>
              <a:t>queremos hacer la </a:t>
            </a:r>
            <a:r>
              <a:rPr lang="es-ES" dirty="0"/>
              <a:t>encuesta a </a:t>
            </a:r>
            <a:r>
              <a:rPr lang="es-ES" dirty="0" smtClean="0"/>
              <a:t>todos elegimos un total de 20 alumnos.</a:t>
            </a:r>
            <a:endParaRPr lang="es-E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40968"/>
            <a:ext cx="454895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46" y="4044641"/>
            <a:ext cx="2692694" cy="213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5. MEDIDAS DE POSICIÓN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57158" y="1071546"/>
            <a:ext cx="3214710" cy="36933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EJERCICIOS – PAG. 254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806308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6. MEDIDAS DE DISPERSIÓN</a:t>
            </a:r>
            <a:endParaRPr lang="es-ES" dirty="0"/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142984"/>
            <a:ext cx="7429552" cy="510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6. MEDIDAS DE DISPERSIÓN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57158" y="1071546"/>
            <a:ext cx="3214710" cy="36933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EJERCICIOS – PAG. 255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825719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6. MEDIDAS DE DISPERSIÓN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57158" y="1071546"/>
            <a:ext cx="3214710" cy="36933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EJERCICIOS – PAG. 255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7786742" cy="4247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6. MEDIDAS DE DISPERSIÓN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57158" y="1071546"/>
            <a:ext cx="3214710" cy="36933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EJERCICIOS – PAG. 255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8349316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Conceptos Básicos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120636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9 CuadroTexto"/>
          <p:cNvSpPr txBox="1"/>
          <p:nvPr/>
        </p:nvSpPr>
        <p:spPr>
          <a:xfrm>
            <a:off x="500034" y="1214422"/>
            <a:ext cx="3214710" cy="36933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EJERCICIOS – PAG. 246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Conceptos Básicos</a:t>
            </a:r>
            <a:endParaRPr lang="es-E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7643866" cy="3727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9 CuadroTexto"/>
          <p:cNvSpPr txBox="1"/>
          <p:nvPr/>
        </p:nvSpPr>
        <p:spPr>
          <a:xfrm>
            <a:off x="500034" y="1214422"/>
            <a:ext cx="3214710" cy="36933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EJERCICIOS – PAG. 246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Conceptos Básicos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8072494" cy="79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099" y="2071678"/>
            <a:ext cx="6932733" cy="412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Conceptos Básicos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00034" y="1214422"/>
            <a:ext cx="8143932" cy="646331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CLASIFICA LAS VARIABLES QUE VAN A INTERVENIR EN EL ESTUDIO ESTADÍSTICO DE E.FÍSICA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00034" y="2000240"/>
            <a:ext cx="8143932" cy="409342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s-ES" sz="2200" b="1" dirty="0" smtClean="0"/>
          </a:p>
          <a:p>
            <a:pPr algn="ctr"/>
            <a:r>
              <a:rPr lang="es-ES" sz="2200" b="1" dirty="0" smtClean="0"/>
              <a:t>SEXO (Hombre/Mujer)</a:t>
            </a:r>
          </a:p>
          <a:p>
            <a:pPr algn="ctr"/>
            <a:r>
              <a:rPr lang="es-ES" sz="2200" b="1" dirty="0" smtClean="0"/>
              <a:t>Edad</a:t>
            </a:r>
          </a:p>
          <a:p>
            <a:pPr algn="ctr"/>
            <a:r>
              <a:rPr lang="es-ES" sz="2200" b="1" dirty="0" smtClean="0"/>
              <a:t>Altura</a:t>
            </a:r>
          </a:p>
          <a:p>
            <a:pPr algn="ctr"/>
            <a:r>
              <a:rPr lang="es-ES" sz="2200" b="1" dirty="0" smtClean="0"/>
              <a:t>Peso</a:t>
            </a:r>
          </a:p>
          <a:p>
            <a:pPr algn="ctr"/>
            <a:r>
              <a:rPr lang="es-ES" sz="2200" b="1" dirty="0" smtClean="0"/>
              <a:t>Horas Semanales de Deporte</a:t>
            </a:r>
          </a:p>
          <a:p>
            <a:pPr algn="ctr"/>
            <a:r>
              <a:rPr lang="es-ES" sz="2200" b="1" dirty="0" smtClean="0"/>
              <a:t>Desayuna?</a:t>
            </a:r>
          </a:p>
          <a:p>
            <a:pPr algn="ctr"/>
            <a:r>
              <a:rPr lang="es-ES" sz="2200" b="1" dirty="0" smtClean="0"/>
              <a:t>Almuerza?</a:t>
            </a:r>
          </a:p>
          <a:p>
            <a:pPr algn="ctr"/>
            <a:r>
              <a:rPr lang="es-ES" sz="2200" b="1" dirty="0" smtClean="0"/>
              <a:t>Calorías Semanales</a:t>
            </a:r>
          </a:p>
          <a:p>
            <a:pPr algn="ctr"/>
            <a:r>
              <a:rPr lang="es-ES" sz="2200" b="1" dirty="0" smtClean="0"/>
              <a:t>Nota Matemáticas, </a:t>
            </a:r>
          </a:p>
          <a:p>
            <a:pPr algn="ctr"/>
            <a:r>
              <a:rPr lang="es-ES" sz="2200" b="1" dirty="0" smtClean="0"/>
              <a:t>Nota Educación Física</a:t>
            </a:r>
          </a:p>
          <a:p>
            <a:pPr algn="ctr"/>
            <a:endParaRPr lang="es-E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Conceptos Básicos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00034" y="1214422"/>
            <a:ext cx="3214710" cy="36933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EJERCICIOS – PAG. 247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7"/>
            <a:ext cx="6072230" cy="413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31994</TotalTime>
  <Words>562</Words>
  <Application>Microsoft Office PowerPoint</Application>
  <PresentationFormat>Presentación en pantalla (4:3)</PresentationFormat>
  <Paragraphs>115</Paragraphs>
  <Slides>44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Civil</vt:lpstr>
      <vt:lpstr>ESTADÍSTICA</vt:lpstr>
      <vt:lpstr>Introducción</vt:lpstr>
      <vt:lpstr>Introducción</vt:lpstr>
      <vt:lpstr>1. Conceptos Básicos</vt:lpstr>
      <vt:lpstr>1. Conceptos Básicos</vt:lpstr>
      <vt:lpstr>1. Conceptos Básicos</vt:lpstr>
      <vt:lpstr>1. Conceptos Básicos</vt:lpstr>
      <vt:lpstr>1. Conceptos Básicos</vt:lpstr>
      <vt:lpstr>1. Conceptos Básicos</vt:lpstr>
      <vt:lpstr>1. Conceptos Básicos</vt:lpstr>
      <vt:lpstr>2. Tablas y frecuencias</vt:lpstr>
      <vt:lpstr>2. Tablas y frecuencias</vt:lpstr>
      <vt:lpstr>2. Tablas y frecuencias</vt:lpstr>
      <vt:lpstr>2. Tablas y frecuencias</vt:lpstr>
      <vt:lpstr>2. Tablas y frecuencias</vt:lpstr>
      <vt:lpstr>2. Tablas y frecuencias</vt:lpstr>
      <vt:lpstr>2. Tablas y frecuencias</vt:lpstr>
      <vt:lpstr>2. Tablas y frecuencias</vt:lpstr>
      <vt:lpstr>2. Tablas y frecuencias</vt:lpstr>
      <vt:lpstr>2. Tablas y frecuencias</vt:lpstr>
      <vt:lpstr>2. Tablas y frecuencias</vt:lpstr>
      <vt:lpstr>2. Tablas y frecuencias</vt:lpstr>
      <vt:lpstr>2. Tablas y frecuencias</vt:lpstr>
      <vt:lpstr>3. Gráficos Estadísticos</vt:lpstr>
      <vt:lpstr>3. Gráficos Estadísticos</vt:lpstr>
      <vt:lpstr>3. Gráficos Estadísticos</vt:lpstr>
      <vt:lpstr>3. Gráficos Estadísticos</vt:lpstr>
      <vt:lpstr>3. Gráficos Estadísticos</vt:lpstr>
      <vt:lpstr>3. Gráficos Estadísticos</vt:lpstr>
      <vt:lpstr>3. Gráficos Estadísticos</vt:lpstr>
      <vt:lpstr>3. Gráficos Estadísticos</vt:lpstr>
      <vt:lpstr>4. MEDIDAS DE CENTRALIZACIÓN</vt:lpstr>
      <vt:lpstr>4. MEDIDAS DE CENTRALIZACIÓN</vt:lpstr>
      <vt:lpstr>4. MEDIDAS DE CENTRALIZACIÓN</vt:lpstr>
      <vt:lpstr>4. MEDIDAS DE CENTRALIZACIÓN</vt:lpstr>
      <vt:lpstr>4. MEDIDAS DE CENTRALIZACIÓN</vt:lpstr>
      <vt:lpstr>5. MEDIDAS DE POSICIÓN</vt:lpstr>
      <vt:lpstr>5. MEDIDAS DE POSICIÓN</vt:lpstr>
      <vt:lpstr>5. MEDIDAS DE POSICIÓN</vt:lpstr>
      <vt:lpstr>5. MEDIDAS DE POSICIÓN</vt:lpstr>
      <vt:lpstr>6. MEDIDAS DE DISPERSIÓN</vt:lpstr>
      <vt:lpstr>6. MEDIDAS DE DISPERSIÓN</vt:lpstr>
      <vt:lpstr>6. MEDIDAS DE DISPERSIÓN</vt:lpstr>
      <vt:lpstr>6. MEDIDAS DE DISPERSIÓN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Vectores</dc:title>
  <dc:creator>Dani</dc:creator>
  <cp:lastModifiedBy>Dani-HP</cp:lastModifiedBy>
  <cp:revision>126</cp:revision>
  <dcterms:created xsi:type="dcterms:W3CDTF">2013-02-24T15:18:53Z</dcterms:created>
  <dcterms:modified xsi:type="dcterms:W3CDTF">2014-04-23T09:54:31Z</dcterms:modified>
</cp:coreProperties>
</file>