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71" r:id="rId4"/>
    <p:sldId id="316" r:id="rId5"/>
    <p:sldId id="286" r:id="rId6"/>
    <p:sldId id="292" r:id="rId7"/>
    <p:sldId id="293" r:id="rId8"/>
    <p:sldId id="294" r:id="rId9"/>
    <p:sldId id="295" r:id="rId10"/>
    <p:sldId id="296" r:id="rId11"/>
    <p:sldId id="297" r:id="rId12"/>
    <p:sldId id="273" r:id="rId13"/>
    <p:sldId id="287" r:id="rId14"/>
    <p:sldId id="288" r:id="rId15"/>
    <p:sldId id="275" r:id="rId16"/>
    <p:sldId id="280" r:id="rId17"/>
    <p:sldId id="278" r:id="rId18"/>
    <p:sldId id="281" r:id="rId19"/>
    <p:sldId id="289" r:id="rId20"/>
    <p:sldId id="290" r:id="rId21"/>
    <p:sldId id="291" r:id="rId22"/>
    <p:sldId id="298" r:id="rId23"/>
    <p:sldId id="300" r:id="rId24"/>
    <p:sldId id="301" r:id="rId25"/>
    <p:sldId id="299" r:id="rId26"/>
    <p:sldId id="303" r:id="rId27"/>
    <p:sldId id="30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5" r:id="rId39"/>
    <p:sldId id="31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761"/>
  </p:normalViewPr>
  <p:slideViewPr>
    <p:cSldViewPr>
      <p:cViewPr varScale="1">
        <p:scale>
          <a:sx n="56" d="100"/>
          <a:sy n="56" d="100"/>
        </p:scale>
        <p:origin x="1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87A3F-A143-4EAD-8F1F-DFC457242DD1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B795-CD5B-46ED-A897-D2F4D144B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31/12/19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1333528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1333528" y="1654514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86050" y="776856"/>
            <a:ext cx="6106430" cy="2868168"/>
          </a:xfrm>
        </p:spPr>
        <p:txBody>
          <a:bodyPr/>
          <a:lstStyle/>
          <a:p>
            <a:pPr algn="ctr"/>
            <a:r>
              <a:rPr lang="es-ES" sz="7200" dirty="0"/>
              <a:t>FUNCIONES Y GRÁFICAS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Dado el siguiente eje de coordenadas, representa los siguientes puntos: </a:t>
            </a:r>
          </a:p>
          <a:p>
            <a:r>
              <a:rPr lang="es-ES" sz="2400" dirty="0"/>
              <a:t>A = (</a:t>
            </a:r>
            <a:r>
              <a:rPr lang="es-ES" sz="2400" dirty="0">
                <a:sym typeface="Symbol" pitchFamily="2" charset="2"/>
              </a:rPr>
              <a:t></a:t>
            </a:r>
            <a:r>
              <a:rPr lang="es-ES" sz="2400" dirty="0"/>
              <a:t>1, 3)  ;  B = (2, 2)  ;  C = (</a:t>
            </a:r>
            <a:r>
              <a:rPr lang="es-ES" sz="2400" dirty="0">
                <a:sym typeface="Symbol" pitchFamily="2" charset="2"/>
              </a:rPr>
              <a:t></a:t>
            </a:r>
            <a:r>
              <a:rPr lang="es-ES" sz="2400" dirty="0"/>
              <a:t>2’5, 0) ;  </a:t>
            </a:r>
          </a:p>
          <a:p>
            <a:r>
              <a:rPr lang="es-ES" sz="2400" dirty="0"/>
              <a:t>D = (1, </a:t>
            </a:r>
            <a:r>
              <a:rPr lang="es-ES" sz="2400" dirty="0">
                <a:sym typeface="Symbol" pitchFamily="2" charset="2"/>
              </a:rPr>
              <a:t></a:t>
            </a:r>
            <a:r>
              <a:rPr lang="es-ES" sz="2400" dirty="0"/>
              <a:t>1)  ;  E = (</a:t>
            </a:r>
            <a:r>
              <a:rPr lang="es-ES" sz="2400" dirty="0">
                <a:sym typeface="Symbol" pitchFamily="2" charset="2"/>
              </a:rPr>
              <a:t></a:t>
            </a:r>
            <a:r>
              <a:rPr lang="es-ES" sz="2400" dirty="0"/>
              <a:t>2, </a:t>
            </a:r>
            <a:r>
              <a:rPr lang="es-ES" sz="2400" dirty="0">
                <a:sym typeface="Symbol" pitchFamily="2" charset="2"/>
              </a:rPr>
              <a:t></a:t>
            </a:r>
            <a:r>
              <a:rPr lang="es-ES" sz="2400" dirty="0"/>
              <a:t>1)  ;  F = (4, -3) </a:t>
            </a:r>
          </a:p>
          <a:p>
            <a:pPr lvl="0"/>
            <a:endParaRPr lang="es-ES" dirty="0"/>
          </a:p>
        </p:txBody>
      </p:sp>
      <p:pic>
        <p:nvPicPr>
          <p:cNvPr id="7" name="Imagen 6" descr="http://web.educastur.princast.es/proyectos/formadultos/unidades/matematicas_2/ud3/photos/img_304.jpg">
            <a:extLst>
              <a:ext uri="{FF2B5EF4-FFF2-40B4-BE49-F238E27FC236}">
                <a16:creationId xmlns:a16="http://schemas.microsoft.com/office/drawing/2014/main" id="{4796C42D-1000-704C-81A4-E125034366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199721" cy="395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14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Dibuja un sistema de referencia cartesiano y en él marca los puntos siguientes: </a:t>
            </a:r>
          </a:p>
          <a:p>
            <a:pPr lvl="0"/>
            <a:endParaRPr lang="es-ES" dirty="0"/>
          </a:p>
          <a:p>
            <a:r>
              <a:rPr lang="es-ES" sz="2200" dirty="0"/>
              <a:t>A = (</a:t>
            </a:r>
            <a:r>
              <a:rPr lang="es-ES" sz="2200" dirty="0">
                <a:sym typeface="Symbol" pitchFamily="2" charset="2"/>
              </a:rPr>
              <a:t></a:t>
            </a:r>
            <a:r>
              <a:rPr lang="es-ES" sz="2200" dirty="0"/>
              <a:t>4, 2); B = (</a:t>
            </a:r>
            <a:r>
              <a:rPr lang="es-ES" sz="2200" dirty="0">
                <a:sym typeface="Symbol" pitchFamily="2" charset="2"/>
              </a:rPr>
              <a:t></a:t>
            </a:r>
            <a:r>
              <a:rPr lang="es-ES" sz="2200" dirty="0"/>
              <a:t>3, </a:t>
            </a:r>
            <a:r>
              <a:rPr lang="es-ES" sz="2200" dirty="0">
                <a:sym typeface="Symbol" pitchFamily="2" charset="2"/>
              </a:rPr>
              <a:t></a:t>
            </a:r>
            <a:r>
              <a:rPr lang="es-ES" sz="2200" dirty="0"/>
              <a:t>3); C = (</a:t>
            </a:r>
            <a:r>
              <a:rPr lang="es-ES" sz="2200" dirty="0">
                <a:sym typeface="Symbol" pitchFamily="2" charset="2"/>
              </a:rPr>
              <a:t></a:t>
            </a:r>
            <a:r>
              <a:rPr lang="es-ES" sz="2200" dirty="0"/>
              <a:t>0’5, 0’5) y D = (0, </a:t>
            </a:r>
            <a:r>
              <a:rPr lang="es-ES" sz="2200" dirty="0">
                <a:sym typeface="Symbol" pitchFamily="2" charset="2"/>
              </a:rPr>
              <a:t></a:t>
            </a:r>
            <a:r>
              <a:rPr lang="es-ES" sz="2200" dirty="0"/>
              <a:t>2)</a:t>
            </a:r>
          </a:p>
          <a:p>
            <a:pPr lv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54A2D45-F8C8-BC49-AFCC-01F5143AADF3}"/>
              </a:ext>
            </a:extLst>
          </p:cNvPr>
          <p:cNvSpPr/>
          <p:nvPr/>
        </p:nvSpPr>
        <p:spPr>
          <a:xfrm>
            <a:off x="1907704" y="2416245"/>
            <a:ext cx="6408712" cy="38584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31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2. funciones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5818A1-DCE4-A14F-8133-DF47FCD01121}"/>
              </a:ext>
            </a:extLst>
          </p:cNvPr>
          <p:cNvSpPr/>
          <p:nvPr/>
        </p:nvSpPr>
        <p:spPr>
          <a:xfrm>
            <a:off x="1115616" y="836712"/>
            <a:ext cx="77768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una relación que asocia a cada valor de una magnitud inicial un 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valor de otra magnitud final.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10014A-A721-9F43-BDFE-536FEE3569FD}"/>
              </a:ext>
            </a:extLst>
          </p:cNvPr>
          <p:cNvSpPr/>
          <p:nvPr/>
        </p:nvSpPr>
        <p:spPr>
          <a:xfrm>
            <a:off x="1115616" y="1840777"/>
            <a:ext cx="77768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valores de dichas magnitudes se denominan variables. La primera magnitud 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es la variable independiente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segunda 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la variable dependiente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FB51F7-1EFA-094A-96A8-46A9A695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56992"/>
            <a:ext cx="7596336" cy="2980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2. funciones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628800"/>
            <a:ext cx="5293985" cy="2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195197" y="1057296"/>
            <a:ext cx="14287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EJEMPLO</a:t>
            </a:r>
            <a:endParaRPr lang="es-E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4546018"/>
            <a:ext cx="20097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207503" y="4876000"/>
            <a:ext cx="24288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¿Cómo se representa gráficamente?</a:t>
            </a:r>
          </a:p>
        </p:txBody>
      </p:sp>
    </p:spTree>
    <p:extLst>
      <p:ext uri="{BB962C8B-B14F-4D97-AF65-F5344CB8AC3E}">
        <p14:creationId xmlns:p14="http://schemas.microsoft.com/office/powerpoint/2010/main" val="2257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Escribe a continuación una gráfica que sea función y otra que no sea función:</a:t>
            </a:r>
            <a:endParaRPr lang="es-ES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ADFF3C-25CF-7441-A7C2-B0C769F6A9E0}"/>
              </a:ext>
            </a:extLst>
          </p:cNvPr>
          <p:cNvSpPr/>
          <p:nvPr/>
        </p:nvSpPr>
        <p:spPr>
          <a:xfrm>
            <a:off x="1187624" y="1844824"/>
            <a:ext cx="3600400" cy="40324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37F9A8-2386-B947-9D78-FD1E225C89AF}"/>
              </a:ext>
            </a:extLst>
          </p:cNvPr>
          <p:cNvSpPr/>
          <p:nvPr/>
        </p:nvSpPr>
        <p:spPr>
          <a:xfrm>
            <a:off x="5076056" y="1844824"/>
            <a:ext cx="3600400" cy="40324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14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2. funciones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71604" y="128586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Formas de representar una función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3E5F44-162F-EE40-A218-2539199B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2856"/>
            <a:ext cx="7572396" cy="3756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2. Funciones - fórmula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3960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7509039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5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es-ES" dirty="0"/>
              <a:t>2. Funciones – tabla valores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49333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161" y="5160612"/>
            <a:ext cx="755272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F98DED-8688-C341-BD74-5CA4A230CD40}"/>
              </a:ext>
            </a:extLst>
          </p:cNvPr>
          <p:cNvSpPr txBox="1"/>
          <p:nvPr/>
        </p:nvSpPr>
        <p:spPr>
          <a:xfrm>
            <a:off x="1331640" y="2204864"/>
            <a:ext cx="5400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2.1 Tabla de valores a partir de una situación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16288A-4669-DF41-80C1-A2E396206F6F}"/>
              </a:ext>
            </a:extLst>
          </p:cNvPr>
          <p:cNvSpPr txBox="1"/>
          <p:nvPr/>
        </p:nvSpPr>
        <p:spPr>
          <a:xfrm>
            <a:off x="1331640" y="4581128"/>
            <a:ext cx="5400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2.2 Tabla de valores a partir de una fórmula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9AD10-F94D-894D-BDF0-B5A6B6590C16}"/>
              </a:ext>
            </a:extLst>
          </p:cNvPr>
          <p:cNvSpPr txBox="1"/>
          <p:nvPr/>
        </p:nvSpPr>
        <p:spPr>
          <a:xfrm>
            <a:off x="1331640" y="29249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3 manzanas cuestan 2€. Completa la siguiente tabla de valores: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CCD5617-CD34-5C40-BC63-4F9F89526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30495"/>
              </p:ext>
            </p:extLst>
          </p:nvPr>
        </p:nvGraphicFramePr>
        <p:xfrm>
          <a:off x="1312204" y="3420866"/>
          <a:ext cx="700421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612">
                  <a:extLst>
                    <a:ext uri="{9D8B030D-6E8A-4147-A177-3AD203B41FA5}">
                      <a16:colId xmlns:a16="http://schemas.microsoft.com/office/drawing/2014/main" val="992988238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40214459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1410860355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111818864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37937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Nº Manzanas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0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25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2. Funciones - gráfica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171" y="928670"/>
            <a:ext cx="740323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2071678"/>
            <a:ext cx="74308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368760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23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8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2068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Asocia a cada nº natural del 1 al 5 su doble, halla los pares de coordenadas que resultan y represéntalos gráficamente.</a:t>
            </a:r>
            <a:r>
              <a:rPr lang="es-ES" sz="28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0A09BB-F17E-D84B-8F64-72A9396C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01"/>
          <a:stretch/>
        </p:blipFill>
        <p:spPr>
          <a:xfrm>
            <a:off x="1160628" y="1479271"/>
            <a:ext cx="3123340" cy="2669809"/>
          </a:xfrm>
          <a:prstGeom prst="rect">
            <a:avLst/>
          </a:prstGeom>
        </p:spPr>
      </p:pic>
      <p:pic>
        <p:nvPicPr>
          <p:cNvPr id="7" name="Imagen 6" descr="http://web.educastur.princast.es/proyectos/formadultos/unidades/matematicas_2/ud3/photos/img_304.jpg">
            <a:extLst>
              <a:ext uri="{FF2B5EF4-FFF2-40B4-BE49-F238E27FC236}">
                <a16:creationId xmlns:a16="http://schemas.microsoft.com/office/drawing/2014/main" id="{96AA9810-2D6D-3943-95BE-3794077F2C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64F0D4-6CCB-CF41-9ADF-45A39869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70"/>
          <a:stretch/>
        </p:blipFill>
        <p:spPr>
          <a:xfrm>
            <a:off x="1907704" y="4070093"/>
            <a:ext cx="1462318" cy="26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rmAutofit/>
          </a:bodyPr>
          <a:lstStyle/>
          <a:p>
            <a:r>
              <a:rPr lang="es-ES" dirty="0"/>
              <a:t>INTRODUCCIÓN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978"/>
          <a:stretch>
            <a:fillRect/>
          </a:stretch>
        </p:blipFill>
        <p:spPr bwMode="auto">
          <a:xfrm>
            <a:off x="1460840" y="928670"/>
            <a:ext cx="29682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1403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3214262" cy="18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Asocia a cada nº entero del -3 al 3 su cuadrado, halla los pares de coordenadas que resultan y represéntalos gráficamente.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A8680B-49CB-0948-ABE1-25B24860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29575"/>
            <a:ext cx="3251200" cy="3467100"/>
          </a:xfrm>
          <a:prstGeom prst="rect">
            <a:avLst/>
          </a:prstGeom>
        </p:spPr>
      </p:pic>
      <p:pic>
        <p:nvPicPr>
          <p:cNvPr id="7" name="Imagen 6" descr="http://web.educastur.princast.es/proyectos/formadultos/unidades/matematicas_2/ud3/photos/img_304.jpg">
            <a:extLst>
              <a:ext uri="{FF2B5EF4-FFF2-40B4-BE49-F238E27FC236}">
                <a16:creationId xmlns:a16="http://schemas.microsoft.com/office/drawing/2014/main" id="{62CFEE5E-FF56-FF4E-A726-716B17FC10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54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69269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precio de un kilo de queso de cabra, de la sierra de Madrid, es de 18 € y se vende al peso. Completa la siguiente tabla de valores que relaciona el peso del queso con su precio.</a:t>
            </a:r>
            <a:endParaRPr lang="es-ES" sz="32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D2C7180-8FCB-5746-B4F6-F95C4805B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42216"/>
              </p:ext>
            </p:extLst>
          </p:nvPr>
        </p:nvGraphicFramePr>
        <p:xfrm>
          <a:off x="1175527" y="2636912"/>
          <a:ext cx="7595648" cy="12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5648">
                  <a:extLst>
                    <a:ext uri="{9D8B030D-6E8A-4147-A177-3AD203B41FA5}">
                      <a16:colId xmlns:a16="http://schemas.microsoft.com/office/drawing/2014/main" val="20247600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27236080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7711523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9020586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60007024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87722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Peso (g)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100 g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250 g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500 g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750 g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1000g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effectLst/>
                        </a:rPr>
                        <a:t>Dinero (€)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48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4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69269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Construye una tabla de valores, con cinco cantidades diferentes, que relacione el consumo de un coche y los kilómetros que recorre sabiendo que su consumo medio es de 5 litros cada 100 kilómetros.</a:t>
            </a:r>
            <a:endParaRPr lang="es-ES" sz="28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498D39-44CB-9B4C-BC5C-D3AA60E4B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52824"/>
              </p:ext>
            </p:extLst>
          </p:nvPr>
        </p:nvGraphicFramePr>
        <p:xfrm>
          <a:off x="1472903" y="2420888"/>
          <a:ext cx="7206306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0591">
                  <a:extLst>
                    <a:ext uri="{9D8B030D-6E8A-4147-A177-3AD203B41FA5}">
                      <a16:colId xmlns:a16="http://schemas.microsoft.com/office/drawing/2014/main" val="3259942263"/>
                    </a:ext>
                  </a:extLst>
                </a:gridCol>
                <a:gridCol w="1200591">
                  <a:extLst>
                    <a:ext uri="{9D8B030D-6E8A-4147-A177-3AD203B41FA5}">
                      <a16:colId xmlns:a16="http://schemas.microsoft.com/office/drawing/2014/main" val="2780931733"/>
                    </a:ext>
                  </a:extLst>
                </a:gridCol>
                <a:gridCol w="1201281">
                  <a:extLst>
                    <a:ext uri="{9D8B030D-6E8A-4147-A177-3AD203B41FA5}">
                      <a16:colId xmlns:a16="http://schemas.microsoft.com/office/drawing/2014/main" val="3612966931"/>
                    </a:ext>
                  </a:extLst>
                </a:gridCol>
                <a:gridCol w="1201281">
                  <a:extLst>
                    <a:ext uri="{9D8B030D-6E8A-4147-A177-3AD203B41FA5}">
                      <a16:colId xmlns:a16="http://schemas.microsoft.com/office/drawing/2014/main" val="2957864762"/>
                    </a:ext>
                  </a:extLst>
                </a:gridCol>
                <a:gridCol w="1201281">
                  <a:extLst>
                    <a:ext uri="{9D8B030D-6E8A-4147-A177-3AD203B41FA5}">
                      <a16:colId xmlns:a16="http://schemas.microsoft.com/office/drawing/2014/main" val="3801256994"/>
                    </a:ext>
                  </a:extLst>
                </a:gridCol>
                <a:gridCol w="1201281">
                  <a:extLst>
                    <a:ext uri="{9D8B030D-6E8A-4147-A177-3AD203B41FA5}">
                      <a16:colId xmlns:a16="http://schemas.microsoft.com/office/drawing/2014/main" val="200218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Consumo (l)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60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Distancia (Km)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7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9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6926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Construye una tabla de valores, con cinco cantidades diferentes, en que se relacione el lado de un cuadrado y su superficie</a:t>
            </a:r>
            <a:r>
              <a:rPr lang="es-ES" sz="2000" dirty="0"/>
              <a:t>.</a:t>
            </a:r>
            <a:endParaRPr lang="es-ES" sz="36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498D39-44CB-9B4C-BC5C-D3AA60E4B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87464"/>
              </p:ext>
            </p:extLst>
          </p:nvPr>
        </p:nvGraphicFramePr>
        <p:xfrm>
          <a:off x="1472903" y="2420888"/>
          <a:ext cx="7206307" cy="152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937">
                  <a:extLst>
                    <a:ext uri="{9D8B030D-6E8A-4147-A177-3AD203B41FA5}">
                      <a16:colId xmlns:a16="http://schemas.microsoft.com/office/drawing/2014/main" val="3259942263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780931733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361296693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957864762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3801256994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218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Lado Cuadrado (cm)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60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Superficie (cm</a:t>
                      </a:r>
                      <a:r>
                        <a:rPr lang="es-ES" sz="20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7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78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3129" y="539781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Construye una tabla de valores, con cinco cantidades diferentes, que represente la siguiente situación: “Una compañía de telefonía cobra 5 céntimos de euro por establecimiento de llamada y 4 céntimos por minuto hablado”. Representa la tabla gráficamente.</a:t>
            </a:r>
            <a:endParaRPr lang="es-ES" altLang="es-ES" sz="3600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498D39-44CB-9B4C-BC5C-D3AA60E4B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7325"/>
              </p:ext>
            </p:extLst>
          </p:nvPr>
        </p:nvGraphicFramePr>
        <p:xfrm>
          <a:off x="1472902" y="2599989"/>
          <a:ext cx="7206307" cy="12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937">
                  <a:extLst>
                    <a:ext uri="{9D8B030D-6E8A-4147-A177-3AD203B41FA5}">
                      <a16:colId xmlns:a16="http://schemas.microsoft.com/office/drawing/2014/main" val="3259942263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780931733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361296693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957864762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3801256994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218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Tiempo (minutos)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60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Coste (céntimos)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7431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B76011C-BE3F-6A42-948B-A3E1E1BC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05" y="3940405"/>
            <a:ext cx="5905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Dada la función f(x) = 2x-1, completa la siguiente tabla de valores y represéntala gráficamente: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A8970-88FD-B34B-A42C-2314EBDA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33992"/>
            <a:ext cx="7759927" cy="33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Dada la función f(x) = x</a:t>
            </a:r>
            <a:r>
              <a:rPr lang="es-ES" sz="2400" baseline="30000" dirty="0"/>
              <a:t>2</a:t>
            </a:r>
            <a:r>
              <a:rPr lang="es-ES" sz="2400" dirty="0"/>
              <a:t>-3, completa la siguiente tabla de valores y represéntala gráficamente</a:t>
            </a:r>
            <a:r>
              <a:rPr lang="es-ES" sz="32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A8970-88FD-B34B-A42C-2314EBDA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33992"/>
            <a:ext cx="7759927" cy="33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Dada la función f(x) = -2x, completa la siguiente tabla de valores y represéntala gráficamente</a:t>
            </a:r>
            <a:r>
              <a:rPr lang="es-ES" sz="32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068159-8F70-6C4D-8830-E8CFC2E6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95" y="1657102"/>
            <a:ext cx="8009105" cy="32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/>
              <a:t>Rodea la función a la que pertenece el punto A(1,-1): </a:t>
            </a:r>
            <a:endParaRPr lang="es-ES" sz="4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6BCBFF-99E3-8645-8AA9-898AEDE9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40373"/>
              </p:ext>
            </p:extLst>
          </p:nvPr>
        </p:nvGraphicFramePr>
        <p:xfrm>
          <a:off x="1546087" y="2132856"/>
          <a:ext cx="6635750" cy="2255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7875">
                  <a:extLst>
                    <a:ext uri="{9D8B030D-6E8A-4147-A177-3AD203B41FA5}">
                      <a16:colId xmlns:a16="http://schemas.microsoft.com/office/drawing/2014/main" val="2052374470"/>
                    </a:ext>
                  </a:extLst>
                </a:gridCol>
                <a:gridCol w="3317875">
                  <a:extLst>
                    <a:ext uri="{9D8B030D-6E8A-4147-A177-3AD203B41FA5}">
                      <a16:colId xmlns:a16="http://schemas.microsoft.com/office/drawing/2014/main" val="2349289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ES" sz="3200" dirty="0">
                          <a:effectLst/>
                        </a:rPr>
                        <a:t>f(x)= x+2</a:t>
                      </a:r>
                      <a:endParaRPr lang="es-ES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dirty="0">
                          <a:effectLst/>
                        </a:rPr>
                        <a:t>b) f(x)= x</a:t>
                      </a:r>
                      <a:r>
                        <a:rPr lang="es-ES" sz="3200" baseline="30000" dirty="0">
                          <a:effectLst/>
                        </a:rPr>
                        <a:t>2</a:t>
                      </a:r>
                      <a:r>
                        <a:rPr lang="es-ES" sz="3200" dirty="0">
                          <a:effectLst/>
                        </a:rPr>
                        <a:t>-1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083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>
                          <a:effectLst/>
                        </a:rPr>
                        <a:t>c) f(x)= 2x-3</a:t>
                      </a:r>
                      <a:endParaRPr lang="es-E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dirty="0">
                          <a:effectLst/>
                        </a:rPr>
                        <a:t>d) f(x)= 2x-1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35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07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18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Javier tiene que ir a comprar a una tienda algo alejada de su casa, como no tiene prisa decide ir dando un paseo. Justo cuando llega a la tienda se da cuenta de que se le ha olvidado la cartera y no tiene dinero para comprar. Corriendo vuelve a su casa a por la cartera. Representa esta situación mediante una gráfica: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99FD64-A74A-F048-A6F9-9B4D925D8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2852936"/>
            <a:ext cx="5389260" cy="34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Autofit/>
          </a:bodyPr>
          <a:lstStyle/>
          <a:p>
            <a:r>
              <a:rPr lang="es-ES" sz="2800" dirty="0"/>
              <a:t>1. Sistema de referencia cartesiano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930C6C-EC88-7648-B303-37398C713CE3}"/>
              </a:ext>
            </a:extLst>
          </p:cNvPr>
          <p:cNvSpPr/>
          <p:nvPr/>
        </p:nvSpPr>
        <p:spPr>
          <a:xfrm>
            <a:off x="1115616" y="836712"/>
            <a:ext cx="77768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tabLst>
                <a:tab pos="2790825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sistema de referencia cartesiano</a:t>
            </a:r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consiste en dos rectas numéricas perpendiculares, llamadas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ejes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El punto en el que se cortan los ejes se denomina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origen de coordenadas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36B47C-840E-8544-B4C0-658F76A92891}"/>
              </a:ext>
            </a:extLst>
          </p:cNvPr>
          <p:cNvSpPr/>
          <p:nvPr/>
        </p:nvSpPr>
        <p:spPr>
          <a:xfrm>
            <a:off x="5293424" y="2276872"/>
            <a:ext cx="359079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2790825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 eje horizontal lo denominamos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eje de abscisas</a:t>
            </a:r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(eje X) y al vertical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eje de ordenadas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(eje Y).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2DA733-93AF-CE4C-BDFA-FBB0749AB9FE}"/>
              </a:ext>
            </a:extLst>
          </p:cNvPr>
          <p:cNvSpPr/>
          <p:nvPr/>
        </p:nvSpPr>
        <p:spPr>
          <a:xfrm>
            <a:off x="5293424" y="4455695"/>
            <a:ext cx="357427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2790825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 cortarse los 2 ejes, el plano queda dividido en cuatro zonas denominadas </a:t>
            </a:r>
            <a:r>
              <a:rPr lang="es-E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cuadrantes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DC8FCF3-C674-4342-9B4B-BB40F9515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177514"/>
            <a:ext cx="4104456" cy="42613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Manuela va algunas tardes a casa de sus abuelos donde pasa un buen rato con ellos. Después vuelve rápidamente a su casa para hacer los deberes antes de cenar. Construye una gráfica de esta situación.</a:t>
            </a:r>
            <a:endParaRPr lang="es-ES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00025D-9251-CA40-94D1-3D3B98B641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65" y="2708920"/>
            <a:ext cx="6514858" cy="37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/>
              <a:t>Dada las siguiente situación: “Este verano Juan fue en bicicleta a casa de sus abuelos que vivían en un pueblo cercano, a 35 kilómetros del suyo. A los 20 minutos había recorrido 10 km; en ese momento comenzó́ a ir más deprisa y tardó 15 minutos en recorrer los siguientes 15 km. Paró a descansar durante 10 minutos y, después, emprendió́ la marcha recorriendo los últimos 10 km en 15 minutos.” Completa la tabla de valores y construye la gráfica asociada.</a:t>
            </a:r>
            <a:endParaRPr lang="es-ES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AE42B5-3138-AD43-9AE1-7B162198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3" y="3789040"/>
            <a:ext cx="7934790" cy="22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/>
              <a:t>Dada las siguiente situación: “Vanesa salió́ a dar un paseo, primero fue a casa de su amiga Inés, que vive a 250 metros, y tardó 6 minutos en llegar. La tuvo que esperar otros 6 minutos en su portal y, después, tardaron 15 minutos en llegar al parque, que estaba a 600 m, donde merendaron y charlaron durante media hora. Por último Vanesa regresó a casa rápidamente, porque le había llamado su madre. Sólo tardó 5 minutos.” Completa la tabla de valores y construye la gráfica asociada.</a:t>
            </a:r>
            <a:endParaRPr lang="es-ES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233AD7-AAFF-1142-8F50-F564B026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8" y="3736516"/>
            <a:ext cx="7956376" cy="24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7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El gráfico adjunto muestra las temperaturas a lo largo de un día de invierno en el pico de </a:t>
            </a:r>
            <a:r>
              <a:rPr lang="es-ES" sz="2000" dirty="0" err="1"/>
              <a:t>Peñalara</a:t>
            </a:r>
            <a:r>
              <a:rPr lang="es-ES" sz="2000" dirty="0"/>
              <a:t>. Analiza dicho gráfico indicando en que momento se alcanza la temperatura mínima y la máxima y a qué horas sube o baja la temperatura.</a:t>
            </a:r>
            <a:endParaRPr lang="es-ES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4B6179-FE4C-E746-B8A8-D2496DADC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2348880"/>
            <a:ext cx="6336704" cy="29669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2413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El gráfico adjunto muestra el recorrido de Juan de camino a casa de sus abuelos. Analiza dicho gráfico.</a:t>
            </a:r>
            <a:endParaRPr lang="es-ES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57B482-B1BE-B642-8E3B-2745E9D76B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6" y="1916832"/>
            <a:ext cx="5740345" cy="32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6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Observando las gráficas de debajo, rodea la que mejor se ajusta a la situación siguiente:</a:t>
            </a:r>
          </a:p>
          <a:p>
            <a:pPr lvl="0"/>
            <a:r>
              <a:rPr lang="es-ES" sz="2400" i="1" dirty="0"/>
              <a:t>“Antonio va al Instituto cada mañana desde su casa, un día se encuentra con un amigo y se queda charlando un ratito. Como se la ha hecho tarde sale corriendo para llegar a tiempo a la primera clase”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288FC8-8E1C-4248-BE02-9B9C52B4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24" y="3394597"/>
            <a:ext cx="7740352" cy="2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2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La gráfica siguiente muestra la temperatura que se ha medido, en la atmosfera, a distintas altitudes</a:t>
            </a:r>
            <a:endParaRPr lang="es-ES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A1486B-3644-3646-9BEE-390EEBB54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84907"/>
            <a:ext cx="6914728" cy="3158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C380A5-9BA0-D243-B75E-57F010BC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0" y="4722683"/>
            <a:ext cx="8028384" cy="12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88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A continuación tenemos dos gráficas. La primera nos muestra la variación de la estatura de Laura con relación a su edad y la segunda la variación de su peso en relación con su estatura. </a:t>
            </a:r>
            <a:endParaRPr lang="es-ES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56C4A3-B9E2-CB42-B8E9-FEBC7FC7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56792"/>
            <a:ext cx="3936049" cy="29691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A4CC69-F9C9-144C-9A11-74C31DC52CB3}"/>
              </a:ext>
            </a:extLst>
          </p:cNvPr>
          <p:cNvSpPr/>
          <p:nvPr/>
        </p:nvSpPr>
        <p:spPr>
          <a:xfrm>
            <a:off x="1043608" y="4088011"/>
            <a:ext cx="77048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a) ¿A qué edad medía 1 metro? __________________________________________________________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b) ¿Cuánto medía al nacer? _____________________________________________________________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c) ¿Cuánto medía a los 10 años? ¿Y a los 20? 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d) ¿En qué periodo creció́ menos? _______________________________________________________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76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A continuación tenemos dos gráficas. La primera nos muestra la variación de la estatura de Laura con relación a su edad y la segunda la variación de su peso en relación con su estatura. </a:t>
            </a:r>
            <a:endParaRPr lang="es-ES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26A9EA-ED5C-594E-A2B5-0206F7E9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28" y="1628800"/>
            <a:ext cx="4323060" cy="28947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8B7E2A-A3AC-A948-B285-3BD87496193A}"/>
              </a:ext>
            </a:extLst>
          </p:cNvPr>
          <p:cNvSpPr/>
          <p:nvPr/>
        </p:nvSpPr>
        <p:spPr>
          <a:xfrm>
            <a:off x="1187624" y="4509120"/>
            <a:ext cx="77768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e) ¿Cuánto pesaba cuando medía 100 cm? 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f) ¿Cuánto medía cuando pesaba 55 kg?  __________________________________________________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g) ¿A qué altura pesaba más? ___________________________________________________________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h) ¿Laura adelgazó en algún momento? ______________________________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9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6480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979712" y="581779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La siguiente grafica representa una excursión en autobús de un grupo de 1o de E.S.O. a Toledo, pasando por Aranjuez. Sabiendo que Toledo está a 90 km del Instituto y Aranjuez a 45 km: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A46999-9B09-8B44-97A8-215DE5CC4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52873"/>
            <a:ext cx="7915394" cy="29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Autofit/>
          </a:bodyPr>
          <a:lstStyle/>
          <a:p>
            <a:r>
              <a:rPr lang="es-ES" sz="2800" dirty="0"/>
              <a:t>1  chiste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C6C196-5165-0148-AF18-451886B02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30" y="908720"/>
            <a:ext cx="662624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239000" cy="588680"/>
          </a:xfrm>
        </p:spPr>
        <p:txBody>
          <a:bodyPr>
            <a:noAutofit/>
          </a:bodyPr>
          <a:lstStyle/>
          <a:p>
            <a:r>
              <a:rPr lang="es-ES" sz="2800" dirty="0"/>
              <a:t>1. Sistema de referencia cartesiano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930C6C-EC88-7648-B303-37398C713CE3}"/>
              </a:ext>
            </a:extLst>
          </p:cNvPr>
          <p:cNvSpPr/>
          <p:nvPr/>
        </p:nvSpPr>
        <p:spPr>
          <a:xfrm>
            <a:off x="1115616" y="836712"/>
            <a:ext cx="77768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Llamaremos 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coordenadas de un punto 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 par ordenado de números (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donde x indica la posición en el eje OX e y la posición en eje OY.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8CF856-47BA-EC4C-B4D9-DF2DC7E8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81057"/>
            <a:ext cx="4311421" cy="42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Inventa y representa en el siguiente eje de coordenadas: 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EA07AC-DD2D-424B-B93F-9C28446D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6" y="1772816"/>
            <a:ext cx="79526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En el siguiente mapa indica en que cuadrante se encuentran los siguientes países: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D936C9-E3C8-C44B-8574-DB0D68FFEC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3970"/>
            <a:ext cx="7560840" cy="40883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0B53F87-E0DE-7941-8F64-A9F46088C5E3}"/>
              </a:ext>
            </a:extLst>
          </p:cNvPr>
          <p:cNvSpPr/>
          <p:nvPr/>
        </p:nvSpPr>
        <p:spPr>
          <a:xfrm>
            <a:off x="1313638" y="5733256"/>
            <a:ext cx="7308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a) África del Sur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______________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b) Estados Unidos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c) Argentina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_________________    d) India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_____________________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2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2068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Indica qué coordenadas cartesianas tienen en el siguiente mapa: </a:t>
            </a:r>
            <a:endParaRPr lang="es-ES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449E7E-5992-4741-8E0B-4BE8E093C7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65083"/>
            <a:ext cx="3955122" cy="37071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0B1DF0-3D46-4C48-B808-CA50BB8A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844824"/>
            <a:ext cx="3467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87624" y="104016"/>
            <a:ext cx="7776864" cy="46746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EJERCICIO PROPUESTO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B17093-A230-7640-AC8D-796F9E42A2E4}"/>
              </a:ext>
            </a:extLst>
          </p:cNvPr>
          <p:cNvSpPr txBox="1"/>
          <p:nvPr/>
        </p:nvSpPr>
        <p:spPr>
          <a:xfrm>
            <a:off x="1187624" y="692696"/>
            <a:ext cx="5040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307F2F5-E543-7E46-B3C6-AEAA4801E083}"/>
              </a:ext>
            </a:extLst>
          </p:cNvPr>
          <p:cNvSpPr/>
          <p:nvPr/>
        </p:nvSpPr>
        <p:spPr>
          <a:xfrm>
            <a:off x="1763688" y="69269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Indica cuales son las coordenadas de los siguientes puntos marcados en el gráfico:</a:t>
            </a:r>
            <a:endParaRPr lang="es-ES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C12DF7-EA27-2245-BA06-9CB454F0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28" y="1671205"/>
            <a:ext cx="7227454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5657</TotalTime>
  <Words>1494</Words>
  <Application>Microsoft Macintosh PowerPoint</Application>
  <PresentationFormat>Presentación en pantalla (4:3)</PresentationFormat>
  <Paragraphs>182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Symbol</vt:lpstr>
      <vt:lpstr>Times New Roman</vt:lpstr>
      <vt:lpstr>Trebuchet MS</vt:lpstr>
      <vt:lpstr>Wingdings</vt:lpstr>
      <vt:lpstr>Wingdings 2</vt:lpstr>
      <vt:lpstr>Opulento</vt:lpstr>
      <vt:lpstr>FUNCIONES Y GRÁFICAS</vt:lpstr>
      <vt:lpstr>INTRODUCCIÓN</vt:lpstr>
      <vt:lpstr>1. Sistema de referencia cartesiano</vt:lpstr>
      <vt:lpstr>1  chiste</vt:lpstr>
      <vt:lpstr>1. Sistema de referencia cartesiano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2. funciones</vt:lpstr>
      <vt:lpstr>2. funciones</vt:lpstr>
      <vt:lpstr>EJERCICIO PROPUESTO</vt:lpstr>
      <vt:lpstr>2. funciones</vt:lpstr>
      <vt:lpstr>2. Funciones - fórmula</vt:lpstr>
      <vt:lpstr>2. Funciones – tabla valores</vt:lpstr>
      <vt:lpstr>2. Funciones - gráfica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  <vt:lpstr>EJERCICIO PROPUESTO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Ángulos y rectas</dc:title>
  <cp:lastModifiedBy>Usuario de Microsoft Office</cp:lastModifiedBy>
  <cp:revision>71</cp:revision>
  <dcterms:modified xsi:type="dcterms:W3CDTF">2019-12-31T01:52:33Z</dcterms:modified>
</cp:coreProperties>
</file>