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2"/>
  </p:notesMasterIdLst>
  <p:sldIdLst>
    <p:sldId id="273" r:id="rId2"/>
    <p:sldId id="426" r:id="rId3"/>
    <p:sldId id="427" r:id="rId4"/>
    <p:sldId id="484" r:id="rId5"/>
    <p:sldId id="485" r:id="rId6"/>
    <p:sldId id="457" r:id="rId7"/>
    <p:sldId id="486" r:id="rId8"/>
    <p:sldId id="487" r:id="rId9"/>
    <p:sldId id="490" r:id="rId10"/>
    <p:sldId id="458" r:id="rId11"/>
    <p:sldId id="459" r:id="rId12"/>
    <p:sldId id="488" r:id="rId13"/>
    <p:sldId id="489" r:id="rId14"/>
    <p:sldId id="430" r:id="rId15"/>
    <p:sldId id="431" r:id="rId16"/>
    <p:sldId id="444" r:id="rId17"/>
    <p:sldId id="491" r:id="rId18"/>
    <p:sldId id="493" r:id="rId19"/>
    <p:sldId id="492" r:id="rId20"/>
    <p:sldId id="494" r:id="rId21"/>
    <p:sldId id="495" r:id="rId22"/>
    <p:sldId id="496" r:id="rId23"/>
    <p:sldId id="497" r:id="rId24"/>
    <p:sldId id="498" r:id="rId25"/>
    <p:sldId id="499" r:id="rId26"/>
    <p:sldId id="500" r:id="rId27"/>
    <p:sldId id="501" r:id="rId28"/>
    <p:sldId id="455" r:id="rId29"/>
    <p:sldId id="502" r:id="rId30"/>
    <p:sldId id="506" r:id="rId31"/>
    <p:sldId id="507" r:id="rId32"/>
    <p:sldId id="508" r:id="rId33"/>
    <p:sldId id="509" r:id="rId34"/>
    <p:sldId id="510" r:id="rId35"/>
    <p:sldId id="511" r:id="rId36"/>
    <p:sldId id="398" r:id="rId37"/>
    <p:sldId id="542" r:id="rId38"/>
    <p:sldId id="481" r:id="rId39"/>
    <p:sldId id="541" r:id="rId40"/>
    <p:sldId id="483" r:id="rId41"/>
    <p:sldId id="482" r:id="rId42"/>
    <p:sldId id="503" r:id="rId43"/>
    <p:sldId id="540" r:id="rId44"/>
    <p:sldId id="539" r:id="rId45"/>
    <p:sldId id="512" r:id="rId46"/>
    <p:sldId id="514" r:id="rId47"/>
    <p:sldId id="515" r:id="rId48"/>
    <p:sldId id="522" r:id="rId49"/>
    <p:sldId id="516" r:id="rId50"/>
    <p:sldId id="517" r:id="rId51"/>
    <p:sldId id="518" r:id="rId52"/>
    <p:sldId id="519" r:id="rId53"/>
    <p:sldId id="520" r:id="rId54"/>
    <p:sldId id="521" r:id="rId55"/>
    <p:sldId id="513" r:id="rId56"/>
    <p:sldId id="257" r:id="rId57"/>
    <p:sldId id="438" r:id="rId58"/>
    <p:sldId id="523" r:id="rId59"/>
    <p:sldId id="524" r:id="rId60"/>
    <p:sldId id="525" r:id="rId61"/>
    <p:sldId id="363" r:id="rId62"/>
    <p:sldId id="504" r:id="rId63"/>
    <p:sldId id="505" r:id="rId64"/>
    <p:sldId id="322" r:id="rId65"/>
    <p:sldId id="278" r:id="rId66"/>
    <p:sldId id="466" r:id="rId67"/>
    <p:sldId id="467" r:id="rId68"/>
    <p:sldId id="526" r:id="rId69"/>
    <p:sldId id="527" r:id="rId70"/>
    <p:sldId id="528" r:id="rId71"/>
    <p:sldId id="529" r:id="rId72"/>
    <p:sldId id="530" r:id="rId73"/>
    <p:sldId id="531" r:id="rId74"/>
    <p:sldId id="532" r:id="rId75"/>
    <p:sldId id="533" r:id="rId76"/>
    <p:sldId id="534" r:id="rId77"/>
    <p:sldId id="535" r:id="rId78"/>
    <p:sldId id="536" r:id="rId79"/>
    <p:sldId id="537" r:id="rId80"/>
    <p:sldId id="538" r:id="rId8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2276"/>
  </p:normalViewPr>
  <p:slideViewPr>
    <p:cSldViewPr>
      <p:cViewPr varScale="1">
        <p:scale>
          <a:sx n="118" d="100"/>
          <a:sy n="118" d="100"/>
        </p:scale>
        <p:origin x="204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1F6C0-65C5-4B56-BAEC-F8D5F26CA917}" type="datetimeFigureOut">
              <a:rPr lang="es-ES" smtClean="0"/>
              <a:pPr/>
              <a:t>17/5/22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B4196-E54B-4B0C-BAF4-CD41E95944A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70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17/5/22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10" name="9 Rectángulo"/>
          <p:cNvSpPr/>
          <p:nvPr userDrawn="1"/>
        </p:nvSpPr>
        <p:spPr>
          <a:xfrm>
            <a:off x="323528" y="332656"/>
            <a:ext cx="8496944" cy="6192688"/>
          </a:xfrm>
          <a:prstGeom prst="rect">
            <a:avLst/>
          </a:prstGeom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17/5/22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17/5/22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17/5/22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17/5/22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17/5/22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17/5/22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17/5/22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17/5/22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17/5/22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s-ES">
                <a:solidFill>
                  <a:schemeClr val="lt1"/>
                </a:solidFill>
                <a:latin typeface="+mn-lt"/>
                <a:ea typeface="+mn-ea"/>
                <a:cs typeface="+mn-cs"/>
              </a:rPr>
              <a:t>Haga clic en el icono para agregar una imagen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17/5/22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17/5/22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137992"/>
            <a:ext cx="8280920" cy="1235224"/>
          </a:xfrm>
        </p:spPr>
        <p:txBody>
          <a:bodyPr/>
          <a:lstStyle/>
          <a:p>
            <a:pPr algn="ctr"/>
            <a:r>
              <a:rPr lang="es-E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Tema 6</a:t>
            </a:r>
            <a:br>
              <a:rPr lang="es-E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E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Semejanzas, Pitágoras, Perímetros y Áreas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1.2. CRITERIOS SEMEJANZA TRIÁNGULOS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52" y="1196752"/>
            <a:ext cx="6264696" cy="505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1.2. CRITERIOS SEMEJANZA TRIÁNGULOS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3681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BEE407-2BF3-AC44-A15C-FCBED6F00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44" y="2352046"/>
            <a:ext cx="3657600" cy="16383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buSzPts val="1200"/>
            </a:pPr>
            <a:r>
              <a:rPr lang="es-E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Comprueba si los siguientes triángulos son semejantes indicando que criterio utilizas para justificarlo.</a:t>
            </a:r>
            <a:endParaRPr lang="es-ES" sz="2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84AA3F0-24ED-A846-9DFB-EC28A66F7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67" y="4221088"/>
            <a:ext cx="3746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49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1.2. CRITERIOS SEMEJANZA TRIÁNGULOS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3681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7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buSzPts val="1200"/>
            </a:pPr>
            <a:r>
              <a:rPr lang="es-E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Comprueba si los siguientes triángulos son semejantes indicando que criterio utilizas para justificarlo.</a:t>
            </a:r>
            <a:endParaRPr lang="es-ES" sz="2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5549CDA-7DE1-BB42-87EB-E9D7D2850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82" y="2361613"/>
            <a:ext cx="6917997" cy="401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27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1.2. CRITERIOS SEMEJANZA TRIÁNGULOS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3681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8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SzPts val="1200"/>
            </a:pPr>
            <a:r>
              <a:rPr lang="es-ES" dirty="0">
                <a:solidFill>
                  <a:schemeClr val="bg1"/>
                </a:solidFill>
              </a:rPr>
              <a:t>Aplicando los criterios de semejanza, justifica si los triángulos ABC y MNP son semejantes según los siguientes casos (todos los lados en cm): </a:t>
            </a:r>
            <a:endParaRPr lang="es-ES" sz="2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4C82D1-77C0-3B4F-A0FB-D7D947BB3A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2290491"/>
            <a:ext cx="7598969" cy="42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42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1.3. TEOREMA DE TALES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36" y="967647"/>
            <a:ext cx="7524328" cy="401755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39552" y="5445224"/>
            <a:ext cx="432048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_tradnl" dirty="0">
                <a:solidFill>
                  <a:schemeClr val="bg1"/>
                </a:solidFill>
              </a:rPr>
              <a:t>Nota: Una de las utilidades del T. De Tales es la de dividir segmentos en partes iguales.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5148935"/>
            <a:ext cx="2785552" cy="13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97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1.1. TEOREMA DE TALES</a:t>
            </a:r>
          </a:p>
        </p:txBody>
      </p:sp>
      <p:pic>
        <p:nvPicPr>
          <p:cNvPr id="6" name="Merge 1 fi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124744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5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1.4. TRIÁNGULOS EN POSICIÓN DE TALES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3" y="1124744"/>
            <a:ext cx="8076335" cy="223852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67543" y="334878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u="sng" dirty="0" err="1">
                <a:solidFill>
                  <a:schemeClr val="bg1"/>
                </a:solidFill>
              </a:rPr>
              <a:t>Aplicaci</a:t>
            </a:r>
            <a:r>
              <a:rPr lang="es-ES" b="1" u="sng" dirty="0" err="1">
                <a:solidFill>
                  <a:schemeClr val="bg1"/>
                </a:solidFill>
              </a:rPr>
              <a:t>ón</a:t>
            </a:r>
            <a:r>
              <a:rPr lang="es-ES" b="1" u="sng" dirty="0">
                <a:solidFill>
                  <a:schemeClr val="bg1"/>
                </a:solidFill>
              </a:rPr>
              <a:t>:</a:t>
            </a:r>
            <a:endParaRPr lang="es-ES_tradnl" b="1" u="sng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480" y="3580568"/>
            <a:ext cx="32639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46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3681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9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>
                <a:solidFill>
                  <a:schemeClr val="bg1"/>
                </a:solidFill>
              </a:rPr>
              <a:t>Calcula el valor de “x” en los siguientes triángulos en posición de </a:t>
            </a:r>
            <a:r>
              <a:rPr lang="es-ES" dirty="0" err="1">
                <a:solidFill>
                  <a:schemeClr val="bg1"/>
                </a:solidFill>
              </a:rPr>
              <a:t>Thales</a:t>
            </a:r>
            <a:r>
              <a:rPr lang="es-ES" dirty="0"/>
              <a:t>: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1.4. TRIÁNGULOS EN POSICIÓN DE TALES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2C2AD31-880C-E541-BCA8-254FCF8C4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204864"/>
            <a:ext cx="2374900" cy="16764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DD86FB6-A79E-B74B-90D1-06952F352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204864"/>
            <a:ext cx="24130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76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10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000" dirty="0">
                <a:solidFill>
                  <a:schemeClr val="bg1"/>
                </a:solidFill>
              </a:rPr>
              <a:t>Aplicando el Teorema de </a:t>
            </a:r>
            <a:r>
              <a:rPr lang="es-ES" sz="2000" dirty="0" err="1">
                <a:solidFill>
                  <a:schemeClr val="bg1"/>
                </a:solidFill>
              </a:rPr>
              <a:t>Thales</a:t>
            </a:r>
            <a:r>
              <a:rPr lang="es-ES" sz="2000" dirty="0">
                <a:solidFill>
                  <a:schemeClr val="bg1"/>
                </a:solidFill>
              </a:rPr>
              <a:t> calcula el valor de “x” e “y 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1.4. TRIÁNGULOS EN POSICIÓN DE TALES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C3C61C5-3F1A-B549-BEBC-560ADED7F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276872"/>
            <a:ext cx="5677919" cy="295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66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11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>
                <a:solidFill>
                  <a:schemeClr val="bg1"/>
                </a:solidFill>
              </a:rPr>
              <a:t>Calcula en cada caso los valores desconocidos</a:t>
            </a:r>
            <a:r>
              <a:rPr lang="es-ES" dirty="0"/>
              <a:t>: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1.4. TRIÁNGULOS EN POSICIÓN DE TALES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63083AA-5F15-2245-AA34-0AE8122501B3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7471" y="2204864"/>
            <a:ext cx="2396530" cy="1713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C1DFF3B-2351-A547-B04D-37046B41B3C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76056" y="2204864"/>
            <a:ext cx="2592288" cy="171308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BC8B93D-3FA2-0240-A48B-BE525B7E4A7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34625" y="4217809"/>
            <a:ext cx="2459375" cy="201950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4ACE0EA-B217-FC45-8F8E-5566E05ABD4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25410" y="4217809"/>
            <a:ext cx="2242934" cy="187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66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 FIGURAS SEMEJANTES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82" y="1160455"/>
            <a:ext cx="8007666" cy="16204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82" y="3069609"/>
            <a:ext cx="6970374" cy="1800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82" y="4904490"/>
            <a:ext cx="2908300" cy="254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82" y="5228308"/>
            <a:ext cx="30099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82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12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>
                <a:solidFill>
                  <a:schemeClr val="bg1"/>
                </a:solidFill>
              </a:rPr>
              <a:t>Calcula en cada caso los valores desconocidos</a:t>
            </a:r>
            <a:r>
              <a:rPr lang="es-ES" dirty="0"/>
              <a:t>: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1.4. TRIÁNGULOS EN POSICIÓN DE TALES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FAD8C5-5AFC-2B4A-BC36-2C72BAF50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2013492"/>
            <a:ext cx="6008216" cy="32669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F6308A2-B5E1-E34F-9F14-77A61A511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868" y="4288164"/>
            <a:ext cx="4463678" cy="19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84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13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Calcula la altura de un edificio que proyecta una sombra de 47 metros en el momento en que un chico de 1,80 m de altura proyecta una sombra de 3 metros.</a:t>
            </a:r>
            <a:endParaRPr lang="es-ES" dirty="0"/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1.4. TRIÁNGULOS EN POSICIÓN DE TALES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48B1E97-ED90-3C43-980B-53E96B4D1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140968"/>
            <a:ext cx="56642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32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14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Calcula la altura de un árbol que proyecta una sombra de 6,2 metros en el momento en que un poste de 1,5 m de altura proyecta una sombra de 2 metros.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1.4. TRIÁNGULOS EN POSICIÓN DE TALES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B903507-7280-A345-B4A5-E38F9726F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16" y="3717032"/>
            <a:ext cx="55753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03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15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Un gran árbol, a las once de la mañana de cierto día, arroja una sombra de 6,5 metros. Próximo a él, un cobertizo de 2,8 metros de altura proyecta una sombra de 70 cm. ¿Cuál es la altura del árbol?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1.4. TRIÁNGULOS EN POSICIÓN DE TALES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63F3D38-25CA-814D-86C7-4E90CAC2B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730" y="3356992"/>
            <a:ext cx="67183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39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16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Calcula la altura de la iglesia teniendo en cuenta las medidas del dibujo: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1.4. TRIÁNGULOS EN POSICIÓN DE TALES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DBF75F2-1C8C-CD42-B857-0507C3932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14" y="2708920"/>
            <a:ext cx="7810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24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17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Para medir la altura de una montaña, Pedro, de 182 cm de altura, se sitúa a 2,3 m de un árbol de 3,32 m situado entre él y la montaña de forma que su copa, la cima de dicha montaña y los ojos de Pedro se encuentran en línea. Sabiendo que Pedro está a 138 m del pie de la montaña, calcula la altura de la montaña. 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1.4. TRIÁNGULOS EN POSICIÓN DE TALES</a:t>
            </a:r>
          </a:p>
        </p:txBody>
      </p:sp>
    </p:spTree>
    <p:extLst>
      <p:ext uri="{BB962C8B-B14F-4D97-AF65-F5344CB8AC3E}">
        <p14:creationId xmlns:p14="http://schemas.microsoft.com/office/powerpoint/2010/main" val="2918750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18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Entre Sergio, de 152 cm de altura, y un árbol, hay un pequeño charco en el que se refleja su copa. Calcula la altura de dicho árbol sabiendo que las distancias que separan a Sergio del lugar de reflejo en el charco y del árbol son de 3,2 m y 10,7 m, respectivamente. 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1.4. TRIÁNGULOS EN POSICIÓN DE TALES</a:t>
            </a:r>
          </a:p>
        </p:txBody>
      </p:sp>
    </p:spTree>
    <p:extLst>
      <p:ext uri="{BB962C8B-B14F-4D97-AF65-F5344CB8AC3E}">
        <p14:creationId xmlns:p14="http://schemas.microsoft.com/office/powerpoint/2010/main" val="425863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19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La sombra de un edificio mide 15 m y la del primer piso 2 m. Sabemos que la altura de ese primer piso es 3 m. ¿Cuánto mide el edificio?.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1.4. TRIÁNGULOS EN POSICIÓN DE TALES</a:t>
            </a:r>
          </a:p>
        </p:txBody>
      </p:sp>
    </p:spTree>
    <p:extLst>
      <p:ext uri="{BB962C8B-B14F-4D97-AF65-F5344CB8AC3E}">
        <p14:creationId xmlns:p14="http://schemas.microsoft.com/office/powerpoint/2010/main" val="868669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2. ESCALAS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40" y="1268760"/>
            <a:ext cx="7452320" cy="18753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76" y="3341328"/>
            <a:ext cx="7447584" cy="10717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4725144"/>
            <a:ext cx="3044056" cy="16982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4581735"/>
            <a:ext cx="2540892" cy="188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93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599592" y="761041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chemeClr val="accent1"/>
                </a:solidFill>
              </a:rPr>
              <a:t>Ejercicio 20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198348"/>
            <a:ext cx="7992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En un mapa de la provincia de Albacete, si medimos la distancia de Hellín a Albacete con una regla mide 3 cm. Si en la realidad hay 66 km, ¿A qué escala está hecho ese mapa?</a:t>
            </a:r>
            <a:endParaRPr lang="es-ES" sz="4400" dirty="0">
              <a:solidFill>
                <a:schemeClr val="bg1"/>
              </a:solidFill>
            </a:endParaRP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2. ESCALAS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CCCDAE7-DE50-E74A-99E6-58E4DB9D4BEB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960" y="3429000"/>
            <a:ext cx="2590800" cy="28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07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 FIGURAS SEMEJANTES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3A4FBDE-11A5-DA46-A2EF-682C0AA9F562}"/>
              </a:ext>
            </a:extLst>
          </p:cNvPr>
          <p:cNvSpPr txBox="1"/>
          <p:nvPr/>
        </p:nvSpPr>
        <p:spPr>
          <a:xfrm>
            <a:off x="611560" y="886880"/>
            <a:ext cx="13681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1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338F78A-D1B4-084D-BCE2-6AEC4EFB5A58}"/>
              </a:ext>
            </a:extLst>
          </p:cNvPr>
          <p:cNvSpPr/>
          <p:nvPr/>
        </p:nvSpPr>
        <p:spPr>
          <a:xfrm>
            <a:off x="611560" y="1412776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ts val="1200"/>
            </a:pPr>
            <a:r>
              <a:rPr lang="es-E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Dados los siguientes rectángulos, indica si son semejantes y en dicho caso, calcula la razón de semejanza.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CDA9C8E-CA65-3648-97C3-A397A75DF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03" y="2554824"/>
            <a:ext cx="7996237" cy="261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97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21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Si tenemos un mapa de la provincia de Albacete a Escala 1:300000 y la distancia real de Hellín a Elche de la Sierra son 35 km, ¿Cuánto medirá esa distancia en el mapa?.</a:t>
            </a:r>
            <a:endParaRPr lang="es-ES" sz="4400" dirty="0">
              <a:solidFill>
                <a:schemeClr val="bg1"/>
              </a:solidFill>
            </a:endParaRP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2. ESCALAS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B5F42B8-10BF-ED4D-9851-C94058E484B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3861048"/>
            <a:ext cx="230425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22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Completa la siguiente tabla que la escala aplicada es 1:1000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2. ESCALAS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678AA12-78A4-1143-A214-FD956C0E7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2602458"/>
            <a:ext cx="7992888" cy="22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18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23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La distancia entre Madrid y Hellín es 330 km. En el mapa la distancia entre ambas ciudades es 2,7 cm. ¿A qué escala está dibujado el mapa?.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2. ESCALAS</a:t>
            </a:r>
          </a:p>
        </p:txBody>
      </p:sp>
    </p:spTree>
    <p:extLst>
      <p:ext uri="{BB962C8B-B14F-4D97-AF65-F5344CB8AC3E}">
        <p14:creationId xmlns:p14="http://schemas.microsoft.com/office/powerpoint/2010/main" val="1727271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75792" y="70221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24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177621"/>
            <a:ext cx="7992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En una fotografía,  María y Fernando miden 2,5 cm y 2,7 cm, respectivamente; en la realidad, María tiene una altura de 167,5cm. ¿A qué escala está hecha la foto? ¿Qué altura tiene Fernando en la realidad? 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2. ESCALAS</a:t>
            </a:r>
          </a:p>
        </p:txBody>
      </p:sp>
      <p:pic>
        <p:nvPicPr>
          <p:cNvPr id="5" name="Imagen 4" descr="Adolescentes Silueta Estudiante Chico Chico Chica Piensa Ilustración  Vectorial Ilustraciones Vectoriales, Clip Art Vectorizado Libre De  Derechos. Image 72505437.">
            <a:extLst>
              <a:ext uri="{FF2B5EF4-FFF2-40B4-BE49-F238E27FC236}">
                <a16:creationId xmlns:a16="http://schemas.microsoft.com/office/drawing/2014/main" id="{8CA4F353-2FBA-9F43-917D-42439607CE68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3284984"/>
            <a:ext cx="2088232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7981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25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Un dibujo de una pista de baloncesto mide 14 cm de ancho y 7,5 cm de alto a escala 1:200. ¿Cuáles son sus medidas reales?.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2. ESCALAS</a:t>
            </a:r>
          </a:p>
        </p:txBody>
      </p:sp>
      <p:pic>
        <p:nvPicPr>
          <p:cNvPr id="5" name="Imagen 4" descr="Descarga gratuita del Bloque AutoCAD: deportes, pista de basket">
            <a:extLst>
              <a:ext uri="{FF2B5EF4-FFF2-40B4-BE49-F238E27FC236}">
                <a16:creationId xmlns:a16="http://schemas.microsoft.com/office/drawing/2014/main" id="{9BBA31E3-A208-1D42-9147-F855BB20B8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943528"/>
            <a:ext cx="4668406" cy="3396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397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26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En un mapa, de escala 1:250 000, la distancia entre dos pueblos es de 1,3 cm. </a:t>
            </a:r>
            <a:br>
              <a:rPr lang="es-ES" sz="2800" dirty="0">
                <a:solidFill>
                  <a:schemeClr val="bg1"/>
                </a:solidFill>
              </a:rPr>
            </a:br>
            <a:r>
              <a:rPr lang="es-ES" sz="2800" dirty="0">
                <a:solidFill>
                  <a:schemeClr val="bg1"/>
                </a:solidFill>
              </a:rPr>
              <a:t>a) ¿Cuál es la distancia real entre ambos pueblos? </a:t>
            </a:r>
            <a:br>
              <a:rPr lang="es-ES" sz="2800" dirty="0">
                <a:solidFill>
                  <a:schemeClr val="bg1"/>
                </a:solidFill>
              </a:rPr>
            </a:br>
            <a:r>
              <a:rPr lang="es-ES" sz="2800" dirty="0">
                <a:solidFill>
                  <a:schemeClr val="bg1"/>
                </a:solidFill>
              </a:rPr>
              <a:t>b) ¿Cuál sería la distancia en ese mapa, entre otros dos pueblos que en la realidad distan 15 km?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2. ESCALAS</a:t>
            </a:r>
          </a:p>
        </p:txBody>
      </p:sp>
      <p:pic>
        <p:nvPicPr>
          <p:cNvPr id="5" name="Imagen 4" descr="Actividades finales">
            <a:extLst>
              <a:ext uri="{FF2B5EF4-FFF2-40B4-BE49-F238E27FC236}">
                <a16:creationId xmlns:a16="http://schemas.microsoft.com/office/drawing/2014/main" id="{12DA77CC-AA0F-1948-A565-7998BB4243B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3861048"/>
            <a:ext cx="4284476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23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3. TEOREMA DE PITÁGORAS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52" y="1196752"/>
            <a:ext cx="7742296" cy="16837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45" y="2880544"/>
            <a:ext cx="2536782" cy="13681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879" y="3031975"/>
            <a:ext cx="5197722" cy="66871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240" y="3861048"/>
            <a:ext cx="2021501" cy="228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4882" y="4221088"/>
            <a:ext cx="3080854" cy="1725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39903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VÍDEO PRACTICOPEDIA - TEOREMA DE PITÁGORAS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45A67F-3C44-7145-BB60-7A7FDE939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1340768"/>
            <a:ext cx="6070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46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VÍDEO CANAL DERIVANDO - TEOREMA DE PITÁGORAS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037792-4B25-7047-AD84-689E11741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92" y="1772816"/>
            <a:ext cx="6516216" cy="408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21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3. TEOREMA DE PITÁGORAS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14CDF2-FC97-9944-BE40-252E1BADF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071546"/>
            <a:ext cx="4572000" cy="5334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DF5C265-2863-A543-9B88-B18B466810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151" y="1994104"/>
            <a:ext cx="3448091" cy="350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74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 FIGURAS SEMEJANTES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3A4FBDE-11A5-DA46-A2EF-682C0AA9F562}"/>
              </a:ext>
            </a:extLst>
          </p:cNvPr>
          <p:cNvSpPr txBox="1"/>
          <p:nvPr/>
        </p:nvSpPr>
        <p:spPr>
          <a:xfrm>
            <a:off x="611560" y="886880"/>
            <a:ext cx="13681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2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A75D665-A066-744D-980E-01CAFB11D182}"/>
              </a:ext>
            </a:extLst>
          </p:cNvPr>
          <p:cNvSpPr/>
          <p:nvPr/>
        </p:nvSpPr>
        <p:spPr>
          <a:xfrm>
            <a:off x="621804" y="1383981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ts val="1200"/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Dadas estas figuras semejantes, calcula los lados desconocidos: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06E12FB-4655-4C40-928D-22847076D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2465857"/>
            <a:ext cx="6388398" cy="268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379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3. TEOREMA DE PITÁGORAS</a:t>
            </a:r>
          </a:p>
        </p:txBody>
      </p:sp>
      <p:pic>
        <p:nvPicPr>
          <p:cNvPr id="2" name="Teorema_Pitagoras_LEGO.mp4">
            <a:hlinkClick r:id="" action="ppaction://media"/>
            <a:extLst>
              <a:ext uri="{FF2B5EF4-FFF2-40B4-BE49-F238E27FC236}">
                <a16:creationId xmlns:a16="http://schemas.microsoft.com/office/drawing/2014/main" id="{FB6CB92A-E5C3-8140-9BC5-107591A8C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2552" y="1047562"/>
            <a:ext cx="5278896" cy="527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9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3. TEOREMA DE PITÁGORAS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08" y="1087846"/>
            <a:ext cx="5256584" cy="52565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0005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VIDEO UTILIDAD TEOREMA DE PITÁGORAS EN LA CONSTRUCCIÓN</a:t>
            </a:r>
          </a:p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REGLA 3-4-5 PARA HACER ESCUADRAS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B61EE19-ECCC-6E4E-A39E-B08C444FF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50" y="2204864"/>
            <a:ext cx="63881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98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C9D3B8-C002-F748-AB89-E8431C941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632" y="1268760"/>
            <a:ext cx="5396210" cy="233864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REGLA 3-4-5 PARA HACER ESCUADRAS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6D7CE8-A0F9-644C-A7D4-B192C4179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21" y="3356992"/>
            <a:ext cx="5776821" cy="30243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84403C4-9416-6247-BFB2-952397E6A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028" y="3804620"/>
            <a:ext cx="2359813" cy="257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44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VIDEO TRONCHO Y PONCHO</a:t>
            </a:r>
          </a:p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TEOREMA DE PITÁGORAS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04C54E-D5B9-DF43-8F63-CB1B9115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868" y="1772816"/>
            <a:ext cx="6948264" cy="41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5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27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Halla el lado desconocido en los siguientes triángulos: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3. TEOREMA DE PITÁGORAS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0CFAD83-860E-1D48-BC18-1DC5E3109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780928"/>
            <a:ext cx="3522290" cy="31920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C3B1751-3494-EF4F-8D20-7AD34299A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673203"/>
            <a:ext cx="3174451" cy="342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980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27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Halla el lado desconocido en los siguientes triángulos: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3. TEOREMA DE PITÁGORAS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DD14DB0-8BB9-1841-8B17-D0AFB7306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76" y="2604368"/>
            <a:ext cx="2850604" cy="33622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46B87A8-F83C-EB43-962D-343FAAEC9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512640"/>
            <a:ext cx="3168352" cy="35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102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27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Halla el lado desconocido en los siguientes triángulos: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3. TEOREMA DE PITÁGORAS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78C81FD-F727-F546-99F4-978B14EC7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598267"/>
            <a:ext cx="2133600" cy="22987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86C850D-EE32-2C48-8EC1-7B6191C24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2598267"/>
            <a:ext cx="2006600" cy="23368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60AAFD-AC48-7746-A0D1-007168D8F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2626073"/>
            <a:ext cx="20320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359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27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Halla el lado desconocido en los siguientes triángulos: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3. TEOREMA DE PITÁGORAS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B35769-B732-F045-BFE5-4A875462F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30265"/>
            <a:ext cx="2095500" cy="2336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3763BD7-61B6-8249-A80A-3279CFEF9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587180"/>
            <a:ext cx="2095500" cy="23114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51F948A-C632-3A4B-88A9-DB4778557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2653507"/>
            <a:ext cx="23368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553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28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¿Es posible encontrar un triángulo rectángulo cuyos catetos midan 7 cm y 24 cm y su hipotenusa 26 cm?. Si tu respuesta es negativa, halla cuánto mide la hipotenusa. 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3. TEOREMA DE PITÁGORAS</a:t>
            </a:r>
          </a:p>
        </p:txBody>
      </p:sp>
    </p:spTree>
    <p:extLst>
      <p:ext uri="{BB962C8B-B14F-4D97-AF65-F5344CB8AC3E}">
        <p14:creationId xmlns:p14="http://schemas.microsoft.com/office/powerpoint/2010/main" val="3200447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 FIGURAS SEMEJANTES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3A4FBDE-11A5-DA46-A2EF-682C0AA9F562}"/>
              </a:ext>
            </a:extLst>
          </p:cNvPr>
          <p:cNvSpPr txBox="1"/>
          <p:nvPr/>
        </p:nvSpPr>
        <p:spPr>
          <a:xfrm>
            <a:off x="611560" y="886880"/>
            <a:ext cx="13681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3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1E981CE-6D30-1448-9177-99BF3AE144D7}"/>
              </a:ext>
            </a:extLst>
          </p:cNvPr>
          <p:cNvSpPr/>
          <p:nvPr/>
        </p:nvSpPr>
        <p:spPr>
          <a:xfrm>
            <a:off x="611560" y="1533211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buSzPts val="1200"/>
            </a:pPr>
            <a:r>
              <a:rPr lang="es-E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Dados dos pentágonos regulares de lados 5 cm y 7 cm respectivamente. ¿Podemos decir que son semejantes?. Justifica tu respuesta. En caso afirmativo, calcula la razón de semejanza.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F9A277-4796-7E44-B1EF-07AD9133F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12" y="4293096"/>
            <a:ext cx="31369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409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29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Una escalera tiene 10 m de largo y se quiere apoyar en una pared vertical de forma que el extremo superior esté a una altura de 8 metros. ¿A qué distancia de la pared se debe poner el extremo inferior de la escalera? 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3. TEOREMA DE PITÁGORAS</a:t>
            </a:r>
          </a:p>
        </p:txBody>
      </p:sp>
    </p:spTree>
    <p:extLst>
      <p:ext uri="{BB962C8B-B14F-4D97-AF65-F5344CB8AC3E}">
        <p14:creationId xmlns:p14="http://schemas.microsoft.com/office/powerpoint/2010/main" val="15787484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29-2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Calcula la longitud de la diagonal de un cuadrado de lado 12 cm.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3. TEOREMA DE PITÁGORAS</a:t>
            </a:r>
          </a:p>
        </p:txBody>
      </p:sp>
    </p:spTree>
    <p:extLst>
      <p:ext uri="{BB962C8B-B14F-4D97-AF65-F5344CB8AC3E}">
        <p14:creationId xmlns:p14="http://schemas.microsoft.com/office/powerpoint/2010/main" val="12371754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30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Calcula el perímetro de un rectángulo cuya diagonal mide 5,8 cm, y uno de los lados, 4 cm. 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3. TEOREMA DE PITÁGORAS</a:t>
            </a:r>
          </a:p>
        </p:txBody>
      </p:sp>
    </p:spTree>
    <p:extLst>
      <p:ext uri="{BB962C8B-B14F-4D97-AF65-F5344CB8AC3E}">
        <p14:creationId xmlns:p14="http://schemas.microsoft.com/office/powerpoint/2010/main" val="12307341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31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Se cae un poste de 14,5 m de alto sobre un edificio que se encuentra a 10 m de él. ¿Cuál es la altura a la que le golpea? 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3. TEOREMA DE PITÁGORAS</a:t>
            </a:r>
          </a:p>
        </p:txBody>
      </p:sp>
    </p:spTree>
    <p:extLst>
      <p:ext uri="{BB962C8B-B14F-4D97-AF65-F5344CB8AC3E}">
        <p14:creationId xmlns:p14="http://schemas.microsoft.com/office/powerpoint/2010/main" val="664700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32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Un futbolista entrena corriendo la diagonal del terreno de juego de un campo de fútbol, ida y vuelta, 30 veces. ¿Qué distancia total recorre si el terreno de juego tiene unas medidas de 105 x 67 m?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3. TEOREMA DE PITÁGORAS</a:t>
            </a:r>
          </a:p>
        </p:txBody>
      </p:sp>
    </p:spTree>
    <p:extLst>
      <p:ext uri="{BB962C8B-B14F-4D97-AF65-F5344CB8AC3E}">
        <p14:creationId xmlns:p14="http://schemas.microsoft.com/office/powerpoint/2010/main" val="18852413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27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dirty="0">
                <a:solidFill>
                  <a:schemeClr val="bg1"/>
                </a:solidFill>
              </a:rPr>
              <a:t>Calcula en cada caso los valores desconocidos</a:t>
            </a:r>
            <a:r>
              <a:rPr lang="es-ES" sz="2800" dirty="0"/>
              <a:t>: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3. TEOREMA DE PITÁGORAS</a:t>
            </a:r>
          </a:p>
        </p:txBody>
      </p:sp>
    </p:spTree>
    <p:extLst>
      <p:ext uri="{BB962C8B-B14F-4D97-AF65-F5344CB8AC3E}">
        <p14:creationId xmlns:p14="http://schemas.microsoft.com/office/powerpoint/2010/main" val="37321849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0501" y="5415683"/>
            <a:ext cx="6838950" cy="108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C0C384F-1CF7-A44E-924E-75FD49C0B2C5}"/>
              </a:ext>
            </a:extLst>
          </p:cNvPr>
          <p:cNvSpPr txBox="1"/>
          <p:nvPr/>
        </p:nvSpPr>
        <p:spPr>
          <a:xfrm>
            <a:off x="1219378" y="980728"/>
            <a:ext cx="6766942" cy="400110"/>
          </a:xfrm>
          <a:prstGeom prst="rect">
            <a:avLst/>
          </a:prstGeom>
          <a:solidFill>
            <a:srgbClr val="DBFA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Polígono: Figura plana y cerrada limitada por segmentos.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0061F77-7129-6147-9F0C-60D010A91D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411" y="1668870"/>
            <a:ext cx="5613400" cy="266774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896DDC3-0144-5F44-AF20-54602071A3CA}"/>
              </a:ext>
            </a:extLst>
          </p:cNvPr>
          <p:cNvSpPr txBox="1"/>
          <p:nvPr/>
        </p:nvSpPr>
        <p:spPr>
          <a:xfrm>
            <a:off x="1331640" y="4727541"/>
            <a:ext cx="6766942" cy="400110"/>
          </a:xfrm>
          <a:prstGeom prst="rect">
            <a:avLst/>
          </a:prstGeom>
          <a:solidFill>
            <a:srgbClr val="DBFA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Polígono Regular: Polígono con lados y ángulos iguales.</a:t>
            </a:r>
          </a:p>
        </p:txBody>
      </p:sp>
      <p:sp>
        <p:nvSpPr>
          <p:cNvPr id="13" name="4 CuadroTexto">
            <a:extLst>
              <a:ext uri="{FF2B5EF4-FFF2-40B4-BE49-F238E27FC236}">
                <a16:creationId xmlns:a16="http://schemas.microsoft.com/office/drawing/2014/main" id="{009062CB-F15A-2048-B9AA-0CBE3A9ABA74}"/>
              </a:ext>
            </a:extLst>
          </p:cNvPr>
          <p:cNvSpPr txBox="1"/>
          <p:nvPr/>
        </p:nvSpPr>
        <p:spPr>
          <a:xfrm>
            <a:off x="388007" y="461863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4.  POLÍGONOS</a:t>
            </a:r>
          </a:p>
        </p:txBody>
      </p:sp>
    </p:spTree>
    <p:extLst>
      <p:ext uri="{BB962C8B-B14F-4D97-AF65-F5344CB8AC3E}">
        <p14:creationId xmlns:p14="http://schemas.microsoft.com/office/powerpoint/2010/main" val="32850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4.  RECORDATORIO TIPOS TRIÁNGULOS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604" y="3933056"/>
            <a:ext cx="5775941" cy="22322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196752"/>
            <a:ext cx="6707935" cy="244827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99611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4.  CUADRILÁTEROS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BE768AE-84A9-974B-8822-D06EC471F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952" y="1087570"/>
            <a:ext cx="7453945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9FD85C2-8EF4-C246-8870-4F89CB1EC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952" y="2996239"/>
            <a:ext cx="5595354" cy="1680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362C4A-F6C5-9946-83D1-E1DCD2856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1840" y="4811765"/>
            <a:ext cx="5449601" cy="156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53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5.  CIRCUNFERENCIA Y CÍRCULO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B1EE64-01A6-1A4D-B995-EF0037B90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26" y="1412776"/>
            <a:ext cx="736714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56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1.1. TRIÁNGULOS SEMEJANTES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96752"/>
            <a:ext cx="7236296" cy="18732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645024"/>
            <a:ext cx="6449876" cy="271883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187623" y="3284984"/>
            <a:ext cx="60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u="sng" dirty="0">
                <a:solidFill>
                  <a:schemeClr val="bg1"/>
                </a:solidFill>
              </a:rPr>
              <a:t>¿Son semejantes </a:t>
            </a:r>
            <a:r>
              <a:rPr lang="es-ES" sz="2400" b="1" u="sng">
                <a:solidFill>
                  <a:schemeClr val="bg1"/>
                </a:solidFill>
              </a:rPr>
              <a:t>estos triángulos?</a:t>
            </a:r>
            <a:endParaRPr lang="es-ES_tradnl" sz="24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248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5.  CIRCUNFERENCIA Y CÍRCULO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213306-925A-7C48-A326-7D21EB43E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71546"/>
            <a:ext cx="4479488" cy="288032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33A371-71A5-3D4B-B947-A46774759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071546"/>
            <a:ext cx="3417107" cy="1944216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C1CCAF2-F524-514A-B2C4-54AA70DA4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149080"/>
            <a:ext cx="7668344" cy="222470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895473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6.1. PERÍMETROS DE POLÍGONOS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360124"/>
            <a:ext cx="6912768" cy="490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22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VIDEO LEMNISMATH</a:t>
            </a:r>
          </a:p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CÁLCULO DE PERÍMETROS – PARADOJA DE LA COSTA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2622FA-6AED-F248-9FAF-F0303C75B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16" y="1834226"/>
            <a:ext cx="73152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8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VIDEO TRONCHO Y PONCHO</a:t>
            </a:r>
          </a:p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ÁREAS DE POLÍGONOS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1C1C9DF-01B4-164E-8AF7-FD29CDA6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44" y="1772816"/>
            <a:ext cx="7380312" cy="39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31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6.2. ÁREAS DE POLÍGONOS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696744" cy="5011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5906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400174"/>
            <a:ext cx="7776864" cy="358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6.2. ÁREAS DE POLÍGONOS</a:t>
            </a:r>
          </a:p>
        </p:txBody>
      </p:sp>
    </p:spTree>
    <p:extLst>
      <p:ext uri="{BB962C8B-B14F-4D97-AF65-F5344CB8AC3E}">
        <p14:creationId xmlns:p14="http://schemas.microsoft.com/office/powerpoint/2010/main" val="25446805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6.3. PERÍMETROS Y ÁREAS DE FIGURAS CIRCULARES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9552" y="1196752"/>
            <a:ext cx="3024336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chemeClr val="bg1"/>
                </a:solidFill>
              </a:rPr>
              <a:t>Circunferencia-C</a:t>
            </a:r>
            <a:r>
              <a:rPr lang="es-ES" sz="2000" b="1" dirty="0" err="1">
                <a:solidFill>
                  <a:schemeClr val="bg1"/>
                </a:solidFill>
              </a:rPr>
              <a:t>írculo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1916832"/>
            <a:ext cx="4457471" cy="129614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536204"/>
            <a:ext cx="2044700" cy="20574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58605" y="3639910"/>
            <a:ext cx="3024336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Sector circular n grados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49" y="4293096"/>
            <a:ext cx="2654300" cy="20828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4293096"/>
            <a:ext cx="3225143" cy="19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770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6.3. PERÍMETROS Y ÁREAS DE FIGURAS CIRCULARES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9552" y="1196752"/>
            <a:ext cx="2376264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Segmento circular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58605" y="3639910"/>
            <a:ext cx="2213195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Corona circular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783" y="2483172"/>
            <a:ext cx="2768600" cy="16129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05" y="1752104"/>
            <a:ext cx="6311900" cy="8128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4437112"/>
            <a:ext cx="3784600" cy="8763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4310235"/>
            <a:ext cx="2123798" cy="20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182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33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Calcula el perímetro y el área de las siguientes figuras: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 PERÍMETROS Y ÁREAS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579EC65-60EC-784F-B54D-9941E0DEB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98" y="2632186"/>
            <a:ext cx="2019300" cy="20193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D26B271-6F90-1F43-98D5-5D2D7D32B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871" y="2689336"/>
            <a:ext cx="2743200" cy="1905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E830633-A2F3-8D4F-97C1-9E7D23BDA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644" y="4077072"/>
            <a:ext cx="28448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731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33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Calcula el perímetro y el área de las siguientes figuras: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 PERÍMETROS Y ÁREAS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1E72CD8-3424-7242-9F1F-92BF9F5AA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602864"/>
            <a:ext cx="2832100" cy="2844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D55F6B5-DB22-0C4C-BD6E-41CE20B5C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212976"/>
            <a:ext cx="27686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36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3A4FBDE-11A5-DA46-A2EF-682C0AA9F562}"/>
              </a:ext>
            </a:extLst>
          </p:cNvPr>
          <p:cNvSpPr txBox="1"/>
          <p:nvPr/>
        </p:nvSpPr>
        <p:spPr>
          <a:xfrm>
            <a:off x="611560" y="980728"/>
            <a:ext cx="13681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4</a:t>
            </a:r>
          </a:p>
        </p:txBody>
      </p:sp>
      <p:sp>
        <p:nvSpPr>
          <p:cNvPr id="4" name="4 CuadroTexto">
            <a:extLst>
              <a:ext uri="{FF2B5EF4-FFF2-40B4-BE49-F238E27FC236}">
                <a16:creationId xmlns:a16="http://schemas.microsoft.com/office/drawing/2014/main" id="{A4CAF660-7ECB-954D-9C59-5E9B7A8E5FF5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1.1. TRIÁNGULOS SEMEJANTES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5337F69-D945-2247-9A09-8331D4B3CA04}"/>
              </a:ext>
            </a:extLst>
          </p:cNvPr>
          <p:cNvSpPr/>
          <p:nvPr/>
        </p:nvSpPr>
        <p:spPr>
          <a:xfrm>
            <a:off x="611560" y="1536241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ts val="1200"/>
            </a:pPr>
            <a:r>
              <a:rPr lang="es-ES" sz="3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Dados estos dos triángulos, calcula el valor de “a” y “b” para que sean semejantes</a:t>
            </a:r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E731774-F235-6B40-BBEA-C17C4CEAF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078154"/>
            <a:ext cx="6964876" cy="22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886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33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Calcula el perímetro y el área de las siguientes figuras: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 PERÍMETROS Y ÁREAS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96A73F6-6705-4145-A808-C61DADA6C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641907"/>
            <a:ext cx="2692400" cy="28702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9050B4C-A16E-DB44-A6E2-8BCEE8174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705407"/>
            <a:ext cx="26289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647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33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Calcula el perímetro y el área de las siguientes figuras: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 PERÍMETROS Y ÁREAS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98692B9-8758-664B-A51C-FBDE788D0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35" y="2780928"/>
            <a:ext cx="3468303" cy="259228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AFA4CB9-7E35-2F4E-8594-2C88EB99E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529878"/>
            <a:ext cx="3366251" cy="327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430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33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Calcula el perímetro y el área de las siguientes figuras: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 PERÍMETROS Y ÁREAS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B24DA0-BC23-D44A-8D0A-BDB6A954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512639"/>
            <a:ext cx="3672408" cy="361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759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34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Calcula el área de un cuadrado de diagonal 12.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 PERÍMETROS Y ÁREAS</a:t>
            </a:r>
          </a:p>
        </p:txBody>
      </p:sp>
    </p:spTree>
    <p:extLst>
      <p:ext uri="{BB962C8B-B14F-4D97-AF65-F5344CB8AC3E}">
        <p14:creationId xmlns:p14="http://schemas.microsoft.com/office/powerpoint/2010/main" val="27082742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35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Calcula el área de un triángulo equilátero de lado 7 cm.</a:t>
            </a:r>
          </a:p>
          <a:p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 PERÍMETROS Y ÁREAS</a:t>
            </a:r>
          </a:p>
        </p:txBody>
      </p:sp>
    </p:spTree>
    <p:extLst>
      <p:ext uri="{BB962C8B-B14F-4D97-AF65-F5344CB8AC3E}">
        <p14:creationId xmlns:p14="http://schemas.microsoft.com/office/powerpoint/2010/main" val="88513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36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Calcula el área de un hexágono regular de 8 cm de lado.</a:t>
            </a:r>
          </a:p>
          <a:p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 PERÍMETROS Y ÁREAS</a:t>
            </a:r>
          </a:p>
        </p:txBody>
      </p:sp>
    </p:spTree>
    <p:extLst>
      <p:ext uri="{BB962C8B-B14F-4D97-AF65-F5344CB8AC3E}">
        <p14:creationId xmlns:p14="http://schemas.microsoft.com/office/powerpoint/2010/main" val="29148645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37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En un triángulo rectángulo, un cateto mide 8 cm y su hipotenusa 10 cm. ¿Qué área tiene?.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 PERÍMETROS Y ÁREAS</a:t>
            </a:r>
          </a:p>
        </p:txBody>
      </p:sp>
    </p:spTree>
    <p:extLst>
      <p:ext uri="{BB962C8B-B14F-4D97-AF65-F5344CB8AC3E}">
        <p14:creationId xmlns:p14="http://schemas.microsoft.com/office/powerpoint/2010/main" val="24284001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38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Una cometa en forma de rombo tiene diagonales de 93 cm y 44 cm. ¿Qué área tiene?.</a:t>
            </a:r>
          </a:p>
          <a:p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 PERÍMETROS Y ÁREAS</a:t>
            </a:r>
          </a:p>
        </p:txBody>
      </p:sp>
    </p:spTree>
    <p:extLst>
      <p:ext uri="{BB962C8B-B14F-4D97-AF65-F5344CB8AC3E}">
        <p14:creationId xmlns:p14="http://schemas.microsoft.com/office/powerpoint/2010/main" val="33167545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39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Utiliza la semejanza de triángulos y el teorema de Pitágoras para calcular el perímetro y el área de esta figura:</a:t>
            </a:r>
          </a:p>
          <a:p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 PERÍMETROS Y ÁREAS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CDDE45-BF77-DA43-BF5C-8F00B48EBAFC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856" y="2852936"/>
            <a:ext cx="4844688" cy="3376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73146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40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Calcula el área de la zona coloreada en las siguientes figuras: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 PERÍMETROS Y ÁREAS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5F2E5B6-473E-1D47-A5BB-EC391FFFB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931105"/>
            <a:ext cx="3035300" cy="29464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A6F2661-9064-9541-9D9D-B8B25EF1F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058" y="2598267"/>
            <a:ext cx="42545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87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3A4FBDE-11A5-DA46-A2EF-682C0AA9F562}"/>
              </a:ext>
            </a:extLst>
          </p:cNvPr>
          <p:cNvSpPr txBox="1"/>
          <p:nvPr/>
        </p:nvSpPr>
        <p:spPr>
          <a:xfrm>
            <a:off x="611560" y="980728"/>
            <a:ext cx="13681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5</a:t>
            </a:r>
          </a:p>
        </p:txBody>
      </p:sp>
      <p:sp>
        <p:nvSpPr>
          <p:cNvPr id="4" name="4 CuadroTexto">
            <a:extLst>
              <a:ext uri="{FF2B5EF4-FFF2-40B4-BE49-F238E27FC236}">
                <a16:creationId xmlns:a16="http://schemas.microsoft.com/office/drawing/2014/main" id="{A4CAF660-7ECB-954D-9C59-5E9B7A8E5FF5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1.1. TRIÁNGULOS SEMEJANTES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09E417C-BB1E-9B43-8176-D7CBADC1BD92}"/>
              </a:ext>
            </a:extLst>
          </p:cNvPr>
          <p:cNvSpPr/>
          <p:nvPr/>
        </p:nvSpPr>
        <p:spPr>
          <a:xfrm>
            <a:off x="611560" y="1556792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ts val="1200"/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Sabemos que estos dos triángulos son semejantes. Calcula los lados y los ángulos desconocidos.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545308-A681-BE46-AC77-8345B20F16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2717631"/>
            <a:ext cx="5437708" cy="224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030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170A4C-AD6F-654E-A6B2-7982BB9F97B1}"/>
              </a:ext>
            </a:extLst>
          </p:cNvPr>
          <p:cNvSpPr txBox="1"/>
          <p:nvPr/>
        </p:nvSpPr>
        <p:spPr>
          <a:xfrm>
            <a:off x="611560" y="1103574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41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3AACAB-2650-E141-A6DD-4891C749952F}"/>
              </a:ext>
            </a:extLst>
          </p:cNvPr>
          <p:cNvSpPr/>
          <p:nvPr/>
        </p:nvSpPr>
        <p:spPr>
          <a:xfrm>
            <a:off x="575556" y="155853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Calcula el perímetro y el área de las siguientes figuras:</a:t>
            </a: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06D9CDDF-B2FF-1441-92B1-7B40E2858B48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6. PERÍMETROS Y ÁREAS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1EAA69-739B-4F4C-8CDD-9E2A16FE5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0" y="2491001"/>
            <a:ext cx="52451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52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3A4FBDE-11A5-DA46-A2EF-682C0AA9F562}"/>
              </a:ext>
            </a:extLst>
          </p:cNvPr>
          <p:cNvSpPr txBox="1"/>
          <p:nvPr/>
        </p:nvSpPr>
        <p:spPr>
          <a:xfrm>
            <a:off x="611560" y="980728"/>
            <a:ext cx="13681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Ejercicio 6</a:t>
            </a:r>
          </a:p>
        </p:txBody>
      </p:sp>
      <p:sp>
        <p:nvSpPr>
          <p:cNvPr id="4" name="4 CuadroTexto">
            <a:extLst>
              <a:ext uri="{FF2B5EF4-FFF2-40B4-BE49-F238E27FC236}">
                <a16:creationId xmlns:a16="http://schemas.microsoft.com/office/drawing/2014/main" id="{A4CAF660-7ECB-954D-9C59-5E9B7A8E5FF5}"/>
              </a:ext>
            </a:extLst>
          </p:cNvPr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1.1. TRIÁNGULOS SEMEJANTES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09E417C-BB1E-9B43-8176-D7CBADC1BD92}"/>
              </a:ext>
            </a:extLst>
          </p:cNvPr>
          <p:cNvSpPr/>
          <p:nvPr/>
        </p:nvSpPr>
        <p:spPr>
          <a:xfrm>
            <a:off x="539552" y="144683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>
                <a:solidFill>
                  <a:schemeClr val="bg1"/>
                </a:solidFill>
              </a:rPr>
              <a:t>Calcula el valor desconocido para que los triángulos sean semejantes: 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2048382C-7042-BA44-8EC4-2C2C46D73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6025"/>
              </p:ext>
            </p:extLst>
          </p:nvPr>
        </p:nvGraphicFramePr>
        <p:xfrm>
          <a:off x="519754" y="1912936"/>
          <a:ext cx="8084694" cy="44705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84694">
                  <a:extLst>
                    <a:ext uri="{9D8B030D-6E8A-4147-A177-3AD203B41FA5}">
                      <a16:colId xmlns:a16="http://schemas.microsoft.com/office/drawing/2014/main" val="3418234739"/>
                    </a:ext>
                  </a:extLst>
                </a:gridCol>
              </a:tblGrid>
              <a:tr h="2048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</a:rPr>
                        <a:t>a) Triángulo 1:  a = 9 cm, b = 6 cm, c = 12 cm.   Triángulo 2:  a' = 6 cm, b' = 4 cm, ¿c'?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S" sz="16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87453"/>
                  </a:ext>
                </a:extLst>
              </a:tr>
              <a:tr h="22759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</a:rPr>
                        <a:t>b) Triángulo 1: A = 45º, b = 8 cm, c = 4 cm.        Triángulo 2: A’ = 45º, b' = 16 cm, ¿a'?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S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8697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60693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értice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Vért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87766</TotalTime>
  <Words>1837</Words>
  <Application>Microsoft Macintosh PowerPoint</Application>
  <PresentationFormat>Presentación en pantalla (4:3)</PresentationFormat>
  <Paragraphs>213</Paragraphs>
  <Slides>80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80</vt:i4>
      </vt:variant>
    </vt:vector>
  </HeadingPairs>
  <TitlesOfParts>
    <vt:vector size="88" baseType="lpstr"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Vértice</vt:lpstr>
      <vt:lpstr>Tema 6 Semejanzas, Pitágoras, Perímetros y Áreas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Dani</dc:creator>
  <cp:lastModifiedBy>Usuario de Microsoft Office</cp:lastModifiedBy>
  <cp:revision>251</cp:revision>
  <dcterms:created xsi:type="dcterms:W3CDTF">2012-11-26T21:13:21Z</dcterms:created>
  <dcterms:modified xsi:type="dcterms:W3CDTF">2022-05-17T16:39:19Z</dcterms:modified>
</cp:coreProperties>
</file>