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1"/>
  </p:notesMasterIdLst>
  <p:sldIdLst>
    <p:sldId id="256" r:id="rId2"/>
    <p:sldId id="257" r:id="rId3"/>
    <p:sldId id="324" r:id="rId4"/>
    <p:sldId id="260" r:id="rId5"/>
    <p:sldId id="261" r:id="rId6"/>
    <p:sldId id="325" r:id="rId7"/>
    <p:sldId id="326" r:id="rId8"/>
    <p:sldId id="262" r:id="rId9"/>
    <p:sldId id="327" r:id="rId10"/>
    <p:sldId id="303" r:id="rId11"/>
    <p:sldId id="323" r:id="rId12"/>
    <p:sldId id="287" r:id="rId13"/>
    <p:sldId id="301" r:id="rId14"/>
    <p:sldId id="328" r:id="rId15"/>
    <p:sldId id="329" r:id="rId16"/>
    <p:sldId id="304" r:id="rId17"/>
    <p:sldId id="330" r:id="rId18"/>
    <p:sldId id="265" r:id="rId19"/>
    <p:sldId id="308" r:id="rId20"/>
    <p:sldId id="305" r:id="rId21"/>
    <p:sldId id="307" r:id="rId22"/>
    <p:sldId id="283" r:id="rId23"/>
    <p:sldId id="266" r:id="rId24"/>
    <p:sldId id="267" r:id="rId25"/>
    <p:sldId id="268" r:id="rId26"/>
    <p:sldId id="331" r:id="rId27"/>
    <p:sldId id="332" r:id="rId28"/>
    <p:sldId id="333" r:id="rId29"/>
    <p:sldId id="335" r:id="rId30"/>
    <p:sldId id="334" r:id="rId31"/>
    <p:sldId id="336" r:id="rId32"/>
    <p:sldId id="337" r:id="rId33"/>
    <p:sldId id="338" r:id="rId34"/>
    <p:sldId id="339" r:id="rId35"/>
    <p:sldId id="340" r:id="rId36"/>
    <p:sldId id="341" r:id="rId37"/>
    <p:sldId id="342" r:id="rId38"/>
    <p:sldId id="343" r:id="rId39"/>
    <p:sldId id="309" r:id="rId40"/>
    <p:sldId id="310" r:id="rId41"/>
    <p:sldId id="311" r:id="rId42"/>
    <p:sldId id="312" r:id="rId43"/>
    <p:sldId id="289" r:id="rId44"/>
    <p:sldId id="313" r:id="rId45"/>
    <p:sldId id="314" r:id="rId46"/>
    <p:sldId id="315" r:id="rId47"/>
    <p:sldId id="285" r:id="rId48"/>
    <p:sldId id="286" r:id="rId49"/>
    <p:sldId id="316" r:id="rId50"/>
    <p:sldId id="288" r:id="rId51"/>
    <p:sldId id="290" r:id="rId52"/>
    <p:sldId id="291" r:id="rId53"/>
    <p:sldId id="292" r:id="rId54"/>
    <p:sldId id="296" r:id="rId55"/>
    <p:sldId id="293" r:id="rId56"/>
    <p:sldId id="297" r:id="rId57"/>
    <p:sldId id="298" r:id="rId58"/>
    <p:sldId id="294" r:id="rId59"/>
    <p:sldId id="295" r:id="rId60"/>
    <p:sldId id="300" r:id="rId61"/>
    <p:sldId id="299" r:id="rId62"/>
    <p:sldId id="259" r:id="rId63"/>
    <p:sldId id="284" r:id="rId64"/>
    <p:sldId id="344" r:id="rId65"/>
    <p:sldId id="346" r:id="rId66"/>
    <p:sldId id="347" r:id="rId67"/>
    <p:sldId id="348" r:id="rId68"/>
    <p:sldId id="349" r:id="rId69"/>
    <p:sldId id="306" r:id="rId70"/>
    <p:sldId id="345" r:id="rId71"/>
    <p:sldId id="350" r:id="rId72"/>
    <p:sldId id="351" r:id="rId73"/>
    <p:sldId id="352" r:id="rId74"/>
    <p:sldId id="353" r:id="rId75"/>
    <p:sldId id="354" r:id="rId76"/>
    <p:sldId id="355" r:id="rId77"/>
    <p:sldId id="356" r:id="rId78"/>
    <p:sldId id="357" r:id="rId79"/>
    <p:sldId id="358" r:id="rId80"/>
    <p:sldId id="359" r:id="rId81"/>
    <p:sldId id="360" r:id="rId82"/>
    <p:sldId id="280" r:id="rId83"/>
    <p:sldId id="362" r:id="rId84"/>
    <p:sldId id="363" r:id="rId85"/>
    <p:sldId id="364" r:id="rId86"/>
    <p:sldId id="365" r:id="rId87"/>
    <p:sldId id="367" r:id="rId88"/>
    <p:sldId id="366" r:id="rId89"/>
    <p:sldId id="368" r:id="rId9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F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7" autoAdjust="0"/>
    <p:restoredTop sz="94721"/>
  </p:normalViewPr>
  <p:slideViewPr>
    <p:cSldViewPr>
      <p:cViewPr>
        <p:scale>
          <a:sx n="89" d="100"/>
          <a:sy n="89" d="100"/>
        </p:scale>
        <p:origin x="1712" y="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87A3F-A143-4EAD-8F1F-DFC457242DD1}" type="datetimeFigureOut">
              <a:rPr lang="es-ES" smtClean="0"/>
              <a:pPr/>
              <a:t>26/8/19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6B795-CD5B-46ED-A897-D2F4D144BAEF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3735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email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25" name="24 Subtítulo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1" name="30 Marcador de fecha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  <a:prstGeom prst="rect">
            <a:avLst/>
          </a:prstGeo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A847CFC-816F-41D0-AAC0-9BF4FEBC753E}" type="datetimeFigureOut">
              <a:rPr lang="es-ES" smtClean="0"/>
              <a:pPr/>
              <a:t>26/8/19</a:t>
            </a:fld>
            <a:endParaRPr lang="es-ES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  <a:prstGeom prst="rect">
            <a:avLst/>
          </a:prstGeo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  <a:prstGeom prst="rect">
            <a:avLst/>
          </a:prstGeo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26/8/19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  <a:prstGeom prst="rect">
            <a:avLst/>
          </a:prstGeo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26/8/19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26/8/19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  <a:prstGeom prst="rect">
            <a:avLst/>
          </a:prstGeo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A847CFC-816F-41D0-AAC0-9BF4FEBC753E}" type="datetimeFigureOut">
              <a:rPr lang="es-ES" smtClean="0"/>
              <a:pPr/>
              <a:t>26/8/19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  <a:prstGeom prst="rect">
            <a:avLst/>
          </a:prstGeo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26/8/19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26/8/19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26/8/19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A847CFC-816F-41D0-AAC0-9BF4FEBC753E}" type="datetimeFigureOut">
              <a:rPr lang="es-ES" smtClean="0"/>
              <a:pPr/>
              <a:t>26/8/19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26/8/19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26/8/19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Marcador de posición de imagen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flipH="1">
            <a:off x="0" y="0"/>
            <a:ext cx="990600" cy="6858000"/>
          </a:xfrm>
          <a:prstGeom prst="rect">
            <a:avLst/>
          </a:prstGeom>
          <a:blipFill>
            <a:blip r:embed="rId13" cstate="email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Marcador de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1" name="30 Marcador de texto"/>
          <p:cNvSpPr>
            <a:spLocks noGrp="1"/>
          </p:cNvSpPr>
          <p:nvPr>
            <p:ph type="body" idx="1"/>
          </p:nvPr>
        </p:nvSpPr>
        <p:spPr>
          <a:xfrm>
            <a:off x="1333528" y="1654514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dirty="0"/>
              <a:t>Haga clic para modificar el estilo de texto del patrón</a:t>
            </a:r>
          </a:p>
          <a:p>
            <a:pPr lvl="1" eaLnBrk="1" latinLnBrk="0" hangingPunct="1"/>
            <a:r>
              <a:rPr kumimoji="0" lang="es-ES" dirty="0"/>
              <a:t>Segundo nivel</a:t>
            </a:r>
          </a:p>
          <a:p>
            <a:pPr lvl="2" eaLnBrk="1" latinLnBrk="0" hangingPunct="1"/>
            <a:r>
              <a:rPr kumimoji="0" lang="es-ES" dirty="0"/>
              <a:t>Tercer nivel</a:t>
            </a:r>
          </a:p>
          <a:p>
            <a:pPr lvl="3" eaLnBrk="1" latinLnBrk="0" hangingPunct="1"/>
            <a:r>
              <a:rPr kumimoji="0" lang="es-ES" dirty="0"/>
              <a:t>Cuarto nivel</a:t>
            </a:r>
          </a:p>
          <a:p>
            <a:pPr lvl="4" eaLnBrk="1" latinLnBrk="0" hangingPunct="1"/>
            <a:r>
              <a:rPr kumimoji="0" lang="es-ES" dirty="0"/>
              <a:t>Quinto nivel</a:t>
            </a:r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iff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_r/n1dpvmqx4ws16kmd1ls2btnm0000gn/T/com.microsoft.Word/WebArchiveCopyPasteTempFiles/page47image146400672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366868" y="776856"/>
            <a:ext cx="5525612" cy="2868168"/>
          </a:xfrm>
        </p:spPr>
        <p:txBody>
          <a:bodyPr/>
          <a:lstStyle/>
          <a:p>
            <a:r>
              <a:rPr lang="es-ES" sz="7200" dirty="0" err="1"/>
              <a:t>PolígonosPERÍMETROS</a:t>
            </a:r>
            <a:r>
              <a:rPr lang="es-ES" sz="7200" dirty="0"/>
              <a:t> Y ÁREAS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04016"/>
            <a:ext cx="7239000" cy="588680"/>
          </a:xfrm>
        </p:spPr>
        <p:txBody>
          <a:bodyPr>
            <a:normAutofit fontScale="90000"/>
          </a:bodyPr>
          <a:lstStyle/>
          <a:p>
            <a:r>
              <a:rPr lang="es-ES" dirty="0"/>
              <a:t>2. PROPIEDAD DE LOS TRIÁNGULOS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214414" y="2500306"/>
            <a:ext cx="7429552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3200" dirty="0"/>
              <a:t>Ejercicio: ¿Se puede </a:t>
            </a:r>
            <a:r>
              <a:rPr lang="es-ES" sz="3200" dirty="0" err="1"/>
              <a:t>contruir</a:t>
            </a:r>
            <a:r>
              <a:rPr lang="es-ES" sz="3200" dirty="0"/>
              <a:t> un triángulo de lados 3, 5 y 10 cm</a:t>
            </a:r>
            <a:r>
              <a:rPr lang="es-ES" dirty="0"/>
              <a:t>?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A12249-8B72-1E43-8302-053BA490625A}"/>
              </a:ext>
            </a:extLst>
          </p:cNvPr>
          <p:cNvSpPr txBox="1"/>
          <p:nvPr/>
        </p:nvSpPr>
        <p:spPr>
          <a:xfrm>
            <a:off x="1214414" y="1057892"/>
            <a:ext cx="7429552" cy="1077218"/>
          </a:xfrm>
          <a:prstGeom prst="rect">
            <a:avLst/>
          </a:prstGeom>
          <a:solidFill>
            <a:srgbClr val="DBFA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En un triángulo, </a:t>
            </a:r>
            <a:r>
              <a:rPr lang="es-ES" sz="3200" dirty="0"/>
              <a:t>c</a:t>
            </a:r>
            <a:r>
              <a:rPr lang="es-ES" sz="2800" dirty="0"/>
              <a:t>ada lado es menor que la suma de los otros dos.</a:t>
            </a:r>
            <a:r>
              <a:rPr lang="es-ES" sz="3200" dirty="0"/>
              <a:t> </a:t>
            </a:r>
            <a:endParaRPr lang="es-ES" sz="2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28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" sz="2400" dirty="0"/>
              <a:t>Indica razonadamente si es posible construir triángulos cuyos lados midan:</a:t>
            </a:r>
            <a:endParaRPr lang="es-ES" sz="44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92F61E59-9D00-C84C-9AC4-057052730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991047"/>
              </p:ext>
            </p:extLst>
          </p:nvPr>
        </p:nvGraphicFramePr>
        <p:xfrm>
          <a:off x="1187624" y="2132856"/>
          <a:ext cx="7704857" cy="403244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68040">
                  <a:extLst>
                    <a:ext uri="{9D8B030D-6E8A-4147-A177-3AD203B41FA5}">
                      <a16:colId xmlns:a16="http://schemas.microsoft.com/office/drawing/2014/main" val="2167556959"/>
                    </a:ext>
                  </a:extLst>
                </a:gridCol>
                <a:gridCol w="2568040">
                  <a:extLst>
                    <a:ext uri="{9D8B030D-6E8A-4147-A177-3AD203B41FA5}">
                      <a16:colId xmlns:a16="http://schemas.microsoft.com/office/drawing/2014/main" val="3746752994"/>
                    </a:ext>
                  </a:extLst>
                </a:gridCol>
                <a:gridCol w="2568777">
                  <a:extLst>
                    <a:ext uri="{9D8B030D-6E8A-4147-A177-3AD203B41FA5}">
                      <a16:colId xmlns:a16="http://schemas.microsoft.com/office/drawing/2014/main" val="2279297299"/>
                    </a:ext>
                  </a:extLst>
                </a:gridCol>
              </a:tblGrid>
              <a:tr h="4032448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2000">
                          <a:effectLst/>
                        </a:rPr>
                        <a:t>a) 5cm, 4cm y 3cm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</a:p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2000">
                          <a:effectLst/>
                        </a:rPr>
                        <a:t>b)10cm, 2cm y 5cm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2000" dirty="0">
                          <a:effectLst/>
                        </a:rPr>
                        <a:t>c) 2dm, 2dm y 4dm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31458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7725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768618"/>
            <a:ext cx="7239000" cy="588680"/>
          </a:xfrm>
        </p:spPr>
        <p:txBody>
          <a:bodyPr>
            <a:normAutofit fontScale="90000"/>
          </a:bodyPr>
          <a:lstStyle/>
          <a:p>
            <a:r>
              <a:rPr lang="es-ES" dirty="0"/>
              <a:t>2. Rectas y puntos notables del triángulo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857364"/>
            <a:ext cx="7429552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D08C26C-03B5-7A4F-AC2F-766129517D90}"/>
              </a:ext>
            </a:extLst>
          </p:cNvPr>
          <p:cNvSpPr txBox="1"/>
          <p:nvPr/>
        </p:nvSpPr>
        <p:spPr>
          <a:xfrm>
            <a:off x="1285852" y="5805264"/>
            <a:ext cx="742955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Completa el ejercicio 29 a partir de estas definiciones.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04016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3. CUADRILATEROS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3" y="714356"/>
            <a:ext cx="7453945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3201" y="2604011"/>
            <a:ext cx="6491985" cy="1950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2591" y="4800610"/>
            <a:ext cx="6500858" cy="1872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F4E562C-C137-0B40-A8FD-2555B03189C9}"/>
              </a:ext>
            </a:extLst>
          </p:cNvPr>
          <p:cNvSpPr txBox="1"/>
          <p:nvPr/>
        </p:nvSpPr>
        <p:spPr>
          <a:xfrm>
            <a:off x="107504" y="3738421"/>
            <a:ext cx="1800200" cy="16312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Completa el ejercicio 30 a partir de estas definiciones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31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400" dirty="0"/>
              <a:t>Dados los siguientes cuadriláteros, indica que nombre tiene cada uno.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2630BBB-D0C4-E94F-B1B3-4D4ECB6E48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173857" y="1988840"/>
            <a:ext cx="7785546" cy="11023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0165B4-40BB-6146-BAD4-E9338B763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857" y="3378716"/>
            <a:ext cx="7718623" cy="71348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A06B8589-26B2-4A48-9F9E-F98732BAB9B4}"/>
              </a:ext>
            </a:extLst>
          </p:cNvPr>
          <p:cNvSpPr/>
          <p:nvPr/>
        </p:nvSpPr>
        <p:spPr>
          <a:xfrm>
            <a:off x="1153244" y="4128193"/>
            <a:ext cx="6264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ES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Y completa con las letras de las figuras la siguiente tabla:</a:t>
            </a:r>
            <a:endParaRPr lang="es-E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72EDB3E5-9E11-DA43-9055-D6661201AB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5609479"/>
              </p:ext>
            </p:extLst>
          </p:nvPr>
        </p:nvGraphicFramePr>
        <p:xfrm>
          <a:off x="1188194" y="4600176"/>
          <a:ext cx="7704286" cy="199717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71638">
                  <a:extLst>
                    <a:ext uri="{9D8B030D-6E8A-4147-A177-3AD203B41FA5}">
                      <a16:colId xmlns:a16="http://schemas.microsoft.com/office/drawing/2014/main" val="312445823"/>
                    </a:ext>
                  </a:extLst>
                </a:gridCol>
                <a:gridCol w="1979768">
                  <a:extLst>
                    <a:ext uri="{9D8B030D-6E8A-4147-A177-3AD203B41FA5}">
                      <a16:colId xmlns:a16="http://schemas.microsoft.com/office/drawing/2014/main" val="2149908254"/>
                    </a:ext>
                  </a:extLst>
                </a:gridCol>
                <a:gridCol w="1476616">
                  <a:extLst>
                    <a:ext uri="{9D8B030D-6E8A-4147-A177-3AD203B41FA5}">
                      <a16:colId xmlns:a16="http://schemas.microsoft.com/office/drawing/2014/main" val="3738762205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1189764965"/>
                    </a:ext>
                  </a:extLst>
                </a:gridCol>
              </a:tblGrid>
              <a:tr h="79887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0">
                          <a:effectLst/>
                        </a:rPr>
                        <a:t>Paralelogramos</a:t>
                      </a:r>
                      <a:endParaRPr lang="es-E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0">
                          <a:effectLst/>
                        </a:rPr>
                        <a:t> </a:t>
                      </a:r>
                      <a:endParaRPr lang="es-E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0">
                          <a:effectLst/>
                        </a:rPr>
                        <a:t>Trapecios</a:t>
                      </a:r>
                      <a:endParaRPr lang="es-E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0">
                          <a:effectLst/>
                        </a:rPr>
                        <a:t> </a:t>
                      </a:r>
                      <a:endParaRPr lang="es-E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8352762"/>
                  </a:ext>
                </a:extLst>
              </a:tr>
              <a:tr h="39943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0">
                          <a:effectLst/>
                        </a:rPr>
                        <a:t>P.Regulares</a:t>
                      </a:r>
                      <a:endParaRPr lang="es-E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0">
                          <a:effectLst/>
                        </a:rPr>
                        <a:t> </a:t>
                      </a:r>
                      <a:endParaRPr lang="es-E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0">
                          <a:effectLst/>
                        </a:rPr>
                        <a:t>Isósceles</a:t>
                      </a:r>
                      <a:endParaRPr lang="es-E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0">
                          <a:effectLst/>
                        </a:rPr>
                        <a:t> </a:t>
                      </a:r>
                      <a:endParaRPr lang="es-E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96156727"/>
                  </a:ext>
                </a:extLst>
              </a:tr>
              <a:tr h="79887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0">
                          <a:effectLst/>
                        </a:rPr>
                        <a:t>Trapezoides</a:t>
                      </a:r>
                      <a:endParaRPr lang="es-E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0">
                          <a:effectLst/>
                        </a:rPr>
                        <a:t> </a:t>
                      </a:r>
                      <a:endParaRPr lang="es-ES" sz="1800" b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0" dirty="0">
                          <a:effectLst/>
                        </a:rPr>
                        <a:t>P. Irregulares</a:t>
                      </a:r>
                      <a:endParaRPr lang="es-E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800" b="0" dirty="0">
                          <a:effectLst/>
                        </a:rPr>
                        <a:t> </a:t>
                      </a:r>
                      <a:endParaRPr lang="es-ES" sz="18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92881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2129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32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400" dirty="0"/>
              <a:t>Averigua qué tipo de paralelogramo aparece si se unen los puntos medios de: 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06E4C49-00F4-5749-A453-EC1B6D7A68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3553287"/>
              </p:ext>
            </p:extLst>
          </p:nvPr>
        </p:nvGraphicFramePr>
        <p:xfrm>
          <a:off x="1187624" y="2060848"/>
          <a:ext cx="7704856" cy="432048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25845">
                  <a:extLst>
                    <a:ext uri="{9D8B030D-6E8A-4147-A177-3AD203B41FA5}">
                      <a16:colId xmlns:a16="http://schemas.microsoft.com/office/drawing/2014/main" val="381406012"/>
                    </a:ext>
                  </a:extLst>
                </a:gridCol>
                <a:gridCol w="1925845">
                  <a:extLst>
                    <a:ext uri="{9D8B030D-6E8A-4147-A177-3AD203B41FA5}">
                      <a16:colId xmlns:a16="http://schemas.microsoft.com/office/drawing/2014/main" val="507008863"/>
                    </a:ext>
                  </a:extLst>
                </a:gridCol>
                <a:gridCol w="1926583">
                  <a:extLst>
                    <a:ext uri="{9D8B030D-6E8A-4147-A177-3AD203B41FA5}">
                      <a16:colId xmlns:a16="http://schemas.microsoft.com/office/drawing/2014/main" val="2602046346"/>
                    </a:ext>
                  </a:extLst>
                </a:gridCol>
                <a:gridCol w="1926583">
                  <a:extLst>
                    <a:ext uri="{9D8B030D-6E8A-4147-A177-3AD203B41FA5}">
                      <a16:colId xmlns:a16="http://schemas.microsoft.com/office/drawing/2014/main" val="2949267967"/>
                    </a:ext>
                  </a:extLst>
                </a:gridCol>
              </a:tblGrid>
              <a:tr h="432048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a) Un cuadrado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endParaRPr lang="es-ES" sz="1800" dirty="0">
                        <a:effectLst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endParaRPr lang="es-ES" sz="1800" dirty="0">
                        <a:effectLst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endParaRPr lang="es-ES" sz="1800" dirty="0">
                        <a:effectLst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s-ES" sz="1800" dirty="0">
                          <a:effectLst/>
                        </a:rPr>
                        <a:t>_______________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b) Un rombo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endParaRPr lang="es-ES" sz="1800" dirty="0">
                        <a:effectLst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endParaRPr lang="es-ES" sz="1800" dirty="0">
                        <a:effectLst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endParaRPr lang="es-ES" sz="1800" dirty="0">
                        <a:effectLst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s-ES" sz="1800" dirty="0">
                          <a:effectLst/>
                        </a:rPr>
                        <a:t>______________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c) Un trapecio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endParaRPr lang="es-ES" sz="1800" dirty="0">
                        <a:effectLst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endParaRPr lang="es-ES" sz="1800" dirty="0">
                        <a:effectLst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endParaRPr lang="es-ES" sz="1800" dirty="0">
                        <a:effectLst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s-ES" sz="1800" dirty="0">
                          <a:effectLst/>
                        </a:rPr>
                        <a:t>_______________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d) Un trapezoide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8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1200"/>
                        </a:spcAft>
                      </a:pPr>
                      <a:endParaRPr lang="es-ES" sz="1800" dirty="0">
                        <a:effectLst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endParaRPr lang="es-ES" sz="1800" dirty="0">
                        <a:effectLst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endParaRPr lang="es-ES" sz="1800" dirty="0">
                        <a:effectLst/>
                      </a:endParaRPr>
                    </a:p>
                    <a:p>
                      <a:pPr>
                        <a:spcAft>
                          <a:spcPts val="1200"/>
                        </a:spcAft>
                      </a:pPr>
                      <a:r>
                        <a:rPr lang="es-ES" sz="1800" dirty="0">
                          <a:effectLst/>
                        </a:rPr>
                        <a:t>_______________</a:t>
                      </a:r>
                      <a:endParaRPr lang="es-ES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2244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8908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04016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3. Circunferencia y círculo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8454F2-414A-5D49-A98A-C978F42D2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980728"/>
            <a:ext cx="7367148" cy="439248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F90656B-C8BE-4B44-A1DF-C310F46633C4}"/>
              </a:ext>
            </a:extLst>
          </p:cNvPr>
          <p:cNvSpPr txBox="1"/>
          <p:nvPr/>
        </p:nvSpPr>
        <p:spPr>
          <a:xfrm>
            <a:off x="1187624" y="5661248"/>
            <a:ext cx="770485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Completa el ejercicio 33 a partir de estas definiciones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04016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3. Circunferencia y círculo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179E98-FCE1-C24F-9C57-6233C90CF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908720"/>
            <a:ext cx="4479488" cy="288032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93EAB4B-75D1-C345-85FD-ABF8444C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908720"/>
            <a:ext cx="3417107" cy="1944216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7AD53A0-524C-A84C-A0A3-0EA6E3940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4149080"/>
            <a:ext cx="7668344" cy="222470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12075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04016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4. Teorema de </a:t>
            </a:r>
            <a:r>
              <a:rPr lang="es-ES" dirty="0" err="1"/>
              <a:t>pitágoras</a:t>
            </a:r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56176" y="1828258"/>
            <a:ext cx="1646287" cy="137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91680" y="1816370"/>
            <a:ext cx="2880312" cy="699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1115616" y="980728"/>
            <a:ext cx="7885384" cy="707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000" b="1" u="sng" dirty="0">
                <a:solidFill>
                  <a:schemeClr val="accent1"/>
                </a:solidFill>
              </a:rPr>
              <a:t>Teorema de Pitágoras</a:t>
            </a:r>
            <a:r>
              <a:rPr lang="es-ES" sz="2000" dirty="0">
                <a:solidFill>
                  <a:schemeClr val="accent1"/>
                </a:solidFill>
              </a:rPr>
              <a:t>. La hipotenusa al cuadrado es igual a la suma de los cuadrados de los </a:t>
            </a:r>
            <a:r>
              <a:rPr lang="es-ES" sz="2000" dirty="0">
                <a:solidFill>
                  <a:schemeClr val="bg1"/>
                </a:solidFill>
              </a:rPr>
              <a:t>catetos. </a:t>
            </a:r>
            <a:endParaRPr lang="es-ES" sz="2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2502375-25B3-D845-8F41-DAD730883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983" y="2924944"/>
            <a:ext cx="3240009" cy="378001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CFEC714-AF4F-3F49-A524-19F72ECD3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2764" y="3343903"/>
            <a:ext cx="3459867" cy="351409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04016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4. Teorema de </a:t>
            </a:r>
            <a:r>
              <a:rPr lang="es-ES" dirty="0" err="1"/>
              <a:t>pitágoras</a:t>
            </a:r>
            <a:endParaRPr lang="es-ES" dirty="0"/>
          </a:p>
        </p:txBody>
      </p:sp>
      <p:pic>
        <p:nvPicPr>
          <p:cNvPr id="3" name="Teorema_Pitagoras_LEGO.mp4">
            <a:hlinkClick r:id="" action="ppaction://media"/>
            <a:extLst>
              <a:ext uri="{FF2B5EF4-FFF2-40B4-BE49-F238E27FC236}">
                <a16:creationId xmlns:a16="http://schemas.microsoft.com/office/drawing/2014/main" id="{1B1EA960-0566-1747-8E75-EF7A5C3A9C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692696"/>
            <a:ext cx="6021288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91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04016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1. </a:t>
            </a:r>
            <a:r>
              <a:rPr lang="es-ES" dirty="0" err="1"/>
              <a:t>pOLÍGONOS</a:t>
            </a:r>
            <a:endParaRPr lang="es-E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email"/>
          <a:srcRect t="58846"/>
          <a:stretch/>
        </p:blipFill>
        <p:spPr bwMode="auto">
          <a:xfrm>
            <a:off x="1400501" y="5415683"/>
            <a:ext cx="6838950" cy="108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C0C384F-1CF7-A44E-924E-75FD49C0B2C5}"/>
              </a:ext>
            </a:extLst>
          </p:cNvPr>
          <p:cNvSpPr txBox="1"/>
          <p:nvPr/>
        </p:nvSpPr>
        <p:spPr>
          <a:xfrm>
            <a:off x="1219378" y="980728"/>
            <a:ext cx="6766942" cy="400110"/>
          </a:xfrm>
          <a:prstGeom prst="rect">
            <a:avLst/>
          </a:prstGeom>
          <a:solidFill>
            <a:srgbClr val="DBFA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/>
              <a:t>Polígono: Figura plana y cerrada limitada por segmentos.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0061F77-7129-6147-9F0C-60D010A91D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50"/>
          <a:stretch/>
        </p:blipFill>
        <p:spPr>
          <a:xfrm>
            <a:off x="3275856" y="1614453"/>
            <a:ext cx="5613400" cy="266774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896DDC3-0144-5F44-AF20-54602071A3CA}"/>
              </a:ext>
            </a:extLst>
          </p:cNvPr>
          <p:cNvSpPr txBox="1"/>
          <p:nvPr/>
        </p:nvSpPr>
        <p:spPr>
          <a:xfrm>
            <a:off x="1331640" y="4727541"/>
            <a:ext cx="6766942" cy="400110"/>
          </a:xfrm>
          <a:prstGeom prst="rect">
            <a:avLst/>
          </a:prstGeom>
          <a:solidFill>
            <a:srgbClr val="DBFA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/>
              <a:t>Polígono Regular: Polígono con lados y ángulos iguales.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89797E1-37C0-3544-A4E9-862D78294E5C}"/>
              </a:ext>
            </a:extLst>
          </p:cNvPr>
          <p:cNvSpPr txBox="1"/>
          <p:nvPr/>
        </p:nvSpPr>
        <p:spPr>
          <a:xfrm>
            <a:off x="1115616" y="2074978"/>
            <a:ext cx="216024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Completa el ejercicio 22 a partir de estas definiciones.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04016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4. Teorema de </a:t>
            </a:r>
            <a:r>
              <a:rPr lang="es-ES" dirty="0" err="1"/>
              <a:t>pitágoras</a:t>
            </a: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71612"/>
            <a:ext cx="782424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1214414" y="1000108"/>
            <a:ext cx="71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Tipos de Triángulos según la relación de sus lados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04016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4. Teorema de </a:t>
            </a:r>
            <a:r>
              <a:rPr lang="es-ES" dirty="0" err="1"/>
              <a:t>pitágoras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F9B96D-75F9-814B-8D17-16C163490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708" y="1087846"/>
            <a:ext cx="5256584" cy="525658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549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1115616" y="980728"/>
            <a:ext cx="7885384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solidFill>
                  <a:schemeClr val="accent1"/>
                </a:solidFill>
              </a:rPr>
              <a:t>¿Funciona el teorema de </a:t>
            </a:r>
            <a:r>
              <a:rPr lang="es-ES" sz="3200" b="1" dirty="0" err="1">
                <a:solidFill>
                  <a:schemeClr val="accent1"/>
                </a:solidFill>
              </a:rPr>
              <a:t>pitágoras</a:t>
            </a:r>
            <a:r>
              <a:rPr lang="es-ES" sz="3200" b="1" dirty="0">
                <a:solidFill>
                  <a:schemeClr val="accent1"/>
                </a:solidFill>
              </a:rPr>
              <a:t> en la Tierra que es una esfera?</a:t>
            </a:r>
            <a:r>
              <a:rPr lang="es-ES" sz="3200" dirty="0">
                <a:solidFill>
                  <a:schemeClr val="bg1"/>
                </a:solidFill>
              </a:rPr>
              <a:t>. </a:t>
            </a:r>
            <a:endParaRPr lang="es-ES" sz="3200" dirty="0"/>
          </a:p>
        </p:txBody>
      </p:sp>
      <p:sp>
        <p:nvSpPr>
          <p:cNvPr id="7" name="6 Rectángulo redondeado"/>
          <p:cNvSpPr/>
          <p:nvPr/>
        </p:nvSpPr>
        <p:spPr>
          <a:xfrm>
            <a:off x="1357290" y="2428868"/>
            <a:ext cx="7286676" cy="38576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 dirty="0"/>
              <a:t>VIDEO “CANCIÓN PITÁGORAS”</a:t>
            </a:r>
          </a:p>
          <a:p>
            <a:pPr algn="ctr"/>
            <a:endParaRPr lang="es-ES" sz="3600" b="1" dirty="0"/>
          </a:p>
          <a:p>
            <a:pPr algn="ctr"/>
            <a:r>
              <a:rPr lang="es-ES" sz="3600" b="1" dirty="0"/>
              <a:t>VIDEO “FRAGMENTO 0 a 8 Min – EL LEGADO DE PITÁGORAS”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“Videos Descargados&gt;04_Pitágoras”</a:t>
            </a:r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1187624" y="104016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4. Teorema de </a:t>
            </a:r>
            <a:r>
              <a:rPr lang="es-ES" dirty="0" err="1"/>
              <a:t>pitágoras</a:t>
            </a:r>
            <a:endParaRPr lang="es-E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209378" y="929915"/>
            <a:ext cx="50405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tx1"/>
                </a:solidFill>
              </a:rPr>
              <a:t>34</a:t>
            </a:r>
            <a:endParaRPr lang="es-ES" sz="2400" dirty="0"/>
          </a:p>
        </p:txBody>
      </p:sp>
      <p:sp>
        <p:nvSpPr>
          <p:cNvPr id="8" name="7 CuadroTexto"/>
          <p:cNvSpPr txBox="1"/>
          <p:nvPr/>
        </p:nvSpPr>
        <p:spPr>
          <a:xfrm>
            <a:off x="1907704" y="915652"/>
            <a:ext cx="7056784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solidFill>
                  <a:schemeClr val="tx1"/>
                </a:solidFill>
              </a:rPr>
              <a:t>Queremos encargar una barandilla de hierro para una escalera de 3 peldaños de 40 cm de largo y 20 cm de alto. Cuánto medirá de arriba a abajo, siendo esta la medida que necesita </a:t>
            </a:r>
            <a:r>
              <a:rPr lang="es-ES" sz="2000" dirty="0">
                <a:solidFill>
                  <a:schemeClr val="bg1"/>
                </a:solidFill>
              </a:rPr>
              <a:t>el herrero.</a:t>
            </a:r>
          </a:p>
        </p:txBody>
      </p:sp>
      <p:pic>
        <p:nvPicPr>
          <p:cNvPr id="9" name="Picture 7" descr="https://encrypted-tbn1.gstatic.com/images?q=tbn:ANd9GcRubQjzUWBFayC6mtCaxmuLhuvHtmnKWwCafZSUu12ZDlMup2r3"/>
          <p:cNvPicPr>
            <a:picLocks noChangeAspect="1" noChangeArrowheads="1"/>
          </p:cNvPicPr>
          <p:nvPr/>
        </p:nvPicPr>
        <p:blipFill>
          <a:blip r:embed="rId2" cstate="email"/>
          <a:srcRect t="3789"/>
          <a:stretch>
            <a:fillRect/>
          </a:stretch>
        </p:blipFill>
        <p:spPr bwMode="auto">
          <a:xfrm>
            <a:off x="1187624" y="2564904"/>
            <a:ext cx="2669154" cy="3873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1187624" y="104016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4. Teorema de </a:t>
            </a:r>
            <a:r>
              <a:rPr lang="es-ES" dirty="0" err="1"/>
              <a:t>pitágoras</a:t>
            </a:r>
            <a:endParaRPr lang="es-E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259632" y="1001923"/>
            <a:ext cx="50405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tx1"/>
                </a:solidFill>
              </a:rPr>
              <a:t>35</a:t>
            </a:r>
            <a:endParaRPr lang="es-ES" sz="2400" dirty="0"/>
          </a:p>
        </p:txBody>
      </p:sp>
      <p:sp>
        <p:nvSpPr>
          <p:cNvPr id="6" name="5 CuadroTexto"/>
          <p:cNvSpPr txBox="1"/>
          <p:nvPr/>
        </p:nvSpPr>
        <p:spPr>
          <a:xfrm>
            <a:off x="2051720" y="1001923"/>
            <a:ext cx="6624736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solidFill>
                  <a:schemeClr val="tx1"/>
                </a:solidFill>
              </a:rPr>
              <a:t>Queremos construir una rampa. Tenemos una altura de 1 metro y queremos que la rampa tenga 4 m de larga. ¿A qué distancia la hacemos?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87624" y="2420888"/>
            <a:ext cx="4010025" cy="2981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1187624" y="104016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4. Teorema de </a:t>
            </a:r>
            <a:r>
              <a:rPr lang="es-ES" dirty="0" err="1"/>
              <a:t>pitágoras</a:t>
            </a:r>
            <a:endParaRPr lang="es-E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1187624" y="931104"/>
            <a:ext cx="504056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tx1"/>
                </a:solidFill>
              </a:rPr>
              <a:t>36</a:t>
            </a:r>
            <a:endParaRPr lang="es-ES" sz="2400" dirty="0"/>
          </a:p>
        </p:txBody>
      </p:sp>
      <p:pic>
        <p:nvPicPr>
          <p:cNvPr id="8" name="Picture 2" descr="https://encrypted-tbn0.gstatic.com/images?q=tbn:ANd9GcTMlErfdVevbuHpBAZIOwcFue2SEtUKQooLS4FK4nYPFXsEHpsys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3608" y="1965037"/>
            <a:ext cx="3953559" cy="2597647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6056" y="1742897"/>
            <a:ext cx="3898354" cy="313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1957847" y="1008112"/>
            <a:ext cx="569855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solidFill>
                  <a:schemeClr val="tx1"/>
                </a:solidFill>
              </a:rPr>
              <a:t>¿Cuánto mide de ancho el campo de futbol?</a:t>
            </a:r>
          </a:p>
        </p:txBody>
      </p:sp>
      <p:sp>
        <p:nvSpPr>
          <p:cNvPr id="12" name="1 Título"/>
          <p:cNvSpPr>
            <a:spLocks noGrp="1"/>
          </p:cNvSpPr>
          <p:nvPr>
            <p:ph type="title"/>
          </p:nvPr>
        </p:nvSpPr>
        <p:spPr>
          <a:xfrm>
            <a:off x="1187624" y="104016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4. Teorema de </a:t>
            </a:r>
            <a:r>
              <a:rPr lang="es-ES" dirty="0" err="1"/>
              <a:t>pitágoras</a:t>
            </a:r>
            <a:endParaRPr lang="es-E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37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" sz="3200" dirty="0"/>
              <a:t>Si tenemos una mesa cuadrada de diagonal 80 cm, ¿Cuánto medirá de ancho?.</a:t>
            </a:r>
          </a:p>
        </p:txBody>
      </p:sp>
    </p:spTree>
    <p:extLst>
      <p:ext uri="{BB962C8B-B14F-4D97-AF65-F5344CB8AC3E}">
        <p14:creationId xmlns:p14="http://schemas.microsoft.com/office/powerpoint/2010/main" val="4007625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38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400" dirty="0"/>
              <a:t>Calcula el lado desconocido de los siguientes triángulos: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C9A7B1F-1F17-C043-8AB2-AD26F1971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78" y="2060848"/>
            <a:ext cx="7429500" cy="292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92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39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920750"/>
            <a:ext cx="6984776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400" dirty="0"/>
              <a:t>Calcula el área del cuadrado desconocido: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7A98180-2B1A-E14D-88A0-6FFE974BD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777" y="1916832"/>
            <a:ext cx="7431608" cy="291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56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39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920750"/>
            <a:ext cx="6984776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400" dirty="0"/>
              <a:t>Calcula el área del cuadrado desconocido: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E6C286-0184-DD40-9142-314329246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74" y="1727200"/>
            <a:ext cx="7548875" cy="306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46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23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5232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800" dirty="0"/>
              <a:t>Completa la siguiente tabla:</a:t>
            </a:r>
            <a:endParaRPr lang="es-ES" sz="36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F230B4-7409-4845-A42E-2E04CDC0D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499150"/>
            <a:ext cx="6133999" cy="519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78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40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" sz="2400" dirty="0"/>
              <a:t>Indica si los siguientes triángulos son acutángulos, rectángulos u obtusángulos justificando tu respuesta utilizando el teorema de Pitágoras.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46F5D9A-030F-5747-9486-E9A96E56DD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602334"/>
              </p:ext>
            </p:extLst>
          </p:nvPr>
        </p:nvGraphicFramePr>
        <p:xfrm>
          <a:off x="1155600" y="2708920"/>
          <a:ext cx="7664872" cy="396044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832436">
                  <a:extLst>
                    <a:ext uri="{9D8B030D-6E8A-4147-A177-3AD203B41FA5}">
                      <a16:colId xmlns:a16="http://schemas.microsoft.com/office/drawing/2014/main" val="3061197026"/>
                    </a:ext>
                  </a:extLst>
                </a:gridCol>
                <a:gridCol w="3832436">
                  <a:extLst>
                    <a:ext uri="{9D8B030D-6E8A-4147-A177-3AD203B41FA5}">
                      <a16:colId xmlns:a16="http://schemas.microsoft.com/office/drawing/2014/main" val="2300476254"/>
                    </a:ext>
                  </a:extLst>
                </a:gridCol>
              </a:tblGrid>
              <a:tr h="198022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000">
                          <a:effectLst/>
                        </a:rPr>
                        <a:t>a) a= 10, b= 9 cm , c= 3 cm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000">
                          <a:effectLst/>
                        </a:rPr>
                        <a:t>b) a= 10, b= 8 cm , c= 6 cm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6159310"/>
                  </a:ext>
                </a:extLst>
              </a:tr>
              <a:tr h="1980220"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000">
                          <a:effectLst/>
                        </a:rPr>
                        <a:t>c) a= 9, b= 4 cm , c= 6 cm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2000">
                          <a:effectLst/>
                        </a:rPr>
                        <a:t> </a:t>
                      </a:r>
                      <a:endParaRPr lang="es-ES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2000" dirty="0">
                          <a:effectLst/>
                        </a:rPr>
                        <a:t>d) a= 9, b= 8 cm , c= 7 cm</a:t>
                      </a:r>
                      <a:endParaRPr lang="es-E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1936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9238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41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3200" dirty="0"/>
              <a:t>En un rectángulo, su diagonal mide 15 cm y uno de sus lados mide 9 cm. ¿Cuánto mide su otro lado?.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790AB629-B8F2-A14B-B891-8B1B2DFC7CE2}"/>
              </a:ext>
            </a:extLst>
          </p:cNvPr>
          <p:cNvSpPr/>
          <p:nvPr/>
        </p:nvSpPr>
        <p:spPr>
          <a:xfrm>
            <a:off x="1333529" y="2996952"/>
            <a:ext cx="3094456" cy="1656184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10578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42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800" dirty="0"/>
              <a:t>En un rombo, sus diagonales miden 20 cm y 15 cm respectivamente. ¿Cuánto mide su lado?.</a:t>
            </a:r>
          </a:p>
        </p:txBody>
      </p:sp>
      <p:sp>
        <p:nvSpPr>
          <p:cNvPr id="6" name="Rombo 5">
            <a:extLst>
              <a:ext uri="{FF2B5EF4-FFF2-40B4-BE49-F238E27FC236}">
                <a16:creationId xmlns:a16="http://schemas.microsoft.com/office/drawing/2014/main" id="{35109542-7CE1-C546-9361-4B5C0F8CEB5D}"/>
              </a:ext>
            </a:extLst>
          </p:cNvPr>
          <p:cNvSpPr/>
          <p:nvPr/>
        </p:nvSpPr>
        <p:spPr>
          <a:xfrm>
            <a:off x="1475656" y="2780928"/>
            <a:ext cx="1791950" cy="3091462"/>
          </a:xfrm>
          <a:prstGeom prst="diamond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07080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43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267765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" sz="2400" dirty="0"/>
              <a:t>Calcula lo que mide el lado de un pentágono regular cuyo radio mide 2´55 cm y su apotema 2´06 cm. ¿Porqué en un pentágono regular, su lado no mide lo mismo que su radio? (piénsalo calculando lo que miden los ángulos interiores de los 5 triángulos iguales que se forman dentro del pentágono).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33A576F-56BA-654D-B17C-81D23C4E8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933056"/>
            <a:ext cx="25273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30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44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" sz="2400" dirty="0"/>
              <a:t>En un hexágono regular su radio mide lo mismo que su lado. Justifica esta afirmación pensando cuanto miden los ángulos interiores de los 6 triángulos iguales que se forma dentro del hexágono. Después calcula cuanto mide la apotema de un hexágono de lado 10 cm.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D3ECB36-EE15-834B-AF0D-5366600F4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429000"/>
            <a:ext cx="29464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71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45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800" dirty="0"/>
              <a:t>Dado un octógono regular de lado 8 cm y apotema 9´6 cm. ¿Calcula cuánto mide el radio del octógono?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84508CD-36E5-F74A-B6EF-09488F0F2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564904"/>
            <a:ext cx="26924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918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46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224676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800" dirty="0"/>
              <a:t>Si un árbol mide 20 m de alto y queremos poner desde su copa una </a:t>
            </a:r>
            <a:r>
              <a:rPr lang="es-ES" sz="2800" dirty="0" err="1"/>
              <a:t>tirolina</a:t>
            </a:r>
            <a:r>
              <a:rPr lang="es-ES" sz="2800" dirty="0"/>
              <a:t> que acabe a 15 m de distancia del árbol. ¿Cuántos metros de cuerda necesitaremos?</a:t>
            </a:r>
            <a:endParaRPr lang="es-ES" sz="40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4CF6F01-ED6D-D743-8EAF-93A87237A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224" y="3645024"/>
            <a:ext cx="39243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019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47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224676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" sz="2800" dirty="0"/>
              <a:t>Estamos volando una cometa a 30 m de altura. De pronto viene una ráfaga de viento y la vertical de la cometa se desplaza 10 m. ¿A qué altura se encuentra ahora la cometa del suelo?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54B9BB6-D387-1E4C-BE89-ABF2E38D6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472" y="3501008"/>
            <a:ext cx="34036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131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48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230832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" sz="2400" dirty="0"/>
              <a:t>En el centro de Hellín se va a afianzar un mástil de 10 m de alto para la suelta de palomas en Semana Santa. Para ello se quieren colocar 4 cables de acero que van desde la parte superior al suelo a 4 m de la base. ¿Cuántos metros de cable de acero harán falta?.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C36DFAD-B0D5-C54B-8A1D-006F5D06F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631" y="3345502"/>
            <a:ext cx="2952328" cy="32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89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660688"/>
          </a:xfrm>
        </p:spPr>
        <p:txBody>
          <a:bodyPr>
            <a:normAutofit fontScale="90000"/>
          </a:bodyPr>
          <a:lstStyle/>
          <a:p>
            <a:r>
              <a:rPr lang="es-ES" dirty="0"/>
              <a:t>5. Repaso usando papiroflexia</a:t>
            </a:r>
          </a:p>
        </p:txBody>
      </p:sp>
      <p:pic>
        <p:nvPicPr>
          <p:cNvPr id="2" name="Picture 2" descr="Resultado de imagen de papiroflex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357298"/>
            <a:ext cx="6281909" cy="47053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728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04016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1. </a:t>
            </a:r>
            <a:r>
              <a:rPr lang="es-ES" dirty="0" err="1"/>
              <a:t>pOLÍGONOS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24050" y="881063"/>
            <a:ext cx="6032326" cy="5804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751506"/>
          </a:xfrm>
        </p:spPr>
        <p:txBody>
          <a:bodyPr/>
          <a:lstStyle/>
          <a:p>
            <a:r>
              <a:rPr lang="es-ES" b="1" dirty="0"/>
              <a:t>5.1 CONSTRUCCIÓN DE PUNTOS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28746" y="2000240"/>
            <a:ext cx="8229600" cy="676672"/>
          </a:xfrm>
        </p:spPr>
        <p:txBody>
          <a:bodyPr/>
          <a:lstStyle/>
          <a:p>
            <a:r>
              <a:rPr lang="es-ES" dirty="0"/>
              <a:t>Construye un punto doblando papel.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214414" y="5157192"/>
            <a:ext cx="7462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Ayuda: Recordar que dos rectas que se cortan lo hacen en un punto.</a:t>
            </a:r>
          </a:p>
        </p:txBody>
      </p:sp>
      <p:cxnSp>
        <p:nvCxnSpPr>
          <p:cNvPr id="11" name="10 Conector recto"/>
          <p:cNvCxnSpPr/>
          <p:nvPr/>
        </p:nvCxnSpPr>
        <p:spPr>
          <a:xfrm>
            <a:off x="2051720" y="40770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16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524752" cy="608630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5.2 RECTA QUE PASA POR UN PUNTO</a:t>
            </a:r>
          </a:p>
        </p:txBody>
      </p:sp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1057308" y="1714488"/>
            <a:ext cx="8229600" cy="1656184"/>
          </a:xfrm>
        </p:spPr>
        <p:txBody>
          <a:bodyPr>
            <a:noAutofit/>
          </a:bodyPr>
          <a:lstStyle/>
          <a:p>
            <a:r>
              <a:rPr lang="es-ES" dirty="0"/>
              <a:t>Dibuja un punto en el papel.</a:t>
            </a:r>
          </a:p>
          <a:p>
            <a:r>
              <a:rPr lang="es-ES" dirty="0"/>
              <a:t>Doblando el papel, traza una recta que pase por dicho punto.</a:t>
            </a:r>
          </a:p>
        </p:txBody>
      </p:sp>
    </p:spTree>
    <p:extLst>
      <p:ext uri="{BB962C8B-B14F-4D97-AF65-F5344CB8AC3E}">
        <p14:creationId xmlns:p14="http://schemas.microsoft.com/office/powerpoint/2010/main" val="3720394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5372" y="274638"/>
            <a:ext cx="8507288" cy="725470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5.3 RECTA QUE PASA POR DOS PUNTOS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57308" y="1714488"/>
            <a:ext cx="8229600" cy="1800200"/>
          </a:xfrm>
        </p:spPr>
        <p:txBody>
          <a:bodyPr>
            <a:normAutofit/>
          </a:bodyPr>
          <a:lstStyle/>
          <a:p>
            <a:r>
              <a:rPr lang="es-ES" dirty="0"/>
              <a:t>Dibuja dos puntos en el papel y, doblando el papel, traza una recta que pase por esos dos puntos.</a:t>
            </a:r>
          </a:p>
        </p:txBody>
      </p:sp>
      <p:cxnSp>
        <p:nvCxnSpPr>
          <p:cNvPr id="11" name="10 Conector recto"/>
          <p:cNvCxnSpPr/>
          <p:nvPr/>
        </p:nvCxnSpPr>
        <p:spPr>
          <a:xfrm>
            <a:off x="2051720" y="40770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4811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605792"/>
            <a:ext cx="7239000" cy="751506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5.4 CONSTRUCCIÓN DE UNA RECTA, UNA SEMIRECTA Y UN SEGMENTO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28746" y="2000240"/>
            <a:ext cx="8229600" cy="2071702"/>
          </a:xfrm>
        </p:spPr>
        <p:txBody>
          <a:bodyPr>
            <a:normAutofit lnSpcReduction="10000"/>
          </a:bodyPr>
          <a:lstStyle/>
          <a:p>
            <a:r>
              <a:rPr lang="es-ES" dirty="0"/>
              <a:t>Dobla tu papel por la mitad</a:t>
            </a:r>
          </a:p>
          <a:p>
            <a:r>
              <a:rPr lang="es-ES" dirty="0"/>
              <a:t>Una vez doblado, vuelve a doblarlo otra vez por la mitad. Al abrirlo obtendrás 3 líneas paralelas.</a:t>
            </a:r>
          </a:p>
          <a:p>
            <a:r>
              <a:rPr lang="es-ES" dirty="0"/>
              <a:t> Representa sobre esas líneas una recta, una </a:t>
            </a:r>
            <a:r>
              <a:rPr lang="es-ES" dirty="0" err="1"/>
              <a:t>semirecta</a:t>
            </a:r>
            <a:r>
              <a:rPr lang="es-ES" dirty="0"/>
              <a:t> y un segmento </a:t>
            </a:r>
          </a:p>
        </p:txBody>
      </p:sp>
      <p:cxnSp>
        <p:nvCxnSpPr>
          <p:cNvPr id="11" name="10 Conector recto"/>
          <p:cNvCxnSpPr/>
          <p:nvPr/>
        </p:nvCxnSpPr>
        <p:spPr>
          <a:xfrm>
            <a:off x="2051720" y="40770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76548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5362" y="260648"/>
            <a:ext cx="8964488" cy="596584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 5.5 RECTA PERPENDICULAR A UNA DADA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00184" y="1214422"/>
            <a:ext cx="7943816" cy="3214710"/>
          </a:xfrm>
        </p:spPr>
        <p:txBody>
          <a:bodyPr>
            <a:normAutofit/>
          </a:bodyPr>
          <a:lstStyle/>
          <a:p>
            <a:r>
              <a:rPr lang="es-ES" dirty="0"/>
              <a:t>Traza una recta doblando papel y halla una recta perpendicular cualquiera.</a:t>
            </a:r>
          </a:p>
          <a:p>
            <a:r>
              <a:rPr lang="es-ES" dirty="0"/>
              <a:t>¿Cómo se llaman los ángulos que </a:t>
            </a:r>
            <a:r>
              <a:rPr lang="es-ES" dirty="0" err="1"/>
              <a:t>derminan</a:t>
            </a:r>
            <a:r>
              <a:rPr lang="es-ES" dirty="0"/>
              <a:t> esas</a:t>
            </a:r>
            <a:br>
              <a:rPr lang="es-ES" dirty="0"/>
            </a:br>
            <a:r>
              <a:rPr lang="es-ES" dirty="0"/>
              <a:t>dos rectas?</a:t>
            </a:r>
          </a:p>
        </p:txBody>
      </p:sp>
      <p:cxnSp>
        <p:nvCxnSpPr>
          <p:cNvPr id="11" name="10 Conector recto"/>
          <p:cNvCxnSpPr/>
          <p:nvPr/>
        </p:nvCxnSpPr>
        <p:spPr>
          <a:xfrm>
            <a:off x="2051720" y="40770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9607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00184" y="-71462"/>
            <a:ext cx="8229600" cy="1714202"/>
          </a:xfrm>
        </p:spPr>
        <p:txBody>
          <a:bodyPr>
            <a:normAutofit/>
          </a:bodyPr>
          <a:lstStyle/>
          <a:p>
            <a:r>
              <a:rPr lang="es-ES" b="1" dirty="0"/>
              <a:t>5.6 RECTA PERPENDICULAR QUE PASA POR UN PUNTO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28746" y="1928802"/>
            <a:ext cx="8229600" cy="3143272"/>
          </a:xfrm>
        </p:spPr>
        <p:txBody>
          <a:bodyPr>
            <a:normAutofit/>
          </a:bodyPr>
          <a:lstStyle/>
          <a:p>
            <a:r>
              <a:rPr lang="es-ES" dirty="0"/>
              <a:t>Traza una recta doblando papel.</a:t>
            </a:r>
          </a:p>
          <a:p>
            <a:r>
              <a:rPr lang="es-ES" dirty="0"/>
              <a:t>Dibuja un punto cualquiera.</a:t>
            </a:r>
          </a:p>
          <a:p>
            <a:r>
              <a:rPr lang="es-ES" dirty="0"/>
              <a:t>Traza una recta perpendicular a la anterior que pase por el punto.</a:t>
            </a:r>
          </a:p>
          <a:p>
            <a:r>
              <a:rPr lang="es-ES" dirty="0"/>
              <a:t>¿Sabrías representar en uno de los ángulos que se han formado otros dos ángulos que sean complementarios?</a:t>
            </a:r>
          </a:p>
          <a:p>
            <a:endParaRPr lang="es-ES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2051720" y="40770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6867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608630"/>
          </a:xfrm>
        </p:spPr>
        <p:txBody>
          <a:bodyPr>
            <a:normAutofit/>
          </a:bodyPr>
          <a:lstStyle/>
          <a:p>
            <a:r>
              <a:rPr lang="es-ES" b="1" dirty="0"/>
              <a:t>5.7 </a:t>
            </a:r>
            <a:r>
              <a:rPr lang="es-ES" b="1" dirty="0" err="1"/>
              <a:t>RECTAs</a:t>
            </a:r>
            <a:r>
              <a:rPr lang="es-ES" b="1" dirty="0"/>
              <a:t> secantes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28746" y="1714488"/>
            <a:ext cx="8229600" cy="1944216"/>
          </a:xfrm>
        </p:spPr>
        <p:txBody>
          <a:bodyPr>
            <a:noAutofit/>
          </a:bodyPr>
          <a:lstStyle/>
          <a:p>
            <a:r>
              <a:rPr lang="es-ES" dirty="0"/>
              <a:t>Traza dos rectas doblando el papel que sean secantes entre sí.</a:t>
            </a:r>
          </a:p>
          <a:p>
            <a:r>
              <a:rPr lang="es-ES" dirty="0"/>
              <a:t>Márcalas con un lápiz.</a:t>
            </a:r>
          </a:p>
          <a:p>
            <a:r>
              <a:rPr lang="es-ES" dirty="0"/>
              <a:t>Indica entre los ángulos que se han formando, dos de ellos que sean suplementarios.</a:t>
            </a:r>
          </a:p>
          <a:p>
            <a:r>
              <a:rPr lang="es-ES" dirty="0"/>
              <a:t>¿Algunos de esos ángulos son opuestos por el vértice?</a:t>
            </a:r>
          </a:p>
          <a:p>
            <a:endParaRPr lang="es-ES" dirty="0"/>
          </a:p>
        </p:txBody>
      </p:sp>
      <p:cxnSp>
        <p:nvCxnSpPr>
          <p:cNvPr id="11" name="10 Conector recto"/>
          <p:cNvCxnSpPr/>
          <p:nvPr/>
        </p:nvCxnSpPr>
        <p:spPr>
          <a:xfrm>
            <a:off x="2051720" y="40770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1133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b="1" dirty="0"/>
              <a:t>5.8 RECTA PARALELA A UNA DADA QUE PASA POR UN PUNTO</a:t>
            </a:r>
          </a:p>
        </p:txBody>
      </p:sp>
      <p:cxnSp>
        <p:nvCxnSpPr>
          <p:cNvPr id="11" name="10 Conector recto"/>
          <p:cNvCxnSpPr/>
          <p:nvPr/>
        </p:nvCxnSpPr>
        <p:spPr>
          <a:xfrm>
            <a:off x="2051720" y="40770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2 Marcador de contenido"/>
          <p:cNvSpPr txBox="1">
            <a:spLocks/>
          </p:cNvSpPr>
          <p:nvPr/>
        </p:nvSpPr>
        <p:spPr>
          <a:xfrm>
            <a:off x="1128746" y="1785926"/>
            <a:ext cx="8229600" cy="20882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Traza una recta doblando papel.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Dibuja un punto cualquiera.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Traza una recta paralela</a:t>
            </a:r>
            <a:r>
              <a:rPr kumimoji="0" lang="es-E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la anterior que pase por el punto.</a:t>
            </a:r>
          </a:p>
        </p:txBody>
      </p:sp>
    </p:spTree>
    <p:extLst>
      <p:ext uri="{BB962C8B-B14F-4D97-AF65-F5344CB8AC3E}">
        <p14:creationId xmlns:p14="http://schemas.microsoft.com/office/powerpoint/2010/main" val="40978028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b="1" dirty="0"/>
              <a:t>5.9 MEDIATRIZ Y PUNTO MEDIO DE UN SEGMENTO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42976" y="1714488"/>
            <a:ext cx="8229600" cy="2016224"/>
          </a:xfrm>
        </p:spPr>
        <p:txBody>
          <a:bodyPr>
            <a:noAutofit/>
          </a:bodyPr>
          <a:lstStyle/>
          <a:p>
            <a:r>
              <a:rPr lang="es-ES" dirty="0"/>
              <a:t>Dibuja dos puntos en el papel.</a:t>
            </a:r>
          </a:p>
          <a:p>
            <a:r>
              <a:rPr lang="es-ES" dirty="0"/>
              <a:t>Traza, doblando papel, el segmento que pasa por esos dos puntos.</a:t>
            </a:r>
          </a:p>
          <a:p>
            <a:r>
              <a:rPr lang="es-ES" dirty="0"/>
              <a:t>Encuentra la mediatriz del segmento que une los dos puntos anteriores. Para ello marca el punto medio y traza una perpendicular por él.</a:t>
            </a:r>
          </a:p>
        </p:txBody>
      </p:sp>
      <p:cxnSp>
        <p:nvCxnSpPr>
          <p:cNvPr id="11" name="10 Conector recto"/>
          <p:cNvCxnSpPr/>
          <p:nvPr/>
        </p:nvCxnSpPr>
        <p:spPr>
          <a:xfrm>
            <a:off x="2051720" y="40770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4714884"/>
            <a:ext cx="2428892" cy="1812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82148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680068"/>
          </a:xfrm>
        </p:spPr>
        <p:txBody>
          <a:bodyPr/>
          <a:lstStyle/>
          <a:p>
            <a:r>
              <a:rPr lang="es-ES" b="1" dirty="0"/>
              <a:t>5.10 BISECTRIZ DE UN ÁNGULO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00184" y="1500174"/>
            <a:ext cx="8229600" cy="1512168"/>
          </a:xfrm>
        </p:spPr>
        <p:txBody>
          <a:bodyPr/>
          <a:lstStyle/>
          <a:p>
            <a:r>
              <a:rPr lang="es-ES" dirty="0"/>
              <a:t>Construye un ángulo doblando papel.</a:t>
            </a:r>
          </a:p>
          <a:p>
            <a:r>
              <a:rPr lang="es-ES" dirty="0"/>
              <a:t>Encuentra la bisectriz de ese ángulo.</a:t>
            </a:r>
          </a:p>
        </p:txBody>
      </p:sp>
      <p:cxnSp>
        <p:nvCxnSpPr>
          <p:cNvPr id="11" name="10 Conector recto"/>
          <p:cNvCxnSpPr/>
          <p:nvPr/>
        </p:nvCxnSpPr>
        <p:spPr>
          <a:xfrm>
            <a:off x="2051720" y="40770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5984" y="3143248"/>
            <a:ext cx="5182555" cy="2228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9379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04016"/>
            <a:ext cx="7239000" cy="588680"/>
          </a:xfrm>
        </p:spPr>
        <p:txBody>
          <a:bodyPr>
            <a:noAutofit/>
          </a:bodyPr>
          <a:lstStyle/>
          <a:p>
            <a:r>
              <a:rPr lang="es-ES" sz="2400" dirty="0"/>
              <a:t>1 recordatorio suma ángulos polígono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1343074" y="4869160"/>
            <a:ext cx="668531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¿Cuánto suman los ángulos interiores de un triángulo regular?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343074" y="5373216"/>
            <a:ext cx="668531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¿Cuánto suman los ángulos interiores de un cuadrado?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343074" y="5877272"/>
            <a:ext cx="668531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/>
              <a:t>¿Cuánto suman los ángulos interiores de un pentágono regular?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BA2156A-2F61-C74E-AF13-7988FF935F07}"/>
              </a:ext>
            </a:extLst>
          </p:cNvPr>
          <p:cNvSpPr txBox="1"/>
          <p:nvPr/>
        </p:nvSpPr>
        <p:spPr>
          <a:xfrm>
            <a:off x="1343074" y="884910"/>
            <a:ext cx="7083549" cy="707886"/>
          </a:xfrm>
          <a:prstGeom prst="rect">
            <a:avLst/>
          </a:prstGeom>
          <a:solidFill>
            <a:srgbClr val="DBFAFF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/>
              <a:t>La suma de los ángulos interiores de un polígono convexo de n lados es 180º (n-2)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C16CCB-4D5E-F044-A339-F605723AA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122" y="1727520"/>
            <a:ext cx="2881501" cy="29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04016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5.1 </a:t>
            </a:r>
            <a:r>
              <a:rPr lang="es-ES" dirty="0" err="1"/>
              <a:t>pOLÍGONOS</a:t>
            </a:r>
            <a:r>
              <a:rPr lang="es-ES" dirty="0"/>
              <a:t> - papiroflexia</a:t>
            </a:r>
          </a:p>
        </p:txBody>
      </p:sp>
      <p:pic>
        <p:nvPicPr>
          <p:cNvPr id="3074" name="Picture 2" descr="Resultado de imagen de poligonos papiroflex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357298"/>
            <a:ext cx="7196759" cy="36671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04235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1538" y="357166"/>
            <a:ext cx="8313598" cy="642942"/>
          </a:xfrm>
        </p:spPr>
        <p:txBody>
          <a:bodyPr>
            <a:normAutofit/>
          </a:bodyPr>
          <a:lstStyle/>
          <a:p>
            <a:r>
              <a:rPr lang="es-ES" dirty="0"/>
              <a:t>5.1  triángulo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2784930" y="38752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128746" y="1214422"/>
            <a:ext cx="8229600" cy="576064"/>
          </a:xfrm>
        </p:spPr>
        <p:txBody>
          <a:bodyPr>
            <a:noAutofit/>
          </a:bodyPr>
          <a:lstStyle/>
          <a:p>
            <a:r>
              <a:rPr lang="es-ES" dirty="0"/>
              <a:t>Dobla el folio y recorta un triángulo cualquiera.</a:t>
            </a:r>
          </a:p>
          <a:p>
            <a:pPr lvl="0"/>
            <a:r>
              <a:rPr lang="es-ES" dirty="0"/>
              <a:t>Apóyalo sobre el lado más largo y, doblando el papel, traza una altura sobre ese lado . </a:t>
            </a:r>
          </a:p>
          <a:p>
            <a:pPr>
              <a:buNone/>
            </a:pPr>
            <a:endParaRPr lang="es-ES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1128746" y="3299234"/>
            <a:ext cx="8229600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9" name="8 Imagen" descr="Triángulo.jpg"/>
          <p:cNvPicPr>
            <a:picLocks noChangeAspect="1"/>
          </p:cNvPicPr>
          <p:nvPr/>
        </p:nvPicPr>
        <p:blipFill>
          <a:blip r:embed="rId2" cstate="print"/>
          <a:srcRect r="59450" b="62600"/>
          <a:stretch>
            <a:fillRect/>
          </a:stretch>
        </p:blipFill>
        <p:spPr>
          <a:xfrm>
            <a:off x="3397506" y="3538078"/>
            <a:ext cx="3707904" cy="213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10 Conector recto"/>
          <p:cNvCxnSpPr/>
          <p:nvPr/>
        </p:nvCxnSpPr>
        <p:spPr>
          <a:xfrm>
            <a:off x="2677542" y="40770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2 Marcador de contenido"/>
          <p:cNvSpPr>
            <a:spLocks noGrp="1"/>
          </p:cNvSpPr>
          <p:nvPr>
            <p:ph idx="1"/>
          </p:nvPr>
        </p:nvSpPr>
        <p:spPr>
          <a:xfrm>
            <a:off x="949350" y="620688"/>
            <a:ext cx="8229600" cy="576064"/>
          </a:xfrm>
        </p:spPr>
        <p:txBody>
          <a:bodyPr>
            <a:noAutofit/>
          </a:bodyPr>
          <a:lstStyle/>
          <a:p>
            <a:r>
              <a:rPr lang="es-ES" dirty="0"/>
              <a:t>Doblando, lleva B sobre T.</a:t>
            </a:r>
          </a:p>
          <a:p>
            <a:pPr>
              <a:buNone/>
            </a:pPr>
            <a:r>
              <a:rPr lang="es-ES" dirty="0"/>
              <a:t> </a:t>
            </a:r>
          </a:p>
        </p:txBody>
      </p:sp>
      <p:sp>
        <p:nvSpPr>
          <p:cNvPr id="13" name="2 Marcador de contenido"/>
          <p:cNvSpPr txBox="1">
            <a:spLocks/>
          </p:cNvSpPr>
          <p:nvPr/>
        </p:nvSpPr>
        <p:spPr>
          <a:xfrm>
            <a:off x="928662" y="2564904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600" dirty="0"/>
              <a:t>Lleva también A y C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600" dirty="0"/>
              <a:t>sobre 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1021358" y="3501008"/>
            <a:ext cx="8229600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15" name="14 Imagen" descr="Triángulo 2.jpg"/>
          <p:cNvPicPr>
            <a:picLocks noChangeAspect="1"/>
          </p:cNvPicPr>
          <p:nvPr/>
        </p:nvPicPr>
        <p:blipFill>
          <a:blip r:embed="rId2" cstate="print"/>
          <a:srcRect l="21650" t="21020" r="42125" b="46220"/>
          <a:stretch>
            <a:fillRect/>
          </a:stretch>
        </p:blipFill>
        <p:spPr>
          <a:xfrm>
            <a:off x="5357818" y="260647"/>
            <a:ext cx="3567168" cy="2016225"/>
          </a:xfrm>
          <a:prstGeom prst="rect">
            <a:avLst/>
          </a:prstGeom>
        </p:spPr>
      </p:pic>
      <p:pic>
        <p:nvPicPr>
          <p:cNvPr id="16" name="15 Imagen" descr="Triángulo 2.jpg"/>
          <p:cNvPicPr>
            <a:picLocks noChangeAspect="1"/>
          </p:cNvPicPr>
          <p:nvPr/>
        </p:nvPicPr>
        <p:blipFill>
          <a:blip r:embed="rId2" cstate="print"/>
          <a:srcRect l="24800" t="60080" r="53150" b="19760"/>
          <a:stretch>
            <a:fillRect/>
          </a:stretch>
        </p:blipFill>
        <p:spPr>
          <a:xfrm>
            <a:off x="5500694" y="2285992"/>
            <a:ext cx="3384376" cy="1933929"/>
          </a:xfrm>
          <a:prstGeom prst="rect">
            <a:avLst/>
          </a:prstGeom>
        </p:spPr>
      </p:pic>
      <p:sp>
        <p:nvSpPr>
          <p:cNvPr id="17" name="2 Marcador de contenido"/>
          <p:cNvSpPr txBox="1">
            <a:spLocks/>
          </p:cNvSpPr>
          <p:nvPr/>
        </p:nvSpPr>
        <p:spPr>
          <a:xfrm>
            <a:off x="928662" y="4643446"/>
            <a:ext cx="7929618" cy="1737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s-ES" sz="2600" dirty="0"/>
              <a:t>Los tres ángulos dibujados forman un ángulo ………….., es decir, suman …………. Por tanto, los tres ángulos interiores de un triángulo suman …………….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759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9 Conector recto"/>
          <p:cNvCxnSpPr/>
          <p:nvPr/>
        </p:nvCxnSpPr>
        <p:spPr>
          <a:xfrm>
            <a:off x="2661032" y="407707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2 Marcador de contenido"/>
          <p:cNvSpPr>
            <a:spLocks noGrp="1"/>
          </p:cNvSpPr>
          <p:nvPr>
            <p:ph idx="1"/>
          </p:nvPr>
        </p:nvSpPr>
        <p:spPr>
          <a:xfrm>
            <a:off x="1004848" y="1348748"/>
            <a:ext cx="5184576" cy="1080120"/>
          </a:xfrm>
        </p:spPr>
        <p:txBody>
          <a:bodyPr>
            <a:noAutofit/>
          </a:bodyPr>
          <a:lstStyle/>
          <a:p>
            <a:r>
              <a:rPr lang="es-ES" sz="2800" dirty="0"/>
              <a:t>Fíjate en el rectángulo que acabas de formar.</a:t>
            </a:r>
          </a:p>
          <a:p>
            <a:pPr>
              <a:buNone/>
            </a:pPr>
            <a:r>
              <a:rPr lang="es-ES" dirty="0"/>
              <a:t> </a:t>
            </a:r>
          </a:p>
        </p:txBody>
      </p:sp>
      <p:sp>
        <p:nvSpPr>
          <p:cNvPr id="19" name="2 Marcador de contenido"/>
          <p:cNvSpPr txBox="1">
            <a:spLocks/>
          </p:cNvSpPr>
          <p:nvPr/>
        </p:nvSpPr>
        <p:spPr>
          <a:xfrm>
            <a:off x="1004848" y="2636912"/>
            <a:ext cx="842493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800" dirty="0"/>
              <a:t>El área del triángulo es el ……… del rectángulo. </a:t>
            </a:r>
          </a:p>
        </p:txBody>
      </p:sp>
      <p:sp>
        <p:nvSpPr>
          <p:cNvPr id="20" name="2 Marcador de contenido"/>
          <p:cNvSpPr txBox="1">
            <a:spLocks/>
          </p:cNvSpPr>
          <p:nvPr/>
        </p:nvSpPr>
        <p:spPr>
          <a:xfrm>
            <a:off x="1004848" y="3501008"/>
            <a:ext cx="8229600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21" name="20 Imagen" descr="Triángulo 2.jpg"/>
          <p:cNvPicPr>
            <a:picLocks noChangeAspect="1"/>
          </p:cNvPicPr>
          <p:nvPr/>
        </p:nvPicPr>
        <p:blipFill>
          <a:blip r:embed="rId2" cstate="print"/>
          <a:srcRect l="24800" t="60080" r="53150" b="19760"/>
          <a:stretch>
            <a:fillRect/>
          </a:stretch>
        </p:blipFill>
        <p:spPr>
          <a:xfrm>
            <a:off x="5757376" y="836712"/>
            <a:ext cx="3168352" cy="1810487"/>
          </a:xfrm>
          <a:prstGeom prst="rect">
            <a:avLst/>
          </a:prstGeom>
        </p:spPr>
      </p:pic>
      <p:sp>
        <p:nvSpPr>
          <p:cNvPr id="22" name="2 Marcador de contenido"/>
          <p:cNvSpPr txBox="1">
            <a:spLocks/>
          </p:cNvSpPr>
          <p:nvPr/>
        </p:nvSpPr>
        <p:spPr>
          <a:xfrm>
            <a:off x="1004848" y="5157192"/>
            <a:ext cx="8424936" cy="17008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Solución: El área del triángulo es              . Es decir,   </a:t>
            </a:r>
          </a:p>
        </p:txBody>
      </p:sp>
      <p:pic>
        <p:nvPicPr>
          <p:cNvPr id="23" name="22 Imagen" descr="Texto.jpg"/>
          <p:cNvPicPr>
            <a:picLocks noChangeAspect="1"/>
          </p:cNvPicPr>
          <p:nvPr/>
        </p:nvPicPr>
        <p:blipFill>
          <a:blip r:embed="rId3" cstate="print"/>
          <a:srcRect l="44487" t="51260" r="49213" b="41180"/>
          <a:stretch>
            <a:fillRect/>
          </a:stretch>
        </p:blipFill>
        <p:spPr>
          <a:xfrm>
            <a:off x="6261432" y="5085184"/>
            <a:ext cx="864096" cy="648072"/>
          </a:xfrm>
          <a:prstGeom prst="rect">
            <a:avLst/>
          </a:prstGeom>
        </p:spPr>
      </p:pic>
      <p:pic>
        <p:nvPicPr>
          <p:cNvPr id="24" name="23 Imagen" descr="Texto.jpg"/>
          <p:cNvPicPr>
            <a:picLocks noChangeAspect="1"/>
          </p:cNvPicPr>
          <p:nvPr/>
        </p:nvPicPr>
        <p:blipFill>
          <a:blip r:embed="rId3" cstate="print"/>
          <a:srcRect l="35825" t="58820" r="35038" b="33620"/>
          <a:stretch>
            <a:fillRect/>
          </a:stretch>
        </p:blipFill>
        <p:spPr>
          <a:xfrm>
            <a:off x="2805048" y="5805264"/>
            <a:ext cx="4884542" cy="792088"/>
          </a:xfrm>
          <a:prstGeom prst="rect">
            <a:avLst/>
          </a:prstGeom>
        </p:spPr>
      </p:pic>
      <p:sp>
        <p:nvSpPr>
          <p:cNvPr id="25" name="2 Marcador de contenido"/>
          <p:cNvSpPr txBox="1">
            <a:spLocks/>
          </p:cNvSpPr>
          <p:nvPr/>
        </p:nvSpPr>
        <p:spPr>
          <a:xfrm>
            <a:off x="1004848" y="3068960"/>
            <a:ext cx="842493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800" dirty="0"/>
              <a:t>El segmento MN mide la ………….. de la base BC.</a:t>
            </a:r>
          </a:p>
        </p:txBody>
      </p:sp>
      <p:sp>
        <p:nvSpPr>
          <p:cNvPr id="26" name="2 Marcador de contenido"/>
          <p:cNvSpPr txBox="1">
            <a:spLocks/>
          </p:cNvSpPr>
          <p:nvPr/>
        </p:nvSpPr>
        <p:spPr>
          <a:xfrm>
            <a:off x="1004848" y="3501008"/>
            <a:ext cx="8424936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 altura del rectángulo es la ……..……. de la altura del triángulo inicial.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2 Marcador de contenido"/>
          <p:cNvSpPr txBox="1">
            <a:spLocks/>
          </p:cNvSpPr>
          <p:nvPr/>
        </p:nvSpPr>
        <p:spPr>
          <a:xfrm>
            <a:off x="1004848" y="4365104"/>
            <a:ext cx="8424936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2800" dirty="0"/>
              <a:t>Utilizando estos datos, calcula el área del triángulo.</a:t>
            </a:r>
            <a:endParaRPr kumimoji="0" lang="es-E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1 Título"/>
          <p:cNvSpPr>
            <a:spLocks noGrp="1"/>
          </p:cNvSpPr>
          <p:nvPr>
            <p:ph type="title"/>
          </p:nvPr>
        </p:nvSpPr>
        <p:spPr>
          <a:xfrm>
            <a:off x="1385894" y="357166"/>
            <a:ext cx="7186634" cy="687012"/>
          </a:xfrm>
        </p:spPr>
        <p:txBody>
          <a:bodyPr>
            <a:noAutofit/>
          </a:bodyPr>
          <a:lstStyle/>
          <a:p>
            <a:pPr algn="ctr"/>
            <a:r>
              <a:rPr lang="es-ES" sz="2800" dirty="0"/>
              <a:t>5.1</a:t>
            </a:r>
            <a:r>
              <a:rPr lang="es-ES" sz="2800" b="1" dirty="0"/>
              <a:t> demostración de la fórmula del ÁREA Del TRIÁNGULO</a:t>
            </a:r>
          </a:p>
        </p:txBody>
      </p:sp>
    </p:spTree>
    <p:extLst>
      <p:ext uri="{BB962C8B-B14F-4D97-AF65-F5344CB8AC3E}">
        <p14:creationId xmlns:p14="http://schemas.microsoft.com/office/powerpoint/2010/main" val="159911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5" grpId="0"/>
      <p:bldP spid="26" grpId="0"/>
      <p:bldP spid="2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1538" y="357166"/>
            <a:ext cx="8313598" cy="642942"/>
          </a:xfrm>
        </p:spPr>
        <p:txBody>
          <a:bodyPr>
            <a:normAutofit/>
          </a:bodyPr>
          <a:lstStyle/>
          <a:p>
            <a:r>
              <a:rPr lang="es-ES" sz="3200" dirty="0"/>
              <a:t>5.1  cálculo del área del triángulo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2784930" y="38752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128746" y="1214422"/>
            <a:ext cx="8229600" cy="576064"/>
          </a:xfrm>
        </p:spPr>
        <p:txBody>
          <a:bodyPr>
            <a:noAutofit/>
          </a:bodyPr>
          <a:lstStyle/>
          <a:p>
            <a:r>
              <a:rPr lang="es-ES" dirty="0"/>
              <a:t>Calcula él área real de tu triángulo midiendo con </a:t>
            </a:r>
          </a:p>
          <a:p>
            <a:pPr>
              <a:buNone/>
            </a:pPr>
            <a:r>
              <a:rPr lang="es-ES" dirty="0"/>
              <a:t>la regla…</a:t>
            </a:r>
          </a:p>
          <a:p>
            <a:pPr>
              <a:buNone/>
            </a:pPr>
            <a:endParaRPr lang="es-ES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1128746" y="3299234"/>
            <a:ext cx="8229600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9" name="8 Imagen" descr="Triángulo.jpg"/>
          <p:cNvPicPr>
            <a:picLocks noChangeAspect="1"/>
          </p:cNvPicPr>
          <p:nvPr/>
        </p:nvPicPr>
        <p:blipFill>
          <a:blip r:embed="rId2" cstate="print"/>
          <a:srcRect r="59450" b="62600"/>
          <a:stretch>
            <a:fillRect/>
          </a:stretch>
        </p:blipFill>
        <p:spPr>
          <a:xfrm>
            <a:off x="3397506" y="3538078"/>
            <a:ext cx="3707904" cy="213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5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1538" y="214290"/>
            <a:ext cx="8313598" cy="642942"/>
          </a:xfrm>
        </p:spPr>
        <p:txBody>
          <a:bodyPr>
            <a:normAutofit/>
          </a:bodyPr>
          <a:lstStyle/>
          <a:p>
            <a:r>
              <a:rPr lang="es-ES" dirty="0"/>
              <a:t>5.2  cuadrado y rectángulo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2784930" y="38752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128746" y="1142984"/>
            <a:ext cx="8229600" cy="576064"/>
          </a:xfrm>
        </p:spPr>
        <p:txBody>
          <a:bodyPr>
            <a:noAutofit/>
          </a:bodyPr>
          <a:lstStyle/>
          <a:p>
            <a:r>
              <a:rPr lang="es-ES" dirty="0"/>
              <a:t>Dobla la esquina del folio cómo se ve en la imagen obteniendo un cuadrado y un rectángulo</a:t>
            </a:r>
          </a:p>
          <a:p>
            <a:pPr lvl="0"/>
            <a:r>
              <a:rPr lang="es-ES" dirty="0"/>
              <a:t>¿Cuánto suman sus ángulos interiores?. </a:t>
            </a:r>
          </a:p>
          <a:p>
            <a:pPr lvl="0"/>
            <a:r>
              <a:rPr lang="es-ES" dirty="0"/>
              <a:t> Mide sus lados con la regla. ¿Qué área tienen?.</a:t>
            </a:r>
          </a:p>
          <a:p>
            <a:pPr>
              <a:buNone/>
            </a:pPr>
            <a:endParaRPr lang="es-ES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1128746" y="3299234"/>
            <a:ext cx="8229600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email"/>
          <a:srcRect l="5063" t="39108" r="20974" b="29904"/>
          <a:stretch>
            <a:fillRect/>
          </a:stretch>
        </p:blipFill>
        <p:spPr bwMode="auto">
          <a:xfrm>
            <a:off x="1357290" y="3571876"/>
            <a:ext cx="7469592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208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1538" y="214290"/>
            <a:ext cx="8313598" cy="642942"/>
          </a:xfrm>
        </p:spPr>
        <p:txBody>
          <a:bodyPr>
            <a:normAutofit/>
          </a:bodyPr>
          <a:lstStyle/>
          <a:p>
            <a:r>
              <a:rPr lang="es-ES" dirty="0"/>
              <a:t>5.3  rombo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2784930" y="38752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128746" y="1142984"/>
            <a:ext cx="8229600" cy="576064"/>
          </a:xfrm>
        </p:spPr>
        <p:txBody>
          <a:bodyPr>
            <a:noAutofit/>
          </a:bodyPr>
          <a:lstStyle/>
          <a:p>
            <a:r>
              <a:rPr lang="es-ES" dirty="0"/>
              <a:t>Dobla la esquina del folio cómo se ve en la imagen obteniendo un cuadrado y un rectángulo</a:t>
            </a:r>
          </a:p>
          <a:p>
            <a:pPr lvl="0"/>
            <a:r>
              <a:rPr lang="es-ES" dirty="0"/>
              <a:t>Girando el cuadrado, tenemos un rombo con los 4 lados iguales.</a:t>
            </a:r>
          </a:p>
          <a:p>
            <a:pPr lvl="0"/>
            <a:r>
              <a:rPr lang="es-ES" dirty="0"/>
              <a:t> Midiendo sus diagonales. ¿Qué área tiene ese rombo?. ¿Coincide con el área del cuadrado que habías calculado antes?.</a:t>
            </a:r>
          </a:p>
          <a:p>
            <a:pPr>
              <a:buNone/>
            </a:pPr>
            <a:endParaRPr lang="es-ES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1128746" y="3299234"/>
            <a:ext cx="8229600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email"/>
          <a:srcRect l="5063" t="39108" r="20974" b="29904"/>
          <a:stretch>
            <a:fillRect/>
          </a:stretch>
        </p:blipFill>
        <p:spPr bwMode="auto">
          <a:xfrm>
            <a:off x="1357290" y="4214818"/>
            <a:ext cx="7469592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61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1538" y="214290"/>
            <a:ext cx="8313598" cy="642942"/>
          </a:xfrm>
        </p:spPr>
        <p:txBody>
          <a:bodyPr>
            <a:normAutofit/>
          </a:bodyPr>
          <a:lstStyle/>
          <a:p>
            <a:r>
              <a:rPr lang="es-ES" dirty="0"/>
              <a:t>5.4  Trapecio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2784930" y="38752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128746" y="1142984"/>
            <a:ext cx="8229600" cy="576064"/>
          </a:xfrm>
        </p:spPr>
        <p:txBody>
          <a:bodyPr>
            <a:noAutofit/>
          </a:bodyPr>
          <a:lstStyle/>
          <a:p>
            <a:r>
              <a:rPr lang="es-ES" dirty="0"/>
              <a:t>Con el rectángulo que nos ha sobrado del recorte anterior, doblamos las esquinas para construir un trapecio.</a:t>
            </a:r>
          </a:p>
          <a:p>
            <a:pPr lvl="0"/>
            <a:r>
              <a:rPr lang="es-ES" dirty="0"/>
              <a:t>Mide su altura y sus bases. ¿Qué área tiene ese trapecio?. </a:t>
            </a:r>
          </a:p>
          <a:p>
            <a:pPr>
              <a:buNone/>
            </a:pPr>
            <a:endParaRPr lang="es-ES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1128746" y="3299234"/>
            <a:ext cx="8229600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3929066"/>
            <a:ext cx="3879281" cy="1828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4219585"/>
            <a:ext cx="3649157" cy="170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027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1538" y="285728"/>
            <a:ext cx="8313598" cy="642942"/>
          </a:xfrm>
        </p:spPr>
        <p:txBody>
          <a:bodyPr>
            <a:normAutofit/>
          </a:bodyPr>
          <a:lstStyle/>
          <a:p>
            <a:r>
              <a:rPr lang="es-ES" dirty="0"/>
              <a:t>5.5  pentágono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2784930" y="38752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128746" y="1643050"/>
            <a:ext cx="8229600" cy="576064"/>
          </a:xfrm>
        </p:spPr>
        <p:txBody>
          <a:bodyPr>
            <a:noAutofit/>
          </a:bodyPr>
          <a:lstStyle/>
          <a:p>
            <a:r>
              <a:rPr lang="es-ES" dirty="0"/>
              <a:t>Carpeta “</a:t>
            </a:r>
            <a:r>
              <a:rPr lang="es-ES" dirty="0" err="1"/>
              <a:t>VideosDescargados</a:t>
            </a:r>
            <a:r>
              <a:rPr lang="es-ES" dirty="0"/>
              <a:t>&gt;10_AreasPoligonos”</a:t>
            </a:r>
          </a:p>
          <a:p>
            <a:pPr>
              <a:buNone/>
            </a:pPr>
            <a:r>
              <a:rPr lang="es-ES" dirty="0"/>
              <a:t>   Visualizar video “02_construccion_pentagono”.</a:t>
            </a:r>
          </a:p>
          <a:p>
            <a:r>
              <a:rPr lang="es-ES" dirty="0"/>
              <a:t>¿Cuánto suman sus ángulos interiores?. </a:t>
            </a:r>
          </a:p>
          <a:p>
            <a:pPr lvl="0"/>
            <a:r>
              <a:rPr lang="es-ES" dirty="0"/>
              <a:t> Mide sus lados con la regla. ¿Qué perímetro y qué área tiene?.</a:t>
            </a:r>
          </a:p>
          <a:p>
            <a:pPr lvl="0"/>
            <a:r>
              <a:rPr lang="es-ES" dirty="0"/>
              <a:t>Marca sus vértices, aristas, diagonales y ángulos interiores.</a:t>
            </a:r>
          </a:p>
          <a:p>
            <a:pPr>
              <a:buNone/>
            </a:pPr>
            <a:endParaRPr lang="es-ES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-3214742" y="3500438"/>
            <a:ext cx="8229600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090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1538" y="285728"/>
            <a:ext cx="8313598" cy="642942"/>
          </a:xfrm>
        </p:spPr>
        <p:txBody>
          <a:bodyPr>
            <a:normAutofit/>
          </a:bodyPr>
          <a:lstStyle/>
          <a:p>
            <a:r>
              <a:rPr lang="es-ES" dirty="0"/>
              <a:t>5.6  octógono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2784930" y="38752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128746" y="1643050"/>
            <a:ext cx="8229600" cy="576064"/>
          </a:xfrm>
        </p:spPr>
        <p:txBody>
          <a:bodyPr>
            <a:noAutofit/>
          </a:bodyPr>
          <a:lstStyle/>
          <a:p>
            <a:r>
              <a:rPr lang="es-ES" dirty="0"/>
              <a:t>“Videos descargados&gt;10_areas_poligonos&gt;</a:t>
            </a:r>
          </a:p>
          <a:p>
            <a:pPr>
              <a:buNone/>
            </a:pPr>
            <a:r>
              <a:rPr lang="es-ES" dirty="0"/>
              <a:t>     &gt;04_octogono”</a:t>
            </a:r>
          </a:p>
          <a:p>
            <a:r>
              <a:rPr lang="es-ES" dirty="0"/>
              <a:t>¿Cuánto suman sus ángulos interiores?. </a:t>
            </a:r>
          </a:p>
          <a:p>
            <a:pPr lvl="0"/>
            <a:r>
              <a:rPr lang="es-ES" dirty="0"/>
              <a:t> Mide sus lados con la regla. ¿Qué perímetro y qué área tiene?.</a:t>
            </a:r>
          </a:p>
          <a:p>
            <a:pPr lvl="0"/>
            <a:endParaRPr lang="es-ES" dirty="0"/>
          </a:p>
          <a:p>
            <a:pPr>
              <a:buNone/>
            </a:pPr>
            <a:endParaRPr lang="es-ES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-3214742" y="3500438"/>
            <a:ext cx="8229600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078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24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" sz="2400" dirty="0"/>
              <a:t>Dibuja un octógono y un eneágono y calcula cuánto suman sus ángulos interiores</a:t>
            </a:r>
            <a:r>
              <a:rPr lang="es-ES" sz="3600" dirty="0"/>
              <a:t>.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9268280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71538" y="285728"/>
            <a:ext cx="8313598" cy="642942"/>
          </a:xfrm>
        </p:spPr>
        <p:txBody>
          <a:bodyPr>
            <a:normAutofit/>
          </a:bodyPr>
          <a:lstStyle/>
          <a:p>
            <a:r>
              <a:rPr lang="es-ES" dirty="0"/>
              <a:t>5.7  circunferencia</a:t>
            </a:r>
          </a:p>
        </p:txBody>
      </p:sp>
      <p:cxnSp>
        <p:nvCxnSpPr>
          <p:cNvPr id="4" name="3 Conector recto"/>
          <p:cNvCxnSpPr/>
          <p:nvPr/>
        </p:nvCxnSpPr>
        <p:spPr>
          <a:xfrm>
            <a:off x="2784930" y="38752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1128746" y="1643050"/>
            <a:ext cx="8229600" cy="576064"/>
          </a:xfrm>
        </p:spPr>
        <p:txBody>
          <a:bodyPr>
            <a:noAutofit/>
          </a:bodyPr>
          <a:lstStyle/>
          <a:p>
            <a:r>
              <a:rPr lang="es-ES" dirty="0"/>
              <a:t>Trazar un círculo con un compás y contar cuantas veces está el radio. Esto hacerlo con distintos tamaños</a:t>
            </a:r>
          </a:p>
          <a:p>
            <a:pPr>
              <a:buNone/>
            </a:pPr>
            <a:endParaRPr lang="es-ES" dirty="0"/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-3214742" y="3500438"/>
            <a:ext cx="8229600" cy="27363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2661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5. PERÍMETROS Y ÁREAS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1214414" y="1285860"/>
            <a:ext cx="7678066" cy="485778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 dirty="0"/>
              <a:t>3 métodos de cálculo de áreas:</a:t>
            </a:r>
          </a:p>
          <a:p>
            <a:pPr algn="ctr"/>
            <a:endParaRPr lang="es-ES" sz="3600" b="1" dirty="0"/>
          </a:p>
          <a:p>
            <a:pPr algn="ctr">
              <a:buFontTx/>
              <a:buChar char="-"/>
            </a:pPr>
            <a:r>
              <a:rPr lang="es-ES" sz="4000" b="1" dirty="0"/>
              <a:t>Figuras conocidas</a:t>
            </a:r>
          </a:p>
          <a:p>
            <a:pPr algn="ctr">
              <a:buFontTx/>
              <a:buChar char="-"/>
            </a:pPr>
            <a:endParaRPr lang="es-ES" sz="4000" b="1" dirty="0"/>
          </a:p>
          <a:p>
            <a:pPr algn="ctr">
              <a:buFontTx/>
              <a:buChar char="-"/>
            </a:pPr>
            <a:r>
              <a:rPr lang="es-ES" sz="4000" b="1" dirty="0"/>
              <a:t>Pesar áreas</a:t>
            </a:r>
          </a:p>
          <a:p>
            <a:pPr algn="ctr">
              <a:buFontTx/>
              <a:buChar char="-"/>
            </a:pPr>
            <a:endParaRPr lang="es-ES" sz="4000" b="1" dirty="0"/>
          </a:p>
          <a:p>
            <a:pPr algn="ctr">
              <a:buFontTx/>
              <a:buChar char="-"/>
            </a:pPr>
            <a:r>
              <a:rPr lang="es-ES" sz="4000" b="1" dirty="0"/>
              <a:t>Método Montecarlo</a:t>
            </a:r>
            <a:endParaRPr lang="es-ES" sz="20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5. PERÍMETROS Y ÁREAS</a:t>
            </a:r>
          </a:p>
        </p:txBody>
      </p:sp>
      <p:sp>
        <p:nvSpPr>
          <p:cNvPr id="5" name="4 Rectángulo redondeado"/>
          <p:cNvSpPr/>
          <p:nvPr/>
        </p:nvSpPr>
        <p:spPr>
          <a:xfrm>
            <a:off x="1605804" y="1285860"/>
            <a:ext cx="7286676" cy="485778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600" b="1" dirty="0"/>
              <a:t>VIDEO “Cálculo de polígonos 1º ESO”</a:t>
            </a:r>
          </a:p>
          <a:p>
            <a:pPr algn="ctr"/>
            <a:endParaRPr lang="es-ES" dirty="0"/>
          </a:p>
          <a:p>
            <a:pPr algn="ctr"/>
            <a:r>
              <a:rPr lang="es-ES" dirty="0"/>
              <a:t>“Videos Descargados&gt; 10_áreaspoligonos”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5. PERÍMETROS Y ÁREAS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BEAF01-C4B2-424E-AB6B-825E695D2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692" y="1124744"/>
            <a:ext cx="7703788" cy="544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524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49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_tradnl" sz="2400" dirty="0"/>
              <a:t>Calcula el perímetro y el área de las siguientes figuras:</a:t>
            </a:r>
            <a:endParaRPr lang="es-ES" sz="32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B82B679-0A08-0945-9403-BCBA85926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214" y="1845330"/>
            <a:ext cx="3048000" cy="28575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EBB6E43-E983-234E-997B-4009E8D7C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28" y="1845330"/>
            <a:ext cx="381000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38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49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_tradnl" sz="2400" dirty="0"/>
              <a:t>Calcula el perímetro y el área de las siguientes figuras:</a:t>
            </a:r>
            <a:endParaRPr lang="es-ES" sz="3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6AD0ABD-F73B-604F-BB71-4B219955F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28" y="1988840"/>
            <a:ext cx="3214463" cy="23723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07A35E9-A1C6-8F43-9839-FD8C06278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806927"/>
            <a:ext cx="3136432" cy="28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0789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49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_tradnl" sz="2400" dirty="0"/>
              <a:t>Calcula el perímetro y el área de las siguientes figuras:</a:t>
            </a:r>
            <a:endParaRPr lang="es-ES" sz="3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6DCAEF5-F5CC-6045-9A94-8E898A38F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28" y="1988840"/>
            <a:ext cx="3364802" cy="24263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DFCF0C9-6B95-0B4B-A0AF-5F24A5B88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756" y="1975693"/>
            <a:ext cx="2846772" cy="275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8630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49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_tradnl" sz="2400" dirty="0"/>
              <a:t>Calcula el perímetro y el área de las siguientes figuras:</a:t>
            </a:r>
            <a:endParaRPr lang="es-ES" sz="3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C306ED-7F61-784A-8DAE-F998D498F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845330"/>
            <a:ext cx="2664296" cy="320263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6C6A13C-3C06-3542-BEDB-4ECE6F290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1909494"/>
            <a:ext cx="2899420" cy="303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671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49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_tradnl" sz="2400" dirty="0"/>
              <a:t>Calcula el perímetro y el área de las siguientes figuras:</a:t>
            </a:r>
            <a:endParaRPr lang="es-ES" sz="32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7CB74DE-2DB2-2E40-AC6D-1D6390521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132856"/>
            <a:ext cx="2752183" cy="208823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1A08269-7DD3-2846-9EF3-FA6DA09A9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1916832"/>
            <a:ext cx="2478355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5646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Problema de la vida real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829AA36-B98D-4A4C-BECE-5E832A431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496" y="2780928"/>
            <a:ext cx="5292080" cy="358793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F97C56E-40C3-ED49-A53B-35EC4D71B092}"/>
              </a:ext>
            </a:extLst>
          </p:cNvPr>
          <p:cNvSpPr txBox="1"/>
          <p:nvPr/>
        </p:nvSpPr>
        <p:spPr>
          <a:xfrm>
            <a:off x="1679876" y="1079624"/>
            <a:ext cx="69847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800" dirty="0"/>
              <a:t>¿Cuántas revistas necesitaré para empapelar la clase entera?. Necesitas las medidas de la revista y de la clase.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8F89B3-1828-894F-B911-CA635D1CF504}"/>
              </a:ext>
            </a:extLst>
          </p:cNvPr>
          <p:cNvSpPr txBox="1"/>
          <p:nvPr/>
        </p:nvSpPr>
        <p:spPr>
          <a:xfrm>
            <a:off x="1045496" y="1079624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21600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25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" sz="2400" dirty="0"/>
              <a:t>Observa la figura adjunta y completa con cruces la tabla que viene a continuación:</a:t>
            </a:r>
            <a:endParaRPr lang="es-ES" sz="5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B6B98B7-C2DD-884F-8479-0D3CE3C7EA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699792" y="1916832"/>
            <a:ext cx="4854575" cy="1957070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21457C6-1DFA-0344-B9A9-32B97088C4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402156"/>
              </p:ext>
            </p:extLst>
          </p:nvPr>
        </p:nvGraphicFramePr>
        <p:xfrm>
          <a:off x="1171078" y="4089420"/>
          <a:ext cx="7649391" cy="236391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96666">
                  <a:extLst>
                    <a:ext uri="{9D8B030D-6E8A-4147-A177-3AD203B41FA5}">
                      <a16:colId xmlns:a16="http://schemas.microsoft.com/office/drawing/2014/main" val="581425325"/>
                    </a:ext>
                  </a:extLst>
                </a:gridCol>
                <a:gridCol w="603036">
                  <a:extLst>
                    <a:ext uri="{9D8B030D-6E8A-4147-A177-3AD203B41FA5}">
                      <a16:colId xmlns:a16="http://schemas.microsoft.com/office/drawing/2014/main" val="209142991"/>
                    </a:ext>
                  </a:extLst>
                </a:gridCol>
                <a:gridCol w="849851">
                  <a:extLst>
                    <a:ext uri="{9D8B030D-6E8A-4147-A177-3AD203B41FA5}">
                      <a16:colId xmlns:a16="http://schemas.microsoft.com/office/drawing/2014/main" val="1469242153"/>
                    </a:ext>
                  </a:extLst>
                </a:gridCol>
                <a:gridCol w="849851">
                  <a:extLst>
                    <a:ext uri="{9D8B030D-6E8A-4147-A177-3AD203B41FA5}">
                      <a16:colId xmlns:a16="http://schemas.microsoft.com/office/drawing/2014/main" val="2410068498"/>
                    </a:ext>
                  </a:extLst>
                </a:gridCol>
                <a:gridCol w="849851">
                  <a:extLst>
                    <a:ext uri="{9D8B030D-6E8A-4147-A177-3AD203B41FA5}">
                      <a16:colId xmlns:a16="http://schemas.microsoft.com/office/drawing/2014/main" val="2985331535"/>
                    </a:ext>
                  </a:extLst>
                </a:gridCol>
                <a:gridCol w="849851">
                  <a:extLst>
                    <a:ext uri="{9D8B030D-6E8A-4147-A177-3AD203B41FA5}">
                      <a16:colId xmlns:a16="http://schemas.microsoft.com/office/drawing/2014/main" val="4168564682"/>
                    </a:ext>
                  </a:extLst>
                </a:gridCol>
                <a:gridCol w="849851">
                  <a:extLst>
                    <a:ext uri="{9D8B030D-6E8A-4147-A177-3AD203B41FA5}">
                      <a16:colId xmlns:a16="http://schemas.microsoft.com/office/drawing/2014/main" val="288609323"/>
                    </a:ext>
                  </a:extLst>
                </a:gridCol>
                <a:gridCol w="849851">
                  <a:extLst>
                    <a:ext uri="{9D8B030D-6E8A-4147-A177-3AD203B41FA5}">
                      <a16:colId xmlns:a16="http://schemas.microsoft.com/office/drawing/2014/main" val="2256055358"/>
                    </a:ext>
                  </a:extLst>
                </a:gridCol>
                <a:gridCol w="850583">
                  <a:extLst>
                    <a:ext uri="{9D8B030D-6E8A-4147-A177-3AD203B41FA5}">
                      <a16:colId xmlns:a16="http://schemas.microsoft.com/office/drawing/2014/main" val="1110677010"/>
                    </a:ext>
                  </a:extLst>
                </a:gridCol>
              </a:tblGrid>
              <a:tr h="29549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A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B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C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D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E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F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G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s-ES" sz="1200" dirty="0">
                          <a:effectLst/>
                        </a:rPr>
                        <a:t>H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5278450"/>
                  </a:ext>
                </a:extLst>
              </a:tr>
              <a:tr h="59097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400">
                          <a:effectLst/>
                        </a:rPr>
                        <a:t>Equilátero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3616102"/>
                  </a:ext>
                </a:extLst>
              </a:tr>
              <a:tr h="59097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400">
                          <a:effectLst/>
                        </a:rPr>
                        <a:t>Equiángulo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455916"/>
                  </a:ext>
                </a:extLst>
              </a:tr>
              <a:tr h="295490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400">
                          <a:effectLst/>
                        </a:rPr>
                        <a:t>Regular</a:t>
                      </a:r>
                      <a:endParaRPr lang="es-E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577826"/>
                  </a:ext>
                </a:extLst>
              </a:tr>
              <a:tr h="590979"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</a:rPr>
                        <a:t>Irregular</a:t>
                      </a:r>
                      <a:endParaRPr lang="es-E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60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8207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214640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51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800" dirty="0"/>
              <a:t>Calcula el área de un triángulo equilátero de lado 8 cm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03433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52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800" dirty="0"/>
              <a:t>Calcula el área de un hexágono regular de lado 10 cm.</a:t>
            </a:r>
          </a:p>
        </p:txBody>
      </p:sp>
    </p:spTree>
    <p:extLst>
      <p:ext uri="{BB962C8B-B14F-4D97-AF65-F5344CB8AC3E}">
        <p14:creationId xmlns:p14="http://schemas.microsoft.com/office/powerpoint/2010/main" val="11361009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53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310854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800" dirty="0"/>
              <a:t>En la Alhambra de granada hay un pared con baldosas llenas de triángulos. Si cada uno de los triángulos de la figura tienen una base de 10 mm y una altura de 6 </a:t>
            </a:r>
            <a:r>
              <a:rPr lang="es-ES" sz="2800" dirty="0" err="1"/>
              <a:t>mm.</a:t>
            </a:r>
            <a:r>
              <a:rPr lang="es-ES" sz="2800" dirty="0"/>
              <a:t> ¿Cuánto vale el área de cada triángulo? Si en total hay 180 triángulos, ¿qué área ocupan en total?</a:t>
            </a:r>
          </a:p>
        </p:txBody>
      </p:sp>
      <p:pic>
        <p:nvPicPr>
          <p:cNvPr id="6" name="Imagen 5" descr="page47image146400672">
            <a:extLst>
              <a:ext uri="{FF2B5EF4-FFF2-40B4-BE49-F238E27FC236}">
                <a16:creationId xmlns:a16="http://schemas.microsoft.com/office/drawing/2014/main" id="{04D73BB6-D7EF-A849-956E-8EDD23C83D92}"/>
              </a:ext>
            </a:extLst>
          </p:cNvPr>
          <p:cNvPicPr/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768" y="4365104"/>
            <a:ext cx="3067200" cy="1728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82475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54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800" dirty="0"/>
              <a:t>Calcula el área de un rombo de perímetro 40 cm y de diagonal mayor 16 cm. </a:t>
            </a:r>
          </a:p>
        </p:txBody>
      </p:sp>
    </p:spTree>
    <p:extLst>
      <p:ext uri="{BB962C8B-B14F-4D97-AF65-F5344CB8AC3E}">
        <p14:creationId xmlns:p14="http://schemas.microsoft.com/office/powerpoint/2010/main" val="15049377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55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800" dirty="0"/>
              <a:t>Calcula la apotema de un hexágono regular de lado 20 cm y área 1039,2 cm</a:t>
            </a:r>
            <a:r>
              <a:rPr lang="es-ES" sz="2800" baseline="30000" dirty="0"/>
              <a:t>2</a:t>
            </a:r>
            <a:r>
              <a:rPr lang="es-ES" sz="2800" dirty="0"/>
              <a:t> . </a:t>
            </a:r>
          </a:p>
        </p:txBody>
      </p:sp>
    </p:spTree>
    <p:extLst>
      <p:ext uri="{BB962C8B-B14F-4D97-AF65-F5344CB8AC3E}">
        <p14:creationId xmlns:p14="http://schemas.microsoft.com/office/powerpoint/2010/main" val="29093427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56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224676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800" dirty="0"/>
              <a:t>El tejado de una casa tiene forma de trapecio. La base pegada al techo de la vivienda mide 53 m y la otra base mide 27 m. Sabiendo que la altura del tejado son 8 m, ¿Cuánto mide su área? </a:t>
            </a:r>
          </a:p>
        </p:txBody>
      </p:sp>
    </p:spTree>
    <p:extLst>
      <p:ext uri="{BB962C8B-B14F-4D97-AF65-F5344CB8AC3E}">
        <p14:creationId xmlns:p14="http://schemas.microsoft.com/office/powerpoint/2010/main" val="14498715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57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19389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400" dirty="0"/>
              <a:t>Busca 3 objetos redondos, por ejemplo un vaso, una taza, un plato, una botella... y utiliza una cinta métrica para medir su longitud. Mide también su diámetro. Calcula su cociente. Anota las aproximaciones de π que hayas obtenido.</a:t>
            </a:r>
          </a:p>
        </p:txBody>
      </p:sp>
    </p:spTree>
    <p:extLst>
      <p:ext uri="{BB962C8B-B14F-4D97-AF65-F5344CB8AC3E}">
        <p14:creationId xmlns:p14="http://schemas.microsoft.com/office/powerpoint/2010/main" val="5168404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58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800" dirty="0"/>
              <a:t>La Tierra es aproximadamente una esfera de radio 6.379 </a:t>
            </a:r>
            <a:r>
              <a:rPr lang="es-ES" sz="2800" i="1" dirty="0"/>
              <a:t>km</a:t>
            </a:r>
            <a:r>
              <a:rPr lang="es-ES" sz="2800" dirty="0"/>
              <a:t>. ¿Cuánto mide el Ecuador? </a:t>
            </a:r>
          </a:p>
        </p:txBody>
      </p:sp>
    </p:spTree>
    <p:extLst>
      <p:ext uri="{BB962C8B-B14F-4D97-AF65-F5344CB8AC3E}">
        <p14:creationId xmlns:p14="http://schemas.microsoft.com/office/powerpoint/2010/main" val="13400751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59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800" dirty="0"/>
              <a:t>La distancia entre los pilares del arco de la figura es de 8’4 </a:t>
            </a:r>
            <a:r>
              <a:rPr lang="es-ES" sz="2800" i="1" dirty="0"/>
              <a:t>m</a:t>
            </a:r>
            <a:r>
              <a:rPr lang="es-ES" sz="2800" dirty="0"/>
              <a:t>. ¿Cuál es la longitud del arco?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D2AE1A4-06D7-E747-BD3C-F21739366D7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71" y="2636912"/>
            <a:ext cx="2895123" cy="347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308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60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18158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800" dirty="0"/>
              <a:t>Un faro gira describiendo un arco de 170</a:t>
            </a:r>
            <a:r>
              <a:rPr lang="es-ES" sz="2800" baseline="30000" dirty="0"/>
              <a:t>o</a:t>
            </a:r>
            <a:r>
              <a:rPr lang="es-ES" sz="2800" dirty="0"/>
              <a:t>. A una distancia de 5 </a:t>
            </a:r>
            <a:r>
              <a:rPr lang="es-ES" sz="2800" i="1" dirty="0"/>
              <a:t>km</a:t>
            </a:r>
            <a:r>
              <a:rPr lang="es-ES" sz="2800" dirty="0"/>
              <a:t>, ¿cuál es la longitud del arco de circunferencia en el que se ve la luz? </a:t>
            </a:r>
          </a:p>
        </p:txBody>
      </p:sp>
    </p:spTree>
    <p:extLst>
      <p:ext uri="{BB962C8B-B14F-4D97-AF65-F5344CB8AC3E}">
        <p14:creationId xmlns:p14="http://schemas.microsoft.com/office/powerpoint/2010/main" val="2514333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87624" y="104016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2. Tipos de Triángulos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87624" y="836712"/>
            <a:ext cx="7722992" cy="4859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941E07D-EED3-4940-8408-66B6853D700F}"/>
              </a:ext>
            </a:extLst>
          </p:cNvPr>
          <p:cNvSpPr txBox="1"/>
          <p:nvPr/>
        </p:nvSpPr>
        <p:spPr>
          <a:xfrm>
            <a:off x="1125847" y="5873451"/>
            <a:ext cx="775899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Completa el ejercicio 26 a partir de estas definiciones.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61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206210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3200" dirty="0"/>
              <a:t>En un rectángulo la base mide 18 cm más que la altura y el perímetro mide 76 cm ¿Cuáles son las dimensiones del rectángulo?</a:t>
            </a:r>
          </a:p>
        </p:txBody>
      </p:sp>
    </p:spTree>
    <p:extLst>
      <p:ext uri="{BB962C8B-B14F-4D97-AF65-F5344CB8AC3E}">
        <p14:creationId xmlns:p14="http://schemas.microsoft.com/office/powerpoint/2010/main" val="40408291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62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138499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" sz="2800" dirty="0"/>
              <a:t>El área de un trapecio es 120 m2, la altura 8 m y la base menor mide 10 m. ¿Cuánto mide la otra base?</a:t>
            </a:r>
          </a:p>
        </p:txBody>
      </p:sp>
    </p:spTree>
    <p:extLst>
      <p:ext uri="{BB962C8B-B14F-4D97-AF65-F5344CB8AC3E}">
        <p14:creationId xmlns:p14="http://schemas.microsoft.com/office/powerpoint/2010/main" val="14387390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588680"/>
          </a:xfrm>
        </p:spPr>
        <p:txBody>
          <a:bodyPr>
            <a:normAutofit/>
          </a:bodyPr>
          <a:lstStyle/>
          <a:p>
            <a:r>
              <a:rPr lang="es-ES" dirty="0"/>
              <a:t>5. PERÍMETROS Y ÁREAS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763688" y="1196753"/>
            <a:ext cx="430851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solidFill>
                  <a:schemeClr val="tx1"/>
                </a:solidFill>
              </a:rPr>
              <a:t>Queremos barnizar el siguiente instrumento musical. ¿Cuál es su área y por tanto cuanta pintura necesitaremos?</a:t>
            </a:r>
            <a:endParaRPr lang="es-ES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995369"/>
            <a:ext cx="2816170" cy="5648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ADCF418-49A0-474D-AFCC-188FB42E70A0}"/>
              </a:ext>
            </a:extLst>
          </p:cNvPr>
          <p:cNvSpPr txBox="1"/>
          <p:nvPr/>
        </p:nvSpPr>
        <p:spPr>
          <a:xfrm>
            <a:off x="1045496" y="1195066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63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64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_tradnl" sz="2800" dirty="0"/>
              <a:t>Calcula el área de las siguientes figuras compuestas:</a:t>
            </a:r>
            <a:endParaRPr lang="es-ES" sz="28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9EEB00B-CE46-7241-B22C-57024F0FEA2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02" y="1968440"/>
            <a:ext cx="3884826" cy="341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153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64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_tradnl" sz="2800" dirty="0"/>
              <a:t>Calcula el área de las siguientes figuras compuestas:</a:t>
            </a:r>
            <a:endParaRPr lang="es-ES" sz="28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41765B8-D432-7341-9056-6A501FE7F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882" y="1999297"/>
            <a:ext cx="54610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9460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64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_tradnl" sz="2800" dirty="0"/>
              <a:t>Calcula el área de las siguientes figuras compuestas:</a:t>
            </a:r>
            <a:endParaRPr lang="es-ES" sz="28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1F01103-C0AF-2548-8CB0-0111C7F5E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986150"/>
            <a:ext cx="55372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923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64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_tradnl" sz="2800" dirty="0"/>
              <a:t>Calcula el área de las siguientes figuras compuestas: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A58D92A-0BB4-BF40-B6AF-2693815A3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947747"/>
            <a:ext cx="55880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475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64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_tradnl" sz="2800" dirty="0"/>
              <a:t>Calcula el área de las siguientes figuras compuestas:</a:t>
            </a:r>
            <a:endParaRPr lang="es-ES" sz="28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0274EF9-C30E-9444-92B4-C8FDA6F70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976427"/>
            <a:ext cx="5638800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9244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64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_tradnl" sz="2800" dirty="0"/>
              <a:t>Calcula el área de las siguientes figuras compuestas: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7E7229E-2698-1449-A94A-9FD07FBFB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968440"/>
            <a:ext cx="41910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666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64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ES_tradnl" sz="2800" dirty="0"/>
              <a:t>Calcula el área de las siguientes figuras compuestas:</a:t>
            </a:r>
            <a:endParaRPr lang="es-ES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B8994B-5AED-B446-8D84-6A7491648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132856"/>
            <a:ext cx="4749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15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3528" y="320040"/>
            <a:ext cx="7239000" cy="444664"/>
          </a:xfrm>
        </p:spPr>
        <p:txBody>
          <a:bodyPr>
            <a:normAutofit/>
          </a:bodyPr>
          <a:lstStyle/>
          <a:p>
            <a:pPr algn="ctr"/>
            <a:r>
              <a:rPr lang="es-ES" sz="2800" dirty="0"/>
              <a:t>Ejercicio propuesto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ED7921E-83FA-EC4C-8952-B53C0E9AA271}"/>
              </a:ext>
            </a:extLst>
          </p:cNvPr>
          <p:cNvSpPr txBox="1"/>
          <p:nvPr/>
        </p:nvSpPr>
        <p:spPr>
          <a:xfrm>
            <a:off x="1187624" y="908720"/>
            <a:ext cx="57606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27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53271C1A-AD0C-C043-AD7F-15D16ADDEB90}"/>
              </a:ext>
            </a:extLst>
          </p:cNvPr>
          <p:cNvSpPr/>
          <p:nvPr/>
        </p:nvSpPr>
        <p:spPr>
          <a:xfrm>
            <a:off x="1907704" y="870317"/>
            <a:ext cx="698477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s-ES" sz="2400" dirty="0"/>
              <a:t>Completa la tabla con los triángulos que correspondan:</a:t>
            </a:r>
            <a:endParaRPr lang="es-ES" sz="4400" dirty="0"/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D3F7A77F-46A1-234B-B4F3-3994E5DA9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5704646"/>
              </p:ext>
            </p:extLst>
          </p:nvPr>
        </p:nvGraphicFramePr>
        <p:xfrm>
          <a:off x="1220989" y="1865868"/>
          <a:ext cx="7558952" cy="475680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89376">
                  <a:extLst>
                    <a:ext uri="{9D8B030D-6E8A-4147-A177-3AD203B41FA5}">
                      <a16:colId xmlns:a16="http://schemas.microsoft.com/office/drawing/2014/main" val="1743499203"/>
                    </a:ext>
                  </a:extLst>
                </a:gridCol>
                <a:gridCol w="1889376">
                  <a:extLst>
                    <a:ext uri="{9D8B030D-6E8A-4147-A177-3AD203B41FA5}">
                      <a16:colId xmlns:a16="http://schemas.microsoft.com/office/drawing/2014/main" val="672943372"/>
                    </a:ext>
                  </a:extLst>
                </a:gridCol>
                <a:gridCol w="1890100">
                  <a:extLst>
                    <a:ext uri="{9D8B030D-6E8A-4147-A177-3AD203B41FA5}">
                      <a16:colId xmlns:a16="http://schemas.microsoft.com/office/drawing/2014/main" val="1811613847"/>
                    </a:ext>
                  </a:extLst>
                </a:gridCol>
                <a:gridCol w="1890100">
                  <a:extLst>
                    <a:ext uri="{9D8B030D-6E8A-4147-A177-3AD203B41FA5}">
                      <a16:colId xmlns:a16="http://schemas.microsoft.com/office/drawing/2014/main" val="217422572"/>
                    </a:ext>
                  </a:extLst>
                </a:gridCol>
              </a:tblGrid>
              <a:tr h="460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Triángulo equilátero</a:t>
                      </a:r>
                      <a:endParaRPr lang="es-E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Triángulo Isósceles</a:t>
                      </a:r>
                      <a:endParaRPr lang="es-E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Triángulo escaleno</a:t>
                      </a:r>
                      <a:endParaRPr lang="es-E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0937196"/>
                  </a:ext>
                </a:extLst>
              </a:tr>
              <a:tr h="1382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>
                          <a:effectLst/>
                        </a:rPr>
                        <a:t>Triángulo acutángulo</a:t>
                      </a:r>
                      <a:endParaRPr lang="es-E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75462714"/>
                  </a:ext>
                </a:extLst>
              </a:tr>
              <a:tr h="1382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>
                          <a:effectLst/>
                        </a:rPr>
                        <a:t>Triángulo rectángulo</a:t>
                      </a:r>
                      <a:endParaRPr lang="es-ES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61010573"/>
                  </a:ext>
                </a:extLst>
              </a:tr>
              <a:tr h="138240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2000" b="1" dirty="0">
                          <a:effectLst/>
                        </a:rPr>
                        <a:t>Triángulo obtusángulo</a:t>
                      </a:r>
                      <a:endParaRPr lang="es-E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031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16320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o">
  <a:themeElements>
    <a:clrScheme name="Civil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pulen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38361</TotalTime>
  <Words>2453</Words>
  <Application>Microsoft Macintosh PowerPoint</Application>
  <PresentationFormat>Presentación en pantalla (4:3)</PresentationFormat>
  <Paragraphs>431</Paragraphs>
  <Slides>89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89</vt:i4>
      </vt:variant>
    </vt:vector>
  </HeadingPairs>
  <TitlesOfParts>
    <vt:vector size="96" baseType="lpstr">
      <vt:lpstr>Arial</vt:lpstr>
      <vt:lpstr>Calibri</vt:lpstr>
      <vt:lpstr>Times New Roman</vt:lpstr>
      <vt:lpstr>Trebuchet MS</vt:lpstr>
      <vt:lpstr>Wingdings</vt:lpstr>
      <vt:lpstr>Wingdings 2</vt:lpstr>
      <vt:lpstr>Opulento</vt:lpstr>
      <vt:lpstr>PolígonosPERÍMETROS Y ÁREAS</vt:lpstr>
      <vt:lpstr>1. pOLÍGONOS</vt:lpstr>
      <vt:lpstr>Ejercicio propuesto</vt:lpstr>
      <vt:lpstr>1. pOLÍGONOS</vt:lpstr>
      <vt:lpstr>1 recordatorio suma ángulos polígono</vt:lpstr>
      <vt:lpstr>Ejercicio propuesto</vt:lpstr>
      <vt:lpstr>Ejercicio propuesto</vt:lpstr>
      <vt:lpstr>2. Tipos de Triángulos</vt:lpstr>
      <vt:lpstr>Ejercicio propuesto</vt:lpstr>
      <vt:lpstr>2. PROPIEDAD DE LOS TRIÁNGULOS</vt:lpstr>
      <vt:lpstr>Ejercicio propuesto</vt:lpstr>
      <vt:lpstr>2. Rectas y puntos notables del triángulo</vt:lpstr>
      <vt:lpstr>3. CUADRILATEROS</vt:lpstr>
      <vt:lpstr>Ejercicio propuesto</vt:lpstr>
      <vt:lpstr>Ejercicio propuesto</vt:lpstr>
      <vt:lpstr>3. Circunferencia y círculo</vt:lpstr>
      <vt:lpstr>3. Circunferencia y círculo</vt:lpstr>
      <vt:lpstr>4. Teorema de pitágoras</vt:lpstr>
      <vt:lpstr>4. Teorema de pitágoras</vt:lpstr>
      <vt:lpstr>4. Teorema de pitágoras</vt:lpstr>
      <vt:lpstr>4. Teorema de pitágoras</vt:lpstr>
      <vt:lpstr>4. Teorema de pitágoras</vt:lpstr>
      <vt:lpstr>4. Teorema de pitágoras</vt:lpstr>
      <vt:lpstr>4. Teorema de pitágoras</vt:lpstr>
      <vt:lpstr>4. Teorema de pitágoras</vt:lpstr>
      <vt:lpstr>Ejercicio propuesto</vt:lpstr>
      <vt:lpstr>Ejercicio propuesto</vt:lpstr>
      <vt:lpstr>Ejercicio propuesto</vt:lpstr>
      <vt:lpstr>Ejercicio propuesto</vt:lpstr>
      <vt:lpstr>Ejercicio propuesto</vt:lpstr>
      <vt:lpstr>Ejercicio propuesto</vt:lpstr>
      <vt:lpstr>Ejercicio propuesto</vt:lpstr>
      <vt:lpstr>Ejercicio propuesto</vt:lpstr>
      <vt:lpstr>Ejercicio propuesto</vt:lpstr>
      <vt:lpstr>Ejercicio propuesto</vt:lpstr>
      <vt:lpstr>Ejercicio propuesto</vt:lpstr>
      <vt:lpstr>Ejercicio propuesto</vt:lpstr>
      <vt:lpstr>Ejercicio propuesto</vt:lpstr>
      <vt:lpstr>5. Repaso usando papiroflexia</vt:lpstr>
      <vt:lpstr>5.1 CONSTRUCCIÓN DE PUNTOS</vt:lpstr>
      <vt:lpstr>5.2 RECTA QUE PASA POR UN PUNTO</vt:lpstr>
      <vt:lpstr>5.3 RECTA QUE PASA POR DOS PUNTOS</vt:lpstr>
      <vt:lpstr>5.4 CONSTRUCCIÓN DE UNA RECTA, UNA SEMIRECTA Y UN SEGMENTO</vt:lpstr>
      <vt:lpstr> 5.5 RECTA PERPENDICULAR A UNA DADA</vt:lpstr>
      <vt:lpstr>5.6 RECTA PERPENDICULAR QUE PASA POR UN PUNTO</vt:lpstr>
      <vt:lpstr>5.7 RECTAs secantes</vt:lpstr>
      <vt:lpstr>5.8 RECTA PARALELA A UNA DADA QUE PASA POR UN PUNTO</vt:lpstr>
      <vt:lpstr>5.9 MEDIATRIZ Y PUNTO MEDIO DE UN SEGMENTO</vt:lpstr>
      <vt:lpstr>5.10 BISECTRIZ DE UN ÁNGULO</vt:lpstr>
      <vt:lpstr>5.1 pOLÍGONOS - papiroflexia</vt:lpstr>
      <vt:lpstr>5.1  triángulo</vt:lpstr>
      <vt:lpstr>Presentación de PowerPoint</vt:lpstr>
      <vt:lpstr>5.1 demostración de la fórmula del ÁREA Del TRIÁNGULO</vt:lpstr>
      <vt:lpstr>5.1  cálculo del área del triángulo</vt:lpstr>
      <vt:lpstr>5.2  cuadrado y rectángulo</vt:lpstr>
      <vt:lpstr>5.3  rombo</vt:lpstr>
      <vt:lpstr>5.4  Trapecio</vt:lpstr>
      <vt:lpstr>5.5  pentágono</vt:lpstr>
      <vt:lpstr>5.6  octógono</vt:lpstr>
      <vt:lpstr>5.7  circunferencia</vt:lpstr>
      <vt:lpstr>5. PERÍMETROS Y ÁREAS</vt:lpstr>
      <vt:lpstr>5. PERÍMETROS Y ÁREAS</vt:lpstr>
      <vt:lpstr>5. PERÍMETROS Y ÁREAS</vt:lpstr>
      <vt:lpstr>Ejercicio propuesto</vt:lpstr>
      <vt:lpstr>Ejercicio propuesto</vt:lpstr>
      <vt:lpstr>Ejercicio propuesto</vt:lpstr>
      <vt:lpstr>Ejercicio propuesto</vt:lpstr>
      <vt:lpstr>Ejercicio propuesto</vt:lpstr>
      <vt:lpstr>Problema de la vida real</vt:lpstr>
      <vt:lpstr>Ejercicio propuesto</vt:lpstr>
      <vt:lpstr>Ejercicio propuesto</vt:lpstr>
      <vt:lpstr>Ejercicio propuesto</vt:lpstr>
      <vt:lpstr>Ejercicio propuesto</vt:lpstr>
      <vt:lpstr>Ejercicio propuesto</vt:lpstr>
      <vt:lpstr>Ejercicio propuesto</vt:lpstr>
      <vt:lpstr>Ejercicio propuesto</vt:lpstr>
      <vt:lpstr>Ejercicio propuesto</vt:lpstr>
      <vt:lpstr>Ejercicio propuesto</vt:lpstr>
      <vt:lpstr>Ejercicio propuesto</vt:lpstr>
      <vt:lpstr>Ejercicio propuesto</vt:lpstr>
      <vt:lpstr>Ejercicio propuesto</vt:lpstr>
      <vt:lpstr>5. PERÍMETROS Y ÁREAS</vt:lpstr>
      <vt:lpstr>Ejercicio propuesto</vt:lpstr>
      <vt:lpstr>Ejercicio propuesto</vt:lpstr>
      <vt:lpstr>Ejercicio propuesto</vt:lpstr>
      <vt:lpstr>Ejercicio propuesto</vt:lpstr>
      <vt:lpstr>Ejercicio propuesto</vt:lpstr>
      <vt:lpstr>Ejercicio propuesto</vt:lpstr>
      <vt:lpstr>Ejercicio propuesto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Ángulos y rectas</dc:title>
  <cp:lastModifiedBy>Usuario de Microsoft Office</cp:lastModifiedBy>
  <cp:revision>88</cp:revision>
  <dcterms:modified xsi:type="dcterms:W3CDTF">2019-08-31T21:02:45Z</dcterms:modified>
</cp:coreProperties>
</file>