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1" r:id="rId1"/>
  </p:sldMasterIdLst>
  <p:sldIdLst>
    <p:sldId id="256" r:id="rId2"/>
    <p:sldId id="257"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2761"/>
  </p:normalViewPr>
  <p:slideViewPr>
    <p:cSldViewPr snapToGrid="0" snapToObjects="1">
      <p:cViewPr varScale="1">
        <p:scale>
          <a:sx n="124" d="100"/>
          <a:sy n="124" d="100"/>
        </p:scale>
        <p:origin x="5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2B5ACB3C-10AC-5447-ABA4-C06C4BA62733}" type="datetimeFigureOut">
              <a:rPr lang="es-ES" smtClean="0"/>
              <a:t>15/2/22</a:t>
            </a:fld>
            <a:endParaRPr lang="es-E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s-E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CF958A3-1A0A-A545-B89C-B963679CA8D2}" type="slidenum">
              <a:rPr lang="es-ES" smtClean="0"/>
              <a:t>‹Nº›</a:t>
            </a:fld>
            <a:endParaRPr lang="es-ES"/>
          </a:p>
        </p:txBody>
      </p:sp>
    </p:spTree>
    <p:extLst>
      <p:ext uri="{BB962C8B-B14F-4D97-AF65-F5344CB8AC3E}">
        <p14:creationId xmlns:p14="http://schemas.microsoft.com/office/powerpoint/2010/main" val="607705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2B5ACB3C-10AC-5447-ABA4-C06C4BA62733}" type="datetimeFigureOut">
              <a:rPr lang="es-ES" smtClean="0"/>
              <a:t>15/2/22</a:t>
            </a:fld>
            <a:endParaRPr lang="es-ES"/>
          </a:p>
        </p:txBody>
      </p:sp>
      <p:sp>
        <p:nvSpPr>
          <p:cNvPr id="6" name="Footer Placeholder 5"/>
          <p:cNvSpPr>
            <a:spLocks noGrp="1"/>
          </p:cNvSpPr>
          <p:nvPr>
            <p:ph type="ftr" sz="quarter" idx="11"/>
          </p:nvPr>
        </p:nvSpPr>
        <p:spPr/>
        <p:txBody>
          <a:bodyPr/>
          <a:lstStyle/>
          <a:p>
            <a:endParaRPr lang="es-E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CF958A3-1A0A-A545-B89C-B963679CA8D2}" type="slidenum">
              <a:rPr lang="es-ES" smtClean="0"/>
              <a:t>‹Nº›</a:t>
            </a:fld>
            <a:endParaRPr lang="es-ES"/>
          </a:p>
        </p:txBody>
      </p:sp>
    </p:spTree>
    <p:extLst>
      <p:ext uri="{BB962C8B-B14F-4D97-AF65-F5344CB8AC3E}">
        <p14:creationId xmlns:p14="http://schemas.microsoft.com/office/powerpoint/2010/main" val="1788336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2B5ACB3C-10AC-5447-ABA4-C06C4BA62733}" type="datetimeFigureOut">
              <a:rPr lang="es-ES" smtClean="0"/>
              <a:t>15/2/22</a:t>
            </a:fld>
            <a:endParaRPr lang="es-ES"/>
          </a:p>
        </p:txBody>
      </p:sp>
      <p:sp>
        <p:nvSpPr>
          <p:cNvPr id="5" name="Footer Placeholder 4"/>
          <p:cNvSpPr>
            <a:spLocks noGrp="1"/>
          </p:cNvSpPr>
          <p:nvPr>
            <p:ph type="ftr" sz="quarter" idx="11"/>
          </p:nvPr>
        </p:nvSpPr>
        <p:spPr/>
        <p:txBody>
          <a:bodyPr/>
          <a:lstStyle/>
          <a:p>
            <a:endParaRPr lang="es-E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CF958A3-1A0A-A545-B89C-B963679CA8D2}" type="slidenum">
              <a:rPr lang="es-ES" smtClean="0"/>
              <a:t>‹Nº›</a:t>
            </a:fld>
            <a:endParaRPr lang="es-ES"/>
          </a:p>
        </p:txBody>
      </p:sp>
    </p:spTree>
    <p:extLst>
      <p:ext uri="{BB962C8B-B14F-4D97-AF65-F5344CB8AC3E}">
        <p14:creationId xmlns:p14="http://schemas.microsoft.com/office/powerpoint/2010/main" val="4055623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2B5ACB3C-10AC-5447-ABA4-C06C4BA62733}" type="datetimeFigureOut">
              <a:rPr lang="es-ES" smtClean="0"/>
              <a:t>15/2/22</a:t>
            </a:fld>
            <a:endParaRPr lang="es-ES"/>
          </a:p>
        </p:txBody>
      </p:sp>
      <p:sp>
        <p:nvSpPr>
          <p:cNvPr id="5" name="Footer Placeholder 4"/>
          <p:cNvSpPr>
            <a:spLocks noGrp="1"/>
          </p:cNvSpPr>
          <p:nvPr>
            <p:ph type="ftr" sz="quarter" idx="11"/>
          </p:nvPr>
        </p:nvSpPr>
        <p:spPr/>
        <p:txBody>
          <a:bodyPr/>
          <a:lstStyle/>
          <a:p>
            <a:endParaRPr lang="es-E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CF958A3-1A0A-A545-B89C-B963679CA8D2}" type="slidenum">
              <a:rPr lang="es-ES" smtClean="0"/>
              <a:t>‹Nº›</a:t>
            </a:fld>
            <a:endParaRPr lang="es-ES"/>
          </a:p>
        </p:txBody>
      </p:sp>
    </p:spTree>
    <p:extLst>
      <p:ext uri="{BB962C8B-B14F-4D97-AF65-F5344CB8AC3E}">
        <p14:creationId xmlns:p14="http://schemas.microsoft.com/office/powerpoint/2010/main" val="3966247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2B5ACB3C-10AC-5447-ABA4-C06C4BA62733}" type="datetimeFigureOut">
              <a:rPr lang="es-ES" smtClean="0"/>
              <a:t>15/2/22</a:t>
            </a:fld>
            <a:endParaRPr lang="es-ES"/>
          </a:p>
        </p:txBody>
      </p:sp>
      <p:sp>
        <p:nvSpPr>
          <p:cNvPr id="5" name="Footer Placeholder 4"/>
          <p:cNvSpPr>
            <a:spLocks noGrp="1"/>
          </p:cNvSpPr>
          <p:nvPr>
            <p:ph type="ftr" sz="quarter" idx="11"/>
          </p:nvPr>
        </p:nvSpPr>
        <p:spPr/>
        <p:txBody>
          <a:bodyPr/>
          <a:lstStyle/>
          <a:p>
            <a:endParaRPr lang="es-E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CF958A3-1A0A-A545-B89C-B963679CA8D2}" type="slidenum">
              <a:rPr lang="es-ES" smtClean="0"/>
              <a:t>‹Nº›</a:t>
            </a:fld>
            <a:endParaRPr lang="es-ES"/>
          </a:p>
        </p:txBody>
      </p:sp>
    </p:spTree>
    <p:extLst>
      <p:ext uri="{BB962C8B-B14F-4D97-AF65-F5344CB8AC3E}">
        <p14:creationId xmlns:p14="http://schemas.microsoft.com/office/powerpoint/2010/main" val="2254896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5ACB3C-10AC-5447-ABA4-C06C4BA62733}" type="datetimeFigureOut">
              <a:rPr lang="es-ES" smtClean="0"/>
              <a:t>15/2/22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CF958A3-1A0A-A545-B89C-B963679CA8D2}" type="slidenum">
              <a:rPr lang="es-ES" smtClean="0"/>
              <a:t>‹Nº›</a:t>
            </a:fld>
            <a:endParaRPr lang="es-ES"/>
          </a:p>
        </p:txBody>
      </p:sp>
    </p:spTree>
    <p:extLst>
      <p:ext uri="{BB962C8B-B14F-4D97-AF65-F5344CB8AC3E}">
        <p14:creationId xmlns:p14="http://schemas.microsoft.com/office/powerpoint/2010/main" val="1887690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5ACB3C-10AC-5447-ABA4-C06C4BA62733}" type="datetimeFigureOut">
              <a:rPr lang="es-ES" smtClean="0"/>
              <a:t>15/2/22</a:t>
            </a:fld>
            <a:endParaRPr lang="es-ES"/>
          </a:p>
        </p:txBody>
      </p:sp>
      <p:sp>
        <p:nvSpPr>
          <p:cNvPr id="8" name="Footer Placeholder 7"/>
          <p:cNvSpPr>
            <a:spLocks noGrp="1"/>
          </p:cNvSpPr>
          <p:nvPr>
            <p:ph type="ftr" sz="quarter" idx="11"/>
          </p:nvPr>
        </p:nvSpPr>
        <p:spPr>
          <a:xfrm>
            <a:off x="561111" y="6391838"/>
            <a:ext cx="3644282" cy="304801"/>
          </a:xfrm>
        </p:spPr>
        <p:txBody>
          <a:bodyPr/>
          <a:lstStyle/>
          <a:p>
            <a:endParaRPr lang="es-ES"/>
          </a:p>
        </p:txBody>
      </p:sp>
      <p:sp>
        <p:nvSpPr>
          <p:cNvPr id="9" name="Slide Number Placeholder 8"/>
          <p:cNvSpPr>
            <a:spLocks noGrp="1"/>
          </p:cNvSpPr>
          <p:nvPr>
            <p:ph type="sldNum" sz="quarter" idx="12"/>
          </p:nvPr>
        </p:nvSpPr>
        <p:spPr/>
        <p:txBody>
          <a:bodyPr/>
          <a:lstStyle/>
          <a:p>
            <a:fld id="{4CF958A3-1A0A-A545-B89C-B963679CA8D2}" type="slidenum">
              <a:rPr lang="es-ES" smtClean="0"/>
              <a:t>‹Nº›</a:t>
            </a:fld>
            <a:endParaRPr lang="es-ES"/>
          </a:p>
        </p:txBody>
      </p:sp>
    </p:spTree>
    <p:extLst>
      <p:ext uri="{BB962C8B-B14F-4D97-AF65-F5344CB8AC3E}">
        <p14:creationId xmlns:p14="http://schemas.microsoft.com/office/powerpoint/2010/main" val="3715711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2B5ACB3C-10AC-5447-ABA4-C06C4BA62733}" type="datetimeFigureOut">
              <a:rPr lang="es-ES" smtClean="0"/>
              <a:t>15/2/22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CF958A3-1A0A-A545-B89C-B963679CA8D2}" type="slidenum">
              <a:rPr lang="es-ES" smtClean="0"/>
              <a:t>‹Nº›</a:t>
            </a:fld>
            <a:endParaRPr lang="es-ES"/>
          </a:p>
        </p:txBody>
      </p:sp>
    </p:spTree>
    <p:extLst>
      <p:ext uri="{BB962C8B-B14F-4D97-AF65-F5344CB8AC3E}">
        <p14:creationId xmlns:p14="http://schemas.microsoft.com/office/powerpoint/2010/main" val="118157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B5ACB3C-10AC-5447-ABA4-C06C4BA62733}" type="datetimeFigureOut">
              <a:rPr lang="es-ES" smtClean="0"/>
              <a:t>15/2/22</a:t>
            </a:fld>
            <a:endParaRPr lang="es-ES"/>
          </a:p>
        </p:txBody>
      </p:sp>
      <p:sp>
        <p:nvSpPr>
          <p:cNvPr id="5" name="Footer Placeholder 4"/>
          <p:cNvSpPr>
            <a:spLocks noGrp="1"/>
          </p:cNvSpPr>
          <p:nvPr>
            <p:ph type="ftr" sz="quarter" idx="11"/>
          </p:nvPr>
        </p:nvSpPr>
        <p:spPr/>
        <p:txBody>
          <a:bodyPr/>
          <a:lstStyle/>
          <a:p>
            <a:endParaRPr lang="es-E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CF958A3-1A0A-A545-B89C-B963679CA8D2}" type="slidenum">
              <a:rPr lang="es-ES" smtClean="0"/>
              <a:t>‹Nº›</a:t>
            </a:fld>
            <a:endParaRPr lang="es-ES"/>
          </a:p>
        </p:txBody>
      </p:sp>
    </p:spTree>
    <p:extLst>
      <p:ext uri="{BB962C8B-B14F-4D97-AF65-F5344CB8AC3E}">
        <p14:creationId xmlns:p14="http://schemas.microsoft.com/office/powerpoint/2010/main" val="3057135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2B5ACB3C-10AC-5447-ABA4-C06C4BA62733}" type="datetimeFigureOut">
              <a:rPr lang="es-ES" smtClean="0"/>
              <a:t>15/2/22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CF958A3-1A0A-A545-B89C-B963679CA8D2}" type="slidenum">
              <a:rPr lang="es-ES" smtClean="0"/>
              <a:t>‹Nº›</a:t>
            </a:fld>
            <a:endParaRPr lang="es-ES"/>
          </a:p>
        </p:txBody>
      </p:sp>
    </p:spTree>
    <p:extLst>
      <p:ext uri="{BB962C8B-B14F-4D97-AF65-F5344CB8AC3E}">
        <p14:creationId xmlns:p14="http://schemas.microsoft.com/office/powerpoint/2010/main" val="4238842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2B5ACB3C-10AC-5447-ABA4-C06C4BA62733}" type="datetimeFigureOut">
              <a:rPr lang="es-ES" smtClean="0"/>
              <a:t>15/2/22</a:t>
            </a:fld>
            <a:endParaRPr lang="es-ES"/>
          </a:p>
        </p:txBody>
      </p:sp>
      <p:sp>
        <p:nvSpPr>
          <p:cNvPr id="5" name="Footer Placeholder 4"/>
          <p:cNvSpPr>
            <a:spLocks noGrp="1"/>
          </p:cNvSpPr>
          <p:nvPr>
            <p:ph type="ftr" sz="quarter" idx="11"/>
          </p:nvPr>
        </p:nvSpPr>
        <p:spPr/>
        <p:txBody>
          <a:bodyPr/>
          <a:lstStyle/>
          <a:p>
            <a:endParaRPr lang="es-E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CF958A3-1A0A-A545-B89C-B963679CA8D2}" type="slidenum">
              <a:rPr lang="es-ES" smtClean="0"/>
              <a:t>‹Nº›</a:t>
            </a:fld>
            <a:endParaRPr lang="es-ES"/>
          </a:p>
        </p:txBody>
      </p:sp>
    </p:spTree>
    <p:extLst>
      <p:ext uri="{BB962C8B-B14F-4D97-AF65-F5344CB8AC3E}">
        <p14:creationId xmlns:p14="http://schemas.microsoft.com/office/powerpoint/2010/main" val="3328942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2B5ACB3C-10AC-5447-ABA4-C06C4BA62733}" type="datetimeFigureOut">
              <a:rPr lang="es-ES" smtClean="0"/>
              <a:t>15/2/22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CF958A3-1A0A-A545-B89C-B963679CA8D2}" type="slidenum">
              <a:rPr lang="es-ES" smtClean="0"/>
              <a:t>‹Nº›</a:t>
            </a:fld>
            <a:endParaRPr lang="es-ES"/>
          </a:p>
        </p:txBody>
      </p:sp>
    </p:spTree>
    <p:extLst>
      <p:ext uri="{BB962C8B-B14F-4D97-AF65-F5344CB8AC3E}">
        <p14:creationId xmlns:p14="http://schemas.microsoft.com/office/powerpoint/2010/main" val="1329234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2B5ACB3C-10AC-5447-ABA4-C06C4BA62733}" type="datetimeFigureOut">
              <a:rPr lang="es-ES" smtClean="0"/>
              <a:t>15/2/22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CF958A3-1A0A-A545-B89C-B963679CA8D2}" type="slidenum">
              <a:rPr lang="es-ES" smtClean="0"/>
              <a:t>‹Nº›</a:t>
            </a:fld>
            <a:endParaRPr lang="es-ES"/>
          </a:p>
        </p:txBody>
      </p:sp>
    </p:spTree>
    <p:extLst>
      <p:ext uri="{BB962C8B-B14F-4D97-AF65-F5344CB8AC3E}">
        <p14:creationId xmlns:p14="http://schemas.microsoft.com/office/powerpoint/2010/main" val="1182021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B5ACB3C-10AC-5447-ABA4-C06C4BA62733}" type="datetimeFigureOut">
              <a:rPr lang="es-ES" smtClean="0"/>
              <a:t>15/2/22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CF958A3-1A0A-A545-B89C-B963679CA8D2}" type="slidenum">
              <a:rPr lang="es-ES" smtClean="0"/>
              <a:t>‹Nº›</a:t>
            </a:fld>
            <a:endParaRPr lang="es-ES"/>
          </a:p>
        </p:txBody>
      </p:sp>
    </p:spTree>
    <p:extLst>
      <p:ext uri="{BB962C8B-B14F-4D97-AF65-F5344CB8AC3E}">
        <p14:creationId xmlns:p14="http://schemas.microsoft.com/office/powerpoint/2010/main" val="1839261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ACB3C-10AC-5447-ABA4-C06C4BA62733}" type="datetimeFigureOut">
              <a:rPr lang="es-ES" smtClean="0"/>
              <a:t>15/2/22</a:t>
            </a:fld>
            <a:endParaRPr lang="es-ES"/>
          </a:p>
        </p:txBody>
      </p:sp>
      <p:sp>
        <p:nvSpPr>
          <p:cNvPr id="3" name="Footer Placeholder 2"/>
          <p:cNvSpPr>
            <a:spLocks noGrp="1"/>
          </p:cNvSpPr>
          <p:nvPr>
            <p:ph type="ftr" sz="quarter" idx="11"/>
          </p:nvPr>
        </p:nvSpPr>
        <p:spPr/>
        <p:txBody>
          <a:bodyPr/>
          <a:lstStyle/>
          <a:p>
            <a:endParaRPr lang="es-E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CF958A3-1A0A-A545-B89C-B963679CA8D2}" type="slidenum">
              <a:rPr lang="es-ES" smtClean="0"/>
              <a:t>‹Nº›</a:t>
            </a:fld>
            <a:endParaRPr lang="es-ES"/>
          </a:p>
        </p:txBody>
      </p:sp>
    </p:spTree>
    <p:extLst>
      <p:ext uri="{BB962C8B-B14F-4D97-AF65-F5344CB8AC3E}">
        <p14:creationId xmlns:p14="http://schemas.microsoft.com/office/powerpoint/2010/main" val="1999093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2B5ACB3C-10AC-5447-ABA4-C06C4BA62733}" type="datetimeFigureOut">
              <a:rPr lang="es-ES" smtClean="0"/>
              <a:t>15/2/22</a:t>
            </a:fld>
            <a:endParaRPr lang="es-ES"/>
          </a:p>
        </p:txBody>
      </p:sp>
      <p:sp>
        <p:nvSpPr>
          <p:cNvPr id="6" name="Footer Placeholder 5"/>
          <p:cNvSpPr>
            <a:spLocks noGrp="1"/>
          </p:cNvSpPr>
          <p:nvPr>
            <p:ph type="ftr" sz="quarter" idx="11"/>
          </p:nvPr>
        </p:nvSpPr>
        <p:spPr/>
        <p:txBody>
          <a:bodyPr/>
          <a:lstStyle/>
          <a:p>
            <a:endParaRPr lang="es-E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CF958A3-1A0A-A545-B89C-B963679CA8D2}" type="slidenum">
              <a:rPr lang="es-ES" smtClean="0"/>
              <a:t>‹Nº›</a:t>
            </a:fld>
            <a:endParaRPr lang="es-ES"/>
          </a:p>
        </p:txBody>
      </p:sp>
    </p:spTree>
    <p:extLst>
      <p:ext uri="{BB962C8B-B14F-4D97-AF65-F5344CB8AC3E}">
        <p14:creationId xmlns:p14="http://schemas.microsoft.com/office/powerpoint/2010/main" val="3082689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2B5ACB3C-10AC-5447-ABA4-C06C4BA62733}" type="datetimeFigureOut">
              <a:rPr lang="es-ES" smtClean="0"/>
              <a:t>15/2/22</a:t>
            </a:fld>
            <a:endParaRPr lang="es-ES"/>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CF958A3-1A0A-A545-B89C-B963679CA8D2}" type="slidenum">
              <a:rPr lang="es-ES" smtClean="0"/>
              <a:t>‹Nº›</a:t>
            </a:fld>
            <a:endParaRPr lang="es-ES"/>
          </a:p>
        </p:txBody>
      </p:sp>
    </p:spTree>
    <p:extLst>
      <p:ext uri="{BB962C8B-B14F-4D97-AF65-F5344CB8AC3E}">
        <p14:creationId xmlns:p14="http://schemas.microsoft.com/office/powerpoint/2010/main" val="4109499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5ACB3C-10AC-5447-ABA4-C06C4BA62733}" type="datetimeFigureOut">
              <a:rPr lang="es-ES" smtClean="0"/>
              <a:t>15/2/22</a:t>
            </a:fld>
            <a:endParaRPr lang="es-E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s-E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CF958A3-1A0A-A545-B89C-B963679CA8D2}" type="slidenum">
              <a:rPr lang="es-ES" smtClean="0"/>
              <a:t>‹Nº›</a:t>
            </a:fld>
            <a:endParaRPr lang="es-ES"/>
          </a:p>
        </p:txBody>
      </p:sp>
    </p:spTree>
    <p:extLst>
      <p:ext uri="{BB962C8B-B14F-4D97-AF65-F5344CB8AC3E}">
        <p14:creationId xmlns:p14="http://schemas.microsoft.com/office/powerpoint/2010/main" val="1054783954"/>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7.xml"/><Relationship Id="rId4" Type="http://schemas.openxmlformats.org/officeDocument/2006/relationships/image" Target="../media/image11.tiff"/></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7.xml"/><Relationship Id="rId4" Type="http://schemas.openxmlformats.org/officeDocument/2006/relationships/image" Target="../media/image11.tiff"/></Relationships>
</file>

<file path=ppt/slides/_rels/slide12.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7.xml"/><Relationship Id="rId4" Type="http://schemas.openxmlformats.org/officeDocument/2006/relationships/image" Target="../media/image1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829A94-7A60-F24A-B0D5-6069B68C1747}"/>
              </a:ext>
            </a:extLst>
          </p:cNvPr>
          <p:cNvSpPr>
            <a:spLocks noGrp="1"/>
          </p:cNvSpPr>
          <p:nvPr>
            <p:ph type="ctrTitle"/>
          </p:nvPr>
        </p:nvSpPr>
        <p:spPr/>
        <p:txBody>
          <a:bodyPr>
            <a:normAutofit/>
          </a:bodyPr>
          <a:lstStyle/>
          <a:p>
            <a:r>
              <a:rPr lang="es-ES" dirty="0"/>
              <a:t>APLICACIONES DE LOS POLINOMIOS A LA VIDA REAL</a:t>
            </a:r>
          </a:p>
        </p:txBody>
      </p:sp>
      <p:sp>
        <p:nvSpPr>
          <p:cNvPr id="3" name="Subtítulo 2">
            <a:extLst>
              <a:ext uri="{FF2B5EF4-FFF2-40B4-BE49-F238E27FC236}">
                <a16:creationId xmlns:a16="http://schemas.microsoft.com/office/drawing/2014/main" id="{3116F5CA-5650-F446-B65B-680B55F1C428}"/>
              </a:ext>
            </a:extLst>
          </p:cNvPr>
          <p:cNvSpPr>
            <a:spLocks noGrp="1"/>
          </p:cNvSpPr>
          <p:nvPr>
            <p:ph type="subTitle" idx="1"/>
          </p:nvPr>
        </p:nvSpPr>
        <p:spPr/>
        <p:txBody>
          <a:bodyPr/>
          <a:lstStyle/>
          <a:p>
            <a:r>
              <a:rPr lang="es-ES" dirty="0"/>
              <a:t>Profesor: Daniel Hernández – IES Melchor de </a:t>
            </a:r>
            <a:r>
              <a:rPr lang="es-ES" dirty="0" err="1"/>
              <a:t>Macanaz</a:t>
            </a:r>
            <a:endParaRPr lang="es-ES" dirty="0"/>
          </a:p>
        </p:txBody>
      </p:sp>
    </p:spTree>
    <p:extLst>
      <p:ext uri="{BB962C8B-B14F-4D97-AF65-F5344CB8AC3E}">
        <p14:creationId xmlns:p14="http://schemas.microsoft.com/office/powerpoint/2010/main" val="3846759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8D73C5-8C61-1D4B-97C9-72D85194FA95}"/>
              </a:ext>
            </a:extLst>
          </p:cNvPr>
          <p:cNvSpPr txBox="1"/>
          <p:nvPr/>
        </p:nvSpPr>
        <p:spPr>
          <a:xfrm>
            <a:off x="204395" y="182880"/>
            <a:ext cx="656217" cy="369332"/>
          </a:xfrm>
          <a:prstGeom prst="rect">
            <a:avLst/>
          </a:prstGeom>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solidFill>
                  <a:schemeClr val="accent1">
                    <a:lumMod val="75000"/>
                  </a:schemeClr>
                </a:solidFill>
              </a:rPr>
              <a:t>3</a:t>
            </a:r>
          </a:p>
        </p:txBody>
      </p:sp>
      <p:sp>
        <p:nvSpPr>
          <p:cNvPr id="4" name="CuadroTexto 3">
            <a:extLst>
              <a:ext uri="{FF2B5EF4-FFF2-40B4-BE49-F238E27FC236}">
                <a16:creationId xmlns:a16="http://schemas.microsoft.com/office/drawing/2014/main" id="{2BE22569-79C4-AE49-919C-C521FC471D71}"/>
              </a:ext>
            </a:extLst>
          </p:cNvPr>
          <p:cNvSpPr txBox="1"/>
          <p:nvPr/>
        </p:nvSpPr>
        <p:spPr>
          <a:xfrm>
            <a:off x="1021975" y="184924"/>
            <a:ext cx="10929770" cy="830997"/>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t>Un mecánico diseñador de coches necesita conocer el área de una arandela metálica. Su radio exterior es R y su radio interior r. </a:t>
            </a:r>
            <a:endParaRPr lang="es-ES" sz="1600" dirty="0"/>
          </a:p>
        </p:txBody>
      </p:sp>
      <p:sp>
        <p:nvSpPr>
          <p:cNvPr id="5" name="CuadroTexto 4">
            <a:extLst>
              <a:ext uri="{FF2B5EF4-FFF2-40B4-BE49-F238E27FC236}">
                <a16:creationId xmlns:a16="http://schemas.microsoft.com/office/drawing/2014/main" id="{ADBF5AB4-8F47-3B4C-B49A-273C2DD4239A}"/>
              </a:ext>
            </a:extLst>
          </p:cNvPr>
          <p:cNvSpPr txBox="1"/>
          <p:nvPr/>
        </p:nvSpPr>
        <p:spPr>
          <a:xfrm>
            <a:off x="1021975" y="1164284"/>
            <a:ext cx="10929770" cy="830997"/>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t>b) Suponiendo que r es el 40% de R. Reescribe el polinomio en términos de sólo la letra R.</a:t>
            </a:r>
            <a:endParaRPr lang="es-ES" sz="1600" dirty="0"/>
          </a:p>
        </p:txBody>
      </p:sp>
      <p:pic>
        <p:nvPicPr>
          <p:cNvPr id="9" name="Imagen 8">
            <a:extLst>
              <a:ext uri="{FF2B5EF4-FFF2-40B4-BE49-F238E27FC236}">
                <a16:creationId xmlns:a16="http://schemas.microsoft.com/office/drawing/2014/main" id="{BE039F6D-18A4-094A-B9EA-A500735E95D8}"/>
              </a:ext>
            </a:extLst>
          </p:cNvPr>
          <p:cNvPicPr>
            <a:picLocks noChangeAspect="1"/>
          </p:cNvPicPr>
          <p:nvPr/>
        </p:nvPicPr>
        <p:blipFill>
          <a:blip r:embed="rId2"/>
          <a:stretch>
            <a:fillRect/>
          </a:stretch>
        </p:blipFill>
        <p:spPr>
          <a:xfrm>
            <a:off x="860612" y="3642509"/>
            <a:ext cx="2425700" cy="2413000"/>
          </a:xfrm>
          <a:prstGeom prst="rect">
            <a:avLst/>
          </a:prstGeom>
        </p:spPr>
      </p:pic>
      <p:pic>
        <p:nvPicPr>
          <p:cNvPr id="10" name="Imagen 9">
            <a:extLst>
              <a:ext uri="{FF2B5EF4-FFF2-40B4-BE49-F238E27FC236}">
                <a16:creationId xmlns:a16="http://schemas.microsoft.com/office/drawing/2014/main" id="{DD141E64-69CB-6543-8A9B-F651DE99A1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94463" y="2143644"/>
            <a:ext cx="3206675" cy="4555864"/>
          </a:xfrm>
          <a:prstGeom prst="rect">
            <a:avLst/>
          </a:prstGeom>
        </p:spPr>
      </p:pic>
      <p:pic>
        <p:nvPicPr>
          <p:cNvPr id="11" name="Imagen 10">
            <a:extLst>
              <a:ext uri="{FF2B5EF4-FFF2-40B4-BE49-F238E27FC236}">
                <a16:creationId xmlns:a16="http://schemas.microsoft.com/office/drawing/2014/main" id="{F4F9968B-01CD-7948-AE36-79131E921D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73384" y="2292424"/>
            <a:ext cx="2398956" cy="2700169"/>
          </a:xfrm>
          <a:prstGeom prst="rect">
            <a:avLst/>
          </a:prstGeom>
        </p:spPr>
      </p:pic>
    </p:spTree>
    <p:extLst>
      <p:ext uri="{BB962C8B-B14F-4D97-AF65-F5344CB8AC3E}">
        <p14:creationId xmlns:p14="http://schemas.microsoft.com/office/powerpoint/2010/main" val="3594728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8D73C5-8C61-1D4B-97C9-72D85194FA95}"/>
              </a:ext>
            </a:extLst>
          </p:cNvPr>
          <p:cNvSpPr txBox="1"/>
          <p:nvPr/>
        </p:nvSpPr>
        <p:spPr>
          <a:xfrm>
            <a:off x="204395" y="182880"/>
            <a:ext cx="656217" cy="369332"/>
          </a:xfrm>
          <a:prstGeom prst="rect">
            <a:avLst/>
          </a:prstGeom>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solidFill>
                  <a:schemeClr val="accent1">
                    <a:lumMod val="75000"/>
                  </a:schemeClr>
                </a:solidFill>
              </a:rPr>
              <a:t>3</a:t>
            </a:r>
          </a:p>
        </p:txBody>
      </p:sp>
      <p:sp>
        <p:nvSpPr>
          <p:cNvPr id="4" name="CuadroTexto 3">
            <a:extLst>
              <a:ext uri="{FF2B5EF4-FFF2-40B4-BE49-F238E27FC236}">
                <a16:creationId xmlns:a16="http://schemas.microsoft.com/office/drawing/2014/main" id="{2BE22569-79C4-AE49-919C-C521FC471D71}"/>
              </a:ext>
            </a:extLst>
          </p:cNvPr>
          <p:cNvSpPr txBox="1"/>
          <p:nvPr/>
        </p:nvSpPr>
        <p:spPr>
          <a:xfrm>
            <a:off x="1021975" y="184924"/>
            <a:ext cx="10929770" cy="830997"/>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t>Un mecánico diseñador de coches necesita conocer el área de una arandela metálica. Su radio exterior es R y su radio interior r. </a:t>
            </a:r>
            <a:endParaRPr lang="es-ES" sz="1600" dirty="0"/>
          </a:p>
        </p:txBody>
      </p:sp>
      <p:sp>
        <p:nvSpPr>
          <p:cNvPr id="5" name="CuadroTexto 4">
            <a:extLst>
              <a:ext uri="{FF2B5EF4-FFF2-40B4-BE49-F238E27FC236}">
                <a16:creationId xmlns:a16="http://schemas.microsoft.com/office/drawing/2014/main" id="{ADBF5AB4-8F47-3B4C-B49A-273C2DD4239A}"/>
              </a:ext>
            </a:extLst>
          </p:cNvPr>
          <p:cNvSpPr txBox="1"/>
          <p:nvPr/>
        </p:nvSpPr>
        <p:spPr>
          <a:xfrm>
            <a:off x="1021975" y="1164284"/>
            <a:ext cx="10929770" cy="461665"/>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t>c) Si R=10 cm. ¿Qué área tendrá la arandela?.</a:t>
            </a:r>
            <a:endParaRPr lang="es-ES" sz="1600" dirty="0"/>
          </a:p>
        </p:txBody>
      </p:sp>
      <p:pic>
        <p:nvPicPr>
          <p:cNvPr id="9" name="Imagen 8">
            <a:extLst>
              <a:ext uri="{FF2B5EF4-FFF2-40B4-BE49-F238E27FC236}">
                <a16:creationId xmlns:a16="http://schemas.microsoft.com/office/drawing/2014/main" id="{C6B9D7D3-BA01-7249-847D-F15E40701479}"/>
              </a:ext>
            </a:extLst>
          </p:cNvPr>
          <p:cNvPicPr>
            <a:picLocks noChangeAspect="1"/>
          </p:cNvPicPr>
          <p:nvPr/>
        </p:nvPicPr>
        <p:blipFill>
          <a:blip r:embed="rId2"/>
          <a:stretch>
            <a:fillRect/>
          </a:stretch>
        </p:blipFill>
        <p:spPr>
          <a:xfrm>
            <a:off x="860612" y="3642509"/>
            <a:ext cx="2425700" cy="2413000"/>
          </a:xfrm>
          <a:prstGeom prst="rect">
            <a:avLst/>
          </a:prstGeom>
        </p:spPr>
      </p:pic>
      <p:pic>
        <p:nvPicPr>
          <p:cNvPr id="10" name="Imagen 9">
            <a:extLst>
              <a:ext uri="{FF2B5EF4-FFF2-40B4-BE49-F238E27FC236}">
                <a16:creationId xmlns:a16="http://schemas.microsoft.com/office/drawing/2014/main" id="{53BB65BE-9686-BD4E-96E0-739BC845DB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94463" y="2143644"/>
            <a:ext cx="3206675" cy="4555864"/>
          </a:xfrm>
          <a:prstGeom prst="rect">
            <a:avLst/>
          </a:prstGeom>
        </p:spPr>
      </p:pic>
      <p:pic>
        <p:nvPicPr>
          <p:cNvPr id="11" name="Imagen 10">
            <a:extLst>
              <a:ext uri="{FF2B5EF4-FFF2-40B4-BE49-F238E27FC236}">
                <a16:creationId xmlns:a16="http://schemas.microsoft.com/office/drawing/2014/main" id="{BF4D2059-8298-8546-9711-C8722A914F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73384" y="2292424"/>
            <a:ext cx="2398956" cy="2700169"/>
          </a:xfrm>
          <a:prstGeom prst="rect">
            <a:avLst/>
          </a:prstGeom>
        </p:spPr>
      </p:pic>
    </p:spTree>
    <p:extLst>
      <p:ext uri="{BB962C8B-B14F-4D97-AF65-F5344CB8AC3E}">
        <p14:creationId xmlns:p14="http://schemas.microsoft.com/office/powerpoint/2010/main" val="526551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8D73C5-8C61-1D4B-97C9-72D85194FA95}"/>
              </a:ext>
            </a:extLst>
          </p:cNvPr>
          <p:cNvSpPr txBox="1"/>
          <p:nvPr/>
        </p:nvSpPr>
        <p:spPr>
          <a:xfrm>
            <a:off x="204395" y="182880"/>
            <a:ext cx="656217" cy="369332"/>
          </a:xfrm>
          <a:prstGeom prst="rect">
            <a:avLst/>
          </a:prstGeom>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solidFill>
                  <a:schemeClr val="accent1">
                    <a:lumMod val="75000"/>
                  </a:schemeClr>
                </a:solidFill>
              </a:rPr>
              <a:t>4</a:t>
            </a:r>
          </a:p>
        </p:txBody>
      </p:sp>
      <p:sp>
        <p:nvSpPr>
          <p:cNvPr id="4" name="CuadroTexto 3">
            <a:extLst>
              <a:ext uri="{FF2B5EF4-FFF2-40B4-BE49-F238E27FC236}">
                <a16:creationId xmlns:a16="http://schemas.microsoft.com/office/drawing/2014/main" id="{2BE22569-79C4-AE49-919C-C521FC471D71}"/>
              </a:ext>
            </a:extLst>
          </p:cNvPr>
          <p:cNvSpPr txBox="1"/>
          <p:nvPr/>
        </p:nvSpPr>
        <p:spPr>
          <a:xfrm>
            <a:off x="1021975" y="184924"/>
            <a:ext cx="10929770" cy="1200329"/>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t>Una empresa se dedica a fabricar memorias USB. El coste en euros de fabricar x unidades viene dado por el polinomio C(x)=(-1/4)x</a:t>
            </a:r>
            <a:r>
              <a:rPr lang="es-ES" sz="2400" baseline="30000" dirty="0"/>
              <a:t>2</a:t>
            </a:r>
            <a:r>
              <a:rPr lang="es-ES" sz="2400" dirty="0"/>
              <a:t>+2x+10. El precio de venta de x unidades viene dado por P(x)=(-3/5)x</a:t>
            </a:r>
            <a:r>
              <a:rPr lang="es-ES" sz="2400" baseline="30000" dirty="0"/>
              <a:t>2</a:t>
            </a:r>
            <a:r>
              <a:rPr lang="es-ES" sz="2400" dirty="0"/>
              <a:t>+3x+2.</a:t>
            </a:r>
            <a:endParaRPr lang="es-ES" sz="1600" dirty="0"/>
          </a:p>
        </p:txBody>
      </p:sp>
      <p:sp>
        <p:nvSpPr>
          <p:cNvPr id="5" name="CuadroTexto 4">
            <a:extLst>
              <a:ext uri="{FF2B5EF4-FFF2-40B4-BE49-F238E27FC236}">
                <a16:creationId xmlns:a16="http://schemas.microsoft.com/office/drawing/2014/main" id="{ADBF5AB4-8F47-3B4C-B49A-273C2DD4239A}"/>
              </a:ext>
            </a:extLst>
          </p:cNvPr>
          <p:cNvSpPr txBox="1"/>
          <p:nvPr/>
        </p:nvSpPr>
        <p:spPr>
          <a:xfrm>
            <a:off x="1021975" y="1465037"/>
            <a:ext cx="10929770" cy="830997"/>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t>a) ¿Cuál será el polinomio que indica los ingresos o beneficios que se obtienen al vender x unidades?</a:t>
            </a:r>
            <a:endParaRPr lang="es-ES" sz="1600" dirty="0"/>
          </a:p>
        </p:txBody>
      </p:sp>
      <p:pic>
        <p:nvPicPr>
          <p:cNvPr id="6" name="Imagen 5">
            <a:extLst>
              <a:ext uri="{FF2B5EF4-FFF2-40B4-BE49-F238E27FC236}">
                <a16:creationId xmlns:a16="http://schemas.microsoft.com/office/drawing/2014/main" id="{E57D5FBB-D688-E245-B302-7BBA799346E5}"/>
              </a:ext>
            </a:extLst>
          </p:cNvPr>
          <p:cNvPicPr>
            <a:picLocks noChangeAspect="1"/>
          </p:cNvPicPr>
          <p:nvPr/>
        </p:nvPicPr>
        <p:blipFill>
          <a:blip r:embed="rId2"/>
          <a:stretch>
            <a:fillRect/>
          </a:stretch>
        </p:blipFill>
        <p:spPr>
          <a:xfrm>
            <a:off x="7715250" y="2736850"/>
            <a:ext cx="3841750" cy="3841750"/>
          </a:xfrm>
          <a:prstGeom prst="rect">
            <a:avLst/>
          </a:prstGeom>
        </p:spPr>
      </p:pic>
    </p:spTree>
    <p:extLst>
      <p:ext uri="{BB962C8B-B14F-4D97-AF65-F5344CB8AC3E}">
        <p14:creationId xmlns:p14="http://schemas.microsoft.com/office/powerpoint/2010/main" val="483365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8D73C5-8C61-1D4B-97C9-72D85194FA95}"/>
              </a:ext>
            </a:extLst>
          </p:cNvPr>
          <p:cNvSpPr txBox="1"/>
          <p:nvPr/>
        </p:nvSpPr>
        <p:spPr>
          <a:xfrm>
            <a:off x="204395" y="182880"/>
            <a:ext cx="656217" cy="369332"/>
          </a:xfrm>
          <a:prstGeom prst="rect">
            <a:avLst/>
          </a:prstGeom>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solidFill>
                  <a:schemeClr val="accent1">
                    <a:lumMod val="75000"/>
                  </a:schemeClr>
                </a:solidFill>
              </a:rPr>
              <a:t>4</a:t>
            </a:r>
          </a:p>
        </p:txBody>
      </p:sp>
      <p:sp>
        <p:nvSpPr>
          <p:cNvPr id="4" name="CuadroTexto 3">
            <a:extLst>
              <a:ext uri="{FF2B5EF4-FFF2-40B4-BE49-F238E27FC236}">
                <a16:creationId xmlns:a16="http://schemas.microsoft.com/office/drawing/2014/main" id="{2BE22569-79C4-AE49-919C-C521FC471D71}"/>
              </a:ext>
            </a:extLst>
          </p:cNvPr>
          <p:cNvSpPr txBox="1"/>
          <p:nvPr/>
        </p:nvSpPr>
        <p:spPr>
          <a:xfrm>
            <a:off x="1021975" y="184924"/>
            <a:ext cx="10929770" cy="1200329"/>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t>Una empresa se dedica a fabricar memorias USB. El coste en euros de fabricar x unidades viene dado por el polinomio C(x)=(-1/4)x</a:t>
            </a:r>
            <a:r>
              <a:rPr lang="es-ES" sz="2400" baseline="30000" dirty="0"/>
              <a:t>2</a:t>
            </a:r>
            <a:r>
              <a:rPr lang="es-ES" sz="2400" dirty="0"/>
              <a:t>+2x+10. El precio de venta de x unidades viene dado por P(x)=(-3/5)x</a:t>
            </a:r>
            <a:r>
              <a:rPr lang="es-ES" sz="2400" baseline="30000" dirty="0"/>
              <a:t>2</a:t>
            </a:r>
            <a:r>
              <a:rPr lang="es-ES" sz="2400" dirty="0"/>
              <a:t>+3x+2.</a:t>
            </a:r>
            <a:endParaRPr lang="es-ES" sz="1600" dirty="0"/>
          </a:p>
        </p:txBody>
      </p:sp>
      <p:sp>
        <p:nvSpPr>
          <p:cNvPr id="5" name="CuadroTexto 4">
            <a:extLst>
              <a:ext uri="{FF2B5EF4-FFF2-40B4-BE49-F238E27FC236}">
                <a16:creationId xmlns:a16="http://schemas.microsoft.com/office/drawing/2014/main" id="{ADBF5AB4-8F47-3B4C-B49A-273C2DD4239A}"/>
              </a:ext>
            </a:extLst>
          </p:cNvPr>
          <p:cNvSpPr txBox="1"/>
          <p:nvPr/>
        </p:nvSpPr>
        <p:spPr>
          <a:xfrm>
            <a:off x="1021975" y="1465037"/>
            <a:ext cx="10929770" cy="461665"/>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t>b) ¿Qué ingresos o beneficios se obtendrían al vender 25 unidades?</a:t>
            </a:r>
            <a:endParaRPr lang="es-ES" sz="1600" dirty="0"/>
          </a:p>
        </p:txBody>
      </p:sp>
      <p:pic>
        <p:nvPicPr>
          <p:cNvPr id="6" name="Imagen 5">
            <a:extLst>
              <a:ext uri="{FF2B5EF4-FFF2-40B4-BE49-F238E27FC236}">
                <a16:creationId xmlns:a16="http://schemas.microsoft.com/office/drawing/2014/main" id="{7F803C40-A099-BD4F-84C7-56ED8C23D27B}"/>
              </a:ext>
            </a:extLst>
          </p:cNvPr>
          <p:cNvPicPr>
            <a:picLocks noChangeAspect="1"/>
          </p:cNvPicPr>
          <p:nvPr/>
        </p:nvPicPr>
        <p:blipFill>
          <a:blip r:embed="rId2"/>
          <a:stretch>
            <a:fillRect/>
          </a:stretch>
        </p:blipFill>
        <p:spPr>
          <a:xfrm>
            <a:off x="4429459" y="3276600"/>
            <a:ext cx="7212263" cy="3302000"/>
          </a:xfrm>
          <a:prstGeom prst="rect">
            <a:avLst/>
          </a:prstGeom>
        </p:spPr>
      </p:pic>
    </p:spTree>
    <p:extLst>
      <p:ext uri="{BB962C8B-B14F-4D97-AF65-F5344CB8AC3E}">
        <p14:creationId xmlns:p14="http://schemas.microsoft.com/office/powerpoint/2010/main" val="43381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8D73C5-8C61-1D4B-97C9-72D85194FA95}"/>
              </a:ext>
            </a:extLst>
          </p:cNvPr>
          <p:cNvSpPr txBox="1"/>
          <p:nvPr/>
        </p:nvSpPr>
        <p:spPr>
          <a:xfrm>
            <a:off x="204395" y="182880"/>
            <a:ext cx="656217" cy="369332"/>
          </a:xfrm>
          <a:prstGeom prst="rect">
            <a:avLst/>
          </a:prstGeom>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solidFill>
                  <a:schemeClr val="accent1">
                    <a:lumMod val="75000"/>
                  </a:schemeClr>
                </a:solidFill>
              </a:rPr>
              <a:t>4</a:t>
            </a:r>
          </a:p>
        </p:txBody>
      </p:sp>
      <p:sp>
        <p:nvSpPr>
          <p:cNvPr id="4" name="CuadroTexto 3">
            <a:extLst>
              <a:ext uri="{FF2B5EF4-FFF2-40B4-BE49-F238E27FC236}">
                <a16:creationId xmlns:a16="http://schemas.microsoft.com/office/drawing/2014/main" id="{2BE22569-79C4-AE49-919C-C521FC471D71}"/>
              </a:ext>
            </a:extLst>
          </p:cNvPr>
          <p:cNvSpPr txBox="1"/>
          <p:nvPr/>
        </p:nvSpPr>
        <p:spPr>
          <a:xfrm>
            <a:off x="1021975" y="184924"/>
            <a:ext cx="10929770" cy="1200329"/>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t>Una empresa se dedica a fabricar memorias USB. El coste en euros de fabricar x unidades viene dado por el polinomio C(x)=(-1/4)x</a:t>
            </a:r>
            <a:r>
              <a:rPr lang="es-ES" sz="2400" baseline="30000" dirty="0"/>
              <a:t>2</a:t>
            </a:r>
            <a:r>
              <a:rPr lang="es-ES" sz="2400" dirty="0"/>
              <a:t>+2x+10. El precio de venta de x unidades viene dado por P(x)=(-3/5)x</a:t>
            </a:r>
            <a:r>
              <a:rPr lang="es-ES" sz="2400" baseline="30000" dirty="0"/>
              <a:t>2</a:t>
            </a:r>
            <a:r>
              <a:rPr lang="es-ES" sz="2400" dirty="0"/>
              <a:t>+3x+2.</a:t>
            </a:r>
            <a:endParaRPr lang="es-ES" sz="1600" dirty="0"/>
          </a:p>
        </p:txBody>
      </p:sp>
      <p:sp>
        <p:nvSpPr>
          <p:cNvPr id="5" name="CuadroTexto 4">
            <a:extLst>
              <a:ext uri="{FF2B5EF4-FFF2-40B4-BE49-F238E27FC236}">
                <a16:creationId xmlns:a16="http://schemas.microsoft.com/office/drawing/2014/main" id="{ADBF5AB4-8F47-3B4C-B49A-273C2DD4239A}"/>
              </a:ext>
            </a:extLst>
          </p:cNvPr>
          <p:cNvSpPr txBox="1"/>
          <p:nvPr/>
        </p:nvSpPr>
        <p:spPr>
          <a:xfrm>
            <a:off x="1021975" y="1465037"/>
            <a:ext cx="10929770" cy="461665"/>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t>c) ¿Qué ingresos o beneficios se obtendrían al vender 125 unidades?</a:t>
            </a:r>
            <a:endParaRPr lang="es-ES" sz="1600" dirty="0"/>
          </a:p>
        </p:txBody>
      </p:sp>
      <p:pic>
        <p:nvPicPr>
          <p:cNvPr id="7" name="Imagen 6">
            <a:extLst>
              <a:ext uri="{FF2B5EF4-FFF2-40B4-BE49-F238E27FC236}">
                <a16:creationId xmlns:a16="http://schemas.microsoft.com/office/drawing/2014/main" id="{8C05BA77-D97C-8E4B-841F-AACB394805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16394" y="2716940"/>
            <a:ext cx="5835351" cy="3823709"/>
          </a:xfrm>
          <a:prstGeom prst="rect">
            <a:avLst/>
          </a:prstGeom>
        </p:spPr>
      </p:pic>
    </p:spTree>
    <p:extLst>
      <p:ext uri="{BB962C8B-B14F-4D97-AF65-F5344CB8AC3E}">
        <p14:creationId xmlns:p14="http://schemas.microsoft.com/office/powerpoint/2010/main" val="3231037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8D73C5-8C61-1D4B-97C9-72D85194FA95}"/>
              </a:ext>
            </a:extLst>
          </p:cNvPr>
          <p:cNvSpPr txBox="1"/>
          <p:nvPr/>
        </p:nvSpPr>
        <p:spPr>
          <a:xfrm>
            <a:off x="204395" y="182880"/>
            <a:ext cx="656217" cy="369332"/>
          </a:xfrm>
          <a:prstGeom prst="rect">
            <a:avLst/>
          </a:prstGeom>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solidFill>
                  <a:schemeClr val="accent1">
                    <a:lumMod val="75000"/>
                  </a:schemeClr>
                </a:solidFill>
              </a:rPr>
              <a:t>5</a:t>
            </a:r>
          </a:p>
        </p:txBody>
      </p:sp>
      <p:sp>
        <p:nvSpPr>
          <p:cNvPr id="4" name="CuadroTexto 3">
            <a:extLst>
              <a:ext uri="{FF2B5EF4-FFF2-40B4-BE49-F238E27FC236}">
                <a16:creationId xmlns:a16="http://schemas.microsoft.com/office/drawing/2014/main" id="{2BE22569-79C4-AE49-919C-C521FC471D71}"/>
              </a:ext>
            </a:extLst>
          </p:cNvPr>
          <p:cNvSpPr txBox="1"/>
          <p:nvPr/>
        </p:nvSpPr>
        <p:spPr>
          <a:xfrm>
            <a:off x="1021975" y="184924"/>
            <a:ext cx="10929770" cy="830997"/>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t>Un ortoedro es un prisma rectangular cuyas caras forman entre sí ángulos rectos. </a:t>
            </a:r>
            <a:endParaRPr lang="es-ES" sz="1600" dirty="0"/>
          </a:p>
        </p:txBody>
      </p:sp>
      <p:sp>
        <p:nvSpPr>
          <p:cNvPr id="5" name="CuadroTexto 4">
            <a:extLst>
              <a:ext uri="{FF2B5EF4-FFF2-40B4-BE49-F238E27FC236}">
                <a16:creationId xmlns:a16="http://schemas.microsoft.com/office/drawing/2014/main" id="{ADBF5AB4-8F47-3B4C-B49A-273C2DD4239A}"/>
              </a:ext>
            </a:extLst>
          </p:cNvPr>
          <p:cNvSpPr txBox="1"/>
          <p:nvPr/>
        </p:nvSpPr>
        <p:spPr>
          <a:xfrm>
            <a:off x="1021975" y="1198869"/>
            <a:ext cx="10929770" cy="830997"/>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t>a) ¿Qué expresión algebraica nos da su volumen?. ¿Esa expresión es un monomio o un polinomio?</a:t>
            </a:r>
            <a:endParaRPr lang="es-ES" sz="1600" dirty="0"/>
          </a:p>
        </p:txBody>
      </p:sp>
      <p:pic>
        <p:nvPicPr>
          <p:cNvPr id="6" name="Imagen 5">
            <a:extLst>
              <a:ext uri="{FF2B5EF4-FFF2-40B4-BE49-F238E27FC236}">
                <a16:creationId xmlns:a16="http://schemas.microsoft.com/office/drawing/2014/main" id="{33929D09-A719-6F45-9A35-9F248027237A}"/>
              </a:ext>
            </a:extLst>
          </p:cNvPr>
          <p:cNvPicPr>
            <a:picLocks noChangeAspect="1"/>
          </p:cNvPicPr>
          <p:nvPr/>
        </p:nvPicPr>
        <p:blipFill>
          <a:blip r:embed="rId2"/>
          <a:stretch>
            <a:fillRect/>
          </a:stretch>
        </p:blipFill>
        <p:spPr>
          <a:xfrm>
            <a:off x="8218843" y="4038550"/>
            <a:ext cx="3444688" cy="2103394"/>
          </a:xfrm>
          <a:prstGeom prst="rect">
            <a:avLst/>
          </a:prstGeom>
        </p:spPr>
      </p:pic>
    </p:spTree>
    <p:extLst>
      <p:ext uri="{BB962C8B-B14F-4D97-AF65-F5344CB8AC3E}">
        <p14:creationId xmlns:p14="http://schemas.microsoft.com/office/powerpoint/2010/main" val="2583807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8D73C5-8C61-1D4B-97C9-72D85194FA95}"/>
              </a:ext>
            </a:extLst>
          </p:cNvPr>
          <p:cNvSpPr txBox="1"/>
          <p:nvPr/>
        </p:nvSpPr>
        <p:spPr>
          <a:xfrm>
            <a:off x="204395" y="182880"/>
            <a:ext cx="656217" cy="369332"/>
          </a:xfrm>
          <a:prstGeom prst="rect">
            <a:avLst/>
          </a:prstGeom>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solidFill>
                  <a:schemeClr val="accent1">
                    <a:lumMod val="75000"/>
                  </a:schemeClr>
                </a:solidFill>
              </a:rPr>
              <a:t>5</a:t>
            </a:r>
          </a:p>
        </p:txBody>
      </p:sp>
      <p:sp>
        <p:nvSpPr>
          <p:cNvPr id="4" name="CuadroTexto 3">
            <a:extLst>
              <a:ext uri="{FF2B5EF4-FFF2-40B4-BE49-F238E27FC236}">
                <a16:creationId xmlns:a16="http://schemas.microsoft.com/office/drawing/2014/main" id="{2BE22569-79C4-AE49-919C-C521FC471D71}"/>
              </a:ext>
            </a:extLst>
          </p:cNvPr>
          <p:cNvSpPr txBox="1"/>
          <p:nvPr/>
        </p:nvSpPr>
        <p:spPr>
          <a:xfrm>
            <a:off x="1021975" y="184924"/>
            <a:ext cx="10929770" cy="830997"/>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t>Un ortoedro es un prisma rectangular cuyas caras forman entre sí ángulos rectos. </a:t>
            </a:r>
            <a:endParaRPr lang="es-ES" sz="1600" dirty="0"/>
          </a:p>
        </p:txBody>
      </p:sp>
      <p:sp>
        <p:nvSpPr>
          <p:cNvPr id="5" name="CuadroTexto 4">
            <a:extLst>
              <a:ext uri="{FF2B5EF4-FFF2-40B4-BE49-F238E27FC236}">
                <a16:creationId xmlns:a16="http://schemas.microsoft.com/office/drawing/2014/main" id="{ADBF5AB4-8F47-3B4C-B49A-273C2DD4239A}"/>
              </a:ext>
            </a:extLst>
          </p:cNvPr>
          <p:cNvSpPr txBox="1"/>
          <p:nvPr/>
        </p:nvSpPr>
        <p:spPr>
          <a:xfrm>
            <a:off x="1021975" y="1198869"/>
            <a:ext cx="10929770" cy="461665"/>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t>b) ¿Cuál es la expresión algebraica de su diagonal?. </a:t>
            </a:r>
            <a:endParaRPr lang="es-ES" sz="1600" dirty="0"/>
          </a:p>
        </p:txBody>
      </p:sp>
      <p:pic>
        <p:nvPicPr>
          <p:cNvPr id="7" name="Imagen 6">
            <a:extLst>
              <a:ext uri="{FF2B5EF4-FFF2-40B4-BE49-F238E27FC236}">
                <a16:creationId xmlns:a16="http://schemas.microsoft.com/office/drawing/2014/main" id="{08D201ED-5C7D-3649-9F4D-33FA8DBA2393}"/>
              </a:ext>
            </a:extLst>
          </p:cNvPr>
          <p:cNvPicPr>
            <a:picLocks noChangeAspect="1"/>
          </p:cNvPicPr>
          <p:nvPr/>
        </p:nvPicPr>
        <p:blipFill>
          <a:blip r:embed="rId2"/>
          <a:stretch>
            <a:fillRect/>
          </a:stretch>
        </p:blipFill>
        <p:spPr>
          <a:xfrm>
            <a:off x="7949901" y="3868229"/>
            <a:ext cx="3665816" cy="2214995"/>
          </a:xfrm>
          <a:prstGeom prst="rect">
            <a:avLst/>
          </a:prstGeom>
        </p:spPr>
      </p:pic>
    </p:spTree>
    <p:extLst>
      <p:ext uri="{BB962C8B-B14F-4D97-AF65-F5344CB8AC3E}">
        <p14:creationId xmlns:p14="http://schemas.microsoft.com/office/powerpoint/2010/main" val="3088937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8D73C5-8C61-1D4B-97C9-72D85194FA95}"/>
              </a:ext>
            </a:extLst>
          </p:cNvPr>
          <p:cNvSpPr txBox="1"/>
          <p:nvPr/>
        </p:nvSpPr>
        <p:spPr>
          <a:xfrm>
            <a:off x="204395" y="182880"/>
            <a:ext cx="656217" cy="369332"/>
          </a:xfrm>
          <a:prstGeom prst="rect">
            <a:avLst/>
          </a:prstGeom>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solidFill>
                  <a:schemeClr val="accent1">
                    <a:lumMod val="75000"/>
                  </a:schemeClr>
                </a:solidFill>
              </a:rPr>
              <a:t>5</a:t>
            </a:r>
          </a:p>
        </p:txBody>
      </p:sp>
      <p:sp>
        <p:nvSpPr>
          <p:cNvPr id="4" name="CuadroTexto 3">
            <a:extLst>
              <a:ext uri="{FF2B5EF4-FFF2-40B4-BE49-F238E27FC236}">
                <a16:creationId xmlns:a16="http://schemas.microsoft.com/office/drawing/2014/main" id="{2BE22569-79C4-AE49-919C-C521FC471D71}"/>
              </a:ext>
            </a:extLst>
          </p:cNvPr>
          <p:cNvSpPr txBox="1"/>
          <p:nvPr/>
        </p:nvSpPr>
        <p:spPr>
          <a:xfrm>
            <a:off x="1021975" y="184924"/>
            <a:ext cx="10929770" cy="830997"/>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t>Un ortoedro es un prisma rectangular cuyas caras forman entre sí ángulos rectos. </a:t>
            </a:r>
            <a:endParaRPr lang="es-ES" sz="1600" dirty="0"/>
          </a:p>
        </p:txBody>
      </p:sp>
      <p:sp>
        <p:nvSpPr>
          <p:cNvPr id="5" name="CuadroTexto 4">
            <a:extLst>
              <a:ext uri="{FF2B5EF4-FFF2-40B4-BE49-F238E27FC236}">
                <a16:creationId xmlns:a16="http://schemas.microsoft.com/office/drawing/2014/main" id="{ADBF5AB4-8F47-3B4C-B49A-273C2DD4239A}"/>
              </a:ext>
            </a:extLst>
          </p:cNvPr>
          <p:cNvSpPr txBox="1"/>
          <p:nvPr/>
        </p:nvSpPr>
        <p:spPr>
          <a:xfrm>
            <a:off x="1021975" y="1198869"/>
            <a:ext cx="10929770" cy="1200329"/>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t>c) En el caso de que todos los lados fueran iguales estaríamos ante la figura de un cubo. ¿Cuál sería en este caso la expresión algebraica de su área y su diagonal?.</a:t>
            </a:r>
            <a:endParaRPr lang="es-ES" sz="1600" dirty="0"/>
          </a:p>
        </p:txBody>
      </p:sp>
      <p:pic>
        <p:nvPicPr>
          <p:cNvPr id="6" name="Imagen 5">
            <a:extLst>
              <a:ext uri="{FF2B5EF4-FFF2-40B4-BE49-F238E27FC236}">
                <a16:creationId xmlns:a16="http://schemas.microsoft.com/office/drawing/2014/main" id="{33929D09-A719-6F45-9A35-9F248027237A}"/>
              </a:ext>
            </a:extLst>
          </p:cNvPr>
          <p:cNvPicPr>
            <a:picLocks noChangeAspect="1"/>
          </p:cNvPicPr>
          <p:nvPr/>
        </p:nvPicPr>
        <p:blipFill>
          <a:blip r:embed="rId2"/>
          <a:stretch>
            <a:fillRect/>
          </a:stretch>
        </p:blipFill>
        <p:spPr>
          <a:xfrm>
            <a:off x="860612" y="3995520"/>
            <a:ext cx="3444688" cy="2103394"/>
          </a:xfrm>
          <a:prstGeom prst="rect">
            <a:avLst/>
          </a:prstGeom>
        </p:spPr>
      </p:pic>
      <p:pic>
        <p:nvPicPr>
          <p:cNvPr id="7" name="Imagen 6">
            <a:extLst>
              <a:ext uri="{FF2B5EF4-FFF2-40B4-BE49-F238E27FC236}">
                <a16:creationId xmlns:a16="http://schemas.microsoft.com/office/drawing/2014/main" id="{08D201ED-5C7D-3649-9F4D-33FA8DBA2393}"/>
              </a:ext>
            </a:extLst>
          </p:cNvPr>
          <p:cNvPicPr>
            <a:picLocks noChangeAspect="1"/>
          </p:cNvPicPr>
          <p:nvPr/>
        </p:nvPicPr>
        <p:blipFill>
          <a:blip r:embed="rId3"/>
          <a:stretch>
            <a:fillRect/>
          </a:stretch>
        </p:blipFill>
        <p:spPr>
          <a:xfrm>
            <a:off x="7777779" y="3995520"/>
            <a:ext cx="3604334" cy="2177845"/>
          </a:xfrm>
          <a:prstGeom prst="rect">
            <a:avLst/>
          </a:prstGeom>
        </p:spPr>
      </p:pic>
    </p:spTree>
    <p:extLst>
      <p:ext uri="{BB962C8B-B14F-4D97-AF65-F5344CB8AC3E}">
        <p14:creationId xmlns:p14="http://schemas.microsoft.com/office/powerpoint/2010/main" val="1083078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8D73C5-8C61-1D4B-97C9-72D85194FA95}"/>
              </a:ext>
            </a:extLst>
          </p:cNvPr>
          <p:cNvSpPr txBox="1"/>
          <p:nvPr/>
        </p:nvSpPr>
        <p:spPr>
          <a:xfrm>
            <a:off x="204395" y="182880"/>
            <a:ext cx="65621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solidFill>
                  <a:schemeClr val="accent1">
                    <a:lumMod val="75000"/>
                  </a:schemeClr>
                </a:solidFill>
              </a:rPr>
              <a:t>1</a:t>
            </a:r>
          </a:p>
        </p:txBody>
      </p:sp>
      <p:sp>
        <p:nvSpPr>
          <p:cNvPr id="4" name="CuadroTexto 3">
            <a:extLst>
              <a:ext uri="{FF2B5EF4-FFF2-40B4-BE49-F238E27FC236}">
                <a16:creationId xmlns:a16="http://schemas.microsoft.com/office/drawing/2014/main" id="{2BE22569-79C4-AE49-919C-C521FC471D71}"/>
              </a:ext>
            </a:extLst>
          </p:cNvPr>
          <p:cNvSpPr txBox="1"/>
          <p:nvPr/>
        </p:nvSpPr>
        <p:spPr>
          <a:xfrm>
            <a:off x="1021975" y="184924"/>
            <a:ext cx="10929770" cy="2323713"/>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t>La población de un cierto país, expresada en millones de habitantes se puede aproximar por el polinomio:</a:t>
            </a:r>
          </a:p>
          <a:p>
            <a:pPr algn="just"/>
            <a:endParaRPr lang="es-ES" sz="800" dirty="0"/>
          </a:p>
          <a:p>
            <a:pPr algn="just"/>
            <a:endParaRPr lang="es-ES" sz="500" dirty="0"/>
          </a:p>
          <a:p>
            <a:pPr algn="ctr"/>
            <a:r>
              <a:rPr lang="es-ES" sz="2800" dirty="0"/>
              <a:t>P(t)=-0,01t</a:t>
            </a:r>
            <a:r>
              <a:rPr lang="es-ES" sz="2800" baseline="30000" dirty="0"/>
              <a:t>2</a:t>
            </a:r>
            <a:r>
              <a:rPr lang="es-ES" sz="2800" dirty="0"/>
              <a:t> – 0,062t +127,7</a:t>
            </a:r>
          </a:p>
          <a:p>
            <a:pPr algn="ctr"/>
            <a:endParaRPr lang="es-ES" sz="800" dirty="0"/>
          </a:p>
          <a:p>
            <a:pPr algn="just"/>
            <a:r>
              <a:rPr lang="es-ES" sz="2400" dirty="0"/>
              <a:t>donde t=0 representa el año 2000 y en general t representa los años trascurridos desde ese año.</a:t>
            </a:r>
            <a:endParaRPr lang="es-ES" sz="1600" dirty="0"/>
          </a:p>
        </p:txBody>
      </p:sp>
      <p:sp>
        <p:nvSpPr>
          <p:cNvPr id="5" name="CuadroTexto 4">
            <a:extLst>
              <a:ext uri="{FF2B5EF4-FFF2-40B4-BE49-F238E27FC236}">
                <a16:creationId xmlns:a16="http://schemas.microsoft.com/office/drawing/2014/main" id="{ADBF5AB4-8F47-3B4C-B49A-273C2DD4239A}"/>
              </a:ext>
            </a:extLst>
          </p:cNvPr>
          <p:cNvSpPr txBox="1"/>
          <p:nvPr/>
        </p:nvSpPr>
        <p:spPr>
          <a:xfrm>
            <a:off x="1021975" y="2626971"/>
            <a:ext cx="10929770" cy="461665"/>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t>a) Aproxima el número de habitantes de ese país en 2025.</a:t>
            </a:r>
            <a:endParaRPr lang="es-ES" sz="1600" dirty="0"/>
          </a:p>
        </p:txBody>
      </p:sp>
      <p:pic>
        <p:nvPicPr>
          <p:cNvPr id="6" name="Imagen 5">
            <a:extLst>
              <a:ext uri="{FF2B5EF4-FFF2-40B4-BE49-F238E27FC236}">
                <a16:creationId xmlns:a16="http://schemas.microsoft.com/office/drawing/2014/main" id="{D33FDFFA-27F3-724F-9806-CA48E292CB30}"/>
              </a:ext>
            </a:extLst>
          </p:cNvPr>
          <p:cNvPicPr>
            <a:picLocks noChangeAspect="1"/>
          </p:cNvPicPr>
          <p:nvPr/>
        </p:nvPicPr>
        <p:blipFill>
          <a:blip r:embed="rId2"/>
          <a:stretch>
            <a:fillRect/>
          </a:stretch>
        </p:blipFill>
        <p:spPr>
          <a:xfrm>
            <a:off x="6949439" y="3305884"/>
            <a:ext cx="4914451" cy="3276301"/>
          </a:xfrm>
          <a:prstGeom prst="rect">
            <a:avLst/>
          </a:prstGeom>
        </p:spPr>
      </p:pic>
    </p:spTree>
    <p:extLst>
      <p:ext uri="{BB962C8B-B14F-4D97-AF65-F5344CB8AC3E}">
        <p14:creationId xmlns:p14="http://schemas.microsoft.com/office/powerpoint/2010/main" val="4021032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8D73C5-8C61-1D4B-97C9-72D85194FA95}"/>
              </a:ext>
            </a:extLst>
          </p:cNvPr>
          <p:cNvSpPr txBox="1"/>
          <p:nvPr/>
        </p:nvSpPr>
        <p:spPr>
          <a:xfrm>
            <a:off x="204395" y="182880"/>
            <a:ext cx="65621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solidFill>
                  <a:schemeClr val="accent1">
                    <a:lumMod val="75000"/>
                  </a:schemeClr>
                </a:solidFill>
              </a:rPr>
              <a:t>1</a:t>
            </a:r>
          </a:p>
        </p:txBody>
      </p:sp>
      <p:sp>
        <p:nvSpPr>
          <p:cNvPr id="4" name="CuadroTexto 3">
            <a:extLst>
              <a:ext uri="{FF2B5EF4-FFF2-40B4-BE49-F238E27FC236}">
                <a16:creationId xmlns:a16="http://schemas.microsoft.com/office/drawing/2014/main" id="{2BE22569-79C4-AE49-919C-C521FC471D71}"/>
              </a:ext>
            </a:extLst>
          </p:cNvPr>
          <p:cNvSpPr txBox="1"/>
          <p:nvPr/>
        </p:nvSpPr>
        <p:spPr>
          <a:xfrm>
            <a:off x="1021975" y="184924"/>
            <a:ext cx="10929770" cy="2323713"/>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t>La población de un cierto país, expresada en millones de habitantes se puede aproximar por el polinomio:</a:t>
            </a:r>
          </a:p>
          <a:p>
            <a:pPr algn="just"/>
            <a:endParaRPr lang="es-ES" sz="800" dirty="0"/>
          </a:p>
          <a:p>
            <a:pPr algn="just"/>
            <a:endParaRPr lang="es-ES" sz="500" dirty="0"/>
          </a:p>
          <a:p>
            <a:pPr algn="ctr"/>
            <a:r>
              <a:rPr lang="es-ES" sz="2800" dirty="0"/>
              <a:t>P(t)=-0,01t</a:t>
            </a:r>
            <a:r>
              <a:rPr lang="es-ES" sz="2800" baseline="30000" dirty="0"/>
              <a:t>2</a:t>
            </a:r>
            <a:r>
              <a:rPr lang="es-ES" sz="2800" dirty="0"/>
              <a:t> – 0,062t +127,7</a:t>
            </a:r>
          </a:p>
          <a:p>
            <a:pPr algn="ctr"/>
            <a:endParaRPr lang="es-ES" sz="800" dirty="0"/>
          </a:p>
          <a:p>
            <a:pPr algn="just"/>
            <a:r>
              <a:rPr lang="es-ES" sz="2400" dirty="0"/>
              <a:t>donde t=0 representa el año 2000 y en general t representa los años trascurridos desde ese año.</a:t>
            </a:r>
            <a:endParaRPr lang="es-ES" sz="1600" dirty="0"/>
          </a:p>
        </p:txBody>
      </p:sp>
      <p:sp>
        <p:nvSpPr>
          <p:cNvPr id="5" name="CuadroTexto 4">
            <a:extLst>
              <a:ext uri="{FF2B5EF4-FFF2-40B4-BE49-F238E27FC236}">
                <a16:creationId xmlns:a16="http://schemas.microsoft.com/office/drawing/2014/main" id="{ADBF5AB4-8F47-3B4C-B49A-273C2DD4239A}"/>
              </a:ext>
            </a:extLst>
          </p:cNvPr>
          <p:cNvSpPr txBox="1"/>
          <p:nvPr/>
        </p:nvSpPr>
        <p:spPr>
          <a:xfrm>
            <a:off x="1021975" y="2626971"/>
            <a:ext cx="10929770" cy="461665"/>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t>b) Predice el número de habitantes de ese país en 2030.</a:t>
            </a:r>
            <a:endParaRPr lang="es-ES" sz="1600" dirty="0"/>
          </a:p>
        </p:txBody>
      </p:sp>
      <p:pic>
        <p:nvPicPr>
          <p:cNvPr id="2" name="Imagen 1">
            <a:extLst>
              <a:ext uri="{FF2B5EF4-FFF2-40B4-BE49-F238E27FC236}">
                <a16:creationId xmlns:a16="http://schemas.microsoft.com/office/drawing/2014/main" id="{C44BD06D-3B3B-1643-9FF0-624F959024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08800" y="3408100"/>
            <a:ext cx="4727254" cy="3221300"/>
          </a:xfrm>
          <a:prstGeom prst="rect">
            <a:avLst/>
          </a:prstGeom>
        </p:spPr>
      </p:pic>
    </p:spTree>
    <p:extLst>
      <p:ext uri="{BB962C8B-B14F-4D97-AF65-F5344CB8AC3E}">
        <p14:creationId xmlns:p14="http://schemas.microsoft.com/office/powerpoint/2010/main" val="3784272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8D73C5-8C61-1D4B-97C9-72D85194FA95}"/>
              </a:ext>
            </a:extLst>
          </p:cNvPr>
          <p:cNvSpPr txBox="1"/>
          <p:nvPr/>
        </p:nvSpPr>
        <p:spPr>
          <a:xfrm>
            <a:off x="204395" y="182880"/>
            <a:ext cx="65621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solidFill>
                  <a:schemeClr val="accent1">
                    <a:lumMod val="75000"/>
                  </a:schemeClr>
                </a:solidFill>
              </a:rPr>
              <a:t>1</a:t>
            </a:r>
          </a:p>
        </p:txBody>
      </p:sp>
      <p:sp>
        <p:nvSpPr>
          <p:cNvPr id="4" name="CuadroTexto 3">
            <a:extLst>
              <a:ext uri="{FF2B5EF4-FFF2-40B4-BE49-F238E27FC236}">
                <a16:creationId xmlns:a16="http://schemas.microsoft.com/office/drawing/2014/main" id="{2BE22569-79C4-AE49-919C-C521FC471D71}"/>
              </a:ext>
            </a:extLst>
          </p:cNvPr>
          <p:cNvSpPr txBox="1"/>
          <p:nvPr/>
        </p:nvSpPr>
        <p:spPr>
          <a:xfrm>
            <a:off x="1021975" y="184924"/>
            <a:ext cx="10929770" cy="2323713"/>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t>La población de un cierto país, expresada en millones de habitantes se puede aproximar por el polinomio:</a:t>
            </a:r>
          </a:p>
          <a:p>
            <a:pPr algn="just"/>
            <a:endParaRPr lang="es-ES" sz="800" dirty="0"/>
          </a:p>
          <a:p>
            <a:pPr algn="just"/>
            <a:endParaRPr lang="es-ES" sz="500" dirty="0"/>
          </a:p>
          <a:p>
            <a:pPr algn="ctr"/>
            <a:r>
              <a:rPr lang="es-ES" sz="2800" dirty="0"/>
              <a:t>P(t)=-0,01t</a:t>
            </a:r>
            <a:r>
              <a:rPr lang="es-ES" sz="2800" baseline="30000" dirty="0"/>
              <a:t>2</a:t>
            </a:r>
            <a:r>
              <a:rPr lang="es-ES" sz="2800" dirty="0"/>
              <a:t> – 0,062t +127,7</a:t>
            </a:r>
          </a:p>
          <a:p>
            <a:pPr algn="ctr"/>
            <a:endParaRPr lang="es-ES" sz="800" dirty="0"/>
          </a:p>
          <a:p>
            <a:pPr algn="just"/>
            <a:r>
              <a:rPr lang="es-ES" sz="2400" dirty="0"/>
              <a:t>donde t=0 representa el año 2000 y en general t representa los años trascurridos desde ese año.</a:t>
            </a:r>
            <a:endParaRPr lang="es-ES" sz="1600" dirty="0"/>
          </a:p>
        </p:txBody>
      </p:sp>
      <p:sp>
        <p:nvSpPr>
          <p:cNvPr id="5" name="CuadroTexto 4">
            <a:extLst>
              <a:ext uri="{FF2B5EF4-FFF2-40B4-BE49-F238E27FC236}">
                <a16:creationId xmlns:a16="http://schemas.microsoft.com/office/drawing/2014/main" id="{ADBF5AB4-8F47-3B4C-B49A-273C2DD4239A}"/>
              </a:ext>
            </a:extLst>
          </p:cNvPr>
          <p:cNvSpPr txBox="1"/>
          <p:nvPr/>
        </p:nvSpPr>
        <p:spPr>
          <a:xfrm>
            <a:off x="1021975" y="2626971"/>
            <a:ext cx="10929770" cy="830997"/>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t>c) ¿Qué variación de población habrá entre 2025 y 2030?. Expresa el resultado en porcentaje con dos cifras decimales.</a:t>
            </a:r>
            <a:endParaRPr lang="es-ES" sz="1600" dirty="0"/>
          </a:p>
        </p:txBody>
      </p:sp>
      <p:pic>
        <p:nvPicPr>
          <p:cNvPr id="2" name="Imagen 1">
            <a:extLst>
              <a:ext uri="{FF2B5EF4-FFF2-40B4-BE49-F238E27FC236}">
                <a16:creationId xmlns:a16="http://schemas.microsoft.com/office/drawing/2014/main" id="{BCBDECB2-C333-C948-81E1-8FE99D02CC3C}"/>
              </a:ext>
            </a:extLst>
          </p:cNvPr>
          <p:cNvPicPr>
            <a:picLocks noChangeAspect="1"/>
          </p:cNvPicPr>
          <p:nvPr/>
        </p:nvPicPr>
        <p:blipFill>
          <a:blip r:embed="rId2"/>
          <a:stretch>
            <a:fillRect/>
          </a:stretch>
        </p:blipFill>
        <p:spPr>
          <a:xfrm>
            <a:off x="6917102" y="3705413"/>
            <a:ext cx="5034643" cy="2819400"/>
          </a:xfrm>
          <a:prstGeom prst="rect">
            <a:avLst/>
          </a:prstGeom>
          <a:ln w="28575">
            <a:solidFill>
              <a:schemeClr val="tx1"/>
            </a:solidFill>
          </a:ln>
        </p:spPr>
      </p:pic>
    </p:spTree>
    <p:extLst>
      <p:ext uri="{BB962C8B-B14F-4D97-AF65-F5344CB8AC3E}">
        <p14:creationId xmlns:p14="http://schemas.microsoft.com/office/powerpoint/2010/main" val="194158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8D73C5-8C61-1D4B-97C9-72D85194FA95}"/>
              </a:ext>
            </a:extLst>
          </p:cNvPr>
          <p:cNvSpPr txBox="1"/>
          <p:nvPr/>
        </p:nvSpPr>
        <p:spPr>
          <a:xfrm>
            <a:off x="204395" y="182880"/>
            <a:ext cx="65621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solidFill>
                  <a:schemeClr val="accent1">
                    <a:lumMod val="75000"/>
                  </a:schemeClr>
                </a:solidFill>
              </a:rPr>
              <a:t>1</a:t>
            </a:r>
          </a:p>
        </p:txBody>
      </p:sp>
      <p:sp>
        <p:nvSpPr>
          <p:cNvPr id="4" name="CuadroTexto 3">
            <a:extLst>
              <a:ext uri="{FF2B5EF4-FFF2-40B4-BE49-F238E27FC236}">
                <a16:creationId xmlns:a16="http://schemas.microsoft.com/office/drawing/2014/main" id="{2BE22569-79C4-AE49-919C-C521FC471D71}"/>
              </a:ext>
            </a:extLst>
          </p:cNvPr>
          <p:cNvSpPr txBox="1"/>
          <p:nvPr/>
        </p:nvSpPr>
        <p:spPr>
          <a:xfrm>
            <a:off x="1021975" y="184924"/>
            <a:ext cx="10929770" cy="2323713"/>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t>La población de un cierto país, expresada en millones de habitantes se puede aproximar por el polinomio:</a:t>
            </a:r>
          </a:p>
          <a:p>
            <a:pPr algn="just"/>
            <a:endParaRPr lang="es-ES" sz="800" dirty="0"/>
          </a:p>
          <a:p>
            <a:pPr algn="just"/>
            <a:endParaRPr lang="es-ES" sz="500" dirty="0"/>
          </a:p>
          <a:p>
            <a:pPr algn="ctr"/>
            <a:r>
              <a:rPr lang="es-ES" sz="2800" dirty="0"/>
              <a:t>P(t)=-0,01t</a:t>
            </a:r>
            <a:r>
              <a:rPr lang="es-ES" sz="2800" baseline="30000" dirty="0"/>
              <a:t>2</a:t>
            </a:r>
            <a:r>
              <a:rPr lang="es-ES" sz="2800" dirty="0"/>
              <a:t> – 0,062t +127,7</a:t>
            </a:r>
          </a:p>
          <a:p>
            <a:pPr algn="ctr"/>
            <a:endParaRPr lang="es-ES" sz="800" dirty="0"/>
          </a:p>
          <a:p>
            <a:pPr algn="just"/>
            <a:r>
              <a:rPr lang="es-ES" sz="2400" dirty="0"/>
              <a:t>donde t=0 representa el año 2000 y en general t representa los años trascurridos desde ese año.</a:t>
            </a:r>
            <a:endParaRPr lang="es-ES" sz="1600" dirty="0"/>
          </a:p>
        </p:txBody>
      </p:sp>
      <p:sp>
        <p:nvSpPr>
          <p:cNvPr id="5" name="CuadroTexto 4">
            <a:extLst>
              <a:ext uri="{FF2B5EF4-FFF2-40B4-BE49-F238E27FC236}">
                <a16:creationId xmlns:a16="http://schemas.microsoft.com/office/drawing/2014/main" id="{ADBF5AB4-8F47-3B4C-B49A-273C2DD4239A}"/>
              </a:ext>
            </a:extLst>
          </p:cNvPr>
          <p:cNvSpPr txBox="1"/>
          <p:nvPr/>
        </p:nvSpPr>
        <p:spPr>
          <a:xfrm>
            <a:off x="1021975" y="2626971"/>
            <a:ext cx="10929770" cy="830997"/>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t>d) En 2025, el 23,1% de la población tendrá más de 65 años. ¿Cuántas personas serán?.</a:t>
            </a:r>
            <a:endParaRPr lang="es-ES" sz="1600" dirty="0"/>
          </a:p>
        </p:txBody>
      </p:sp>
      <p:pic>
        <p:nvPicPr>
          <p:cNvPr id="2" name="Imagen 1">
            <a:extLst>
              <a:ext uri="{FF2B5EF4-FFF2-40B4-BE49-F238E27FC236}">
                <a16:creationId xmlns:a16="http://schemas.microsoft.com/office/drawing/2014/main" id="{BE682A00-A1F9-8942-949E-E9ED4506CD8F}"/>
              </a:ext>
            </a:extLst>
          </p:cNvPr>
          <p:cNvPicPr>
            <a:picLocks noChangeAspect="1"/>
          </p:cNvPicPr>
          <p:nvPr/>
        </p:nvPicPr>
        <p:blipFill>
          <a:blip r:embed="rId2"/>
          <a:stretch>
            <a:fillRect/>
          </a:stretch>
        </p:blipFill>
        <p:spPr>
          <a:xfrm>
            <a:off x="6451600" y="3480874"/>
            <a:ext cx="5740400" cy="3377126"/>
          </a:xfrm>
          <a:prstGeom prst="rect">
            <a:avLst/>
          </a:prstGeom>
        </p:spPr>
      </p:pic>
    </p:spTree>
    <p:extLst>
      <p:ext uri="{BB962C8B-B14F-4D97-AF65-F5344CB8AC3E}">
        <p14:creationId xmlns:p14="http://schemas.microsoft.com/office/powerpoint/2010/main" val="863627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8D73C5-8C61-1D4B-97C9-72D85194FA95}"/>
              </a:ext>
            </a:extLst>
          </p:cNvPr>
          <p:cNvSpPr txBox="1"/>
          <p:nvPr/>
        </p:nvSpPr>
        <p:spPr>
          <a:xfrm>
            <a:off x="204395" y="182880"/>
            <a:ext cx="656217" cy="369332"/>
          </a:xfrm>
          <a:prstGeom prst="rect">
            <a:avLst/>
          </a:prstGeom>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solidFill>
                  <a:schemeClr val="accent1">
                    <a:lumMod val="75000"/>
                  </a:schemeClr>
                </a:solidFill>
              </a:rPr>
              <a:t>2</a:t>
            </a:r>
          </a:p>
        </p:txBody>
      </p:sp>
      <p:sp>
        <p:nvSpPr>
          <p:cNvPr id="4" name="CuadroTexto 3">
            <a:extLst>
              <a:ext uri="{FF2B5EF4-FFF2-40B4-BE49-F238E27FC236}">
                <a16:creationId xmlns:a16="http://schemas.microsoft.com/office/drawing/2014/main" id="{2BE22569-79C4-AE49-919C-C521FC471D71}"/>
              </a:ext>
            </a:extLst>
          </p:cNvPr>
          <p:cNvSpPr txBox="1"/>
          <p:nvPr/>
        </p:nvSpPr>
        <p:spPr>
          <a:xfrm>
            <a:off x="1021975" y="184924"/>
            <a:ext cx="10929770" cy="1754326"/>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t>Una compañía de agua tiene los siguientes precios según el consumo de agua (mira la tabla). Tiene la siguiente fórmula para el cálculo de la factura (sin incluir el IVA en ese precio):</a:t>
            </a:r>
          </a:p>
          <a:p>
            <a:pPr algn="ctr"/>
            <a:r>
              <a:rPr lang="es-ES" sz="3600" b="1" dirty="0"/>
              <a:t>V= 5 + </a:t>
            </a:r>
            <a:r>
              <a:rPr lang="es-ES" sz="3600" b="1" dirty="0" err="1"/>
              <a:t>c∙p</a:t>
            </a:r>
            <a:r>
              <a:rPr lang="es-ES" sz="3600" b="1" dirty="0"/>
              <a:t> </a:t>
            </a:r>
            <a:r>
              <a:rPr lang="es-ES" sz="2400" dirty="0"/>
              <a:t>, con c el consumo en m</a:t>
            </a:r>
            <a:r>
              <a:rPr lang="es-ES" sz="2400" baseline="30000" dirty="0"/>
              <a:t>3</a:t>
            </a:r>
            <a:r>
              <a:rPr lang="es-ES" sz="2400" dirty="0"/>
              <a:t> y p el precio según el tramo</a:t>
            </a:r>
            <a:endParaRPr lang="es-ES" sz="1600" dirty="0"/>
          </a:p>
        </p:txBody>
      </p:sp>
      <p:sp>
        <p:nvSpPr>
          <p:cNvPr id="5" name="CuadroTexto 4">
            <a:extLst>
              <a:ext uri="{FF2B5EF4-FFF2-40B4-BE49-F238E27FC236}">
                <a16:creationId xmlns:a16="http://schemas.microsoft.com/office/drawing/2014/main" id="{ADBF5AB4-8F47-3B4C-B49A-273C2DD4239A}"/>
              </a:ext>
            </a:extLst>
          </p:cNvPr>
          <p:cNvSpPr txBox="1"/>
          <p:nvPr/>
        </p:nvSpPr>
        <p:spPr>
          <a:xfrm>
            <a:off x="1021975" y="2046058"/>
            <a:ext cx="10929770" cy="461665"/>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t>a) Si Inés consumió 17 m</a:t>
            </a:r>
            <a:r>
              <a:rPr lang="es-ES" sz="2400" baseline="30000" dirty="0"/>
              <a:t>3</a:t>
            </a:r>
            <a:r>
              <a:rPr lang="es-ES" sz="2400" dirty="0"/>
              <a:t>, ¿cuánto pagó sin IVA?.</a:t>
            </a:r>
            <a:endParaRPr lang="es-ES" sz="1600" dirty="0"/>
          </a:p>
        </p:txBody>
      </p:sp>
      <p:graphicFrame>
        <p:nvGraphicFramePr>
          <p:cNvPr id="2" name="Tabla 1">
            <a:extLst>
              <a:ext uri="{FF2B5EF4-FFF2-40B4-BE49-F238E27FC236}">
                <a16:creationId xmlns:a16="http://schemas.microsoft.com/office/drawing/2014/main" id="{91CC07FD-EAE2-DB4B-A11B-6E3770E060AD}"/>
              </a:ext>
            </a:extLst>
          </p:cNvPr>
          <p:cNvGraphicFramePr>
            <a:graphicFrameLocks noGrp="1"/>
          </p:cNvGraphicFramePr>
          <p:nvPr>
            <p:extLst>
              <p:ext uri="{D42A27DB-BD31-4B8C-83A1-F6EECF244321}">
                <p14:modId xmlns:p14="http://schemas.microsoft.com/office/powerpoint/2010/main" val="168548988"/>
              </p:ext>
            </p:extLst>
          </p:nvPr>
        </p:nvGraphicFramePr>
        <p:xfrm>
          <a:off x="8122023" y="2782241"/>
          <a:ext cx="3829722" cy="2225040"/>
        </p:xfrm>
        <a:graphic>
          <a:graphicData uri="http://schemas.openxmlformats.org/drawingml/2006/table">
            <a:tbl>
              <a:tblPr firstRow="1" bandRow="1">
                <a:tableStyleId>{5C22544A-7EE6-4342-B048-85BDC9FD1C3A}</a:tableStyleId>
              </a:tblPr>
              <a:tblGrid>
                <a:gridCol w="1914861">
                  <a:extLst>
                    <a:ext uri="{9D8B030D-6E8A-4147-A177-3AD203B41FA5}">
                      <a16:colId xmlns:a16="http://schemas.microsoft.com/office/drawing/2014/main" val="2902015188"/>
                    </a:ext>
                  </a:extLst>
                </a:gridCol>
                <a:gridCol w="1914861">
                  <a:extLst>
                    <a:ext uri="{9D8B030D-6E8A-4147-A177-3AD203B41FA5}">
                      <a16:colId xmlns:a16="http://schemas.microsoft.com/office/drawing/2014/main" val="3871470718"/>
                    </a:ext>
                  </a:extLst>
                </a:gridCol>
              </a:tblGrid>
              <a:tr h="370840">
                <a:tc>
                  <a:txBody>
                    <a:bodyPr/>
                    <a:lstStyle/>
                    <a:p>
                      <a:pPr algn="ctr"/>
                      <a:r>
                        <a:rPr lang="es-ES" dirty="0"/>
                        <a:t>TRAMO (m</a:t>
                      </a:r>
                      <a:r>
                        <a:rPr lang="es-ES" baseline="30000" dirty="0"/>
                        <a:t>3</a:t>
                      </a:r>
                      <a:r>
                        <a:rPr lang="es-ES" baseline="0" dirty="0"/>
                        <a:t>)</a:t>
                      </a:r>
                      <a:endParaRPr lang="es-ES" dirty="0"/>
                    </a:p>
                  </a:txBody>
                  <a:tcPr/>
                </a:tc>
                <a:tc>
                  <a:txBody>
                    <a:bodyPr/>
                    <a:lstStyle/>
                    <a:p>
                      <a:pPr algn="ctr"/>
                      <a:r>
                        <a:rPr lang="es-ES" dirty="0"/>
                        <a:t>Precio (€/m</a:t>
                      </a:r>
                      <a:r>
                        <a:rPr lang="es-ES" baseline="30000" dirty="0"/>
                        <a:t>3</a:t>
                      </a:r>
                      <a:r>
                        <a:rPr lang="es-ES" baseline="0" dirty="0"/>
                        <a:t>)</a:t>
                      </a:r>
                      <a:endParaRPr lang="es-ES" dirty="0"/>
                    </a:p>
                  </a:txBody>
                  <a:tcPr/>
                </a:tc>
                <a:extLst>
                  <a:ext uri="{0D108BD9-81ED-4DB2-BD59-A6C34878D82A}">
                    <a16:rowId xmlns:a16="http://schemas.microsoft.com/office/drawing/2014/main" val="2359486531"/>
                  </a:ext>
                </a:extLst>
              </a:tr>
              <a:tr h="370840">
                <a:tc>
                  <a:txBody>
                    <a:bodyPr/>
                    <a:lstStyle/>
                    <a:p>
                      <a:pPr algn="ctr"/>
                      <a:r>
                        <a:rPr lang="es-ES" dirty="0"/>
                        <a:t>0-5</a:t>
                      </a:r>
                    </a:p>
                  </a:txBody>
                  <a:tcPr/>
                </a:tc>
                <a:tc>
                  <a:txBody>
                    <a:bodyPr/>
                    <a:lstStyle/>
                    <a:p>
                      <a:pPr algn="ctr"/>
                      <a:r>
                        <a:rPr lang="es-ES" dirty="0"/>
                        <a:t>0,6</a:t>
                      </a:r>
                    </a:p>
                  </a:txBody>
                  <a:tcPr/>
                </a:tc>
                <a:extLst>
                  <a:ext uri="{0D108BD9-81ED-4DB2-BD59-A6C34878D82A}">
                    <a16:rowId xmlns:a16="http://schemas.microsoft.com/office/drawing/2014/main" val="2367365324"/>
                  </a:ext>
                </a:extLst>
              </a:tr>
              <a:tr h="370840">
                <a:tc>
                  <a:txBody>
                    <a:bodyPr/>
                    <a:lstStyle/>
                    <a:p>
                      <a:pPr algn="ctr"/>
                      <a:r>
                        <a:rPr lang="es-ES" dirty="0"/>
                        <a:t>6-10</a:t>
                      </a:r>
                    </a:p>
                  </a:txBody>
                  <a:tcPr/>
                </a:tc>
                <a:tc>
                  <a:txBody>
                    <a:bodyPr/>
                    <a:lstStyle/>
                    <a:p>
                      <a:pPr algn="ctr"/>
                      <a:r>
                        <a:rPr lang="es-ES" dirty="0"/>
                        <a:t>1</a:t>
                      </a:r>
                    </a:p>
                  </a:txBody>
                  <a:tcPr/>
                </a:tc>
                <a:extLst>
                  <a:ext uri="{0D108BD9-81ED-4DB2-BD59-A6C34878D82A}">
                    <a16:rowId xmlns:a16="http://schemas.microsoft.com/office/drawing/2014/main" val="1566892406"/>
                  </a:ext>
                </a:extLst>
              </a:tr>
              <a:tr h="370840">
                <a:tc>
                  <a:txBody>
                    <a:bodyPr/>
                    <a:lstStyle/>
                    <a:p>
                      <a:pPr algn="ctr"/>
                      <a:r>
                        <a:rPr lang="es-ES" dirty="0"/>
                        <a:t>11-15</a:t>
                      </a:r>
                    </a:p>
                  </a:txBody>
                  <a:tcPr/>
                </a:tc>
                <a:tc>
                  <a:txBody>
                    <a:bodyPr/>
                    <a:lstStyle/>
                    <a:p>
                      <a:pPr algn="ctr"/>
                      <a:r>
                        <a:rPr lang="es-ES" dirty="0"/>
                        <a:t>1,8</a:t>
                      </a:r>
                    </a:p>
                  </a:txBody>
                  <a:tcPr/>
                </a:tc>
                <a:extLst>
                  <a:ext uri="{0D108BD9-81ED-4DB2-BD59-A6C34878D82A}">
                    <a16:rowId xmlns:a16="http://schemas.microsoft.com/office/drawing/2014/main" val="274146807"/>
                  </a:ext>
                </a:extLst>
              </a:tr>
              <a:tr h="370840">
                <a:tc>
                  <a:txBody>
                    <a:bodyPr/>
                    <a:lstStyle/>
                    <a:p>
                      <a:pPr algn="ctr"/>
                      <a:r>
                        <a:rPr lang="es-ES" dirty="0"/>
                        <a:t>16-20</a:t>
                      </a:r>
                    </a:p>
                  </a:txBody>
                  <a:tcPr/>
                </a:tc>
                <a:tc>
                  <a:txBody>
                    <a:bodyPr/>
                    <a:lstStyle/>
                    <a:p>
                      <a:pPr algn="ctr"/>
                      <a:r>
                        <a:rPr lang="es-ES" dirty="0"/>
                        <a:t>2,8</a:t>
                      </a:r>
                    </a:p>
                  </a:txBody>
                  <a:tcPr/>
                </a:tc>
                <a:extLst>
                  <a:ext uri="{0D108BD9-81ED-4DB2-BD59-A6C34878D82A}">
                    <a16:rowId xmlns:a16="http://schemas.microsoft.com/office/drawing/2014/main" val="1583508726"/>
                  </a:ext>
                </a:extLst>
              </a:tr>
              <a:tr h="370840">
                <a:tc>
                  <a:txBody>
                    <a:bodyPr/>
                    <a:lstStyle/>
                    <a:p>
                      <a:pPr algn="ctr"/>
                      <a:r>
                        <a:rPr lang="es-ES" dirty="0"/>
                        <a:t>&gt;20</a:t>
                      </a:r>
                    </a:p>
                  </a:txBody>
                  <a:tcPr/>
                </a:tc>
                <a:tc>
                  <a:txBody>
                    <a:bodyPr/>
                    <a:lstStyle/>
                    <a:p>
                      <a:pPr algn="ctr"/>
                      <a:r>
                        <a:rPr lang="es-ES" dirty="0"/>
                        <a:t>4,5</a:t>
                      </a:r>
                    </a:p>
                  </a:txBody>
                  <a:tcPr/>
                </a:tc>
                <a:extLst>
                  <a:ext uri="{0D108BD9-81ED-4DB2-BD59-A6C34878D82A}">
                    <a16:rowId xmlns:a16="http://schemas.microsoft.com/office/drawing/2014/main" val="3087959370"/>
                  </a:ext>
                </a:extLst>
              </a:tr>
            </a:tbl>
          </a:graphicData>
        </a:graphic>
      </p:graphicFrame>
      <p:pic>
        <p:nvPicPr>
          <p:cNvPr id="7" name="Imagen 6">
            <a:extLst>
              <a:ext uri="{FF2B5EF4-FFF2-40B4-BE49-F238E27FC236}">
                <a16:creationId xmlns:a16="http://schemas.microsoft.com/office/drawing/2014/main" id="{EE327271-6B3C-964F-BAB9-8D403233CDBE}"/>
              </a:ext>
            </a:extLst>
          </p:cNvPr>
          <p:cNvPicPr>
            <a:picLocks noChangeAspect="1"/>
          </p:cNvPicPr>
          <p:nvPr/>
        </p:nvPicPr>
        <p:blipFill>
          <a:blip r:embed="rId2"/>
          <a:stretch>
            <a:fillRect/>
          </a:stretch>
        </p:blipFill>
        <p:spPr>
          <a:xfrm>
            <a:off x="532503" y="4273550"/>
            <a:ext cx="3492500" cy="2324100"/>
          </a:xfrm>
          <a:prstGeom prst="rect">
            <a:avLst/>
          </a:prstGeom>
          <a:ln>
            <a:solidFill>
              <a:schemeClr val="tx1"/>
            </a:solidFill>
          </a:ln>
        </p:spPr>
      </p:pic>
    </p:spTree>
    <p:extLst>
      <p:ext uri="{BB962C8B-B14F-4D97-AF65-F5344CB8AC3E}">
        <p14:creationId xmlns:p14="http://schemas.microsoft.com/office/powerpoint/2010/main" val="2342803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8D73C5-8C61-1D4B-97C9-72D85194FA95}"/>
              </a:ext>
            </a:extLst>
          </p:cNvPr>
          <p:cNvSpPr txBox="1"/>
          <p:nvPr/>
        </p:nvSpPr>
        <p:spPr>
          <a:xfrm>
            <a:off x="204395" y="182880"/>
            <a:ext cx="656217" cy="369332"/>
          </a:xfrm>
          <a:prstGeom prst="rect">
            <a:avLst/>
          </a:prstGeom>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solidFill>
                  <a:schemeClr val="accent1">
                    <a:lumMod val="75000"/>
                  </a:schemeClr>
                </a:solidFill>
              </a:rPr>
              <a:t>2</a:t>
            </a:r>
          </a:p>
        </p:txBody>
      </p:sp>
      <p:sp>
        <p:nvSpPr>
          <p:cNvPr id="4" name="CuadroTexto 3">
            <a:extLst>
              <a:ext uri="{FF2B5EF4-FFF2-40B4-BE49-F238E27FC236}">
                <a16:creationId xmlns:a16="http://schemas.microsoft.com/office/drawing/2014/main" id="{2BE22569-79C4-AE49-919C-C521FC471D71}"/>
              </a:ext>
            </a:extLst>
          </p:cNvPr>
          <p:cNvSpPr txBox="1"/>
          <p:nvPr/>
        </p:nvSpPr>
        <p:spPr>
          <a:xfrm>
            <a:off x="1021975" y="184924"/>
            <a:ext cx="10929770" cy="1754326"/>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t>Una compañía de agua tiene los siguientes precios según el consumo de agua (mira la tabla). Tiene la siguiente fórmula para el cálculo de la factura (sin incluir el IVA en ese precio):</a:t>
            </a:r>
          </a:p>
          <a:p>
            <a:pPr algn="ctr"/>
            <a:r>
              <a:rPr lang="es-ES" sz="3600" b="1" dirty="0"/>
              <a:t>V= 5 + </a:t>
            </a:r>
            <a:r>
              <a:rPr lang="es-ES" sz="3600" b="1" dirty="0" err="1"/>
              <a:t>c∙p</a:t>
            </a:r>
            <a:r>
              <a:rPr lang="es-ES" sz="3600" b="1" dirty="0"/>
              <a:t> </a:t>
            </a:r>
            <a:r>
              <a:rPr lang="es-ES" sz="2400" dirty="0"/>
              <a:t>, con c el consumo en m</a:t>
            </a:r>
            <a:r>
              <a:rPr lang="es-ES" sz="2400" baseline="30000" dirty="0"/>
              <a:t>3</a:t>
            </a:r>
            <a:r>
              <a:rPr lang="es-ES" sz="2400" dirty="0"/>
              <a:t> y p el precio según el tramo</a:t>
            </a:r>
            <a:endParaRPr lang="es-ES" sz="1600" dirty="0"/>
          </a:p>
        </p:txBody>
      </p:sp>
      <p:sp>
        <p:nvSpPr>
          <p:cNvPr id="5" name="CuadroTexto 4">
            <a:extLst>
              <a:ext uri="{FF2B5EF4-FFF2-40B4-BE49-F238E27FC236}">
                <a16:creationId xmlns:a16="http://schemas.microsoft.com/office/drawing/2014/main" id="{ADBF5AB4-8F47-3B4C-B49A-273C2DD4239A}"/>
              </a:ext>
            </a:extLst>
          </p:cNvPr>
          <p:cNvSpPr txBox="1"/>
          <p:nvPr/>
        </p:nvSpPr>
        <p:spPr>
          <a:xfrm>
            <a:off x="1021975" y="2046058"/>
            <a:ext cx="10929770" cy="461665"/>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t>b) Si Juan consumió 24 m</a:t>
            </a:r>
            <a:r>
              <a:rPr lang="es-ES" sz="2400" baseline="30000" dirty="0"/>
              <a:t>3</a:t>
            </a:r>
            <a:r>
              <a:rPr lang="es-ES" sz="2400" dirty="0"/>
              <a:t> en marzo, ¿cuánto pagó con IVA (21%)?.</a:t>
            </a:r>
            <a:endParaRPr lang="es-ES" sz="1600" dirty="0"/>
          </a:p>
        </p:txBody>
      </p:sp>
      <p:graphicFrame>
        <p:nvGraphicFramePr>
          <p:cNvPr id="2" name="Tabla 1">
            <a:extLst>
              <a:ext uri="{FF2B5EF4-FFF2-40B4-BE49-F238E27FC236}">
                <a16:creationId xmlns:a16="http://schemas.microsoft.com/office/drawing/2014/main" id="{91CC07FD-EAE2-DB4B-A11B-6E3770E060AD}"/>
              </a:ext>
            </a:extLst>
          </p:cNvPr>
          <p:cNvGraphicFramePr>
            <a:graphicFrameLocks noGrp="1"/>
          </p:cNvGraphicFramePr>
          <p:nvPr/>
        </p:nvGraphicFramePr>
        <p:xfrm>
          <a:off x="8122023" y="2782241"/>
          <a:ext cx="3829722" cy="2225040"/>
        </p:xfrm>
        <a:graphic>
          <a:graphicData uri="http://schemas.openxmlformats.org/drawingml/2006/table">
            <a:tbl>
              <a:tblPr firstRow="1" bandRow="1">
                <a:tableStyleId>{5C22544A-7EE6-4342-B048-85BDC9FD1C3A}</a:tableStyleId>
              </a:tblPr>
              <a:tblGrid>
                <a:gridCol w="1914861">
                  <a:extLst>
                    <a:ext uri="{9D8B030D-6E8A-4147-A177-3AD203B41FA5}">
                      <a16:colId xmlns:a16="http://schemas.microsoft.com/office/drawing/2014/main" val="2902015188"/>
                    </a:ext>
                  </a:extLst>
                </a:gridCol>
                <a:gridCol w="1914861">
                  <a:extLst>
                    <a:ext uri="{9D8B030D-6E8A-4147-A177-3AD203B41FA5}">
                      <a16:colId xmlns:a16="http://schemas.microsoft.com/office/drawing/2014/main" val="3871470718"/>
                    </a:ext>
                  </a:extLst>
                </a:gridCol>
              </a:tblGrid>
              <a:tr h="370840">
                <a:tc>
                  <a:txBody>
                    <a:bodyPr/>
                    <a:lstStyle/>
                    <a:p>
                      <a:pPr algn="ctr"/>
                      <a:r>
                        <a:rPr lang="es-ES" dirty="0"/>
                        <a:t>TRAMO (m</a:t>
                      </a:r>
                      <a:r>
                        <a:rPr lang="es-ES" baseline="30000" dirty="0"/>
                        <a:t>3</a:t>
                      </a:r>
                      <a:r>
                        <a:rPr lang="es-ES" baseline="0" dirty="0"/>
                        <a:t>)</a:t>
                      </a:r>
                      <a:endParaRPr lang="es-ES" dirty="0"/>
                    </a:p>
                  </a:txBody>
                  <a:tcPr/>
                </a:tc>
                <a:tc>
                  <a:txBody>
                    <a:bodyPr/>
                    <a:lstStyle/>
                    <a:p>
                      <a:pPr algn="ctr"/>
                      <a:r>
                        <a:rPr lang="es-ES" dirty="0"/>
                        <a:t>Precio (€/m</a:t>
                      </a:r>
                      <a:r>
                        <a:rPr lang="es-ES" baseline="30000" dirty="0"/>
                        <a:t>3</a:t>
                      </a:r>
                      <a:r>
                        <a:rPr lang="es-ES" baseline="0" dirty="0"/>
                        <a:t>)</a:t>
                      </a:r>
                      <a:endParaRPr lang="es-ES" dirty="0"/>
                    </a:p>
                  </a:txBody>
                  <a:tcPr/>
                </a:tc>
                <a:extLst>
                  <a:ext uri="{0D108BD9-81ED-4DB2-BD59-A6C34878D82A}">
                    <a16:rowId xmlns:a16="http://schemas.microsoft.com/office/drawing/2014/main" val="2359486531"/>
                  </a:ext>
                </a:extLst>
              </a:tr>
              <a:tr h="370840">
                <a:tc>
                  <a:txBody>
                    <a:bodyPr/>
                    <a:lstStyle/>
                    <a:p>
                      <a:pPr algn="ctr"/>
                      <a:r>
                        <a:rPr lang="es-ES" dirty="0"/>
                        <a:t>0-5</a:t>
                      </a:r>
                    </a:p>
                  </a:txBody>
                  <a:tcPr/>
                </a:tc>
                <a:tc>
                  <a:txBody>
                    <a:bodyPr/>
                    <a:lstStyle/>
                    <a:p>
                      <a:pPr algn="ctr"/>
                      <a:r>
                        <a:rPr lang="es-ES" dirty="0"/>
                        <a:t>0,6</a:t>
                      </a:r>
                    </a:p>
                  </a:txBody>
                  <a:tcPr/>
                </a:tc>
                <a:extLst>
                  <a:ext uri="{0D108BD9-81ED-4DB2-BD59-A6C34878D82A}">
                    <a16:rowId xmlns:a16="http://schemas.microsoft.com/office/drawing/2014/main" val="2367365324"/>
                  </a:ext>
                </a:extLst>
              </a:tr>
              <a:tr h="370840">
                <a:tc>
                  <a:txBody>
                    <a:bodyPr/>
                    <a:lstStyle/>
                    <a:p>
                      <a:pPr algn="ctr"/>
                      <a:r>
                        <a:rPr lang="es-ES" dirty="0"/>
                        <a:t>6-10</a:t>
                      </a:r>
                    </a:p>
                  </a:txBody>
                  <a:tcPr/>
                </a:tc>
                <a:tc>
                  <a:txBody>
                    <a:bodyPr/>
                    <a:lstStyle/>
                    <a:p>
                      <a:pPr algn="ctr"/>
                      <a:r>
                        <a:rPr lang="es-ES" dirty="0"/>
                        <a:t>1</a:t>
                      </a:r>
                    </a:p>
                  </a:txBody>
                  <a:tcPr/>
                </a:tc>
                <a:extLst>
                  <a:ext uri="{0D108BD9-81ED-4DB2-BD59-A6C34878D82A}">
                    <a16:rowId xmlns:a16="http://schemas.microsoft.com/office/drawing/2014/main" val="1566892406"/>
                  </a:ext>
                </a:extLst>
              </a:tr>
              <a:tr h="370840">
                <a:tc>
                  <a:txBody>
                    <a:bodyPr/>
                    <a:lstStyle/>
                    <a:p>
                      <a:pPr algn="ctr"/>
                      <a:r>
                        <a:rPr lang="es-ES" dirty="0"/>
                        <a:t>11-15</a:t>
                      </a:r>
                    </a:p>
                  </a:txBody>
                  <a:tcPr/>
                </a:tc>
                <a:tc>
                  <a:txBody>
                    <a:bodyPr/>
                    <a:lstStyle/>
                    <a:p>
                      <a:pPr algn="ctr"/>
                      <a:r>
                        <a:rPr lang="es-ES" dirty="0"/>
                        <a:t>1,8</a:t>
                      </a:r>
                    </a:p>
                  </a:txBody>
                  <a:tcPr/>
                </a:tc>
                <a:extLst>
                  <a:ext uri="{0D108BD9-81ED-4DB2-BD59-A6C34878D82A}">
                    <a16:rowId xmlns:a16="http://schemas.microsoft.com/office/drawing/2014/main" val="274146807"/>
                  </a:ext>
                </a:extLst>
              </a:tr>
              <a:tr h="370840">
                <a:tc>
                  <a:txBody>
                    <a:bodyPr/>
                    <a:lstStyle/>
                    <a:p>
                      <a:pPr algn="ctr"/>
                      <a:r>
                        <a:rPr lang="es-ES" dirty="0"/>
                        <a:t>16-20</a:t>
                      </a:r>
                    </a:p>
                  </a:txBody>
                  <a:tcPr/>
                </a:tc>
                <a:tc>
                  <a:txBody>
                    <a:bodyPr/>
                    <a:lstStyle/>
                    <a:p>
                      <a:pPr algn="ctr"/>
                      <a:r>
                        <a:rPr lang="es-ES" dirty="0"/>
                        <a:t>2,8</a:t>
                      </a:r>
                    </a:p>
                  </a:txBody>
                  <a:tcPr/>
                </a:tc>
                <a:extLst>
                  <a:ext uri="{0D108BD9-81ED-4DB2-BD59-A6C34878D82A}">
                    <a16:rowId xmlns:a16="http://schemas.microsoft.com/office/drawing/2014/main" val="1583508726"/>
                  </a:ext>
                </a:extLst>
              </a:tr>
              <a:tr h="370840">
                <a:tc>
                  <a:txBody>
                    <a:bodyPr/>
                    <a:lstStyle/>
                    <a:p>
                      <a:pPr algn="ctr"/>
                      <a:r>
                        <a:rPr lang="es-ES" dirty="0"/>
                        <a:t>&gt;20</a:t>
                      </a:r>
                    </a:p>
                  </a:txBody>
                  <a:tcPr/>
                </a:tc>
                <a:tc>
                  <a:txBody>
                    <a:bodyPr/>
                    <a:lstStyle/>
                    <a:p>
                      <a:pPr algn="ctr"/>
                      <a:r>
                        <a:rPr lang="es-ES" dirty="0"/>
                        <a:t>4,5</a:t>
                      </a:r>
                    </a:p>
                  </a:txBody>
                  <a:tcPr/>
                </a:tc>
                <a:extLst>
                  <a:ext uri="{0D108BD9-81ED-4DB2-BD59-A6C34878D82A}">
                    <a16:rowId xmlns:a16="http://schemas.microsoft.com/office/drawing/2014/main" val="3087959370"/>
                  </a:ext>
                </a:extLst>
              </a:tr>
            </a:tbl>
          </a:graphicData>
        </a:graphic>
      </p:graphicFrame>
      <p:pic>
        <p:nvPicPr>
          <p:cNvPr id="7" name="Imagen 6">
            <a:extLst>
              <a:ext uri="{FF2B5EF4-FFF2-40B4-BE49-F238E27FC236}">
                <a16:creationId xmlns:a16="http://schemas.microsoft.com/office/drawing/2014/main" id="{092E608D-8463-934E-B60A-E1EADE9CA271}"/>
              </a:ext>
            </a:extLst>
          </p:cNvPr>
          <p:cNvPicPr>
            <a:picLocks noChangeAspect="1"/>
          </p:cNvPicPr>
          <p:nvPr/>
        </p:nvPicPr>
        <p:blipFill>
          <a:blip r:embed="rId2"/>
          <a:stretch>
            <a:fillRect/>
          </a:stretch>
        </p:blipFill>
        <p:spPr>
          <a:xfrm>
            <a:off x="532503" y="4400550"/>
            <a:ext cx="3937000" cy="2070100"/>
          </a:xfrm>
          <a:prstGeom prst="rect">
            <a:avLst/>
          </a:prstGeom>
          <a:ln>
            <a:solidFill>
              <a:schemeClr val="tx1"/>
            </a:solidFill>
          </a:ln>
        </p:spPr>
      </p:pic>
    </p:spTree>
    <p:extLst>
      <p:ext uri="{BB962C8B-B14F-4D97-AF65-F5344CB8AC3E}">
        <p14:creationId xmlns:p14="http://schemas.microsoft.com/office/powerpoint/2010/main" val="820985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8D73C5-8C61-1D4B-97C9-72D85194FA95}"/>
              </a:ext>
            </a:extLst>
          </p:cNvPr>
          <p:cNvSpPr txBox="1"/>
          <p:nvPr/>
        </p:nvSpPr>
        <p:spPr>
          <a:xfrm>
            <a:off x="204395" y="182880"/>
            <a:ext cx="656217" cy="369332"/>
          </a:xfrm>
          <a:prstGeom prst="rect">
            <a:avLst/>
          </a:prstGeom>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solidFill>
                  <a:schemeClr val="accent1">
                    <a:lumMod val="75000"/>
                  </a:schemeClr>
                </a:solidFill>
              </a:rPr>
              <a:t>2</a:t>
            </a:r>
          </a:p>
        </p:txBody>
      </p:sp>
      <p:sp>
        <p:nvSpPr>
          <p:cNvPr id="4" name="CuadroTexto 3">
            <a:extLst>
              <a:ext uri="{FF2B5EF4-FFF2-40B4-BE49-F238E27FC236}">
                <a16:creationId xmlns:a16="http://schemas.microsoft.com/office/drawing/2014/main" id="{2BE22569-79C4-AE49-919C-C521FC471D71}"/>
              </a:ext>
            </a:extLst>
          </p:cNvPr>
          <p:cNvSpPr txBox="1"/>
          <p:nvPr/>
        </p:nvSpPr>
        <p:spPr>
          <a:xfrm>
            <a:off x="1021975" y="184924"/>
            <a:ext cx="10929770" cy="1754326"/>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t>Una compañía de agua tiene los siguientes precios según el consumo de agua (mira la tabla). Tiene la siguiente fórmula para el cálculo de la factura (sin incluir el IVA en ese precio):</a:t>
            </a:r>
          </a:p>
          <a:p>
            <a:pPr algn="ctr"/>
            <a:r>
              <a:rPr lang="es-ES" sz="3600" b="1" dirty="0"/>
              <a:t>V= 5 + </a:t>
            </a:r>
            <a:r>
              <a:rPr lang="es-ES" sz="3600" b="1" dirty="0" err="1"/>
              <a:t>c∙p</a:t>
            </a:r>
            <a:r>
              <a:rPr lang="es-ES" sz="3600" b="1" dirty="0"/>
              <a:t> </a:t>
            </a:r>
            <a:r>
              <a:rPr lang="es-ES" sz="2400" dirty="0"/>
              <a:t>, con c el consumo en m</a:t>
            </a:r>
            <a:r>
              <a:rPr lang="es-ES" sz="2400" baseline="30000" dirty="0"/>
              <a:t>3</a:t>
            </a:r>
            <a:r>
              <a:rPr lang="es-ES" sz="2400" dirty="0"/>
              <a:t> y p el precio según el tramo</a:t>
            </a:r>
            <a:endParaRPr lang="es-ES" sz="1600" dirty="0"/>
          </a:p>
        </p:txBody>
      </p:sp>
      <p:sp>
        <p:nvSpPr>
          <p:cNvPr id="5" name="CuadroTexto 4">
            <a:extLst>
              <a:ext uri="{FF2B5EF4-FFF2-40B4-BE49-F238E27FC236}">
                <a16:creationId xmlns:a16="http://schemas.microsoft.com/office/drawing/2014/main" id="{ADBF5AB4-8F47-3B4C-B49A-273C2DD4239A}"/>
              </a:ext>
            </a:extLst>
          </p:cNvPr>
          <p:cNvSpPr txBox="1"/>
          <p:nvPr/>
        </p:nvSpPr>
        <p:spPr>
          <a:xfrm>
            <a:off x="1021975" y="2046058"/>
            <a:ext cx="10929770" cy="461665"/>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t>c) Si en Julio, Juan consumió 3/4 de lo de marzo. Cuántos m</a:t>
            </a:r>
            <a:r>
              <a:rPr lang="es-ES" sz="2400" baseline="30000" dirty="0"/>
              <a:t>3</a:t>
            </a:r>
            <a:r>
              <a:rPr lang="es-ES" sz="2400" dirty="0"/>
              <a:t> consumió.</a:t>
            </a:r>
            <a:endParaRPr lang="es-ES" sz="1600" dirty="0"/>
          </a:p>
        </p:txBody>
      </p:sp>
      <p:graphicFrame>
        <p:nvGraphicFramePr>
          <p:cNvPr id="2" name="Tabla 1">
            <a:extLst>
              <a:ext uri="{FF2B5EF4-FFF2-40B4-BE49-F238E27FC236}">
                <a16:creationId xmlns:a16="http://schemas.microsoft.com/office/drawing/2014/main" id="{91CC07FD-EAE2-DB4B-A11B-6E3770E060AD}"/>
              </a:ext>
            </a:extLst>
          </p:cNvPr>
          <p:cNvGraphicFramePr>
            <a:graphicFrameLocks noGrp="1"/>
          </p:cNvGraphicFramePr>
          <p:nvPr/>
        </p:nvGraphicFramePr>
        <p:xfrm>
          <a:off x="8122023" y="2782241"/>
          <a:ext cx="3829722" cy="2225040"/>
        </p:xfrm>
        <a:graphic>
          <a:graphicData uri="http://schemas.openxmlformats.org/drawingml/2006/table">
            <a:tbl>
              <a:tblPr firstRow="1" bandRow="1">
                <a:tableStyleId>{5C22544A-7EE6-4342-B048-85BDC9FD1C3A}</a:tableStyleId>
              </a:tblPr>
              <a:tblGrid>
                <a:gridCol w="1914861">
                  <a:extLst>
                    <a:ext uri="{9D8B030D-6E8A-4147-A177-3AD203B41FA5}">
                      <a16:colId xmlns:a16="http://schemas.microsoft.com/office/drawing/2014/main" val="2902015188"/>
                    </a:ext>
                  </a:extLst>
                </a:gridCol>
                <a:gridCol w="1914861">
                  <a:extLst>
                    <a:ext uri="{9D8B030D-6E8A-4147-A177-3AD203B41FA5}">
                      <a16:colId xmlns:a16="http://schemas.microsoft.com/office/drawing/2014/main" val="3871470718"/>
                    </a:ext>
                  </a:extLst>
                </a:gridCol>
              </a:tblGrid>
              <a:tr h="370840">
                <a:tc>
                  <a:txBody>
                    <a:bodyPr/>
                    <a:lstStyle/>
                    <a:p>
                      <a:pPr algn="ctr"/>
                      <a:r>
                        <a:rPr lang="es-ES" dirty="0"/>
                        <a:t>TRAMO (m</a:t>
                      </a:r>
                      <a:r>
                        <a:rPr lang="es-ES" baseline="30000" dirty="0"/>
                        <a:t>3</a:t>
                      </a:r>
                      <a:r>
                        <a:rPr lang="es-ES" baseline="0" dirty="0"/>
                        <a:t>)</a:t>
                      </a:r>
                      <a:endParaRPr lang="es-ES" dirty="0"/>
                    </a:p>
                  </a:txBody>
                  <a:tcPr/>
                </a:tc>
                <a:tc>
                  <a:txBody>
                    <a:bodyPr/>
                    <a:lstStyle/>
                    <a:p>
                      <a:pPr algn="ctr"/>
                      <a:r>
                        <a:rPr lang="es-ES" dirty="0"/>
                        <a:t>Precio (€/m</a:t>
                      </a:r>
                      <a:r>
                        <a:rPr lang="es-ES" baseline="30000" dirty="0"/>
                        <a:t>3</a:t>
                      </a:r>
                      <a:r>
                        <a:rPr lang="es-ES" baseline="0" dirty="0"/>
                        <a:t>)</a:t>
                      </a:r>
                      <a:endParaRPr lang="es-ES" dirty="0"/>
                    </a:p>
                  </a:txBody>
                  <a:tcPr/>
                </a:tc>
                <a:extLst>
                  <a:ext uri="{0D108BD9-81ED-4DB2-BD59-A6C34878D82A}">
                    <a16:rowId xmlns:a16="http://schemas.microsoft.com/office/drawing/2014/main" val="2359486531"/>
                  </a:ext>
                </a:extLst>
              </a:tr>
              <a:tr h="370840">
                <a:tc>
                  <a:txBody>
                    <a:bodyPr/>
                    <a:lstStyle/>
                    <a:p>
                      <a:pPr algn="ctr"/>
                      <a:r>
                        <a:rPr lang="es-ES" dirty="0"/>
                        <a:t>0-5</a:t>
                      </a:r>
                    </a:p>
                  </a:txBody>
                  <a:tcPr/>
                </a:tc>
                <a:tc>
                  <a:txBody>
                    <a:bodyPr/>
                    <a:lstStyle/>
                    <a:p>
                      <a:pPr algn="ctr"/>
                      <a:r>
                        <a:rPr lang="es-ES" dirty="0"/>
                        <a:t>0,6</a:t>
                      </a:r>
                    </a:p>
                  </a:txBody>
                  <a:tcPr/>
                </a:tc>
                <a:extLst>
                  <a:ext uri="{0D108BD9-81ED-4DB2-BD59-A6C34878D82A}">
                    <a16:rowId xmlns:a16="http://schemas.microsoft.com/office/drawing/2014/main" val="2367365324"/>
                  </a:ext>
                </a:extLst>
              </a:tr>
              <a:tr h="370840">
                <a:tc>
                  <a:txBody>
                    <a:bodyPr/>
                    <a:lstStyle/>
                    <a:p>
                      <a:pPr algn="ctr"/>
                      <a:r>
                        <a:rPr lang="es-ES" dirty="0"/>
                        <a:t>6-10</a:t>
                      </a:r>
                    </a:p>
                  </a:txBody>
                  <a:tcPr/>
                </a:tc>
                <a:tc>
                  <a:txBody>
                    <a:bodyPr/>
                    <a:lstStyle/>
                    <a:p>
                      <a:pPr algn="ctr"/>
                      <a:r>
                        <a:rPr lang="es-ES" dirty="0"/>
                        <a:t>1</a:t>
                      </a:r>
                    </a:p>
                  </a:txBody>
                  <a:tcPr/>
                </a:tc>
                <a:extLst>
                  <a:ext uri="{0D108BD9-81ED-4DB2-BD59-A6C34878D82A}">
                    <a16:rowId xmlns:a16="http://schemas.microsoft.com/office/drawing/2014/main" val="1566892406"/>
                  </a:ext>
                </a:extLst>
              </a:tr>
              <a:tr h="370840">
                <a:tc>
                  <a:txBody>
                    <a:bodyPr/>
                    <a:lstStyle/>
                    <a:p>
                      <a:pPr algn="ctr"/>
                      <a:r>
                        <a:rPr lang="es-ES" dirty="0"/>
                        <a:t>11-15</a:t>
                      </a:r>
                    </a:p>
                  </a:txBody>
                  <a:tcPr/>
                </a:tc>
                <a:tc>
                  <a:txBody>
                    <a:bodyPr/>
                    <a:lstStyle/>
                    <a:p>
                      <a:pPr algn="ctr"/>
                      <a:r>
                        <a:rPr lang="es-ES" dirty="0"/>
                        <a:t>1,8</a:t>
                      </a:r>
                    </a:p>
                  </a:txBody>
                  <a:tcPr/>
                </a:tc>
                <a:extLst>
                  <a:ext uri="{0D108BD9-81ED-4DB2-BD59-A6C34878D82A}">
                    <a16:rowId xmlns:a16="http://schemas.microsoft.com/office/drawing/2014/main" val="274146807"/>
                  </a:ext>
                </a:extLst>
              </a:tr>
              <a:tr h="370840">
                <a:tc>
                  <a:txBody>
                    <a:bodyPr/>
                    <a:lstStyle/>
                    <a:p>
                      <a:pPr algn="ctr"/>
                      <a:r>
                        <a:rPr lang="es-ES" dirty="0"/>
                        <a:t>16-20</a:t>
                      </a:r>
                    </a:p>
                  </a:txBody>
                  <a:tcPr/>
                </a:tc>
                <a:tc>
                  <a:txBody>
                    <a:bodyPr/>
                    <a:lstStyle/>
                    <a:p>
                      <a:pPr algn="ctr"/>
                      <a:r>
                        <a:rPr lang="es-ES" dirty="0"/>
                        <a:t>2,8</a:t>
                      </a:r>
                    </a:p>
                  </a:txBody>
                  <a:tcPr/>
                </a:tc>
                <a:extLst>
                  <a:ext uri="{0D108BD9-81ED-4DB2-BD59-A6C34878D82A}">
                    <a16:rowId xmlns:a16="http://schemas.microsoft.com/office/drawing/2014/main" val="1583508726"/>
                  </a:ext>
                </a:extLst>
              </a:tr>
              <a:tr h="370840">
                <a:tc>
                  <a:txBody>
                    <a:bodyPr/>
                    <a:lstStyle/>
                    <a:p>
                      <a:pPr algn="ctr"/>
                      <a:r>
                        <a:rPr lang="es-ES" dirty="0"/>
                        <a:t>&gt;20</a:t>
                      </a:r>
                    </a:p>
                  </a:txBody>
                  <a:tcPr/>
                </a:tc>
                <a:tc>
                  <a:txBody>
                    <a:bodyPr/>
                    <a:lstStyle/>
                    <a:p>
                      <a:pPr algn="ctr"/>
                      <a:r>
                        <a:rPr lang="es-ES" dirty="0"/>
                        <a:t>4,5</a:t>
                      </a:r>
                    </a:p>
                  </a:txBody>
                  <a:tcPr/>
                </a:tc>
                <a:extLst>
                  <a:ext uri="{0D108BD9-81ED-4DB2-BD59-A6C34878D82A}">
                    <a16:rowId xmlns:a16="http://schemas.microsoft.com/office/drawing/2014/main" val="3087959370"/>
                  </a:ext>
                </a:extLst>
              </a:tr>
            </a:tbl>
          </a:graphicData>
        </a:graphic>
      </p:graphicFrame>
      <p:pic>
        <p:nvPicPr>
          <p:cNvPr id="7" name="Imagen 6">
            <a:extLst>
              <a:ext uri="{FF2B5EF4-FFF2-40B4-BE49-F238E27FC236}">
                <a16:creationId xmlns:a16="http://schemas.microsoft.com/office/drawing/2014/main" id="{58511D50-386A-BA4D-A2E5-CCF55CC2CB08}"/>
              </a:ext>
            </a:extLst>
          </p:cNvPr>
          <p:cNvPicPr>
            <a:picLocks noChangeAspect="1"/>
          </p:cNvPicPr>
          <p:nvPr/>
        </p:nvPicPr>
        <p:blipFill>
          <a:blip r:embed="rId2"/>
          <a:stretch>
            <a:fillRect/>
          </a:stretch>
        </p:blipFill>
        <p:spPr>
          <a:xfrm>
            <a:off x="532503" y="4318000"/>
            <a:ext cx="3797300" cy="2133600"/>
          </a:xfrm>
          <a:prstGeom prst="rect">
            <a:avLst/>
          </a:prstGeom>
          <a:ln>
            <a:solidFill>
              <a:schemeClr val="tx1"/>
            </a:solidFill>
          </a:ln>
        </p:spPr>
      </p:pic>
    </p:spTree>
    <p:extLst>
      <p:ext uri="{BB962C8B-B14F-4D97-AF65-F5344CB8AC3E}">
        <p14:creationId xmlns:p14="http://schemas.microsoft.com/office/powerpoint/2010/main" val="1272217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8D73C5-8C61-1D4B-97C9-72D85194FA95}"/>
              </a:ext>
            </a:extLst>
          </p:cNvPr>
          <p:cNvSpPr txBox="1"/>
          <p:nvPr/>
        </p:nvSpPr>
        <p:spPr>
          <a:xfrm>
            <a:off x="204395" y="182880"/>
            <a:ext cx="656217" cy="369332"/>
          </a:xfrm>
          <a:prstGeom prst="rect">
            <a:avLst/>
          </a:prstGeom>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solidFill>
                  <a:schemeClr val="accent1">
                    <a:lumMod val="75000"/>
                  </a:schemeClr>
                </a:solidFill>
              </a:rPr>
              <a:t>3</a:t>
            </a:r>
          </a:p>
        </p:txBody>
      </p:sp>
      <p:sp>
        <p:nvSpPr>
          <p:cNvPr id="4" name="CuadroTexto 3">
            <a:extLst>
              <a:ext uri="{FF2B5EF4-FFF2-40B4-BE49-F238E27FC236}">
                <a16:creationId xmlns:a16="http://schemas.microsoft.com/office/drawing/2014/main" id="{2BE22569-79C4-AE49-919C-C521FC471D71}"/>
              </a:ext>
            </a:extLst>
          </p:cNvPr>
          <p:cNvSpPr txBox="1"/>
          <p:nvPr/>
        </p:nvSpPr>
        <p:spPr>
          <a:xfrm>
            <a:off x="1021975" y="184924"/>
            <a:ext cx="10929770" cy="830997"/>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t>Un mecánico diseñador de coches necesita conocer el área de una arandela metálica. Su radio exterior es R y su radio interior r. </a:t>
            </a:r>
            <a:endParaRPr lang="es-ES" sz="1600" dirty="0"/>
          </a:p>
        </p:txBody>
      </p:sp>
      <p:sp>
        <p:nvSpPr>
          <p:cNvPr id="5" name="CuadroTexto 4">
            <a:extLst>
              <a:ext uri="{FF2B5EF4-FFF2-40B4-BE49-F238E27FC236}">
                <a16:creationId xmlns:a16="http://schemas.microsoft.com/office/drawing/2014/main" id="{ADBF5AB4-8F47-3B4C-B49A-273C2DD4239A}"/>
              </a:ext>
            </a:extLst>
          </p:cNvPr>
          <p:cNvSpPr txBox="1"/>
          <p:nvPr/>
        </p:nvSpPr>
        <p:spPr>
          <a:xfrm>
            <a:off x="1021975" y="1164284"/>
            <a:ext cx="10929770" cy="830997"/>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t>a) Determina el polinomio que representa el área de la superficie de la arandela.</a:t>
            </a:r>
            <a:endParaRPr lang="es-ES" sz="1600" dirty="0"/>
          </a:p>
        </p:txBody>
      </p:sp>
      <p:pic>
        <p:nvPicPr>
          <p:cNvPr id="8" name="Imagen 7">
            <a:extLst>
              <a:ext uri="{FF2B5EF4-FFF2-40B4-BE49-F238E27FC236}">
                <a16:creationId xmlns:a16="http://schemas.microsoft.com/office/drawing/2014/main" id="{20421104-9BD6-3545-9E86-C1E349CF0A3F}"/>
              </a:ext>
            </a:extLst>
          </p:cNvPr>
          <p:cNvPicPr>
            <a:picLocks noChangeAspect="1"/>
          </p:cNvPicPr>
          <p:nvPr/>
        </p:nvPicPr>
        <p:blipFill>
          <a:blip r:embed="rId2"/>
          <a:stretch>
            <a:fillRect/>
          </a:stretch>
        </p:blipFill>
        <p:spPr>
          <a:xfrm>
            <a:off x="860612" y="3642509"/>
            <a:ext cx="2425700" cy="2413000"/>
          </a:xfrm>
          <a:prstGeom prst="rect">
            <a:avLst/>
          </a:prstGeom>
        </p:spPr>
      </p:pic>
      <p:pic>
        <p:nvPicPr>
          <p:cNvPr id="9" name="Imagen 8">
            <a:extLst>
              <a:ext uri="{FF2B5EF4-FFF2-40B4-BE49-F238E27FC236}">
                <a16:creationId xmlns:a16="http://schemas.microsoft.com/office/drawing/2014/main" id="{8F13D8B9-1CB5-1A44-9628-F6880550CD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94463" y="2143644"/>
            <a:ext cx="3206675" cy="4555864"/>
          </a:xfrm>
          <a:prstGeom prst="rect">
            <a:avLst/>
          </a:prstGeom>
        </p:spPr>
      </p:pic>
      <p:pic>
        <p:nvPicPr>
          <p:cNvPr id="6" name="Imagen 5">
            <a:extLst>
              <a:ext uri="{FF2B5EF4-FFF2-40B4-BE49-F238E27FC236}">
                <a16:creationId xmlns:a16="http://schemas.microsoft.com/office/drawing/2014/main" id="{35F79F8C-E54F-B849-A163-B45C2D72E3A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73384" y="2292424"/>
            <a:ext cx="2398956" cy="2700169"/>
          </a:xfrm>
          <a:prstGeom prst="rect">
            <a:avLst/>
          </a:prstGeom>
        </p:spPr>
      </p:pic>
    </p:spTree>
    <p:extLst>
      <p:ext uri="{BB962C8B-B14F-4D97-AF65-F5344CB8AC3E}">
        <p14:creationId xmlns:p14="http://schemas.microsoft.com/office/powerpoint/2010/main" val="32142120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{14959E41-DEC7-5E44-8F32-01BCCBE60BA1}tf10001076</Template>
  <TotalTime>98</TotalTime>
  <Words>1028</Words>
  <Application>Microsoft Macintosh PowerPoint</Application>
  <PresentationFormat>Panorámica</PresentationFormat>
  <Paragraphs>109</Paragraphs>
  <Slides>17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Century Gothic</vt:lpstr>
      <vt:lpstr>Wingdings 3</vt:lpstr>
      <vt:lpstr>Sala de reuniones Ion</vt:lpstr>
      <vt:lpstr>APLICACIONES DE LOS POLINOMIOS A LA VIDA REAL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APLICACIONES DE LOS POLINOMIOS A LA VIDA REAL</dc:title>
  <dc:creator>Usuario de Microsoft Office</dc:creator>
  <cp:lastModifiedBy>Usuario de Microsoft Office</cp:lastModifiedBy>
  <cp:revision>13</cp:revision>
  <dcterms:created xsi:type="dcterms:W3CDTF">2022-02-15T08:29:11Z</dcterms:created>
  <dcterms:modified xsi:type="dcterms:W3CDTF">2022-02-15T12:59:10Z</dcterms:modified>
</cp:coreProperties>
</file>