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80" r:id="rId3"/>
    <p:sldId id="337" r:id="rId4"/>
    <p:sldId id="338" r:id="rId5"/>
    <p:sldId id="339" r:id="rId6"/>
    <p:sldId id="340" r:id="rId7"/>
    <p:sldId id="347" r:id="rId8"/>
    <p:sldId id="348" r:id="rId9"/>
    <p:sldId id="447" r:id="rId10"/>
    <p:sldId id="341" r:id="rId11"/>
    <p:sldId id="342" r:id="rId12"/>
    <p:sldId id="343" r:id="rId13"/>
    <p:sldId id="344" r:id="rId14"/>
    <p:sldId id="345" r:id="rId15"/>
    <p:sldId id="346" r:id="rId16"/>
    <p:sldId id="350" r:id="rId17"/>
    <p:sldId id="448" r:id="rId18"/>
    <p:sldId id="351" r:id="rId19"/>
    <p:sldId id="449" r:id="rId20"/>
    <p:sldId id="450" r:id="rId21"/>
    <p:sldId id="451" r:id="rId22"/>
    <p:sldId id="452" r:id="rId23"/>
    <p:sldId id="382" r:id="rId24"/>
    <p:sldId id="323" r:id="rId25"/>
    <p:sldId id="453" r:id="rId26"/>
    <p:sldId id="454" r:id="rId27"/>
    <p:sldId id="455" r:id="rId28"/>
    <p:sldId id="456" r:id="rId29"/>
    <p:sldId id="457" r:id="rId30"/>
    <p:sldId id="325" r:id="rId31"/>
    <p:sldId id="458" r:id="rId32"/>
    <p:sldId id="327" r:id="rId33"/>
    <p:sldId id="328" r:id="rId34"/>
    <p:sldId id="460" r:id="rId35"/>
    <p:sldId id="459" r:id="rId36"/>
    <p:sldId id="461" r:id="rId37"/>
    <p:sldId id="462" r:id="rId38"/>
    <p:sldId id="359" r:id="rId39"/>
    <p:sldId id="386" r:id="rId40"/>
    <p:sldId id="469" r:id="rId41"/>
    <p:sldId id="356" r:id="rId42"/>
    <p:sldId id="360" r:id="rId43"/>
    <p:sldId id="463" r:id="rId44"/>
    <p:sldId id="464" r:id="rId45"/>
    <p:sldId id="367" r:id="rId46"/>
    <p:sldId id="289" r:id="rId47"/>
    <p:sldId id="384" r:id="rId48"/>
    <p:sldId id="385" r:id="rId49"/>
    <p:sldId id="465" r:id="rId50"/>
    <p:sldId id="329" r:id="rId51"/>
    <p:sldId id="330" r:id="rId52"/>
    <p:sldId id="369" r:id="rId53"/>
    <p:sldId id="466" r:id="rId54"/>
    <p:sldId id="467" r:id="rId55"/>
    <p:sldId id="468" r:id="rId5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493"/>
  </p:normalViewPr>
  <p:slideViewPr>
    <p:cSldViewPr>
      <p:cViewPr varScale="1">
        <p:scale>
          <a:sx n="52" d="100"/>
          <a:sy n="52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285720" y="285728"/>
            <a:ext cx="8572560" cy="6286544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7/2/22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0.gstatic.com/images?q=tbn:ANd9GcRrAczmVrkNzxD-rSk0hfK_X_LYbHW95-dKHKtF5lL-MUlCS46V2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1835888" cy="1835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Lenguaje Algebraico. Polinomios</a:t>
            </a:r>
            <a:br>
              <a:rPr lang="es-ES" dirty="0"/>
            </a:br>
            <a:endParaRPr lang="es-ES" dirty="0"/>
          </a:p>
        </p:txBody>
      </p:sp>
      <p:pic>
        <p:nvPicPr>
          <p:cNvPr id="10242" name="Picture 2" descr="http://t1.gstatic.com/images?q=tbn:ANd9GcTyNp-g730DscQc5LQwifD4-eRWoyDYOOB8Wrs8mSiDhs9uAxmtg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88556"/>
            <a:ext cx="3623296" cy="256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48478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1) El doble de un número menos su cuarta parte.</a:t>
            </a:r>
          </a:p>
          <a:p>
            <a:r>
              <a:rPr lang="es-ES" b="1" dirty="0">
                <a:solidFill>
                  <a:schemeClr val="bg1"/>
                </a:solidFill>
              </a:rPr>
              <a:t>2) Años de Ana Belén dentro de 12 años.</a:t>
            </a:r>
          </a:p>
          <a:p>
            <a:r>
              <a:rPr lang="es-ES" b="1" dirty="0">
                <a:solidFill>
                  <a:schemeClr val="bg1"/>
                </a:solidFill>
              </a:rPr>
              <a:t>3) Años de Isabel hace tres años.</a:t>
            </a:r>
          </a:p>
          <a:p>
            <a:r>
              <a:rPr lang="es-ES" b="1" dirty="0">
                <a:solidFill>
                  <a:schemeClr val="bg1"/>
                </a:solidFill>
              </a:rPr>
              <a:t>4) La cuarta parte de un número más su siguiente.</a:t>
            </a:r>
          </a:p>
          <a:p>
            <a:r>
              <a:rPr lang="es-ES" b="1" dirty="0">
                <a:solidFill>
                  <a:schemeClr val="bg1"/>
                </a:solidFill>
              </a:rPr>
              <a:t>5) Perímetro de un cuadrado.</a:t>
            </a:r>
          </a:p>
          <a:p>
            <a:r>
              <a:rPr lang="es-ES" b="1" dirty="0">
                <a:solidFill>
                  <a:schemeClr val="bg1"/>
                </a:solidFill>
              </a:rPr>
              <a:t>6) Un número par.</a:t>
            </a:r>
          </a:p>
          <a:p>
            <a:r>
              <a:rPr lang="es-ES" b="1" dirty="0">
                <a:solidFill>
                  <a:schemeClr val="bg1"/>
                </a:solidFill>
              </a:rPr>
              <a:t>7) Un número impar.</a:t>
            </a:r>
          </a:p>
          <a:p>
            <a:r>
              <a:rPr lang="es-ES" b="1" dirty="0">
                <a:solidFill>
                  <a:schemeClr val="bg1"/>
                </a:solidFill>
              </a:rPr>
              <a:t>8) Un múltiplo de 7.</a:t>
            </a:r>
          </a:p>
          <a:p>
            <a:r>
              <a:rPr lang="es-ES" b="1" dirty="0">
                <a:solidFill>
                  <a:schemeClr val="bg1"/>
                </a:solidFill>
              </a:rPr>
              <a:t>9) Dos números enteros consecutivos.</a:t>
            </a:r>
          </a:p>
          <a:p>
            <a:r>
              <a:rPr lang="es-ES" b="1" dirty="0">
                <a:solidFill>
                  <a:schemeClr val="bg1"/>
                </a:solidFill>
              </a:rPr>
              <a:t>10) Dos números que se diferencian en dos unidades.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pic>
        <p:nvPicPr>
          <p:cNvPr id="6150" name="Picture 6" descr="http://t1.gstatic.com/images?q=tbn:ANd9GcQPJAlf-OzxCkNtQWpBNUYlb51XV6mw-XftcnuyfoCZPRmdGnk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72200" y="4365104"/>
            <a:ext cx="2219325" cy="2057401"/>
          </a:xfrm>
          <a:prstGeom prst="rect">
            <a:avLst/>
          </a:prstGeom>
          <a:noFill/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id="{95C4F73C-72FB-AB4E-A5E2-AF50ABB7A150}"/>
              </a:ext>
            </a:extLst>
          </p:cNvPr>
          <p:cNvSpPr txBox="1"/>
          <p:nvPr/>
        </p:nvSpPr>
        <p:spPr>
          <a:xfrm>
            <a:off x="827584" y="680435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484784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11) El doble de un número menos su quinta parte.</a:t>
            </a:r>
          </a:p>
          <a:p>
            <a:r>
              <a:rPr lang="es-ES" b="1" dirty="0">
                <a:solidFill>
                  <a:schemeClr val="bg1"/>
                </a:solidFill>
              </a:rPr>
              <a:t>12) El quíntuplo de un número más su quinta parte.</a:t>
            </a:r>
          </a:p>
          <a:p>
            <a:r>
              <a:rPr lang="es-ES" b="1" dirty="0">
                <a:solidFill>
                  <a:schemeClr val="bg1"/>
                </a:solidFill>
              </a:rPr>
              <a:t>13) La edad de una señora es el doble de la de su hijo menos 5 años.</a:t>
            </a:r>
          </a:p>
          <a:p>
            <a:r>
              <a:rPr lang="es-ES" b="1" dirty="0">
                <a:solidFill>
                  <a:schemeClr val="bg1"/>
                </a:solidFill>
              </a:rPr>
              <a:t>14) Dos números se diferencian en 13 unidades.</a:t>
            </a:r>
          </a:p>
          <a:p>
            <a:r>
              <a:rPr lang="es-ES" b="1" dirty="0">
                <a:solidFill>
                  <a:schemeClr val="bg1"/>
                </a:solidFill>
              </a:rPr>
              <a:t>15) Dos números suman 13.</a:t>
            </a:r>
          </a:p>
          <a:p>
            <a:r>
              <a:rPr lang="es-ES" b="1" dirty="0">
                <a:solidFill>
                  <a:schemeClr val="bg1"/>
                </a:solidFill>
              </a:rPr>
              <a:t>16) Un hijo tiene 22 años menos que su padre.</a:t>
            </a:r>
          </a:p>
          <a:p>
            <a:r>
              <a:rPr lang="es-ES" b="1" dirty="0">
                <a:solidFill>
                  <a:schemeClr val="bg1"/>
                </a:solidFill>
              </a:rPr>
              <a:t>17) Dos números cuya suma es 25.</a:t>
            </a:r>
          </a:p>
          <a:p>
            <a:r>
              <a:rPr lang="es-ES" b="1" dirty="0">
                <a:solidFill>
                  <a:schemeClr val="bg1"/>
                </a:solidFill>
              </a:rPr>
              <a:t>18) La cuarta parte de la mitad de un número.</a:t>
            </a:r>
          </a:p>
          <a:p>
            <a:r>
              <a:rPr lang="es-ES" b="1" dirty="0">
                <a:solidFill>
                  <a:schemeClr val="bg1"/>
                </a:solidFill>
              </a:rPr>
              <a:t>19) Dimensiones de un rectángulo en el que su largo tiene 6 metros más que el ancho.</a:t>
            </a:r>
          </a:p>
          <a:p>
            <a:r>
              <a:rPr lang="es-ES" b="1" dirty="0">
                <a:solidFill>
                  <a:schemeClr val="bg1"/>
                </a:solidFill>
              </a:rPr>
              <a:t>20) Un tren tarda tres horas menos que otro en ir de Madrid a Barcelona.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pic>
        <p:nvPicPr>
          <p:cNvPr id="5124" name="Picture 4" descr="http://t0.gstatic.com/images?q=tbn:ANd9GcR8kUzxzbhD8m2I789oLGA-pn5JnBNXMxKXvyN1y_lhLi0C9s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312" y="4941168"/>
            <a:ext cx="1224136" cy="1285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484784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21) Repartir una caja de manzanas entre seis personas.</a:t>
            </a:r>
          </a:p>
          <a:p>
            <a:r>
              <a:rPr lang="es-ES" b="1" dirty="0">
                <a:solidFill>
                  <a:schemeClr val="bg1"/>
                </a:solidFill>
              </a:rPr>
              <a:t>22) Un número es 10 unidades mayor que otro.</a:t>
            </a:r>
          </a:p>
          <a:p>
            <a:r>
              <a:rPr lang="es-ES" b="1" dirty="0">
                <a:solidFill>
                  <a:schemeClr val="bg1"/>
                </a:solidFill>
              </a:rPr>
              <a:t>23) Un número menos su mitad más su doble.</a:t>
            </a:r>
          </a:p>
          <a:p>
            <a:r>
              <a:rPr lang="es-ES" b="1" dirty="0">
                <a:solidFill>
                  <a:schemeClr val="bg1"/>
                </a:solidFill>
              </a:rPr>
              <a:t>24) Un número 5 unidades menor que otro.</a:t>
            </a:r>
          </a:p>
          <a:p>
            <a:r>
              <a:rPr lang="es-ES" b="1" dirty="0">
                <a:solidFill>
                  <a:schemeClr val="bg1"/>
                </a:solidFill>
              </a:rPr>
              <a:t>25) El cuadrado de un número.</a:t>
            </a:r>
          </a:p>
          <a:p>
            <a:r>
              <a:rPr lang="es-ES" b="1" dirty="0">
                <a:solidFill>
                  <a:schemeClr val="bg1"/>
                </a:solidFill>
              </a:rPr>
              <a:t>26) Un número y su opuesto.</a:t>
            </a:r>
          </a:p>
          <a:p>
            <a:r>
              <a:rPr lang="es-ES" b="1" dirty="0">
                <a:solidFill>
                  <a:schemeClr val="bg1"/>
                </a:solidFill>
              </a:rPr>
              <a:t>27) Un número y su inverso.</a:t>
            </a:r>
          </a:p>
          <a:p>
            <a:r>
              <a:rPr lang="es-ES" b="1" dirty="0">
                <a:solidFill>
                  <a:schemeClr val="bg1"/>
                </a:solidFill>
              </a:rPr>
              <a:t>28) Veinticinco menos el cuadrado de un número.</a:t>
            </a:r>
          </a:p>
          <a:p>
            <a:r>
              <a:rPr lang="es-ES" b="1" dirty="0">
                <a:solidFill>
                  <a:schemeClr val="bg1"/>
                </a:solidFill>
              </a:rPr>
              <a:t>29) El cuadrado de un número menos su cuarta parte.</a:t>
            </a:r>
          </a:p>
          <a:p>
            <a:r>
              <a:rPr lang="es-ES" b="1" dirty="0">
                <a:solidFill>
                  <a:schemeClr val="bg1"/>
                </a:solidFill>
              </a:rPr>
              <a:t>30) Dividir 25 en dos partes.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pic>
        <p:nvPicPr>
          <p:cNvPr id="5" name="Picture 2" descr="http://t0.gstatic.com/images?q=tbn:ANd9GcS7y-oTB8EIGmwao2BLZzFGqzp2RPwU1_jd6rYylYZl5TRAAOp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6136" y="4725144"/>
            <a:ext cx="2714625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196752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30) Dividir 25 en dos partes.</a:t>
            </a:r>
          </a:p>
          <a:p>
            <a:r>
              <a:rPr lang="es-ES" b="1" dirty="0">
                <a:solidFill>
                  <a:schemeClr val="bg1"/>
                </a:solidFill>
              </a:rPr>
              <a:t>31) La suma de un número al cuadrado con su consecutivo.</a:t>
            </a:r>
          </a:p>
          <a:p>
            <a:r>
              <a:rPr lang="es-ES" b="1" dirty="0">
                <a:solidFill>
                  <a:schemeClr val="bg1"/>
                </a:solidFill>
              </a:rPr>
              <a:t>32) La suma de un número con su consecutivo al cuadrado.</a:t>
            </a:r>
          </a:p>
          <a:p>
            <a:r>
              <a:rPr lang="es-ES" b="1" dirty="0">
                <a:solidFill>
                  <a:schemeClr val="bg1"/>
                </a:solidFill>
              </a:rPr>
              <a:t>33) El cociente entre un número y su cuadrado.</a:t>
            </a:r>
          </a:p>
          <a:p>
            <a:r>
              <a:rPr lang="es-ES" b="1" dirty="0">
                <a:solidFill>
                  <a:schemeClr val="bg1"/>
                </a:solidFill>
              </a:rPr>
              <a:t>34) La diferencia de dos números impares consecutivos.</a:t>
            </a:r>
          </a:p>
          <a:p>
            <a:r>
              <a:rPr lang="es-ES" b="1" dirty="0">
                <a:solidFill>
                  <a:schemeClr val="bg1"/>
                </a:solidFill>
              </a:rPr>
              <a:t>35) El producto de un número con su consecutivo.</a:t>
            </a:r>
          </a:p>
          <a:p>
            <a:r>
              <a:rPr lang="es-ES" b="1" dirty="0">
                <a:solidFill>
                  <a:schemeClr val="bg1"/>
                </a:solidFill>
              </a:rPr>
              <a:t>36) La diferencia de dos números consecutivos elevados al cuadrado.</a:t>
            </a:r>
          </a:p>
          <a:p>
            <a:r>
              <a:rPr lang="es-ES" b="1" dirty="0">
                <a:solidFill>
                  <a:schemeClr val="bg1"/>
                </a:solidFill>
              </a:rPr>
              <a:t>37) Triple de un número elevado al cuadrado.</a:t>
            </a:r>
          </a:p>
          <a:p>
            <a:r>
              <a:rPr lang="es-ES" b="1" dirty="0">
                <a:solidFill>
                  <a:schemeClr val="bg1"/>
                </a:solidFill>
              </a:rPr>
              <a:t>38) Restar 7 al duplo de un número al cuadrado.</a:t>
            </a:r>
          </a:p>
          <a:p>
            <a:r>
              <a:rPr lang="es-ES" b="1" dirty="0">
                <a:solidFill>
                  <a:schemeClr val="bg1"/>
                </a:solidFill>
              </a:rPr>
              <a:t>39) Roberto es cinco años más joven que Arturo.</a:t>
            </a:r>
          </a:p>
          <a:p>
            <a:r>
              <a:rPr lang="es-ES" b="1" dirty="0">
                <a:solidFill>
                  <a:schemeClr val="bg1"/>
                </a:solidFill>
              </a:rPr>
              <a:t>40) Antonio tiene 20 euros más que Juan.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pic>
        <p:nvPicPr>
          <p:cNvPr id="4" name="Picture 4" descr="http://t2.gstatic.com/images?q=tbn:ANd9GcQfqF17PDEwxnO91ldXO7wUAYxCR3Gi8uQ4a4xOLac4AlS3zYBLg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76256" y="465313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208941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41) Carmen supera a Concha en tres años.</a:t>
            </a:r>
          </a:p>
          <a:p>
            <a:r>
              <a:rPr lang="es-ES" b="1" dirty="0">
                <a:solidFill>
                  <a:schemeClr val="bg1"/>
                </a:solidFill>
              </a:rPr>
              <a:t>42) El precio de “m” libros a 49 euros cada uno.</a:t>
            </a:r>
          </a:p>
          <a:p>
            <a:r>
              <a:rPr lang="es-ES" b="1" dirty="0">
                <a:solidFill>
                  <a:schemeClr val="bg1"/>
                </a:solidFill>
              </a:rPr>
              <a:t>43) El número que es la cuarta parte del número “y”.</a:t>
            </a:r>
          </a:p>
          <a:p>
            <a:r>
              <a:rPr lang="es-ES" b="1" dirty="0">
                <a:solidFill>
                  <a:schemeClr val="bg1"/>
                </a:solidFill>
              </a:rPr>
              <a:t>44) Dos múltiplos de tres consecutivos.</a:t>
            </a:r>
          </a:p>
          <a:p>
            <a:r>
              <a:rPr lang="es-ES" b="1" dirty="0">
                <a:solidFill>
                  <a:schemeClr val="bg1"/>
                </a:solidFill>
              </a:rPr>
              <a:t>45) El 25% de un número.</a:t>
            </a:r>
          </a:p>
          <a:p>
            <a:r>
              <a:rPr lang="es-ES" b="1" dirty="0">
                <a:solidFill>
                  <a:schemeClr val="bg1"/>
                </a:solidFill>
              </a:rPr>
              <a:t>46) Lo que cuestan “c” metros de cuerda si cada metro cuesta 8 euros.</a:t>
            </a:r>
          </a:p>
          <a:p>
            <a:r>
              <a:rPr lang="es-ES" b="1" dirty="0">
                <a:solidFill>
                  <a:schemeClr val="bg1"/>
                </a:solidFill>
              </a:rPr>
              <a:t>47) El beneficio que se obtiene en la venta de un artículo que cuesta “a” euros y se vende por “b” euros.</a:t>
            </a:r>
          </a:p>
          <a:p>
            <a:r>
              <a:rPr lang="es-ES" b="1" dirty="0">
                <a:solidFill>
                  <a:schemeClr val="bg1"/>
                </a:solidFill>
              </a:rPr>
              <a:t>48) Lo que cuesta un lápiz si 15 cuestan “p” euros.</a:t>
            </a:r>
          </a:p>
          <a:p>
            <a:r>
              <a:rPr lang="es-ES" b="1" dirty="0">
                <a:solidFill>
                  <a:schemeClr val="bg1"/>
                </a:solidFill>
              </a:rPr>
              <a:t>49) El número que representa 12 unidades más que el número “x”.</a:t>
            </a:r>
          </a:p>
          <a:p>
            <a:r>
              <a:rPr lang="es-ES" b="1" dirty="0">
                <a:solidFill>
                  <a:schemeClr val="bg1"/>
                </a:solidFill>
              </a:rPr>
              <a:t>50) La edad de Juan es ocho veces la de Rafael.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pic>
        <p:nvPicPr>
          <p:cNvPr id="2052" name="Picture 4" descr="http://t3.gstatic.com/images?q=tbn:ANd9GcQUDStFImE2kFLXfg1FJTTTzgRlYDwUFOvPuoXMkkN9ma517F1mr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52320" y="4581128"/>
            <a:ext cx="1228003" cy="178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27584" y="1268760"/>
            <a:ext cx="78488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51) El número que representa 20 unidades menos que el número “h”.</a:t>
            </a:r>
          </a:p>
          <a:p>
            <a:r>
              <a:rPr lang="es-ES" b="1" dirty="0">
                <a:solidFill>
                  <a:schemeClr val="bg1"/>
                </a:solidFill>
              </a:rPr>
              <a:t>52) El número que es tres veces mayor que el número “n”.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Considerando un rebaño de “x” ovejas:</a:t>
            </a:r>
          </a:p>
          <a:p>
            <a:r>
              <a:rPr lang="es-ES" b="1" dirty="0">
                <a:solidFill>
                  <a:schemeClr val="bg1"/>
                </a:solidFill>
              </a:rPr>
              <a:t>53) Número de patas del rebaño.</a:t>
            </a:r>
          </a:p>
          <a:p>
            <a:r>
              <a:rPr lang="es-ES" b="1" dirty="0">
                <a:solidFill>
                  <a:schemeClr val="bg1"/>
                </a:solidFill>
              </a:rPr>
              <a:t>54) Número de patas si se mueren 6 ovejas.</a:t>
            </a:r>
          </a:p>
          <a:p>
            <a:r>
              <a:rPr lang="es-ES" b="1" dirty="0">
                <a:solidFill>
                  <a:schemeClr val="bg1"/>
                </a:solidFill>
              </a:rPr>
              <a:t>55) Número de ovejas después de nacer 18 corderillos.</a:t>
            </a:r>
          </a:p>
          <a:p>
            <a:r>
              <a:rPr lang="es-ES" b="1" dirty="0">
                <a:solidFill>
                  <a:schemeClr val="bg1"/>
                </a:solidFill>
              </a:rPr>
              <a:t>56)Número de ovejas después de dos años si el rebaño crece un cuarto al año.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Considerando que Ana tiene “x” euros:</a:t>
            </a:r>
          </a:p>
          <a:p>
            <a:r>
              <a:rPr lang="es-ES" b="1" dirty="0">
                <a:solidFill>
                  <a:schemeClr val="bg1"/>
                </a:solidFill>
              </a:rPr>
              <a:t>57) Enrique tiene 100 euros más que Ana.</a:t>
            </a:r>
          </a:p>
          <a:p>
            <a:r>
              <a:rPr lang="es-ES" b="1" dirty="0">
                <a:solidFill>
                  <a:schemeClr val="bg1"/>
                </a:solidFill>
              </a:rPr>
              <a:t>58) Susana tiene el doble de Enrique.</a:t>
            </a:r>
          </a:p>
          <a:p>
            <a:r>
              <a:rPr lang="es-ES" b="1" dirty="0">
                <a:solidFill>
                  <a:schemeClr val="bg1"/>
                </a:solidFill>
              </a:rPr>
              <a:t>59) Charo tiene 400 euros menos que Susana.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Traducimos a 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0272" y="4797152"/>
            <a:ext cx="1639069" cy="163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11560" y="1114424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s-ES" sz="2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1405BC-62F7-DB4D-82DF-5519443FB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30988"/>
              </p:ext>
            </p:extLst>
          </p:nvPr>
        </p:nvGraphicFramePr>
        <p:xfrm>
          <a:off x="611560" y="1892617"/>
          <a:ext cx="7776864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9674146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1153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b="0">
                          <a:solidFill>
                            <a:schemeClr val="bg1"/>
                          </a:solidFill>
                          <a:effectLst/>
                        </a:rPr>
                        <a:t>a) El quíntuplo de un número menos 6 unidades.</a:t>
                      </a:r>
                      <a:endParaRPr lang="es-ES" sz="2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37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b="0">
                          <a:solidFill>
                            <a:schemeClr val="bg1"/>
                          </a:solidFill>
                          <a:effectLst/>
                        </a:rPr>
                        <a:t>b) El cuádruple del resultado de sumar 3 unidades a un número.</a:t>
                      </a:r>
                      <a:endParaRPr lang="es-ES" sz="2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11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b="0">
                          <a:solidFill>
                            <a:schemeClr val="bg1"/>
                          </a:solidFill>
                          <a:effectLst/>
                        </a:rPr>
                        <a:t>c) Si ando 2/7 del camino más 3 km habré andado la tercera parte del camino.</a:t>
                      </a:r>
                      <a:endParaRPr lang="es-ES" sz="2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2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b="0">
                          <a:solidFill>
                            <a:schemeClr val="bg1"/>
                          </a:solidFill>
                          <a:effectLst/>
                        </a:rPr>
                        <a:t>d) El perímetro de un rectángulo cuyo largo es el doble que el alto.</a:t>
                      </a:r>
                      <a:endParaRPr lang="es-ES" sz="2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86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b="0">
                          <a:solidFill>
                            <a:schemeClr val="bg1"/>
                          </a:solidFill>
                          <a:effectLst/>
                        </a:rPr>
                        <a:t>e) El triple de un número menos la mitad del número.</a:t>
                      </a:r>
                      <a:endParaRPr lang="es-ES" sz="2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83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b="0">
                          <a:solidFill>
                            <a:schemeClr val="bg1"/>
                          </a:solidFill>
                          <a:effectLst/>
                        </a:rPr>
                        <a:t>f) El doble del resultado de restar 5 al número.</a:t>
                      </a:r>
                      <a:endParaRPr lang="es-ES" sz="2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026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200" b="0" dirty="0">
                          <a:solidFill>
                            <a:schemeClr val="bg1"/>
                          </a:solidFill>
                          <a:effectLst/>
                        </a:rPr>
                        <a:t>g) El producto de dos números seguidos.</a:t>
                      </a:r>
                      <a:endParaRPr lang="es-ES" sz="2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45963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A62A41E-3B0C-5F47-BBFF-B85C788EDEF1}"/>
              </a:ext>
            </a:extLst>
          </p:cNvPr>
          <p:cNvSpPr txBox="1"/>
          <p:nvPr/>
        </p:nvSpPr>
        <p:spPr>
          <a:xfrm>
            <a:off x="1115616" y="115668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Traduce las siguientes frases a lenguaje </a:t>
            </a:r>
            <a:r>
              <a:rPr lang="es-ES" sz="2000" dirty="0" err="1">
                <a:solidFill>
                  <a:schemeClr val="bg1"/>
                </a:solidFill>
              </a:rPr>
              <a:t>algebraico:</a:t>
            </a:r>
            <a:r>
              <a:rPr lang="es-ES" dirty="0" err="1"/>
              <a:t>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9849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611560" y="1114424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es-ES" sz="2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1405BC-62F7-DB4D-82DF-5519443FB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70661"/>
              </p:ext>
            </p:extLst>
          </p:nvPr>
        </p:nvGraphicFramePr>
        <p:xfrm>
          <a:off x="611560" y="1892617"/>
          <a:ext cx="7776864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9674146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11537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h) Un múltiplo de 5 mas 4.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637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i) La mitad del cuadrado de un número más 5 unidades.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311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j) La suma de la edad de un padre y un hijo hace 3 años.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2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k) La edad de María dentro de 5 años será el triple que la de su hermano.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37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l) Envasar 1500 litros de vino en botellas de 1 litro y de 2 litros.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996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m) El cuadrado de la diferencia de 2 números es 4.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6126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A62A41E-3B0C-5F47-BBFF-B85C788EDEF1}"/>
              </a:ext>
            </a:extLst>
          </p:cNvPr>
          <p:cNvSpPr txBox="1"/>
          <p:nvPr/>
        </p:nvSpPr>
        <p:spPr>
          <a:xfrm>
            <a:off x="1115616" y="115668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Traduce las siguientes frases a lenguaje </a:t>
            </a:r>
            <a:r>
              <a:rPr lang="es-ES" sz="2000" dirty="0" err="1">
                <a:solidFill>
                  <a:schemeClr val="bg1"/>
                </a:solidFill>
              </a:rPr>
              <a:t>algebraico:</a:t>
            </a:r>
            <a:r>
              <a:rPr lang="es-ES" dirty="0" err="1"/>
              <a:t>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0410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9E78B231-4699-7347-889C-BBDF853BDE29}"/>
              </a:ext>
            </a:extLst>
          </p:cNvPr>
          <p:cNvSpPr txBox="1"/>
          <p:nvPr/>
        </p:nvSpPr>
        <p:spPr>
          <a:xfrm>
            <a:off x="611560" y="1114424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B48A-D95E-8E48-A52D-8AD604F48019}"/>
              </a:ext>
            </a:extLst>
          </p:cNvPr>
          <p:cNvSpPr txBox="1"/>
          <p:nvPr/>
        </p:nvSpPr>
        <p:spPr>
          <a:xfrm>
            <a:off x="1192858" y="111442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Expresa algebraicamente el perímetro y el área de estas figuras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ADF5F7-C29B-2C41-9FA0-50C1E2257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76" y="2060848"/>
            <a:ext cx="7185496" cy="38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9E78B231-4699-7347-889C-BBDF853BDE29}"/>
              </a:ext>
            </a:extLst>
          </p:cNvPr>
          <p:cNvSpPr txBox="1"/>
          <p:nvPr/>
        </p:nvSpPr>
        <p:spPr>
          <a:xfrm>
            <a:off x="494197" y="1268312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7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B48A-D95E-8E48-A52D-8AD604F48019}"/>
              </a:ext>
            </a:extLst>
          </p:cNvPr>
          <p:cNvSpPr txBox="1"/>
          <p:nvPr/>
        </p:nvSpPr>
        <p:spPr>
          <a:xfrm>
            <a:off x="1192858" y="1114424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Inventa un problema cuya solución sea la siguiente ecuación x+(x+1)+(x+2)= 63</a:t>
            </a:r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2C041A01-73BB-9A4E-A6F0-089155B4C3EE}"/>
              </a:ext>
            </a:extLst>
          </p:cNvPr>
          <p:cNvSpPr txBox="1"/>
          <p:nvPr/>
        </p:nvSpPr>
        <p:spPr>
          <a:xfrm>
            <a:off x="494197" y="2864015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8</a:t>
            </a:r>
            <a:endParaRPr lang="es-ES" sz="20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0FF5A4-3ADA-E740-BBF7-5CE3FE81F00B}"/>
              </a:ext>
            </a:extLst>
          </p:cNvPr>
          <p:cNvSpPr txBox="1"/>
          <p:nvPr/>
        </p:nvSpPr>
        <p:spPr>
          <a:xfrm>
            <a:off x="1192858" y="282561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Inventa un problema cuya solución sea la siguiente ecuación </a:t>
            </a:r>
            <a:r>
              <a:rPr lang="es-ES" sz="2800" dirty="0" err="1">
                <a:solidFill>
                  <a:schemeClr val="bg1"/>
                </a:solidFill>
              </a:rPr>
              <a:t>x+x</a:t>
            </a:r>
            <a:r>
              <a:rPr lang="es-ES" sz="2800" dirty="0">
                <a:solidFill>
                  <a:schemeClr val="bg1"/>
                </a:solidFill>
              </a:rPr>
              <a:t>/3= 40</a:t>
            </a:r>
          </a:p>
        </p:txBody>
      </p:sp>
      <p:sp>
        <p:nvSpPr>
          <p:cNvPr id="10" name="2 CuadroTexto">
            <a:extLst>
              <a:ext uri="{FF2B5EF4-FFF2-40B4-BE49-F238E27FC236}">
                <a16:creationId xmlns:a16="http://schemas.microsoft.com/office/drawing/2014/main" id="{04F0ABEC-6A72-A84D-9FEE-5D6659B04D97}"/>
              </a:ext>
            </a:extLst>
          </p:cNvPr>
          <p:cNvSpPr txBox="1"/>
          <p:nvPr/>
        </p:nvSpPr>
        <p:spPr>
          <a:xfrm>
            <a:off x="502614" y="4459718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es-ES" sz="20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02CB465-CDC2-F345-A998-5BF33C5B02BA}"/>
              </a:ext>
            </a:extLst>
          </p:cNvPr>
          <p:cNvSpPr txBox="1"/>
          <p:nvPr/>
        </p:nvSpPr>
        <p:spPr>
          <a:xfrm>
            <a:off x="1192858" y="4459718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Inventa un problema cuya solución sea x∙(x+3)=240</a:t>
            </a:r>
          </a:p>
        </p:txBody>
      </p:sp>
    </p:spTree>
    <p:extLst>
      <p:ext uri="{BB962C8B-B14F-4D97-AF65-F5344CB8AC3E}">
        <p14:creationId xmlns:p14="http://schemas.microsoft.com/office/powerpoint/2010/main" val="86663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00034" y="482841"/>
          <a:ext cx="8215370" cy="3731914"/>
        </p:xfrm>
        <a:graphic>
          <a:graphicData uri="http://schemas.openxmlformats.org/drawingml/2006/table">
            <a:tbl>
              <a:tblPr/>
              <a:tblGrid>
                <a:gridCol w="8215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Estándares - Examen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B2.C4.1. Realiza operaciones con polinomios.</a:t>
                      </a:r>
                      <a:endParaRPr lang="es-E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B2.C4.2. Conoce y utiliza los productos notables.</a:t>
                      </a:r>
                      <a:endParaRPr lang="es-E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6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B2.C4.3. Factoriza polinomios con la regla de Ruffini, identidades notables y factor común. </a:t>
                      </a:r>
                      <a:endParaRPr lang="es-ES" sz="3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1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3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B2.C5.1. Lenguaje Algebraico. </a:t>
                      </a:r>
                      <a:endParaRPr lang="es-E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9E78B231-4699-7347-889C-BBDF853BDE29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10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B48A-D95E-8E48-A52D-8AD604F48019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Traduce a lenguaje algebraico: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6B87047-49C4-BE49-A44E-1CFF21BBA379}"/>
              </a:ext>
            </a:extLst>
          </p:cNvPr>
          <p:cNvSpPr/>
          <p:nvPr/>
        </p:nvSpPr>
        <p:spPr>
          <a:xfrm>
            <a:off x="494197" y="1845178"/>
            <a:ext cx="8110251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De un barril de vino sacan 1/3 de lo que le cabe, luego 2/5 de lo que le queda y al final 10 litros. ¿Qué expresión representa el vino que han sacado?</a:t>
            </a:r>
            <a:endParaRPr lang="es-E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B8042F5-84EB-734C-8BCC-0EFDEE203DCB}"/>
              </a:ext>
            </a:extLst>
          </p:cNvPr>
          <p:cNvSpPr/>
          <p:nvPr/>
        </p:nvSpPr>
        <p:spPr>
          <a:xfrm>
            <a:off x="480436" y="3485835"/>
            <a:ext cx="8110251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b) Compré dos abrigos por 80€. Uno estaba rebajado un 20% y el otro un 30%. Indica la expresión algebraica que representa el precio de cada uno.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8A76C2E-68EF-5144-AEF1-8E1CB46AC70F}"/>
              </a:ext>
            </a:extLst>
          </p:cNvPr>
          <p:cNvSpPr/>
          <p:nvPr/>
        </p:nvSpPr>
        <p:spPr>
          <a:xfrm>
            <a:off x="480437" y="5272979"/>
            <a:ext cx="8110251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c) Un bocadillo vale 1€ más que una botella de agua. Por 3 bocadillos y dos aguas he pagado 8€.</a:t>
            </a:r>
            <a:endParaRPr lang="es-E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70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9E78B231-4699-7347-889C-BBDF853BDE29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11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2CDB48A-D95E-8E48-A52D-8AD604F48019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Traduce a lenguaje algebraico: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B6B87047-49C4-BE49-A44E-1CFF21BBA379}"/>
              </a:ext>
            </a:extLst>
          </p:cNvPr>
          <p:cNvSpPr/>
          <p:nvPr/>
        </p:nvSpPr>
        <p:spPr>
          <a:xfrm>
            <a:off x="494197" y="1845178"/>
            <a:ext cx="8110251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a) La expresión 10a+b representa un número de 2 cifras. Escribe en forma algebraica un número de 3 cifras.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B8042F5-84EB-734C-8BCC-0EFDEE203DCB}"/>
              </a:ext>
            </a:extLst>
          </p:cNvPr>
          <p:cNvSpPr/>
          <p:nvPr/>
        </p:nvSpPr>
        <p:spPr>
          <a:xfrm>
            <a:off x="494197" y="3768789"/>
            <a:ext cx="8110251" cy="254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2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b) Un grupo de amigos quiere comprar un regalo a María y tocan a 12€ cada uno. Si fueran 3 amigos más tocarían a 4€ menos cada uno. ¿Qué expresión algebraica representa la igualdad entre las dos frases anteriores?.</a:t>
            </a:r>
          </a:p>
        </p:txBody>
      </p:sp>
    </p:spTree>
    <p:extLst>
      <p:ext uri="{BB962C8B-B14F-4D97-AF65-F5344CB8AC3E}">
        <p14:creationId xmlns:p14="http://schemas.microsoft.com/office/powerpoint/2010/main" val="474377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Lenguaje Algebraico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9E78B231-4699-7347-889C-BBDF853BDE29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12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2CDB48A-D95E-8E48-A52D-8AD604F48019}"/>
                  </a:ext>
                </a:extLst>
              </p:cNvPr>
              <p:cNvSpPr txBox="1"/>
              <p:nvPr/>
            </p:nvSpPr>
            <p:spPr>
              <a:xfrm>
                <a:off x="1226002" y="1196752"/>
                <a:ext cx="7560840" cy="148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800" dirty="0">
                    <a:solidFill>
                      <a:schemeClr val="bg1"/>
                    </a:solidFill>
                  </a:rPr>
                  <a:t>Inventa un problema de la vida real cuya solución sea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=10</m:t>
                            </m:r>
                          </m:e>
                          <m:e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=20</m:t>
                            </m:r>
                          </m:e>
                        </m:eqArr>
                      </m:e>
                    </m:d>
                  </m:oMath>
                </a14:m>
                <a:endParaRPr lang="es-E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2CDB48A-D95E-8E48-A52D-8AD604F48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002" y="1196752"/>
                <a:ext cx="7560840" cy="1484381"/>
              </a:xfrm>
              <a:prstGeom prst="rect">
                <a:avLst/>
              </a:prstGeom>
              <a:blipFill>
                <a:blip r:embed="rId2"/>
                <a:stretch>
                  <a:fillRect l="-1678" t="-113559" r="-3188" b="-20762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2 CuadroTexto">
            <a:extLst>
              <a:ext uri="{FF2B5EF4-FFF2-40B4-BE49-F238E27FC236}">
                <a16:creationId xmlns:a16="http://schemas.microsoft.com/office/drawing/2014/main" id="{5440B079-058C-B24F-9984-AA049C9B6B7E}"/>
              </a:ext>
            </a:extLst>
          </p:cNvPr>
          <p:cNvSpPr txBox="1"/>
          <p:nvPr/>
        </p:nvSpPr>
        <p:spPr>
          <a:xfrm>
            <a:off x="494197" y="335699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13</a:t>
            </a:r>
            <a:endParaRPr lang="es-E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B623931-58F0-2048-832A-07657C006DAC}"/>
                  </a:ext>
                </a:extLst>
              </p:cNvPr>
              <p:cNvSpPr txBox="1"/>
              <p:nvPr/>
            </p:nvSpPr>
            <p:spPr>
              <a:xfrm>
                <a:off x="1197552" y="3284984"/>
                <a:ext cx="7560840" cy="1484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s-ES" sz="2800" dirty="0">
                    <a:solidFill>
                      <a:schemeClr val="bg1"/>
                    </a:solidFill>
                  </a:rPr>
                  <a:t>Inventa un problema de la vida real cuya solución sea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s-E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s-E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=20</m:t>
                            </m:r>
                          </m:e>
                          <m:e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0,4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−0,2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E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=40</m:t>
                            </m:r>
                          </m:e>
                        </m:eqArr>
                      </m:e>
                    </m:d>
                  </m:oMath>
                </a14:m>
                <a:endParaRPr lang="es-E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B623931-58F0-2048-832A-07657C006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52" y="3284984"/>
                <a:ext cx="7560840" cy="1484381"/>
              </a:xfrm>
              <a:prstGeom prst="rect">
                <a:avLst/>
              </a:prstGeom>
              <a:blipFill>
                <a:blip r:embed="rId3"/>
                <a:stretch>
                  <a:fillRect l="-1508" t="-115254" r="-3015" b="-20678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231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Monomios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1171576"/>
            <a:ext cx="7027722" cy="201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24" y="3404723"/>
            <a:ext cx="8095916" cy="211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951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Monomios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797F15-52D5-3142-96E0-078EF23DA185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14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Completa la tabla: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1F510E-664E-1D48-A790-2F6CF6721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20300"/>
              </p:ext>
            </p:extLst>
          </p:nvPr>
        </p:nvGraphicFramePr>
        <p:xfrm>
          <a:off x="494197" y="1892615"/>
          <a:ext cx="8110250" cy="4128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2050">
                  <a:extLst>
                    <a:ext uri="{9D8B030D-6E8A-4147-A177-3AD203B41FA5}">
                      <a16:colId xmlns:a16="http://schemas.microsoft.com/office/drawing/2014/main" val="1434869413"/>
                    </a:ext>
                  </a:extLst>
                </a:gridCol>
                <a:gridCol w="1622050">
                  <a:extLst>
                    <a:ext uri="{9D8B030D-6E8A-4147-A177-3AD203B41FA5}">
                      <a16:colId xmlns:a16="http://schemas.microsoft.com/office/drawing/2014/main" val="556268923"/>
                    </a:ext>
                  </a:extLst>
                </a:gridCol>
                <a:gridCol w="1622050">
                  <a:extLst>
                    <a:ext uri="{9D8B030D-6E8A-4147-A177-3AD203B41FA5}">
                      <a16:colId xmlns:a16="http://schemas.microsoft.com/office/drawing/2014/main" val="1889481910"/>
                    </a:ext>
                  </a:extLst>
                </a:gridCol>
                <a:gridCol w="1622050">
                  <a:extLst>
                    <a:ext uri="{9D8B030D-6E8A-4147-A177-3AD203B41FA5}">
                      <a16:colId xmlns:a16="http://schemas.microsoft.com/office/drawing/2014/main" val="874909130"/>
                    </a:ext>
                  </a:extLst>
                </a:gridCol>
                <a:gridCol w="1622050">
                  <a:extLst>
                    <a:ext uri="{9D8B030D-6E8A-4147-A177-3AD203B41FA5}">
                      <a16:colId xmlns:a16="http://schemas.microsoft.com/office/drawing/2014/main" val="1070104658"/>
                    </a:ext>
                  </a:extLst>
                </a:gridCol>
              </a:tblGrid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Monomio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Coeficiente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Parte literal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bg1"/>
                          </a:solidFill>
                          <a:effectLst/>
                        </a:rPr>
                        <a:t>Variables</a:t>
                      </a:r>
                      <a:endParaRPr lang="es-E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Grado</a:t>
                      </a:r>
                      <a:endParaRPr lang="es-E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76380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-9x</a:t>
                      </a:r>
                      <a:r>
                        <a:rPr lang="es-ES" sz="32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16047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2x</a:t>
                      </a:r>
                      <a:r>
                        <a:rPr lang="es-ES" sz="32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s-ES" sz="32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894724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4wt</a:t>
                      </a:r>
                      <a:r>
                        <a:rPr lang="es-ES" sz="32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65685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3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7129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ab</a:t>
                      </a:r>
                      <a:r>
                        <a:rPr lang="es-ES" sz="32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73677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-6hg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47308"/>
                  </a:ext>
                </a:extLst>
              </a:tr>
              <a:tr h="516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7…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qg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98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418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Monomios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791580" y="1268760"/>
            <a:ext cx="7560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Suma/Resta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Producto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Cociente</a:t>
            </a:r>
          </a:p>
        </p:txBody>
      </p:sp>
    </p:spTree>
    <p:extLst>
      <p:ext uri="{BB962C8B-B14F-4D97-AF65-F5344CB8AC3E}">
        <p14:creationId xmlns:p14="http://schemas.microsoft.com/office/powerpoint/2010/main" val="3946321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Monomios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797F15-52D5-3142-96E0-078EF23DA185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15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Opera: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8B53A36-3803-A34F-A616-B95AFD874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53061"/>
              </p:ext>
            </p:extLst>
          </p:nvPr>
        </p:nvGraphicFramePr>
        <p:xfrm>
          <a:off x="494197" y="2060848"/>
          <a:ext cx="8038243" cy="259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176">
                  <a:extLst>
                    <a:ext uri="{9D8B030D-6E8A-4147-A177-3AD203B41FA5}">
                      <a16:colId xmlns:a16="http://schemas.microsoft.com/office/drawing/2014/main" val="581630941"/>
                    </a:ext>
                  </a:extLst>
                </a:gridCol>
                <a:gridCol w="2009176">
                  <a:extLst>
                    <a:ext uri="{9D8B030D-6E8A-4147-A177-3AD203B41FA5}">
                      <a16:colId xmlns:a16="http://schemas.microsoft.com/office/drawing/2014/main" val="1193245248"/>
                    </a:ext>
                  </a:extLst>
                </a:gridCol>
                <a:gridCol w="2411473">
                  <a:extLst>
                    <a:ext uri="{9D8B030D-6E8A-4147-A177-3AD203B41FA5}">
                      <a16:colId xmlns:a16="http://schemas.microsoft.com/office/drawing/2014/main" val="3662560359"/>
                    </a:ext>
                  </a:extLst>
                </a:gridCol>
                <a:gridCol w="1608418">
                  <a:extLst>
                    <a:ext uri="{9D8B030D-6E8A-4147-A177-3AD203B41FA5}">
                      <a16:colId xmlns:a16="http://schemas.microsoft.com/office/drawing/2014/main" val="2413699663"/>
                    </a:ext>
                  </a:extLst>
                </a:gridCol>
              </a:tblGrid>
              <a:tr h="2418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a) x + x 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b) 3x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-2x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-5x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c) a+4a 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d) 4n – 6n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84934"/>
                  </a:ext>
                </a:extLst>
              </a:tr>
              <a:tr h="2418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e) 2m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+m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+4m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f) 6c – 8c +2c 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g) 6a -3b +2a +7b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h) 3t-5t+t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27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6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Monomios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797F15-52D5-3142-96E0-078EF23DA185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16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Opera: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3327A11D-0A22-3949-B13E-AA1E6809C4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0272260"/>
                  </p:ext>
                </p:extLst>
              </p:nvPr>
            </p:nvGraphicFramePr>
            <p:xfrm>
              <a:off x="513995" y="2060848"/>
              <a:ext cx="8110252" cy="24307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27175">
                      <a:extLst>
                        <a:ext uri="{9D8B030D-6E8A-4147-A177-3AD203B41FA5}">
                          <a16:colId xmlns:a16="http://schemas.microsoft.com/office/drawing/2014/main" val="2002493988"/>
                        </a:ext>
                      </a:extLst>
                    </a:gridCol>
                    <a:gridCol w="2027175">
                      <a:extLst>
                        <a:ext uri="{9D8B030D-6E8A-4147-A177-3AD203B41FA5}">
                          <a16:colId xmlns:a16="http://schemas.microsoft.com/office/drawing/2014/main" val="2512933698"/>
                        </a:ext>
                      </a:extLst>
                    </a:gridCol>
                    <a:gridCol w="1967670">
                      <a:extLst>
                        <a:ext uri="{9D8B030D-6E8A-4147-A177-3AD203B41FA5}">
                          <a16:colId xmlns:a16="http://schemas.microsoft.com/office/drawing/2014/main" val="1475586198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1207018751"/>
                        </a:ext>
                      </a:extLst>
                    </a:gridCol>
                  </a:tblGrid>
                  <a:tr h="158068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a) 3x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5x 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b) (-a) 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4a=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c)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24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E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s-E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ES" sz="2400" b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400" b="0" i="1" smtClean="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9173115"/>
                      </a:ext>
                    </a:extLst>
                  </a:tr>
                  <a:tr h="850113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e) (-3x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) 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6x 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f) -xy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5y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 = 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g) 14a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6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: 2a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h) 3t-5t+t=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981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>
                <a:extLst>
                  <a:ext uri="{FF2B5EF4-FFF2-40B4-BE49-F238E27FC236}">
                    <a16:creationId xmlns:a16="http://schemas.microsoft.com/office/drawing/2014/main" id="{3327A11D-0A22-3949-B13E-AA1E6809C4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0272260"/>
                  </p:ext>
                </p:extLst>
              </p:nvPr>
            </p:nvGraphicFramePr>
            <p:xfrm>
              <a:off x="513995" y="2060848"/>
              <a:ext cx="8110252" cy="24307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27175">
                      <a:extLst>
                        <a:ext uri="{9D8B030D-6E8A-4147-A177-3AD203B41FA5}">
                          <a16:colId xmlns:a16="http://schemas.microsoft.com/office/drawing/2014/main" val="2002493988"/>
                        </a:ext>
                      </a:extLst>
                    </a:gridCol>
                    <a:gridCol w="2027175">
                      <a:extLst>
                        <a:ext uri="{9D8B030D-6E8A-4147-A177-3AD203B41FA5}">
                          <a16:colId xmlns:a16="http://schemas.microsoft.com/office/drawing/2014/main" val="2512933698"/>
                        </a:ext>
                      </a:extLst>
                    </a:gridCol>
                    <a:gridCol w="1967670">
                      <a:extLst>
                        <a:ext uri="{9D8B030D-6E8A-4147-A177-3AD203B41FA5}">
                          <a16:colId xmlns:a16="http://schemas.microsoft.com/office/drawing/2014/main" val="1475586198"/>
                        </a:ext>
                      </a:extLst>
                    </a:gridCol>
                    <a:gridCol w="2088232">
                      <a:extLst>
                        <a:ext uri="{9D8B030D-6E8A-4147-A177-3AD203B41FA5}">
                          <a16:colId xmlns:a16="http://schemas.microsoft.com/office/drawing/2014/main" val="1207018751"/>
                        </a:ext>
                      </a:extLst>
                    </a:gridCol>
                  </a:tblGrid>
                  <a:tr h="158068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a) 3x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5x 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b) (-a) 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4a=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7097" t="-5600" r="-106452" b="-53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8485" t="-5600" b="-536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9173115"/>
                      </a:ext>
                    </a:extLst>
                  </a:tr>
                  <a:tr h="850113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e) (-3x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) 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6x 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f) -xy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5y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 = 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g) 14a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6 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: 2a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h) 3t-5t+t=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7981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96516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Monomios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797F15-52D5-3142-96E0-078EF23DA185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17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Opera: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61684FDC-D473-D444-917B-464615BE5D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335111"/>
                  </p:ext>
                </p:extLst>
              </p:nvPr>
            </p:nvGraphicFramePr>
            <p:xfrm>
              <a:off x="494197" y="1862677"/>
              <a:ext cx="8110250" cy="1950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1699">
                      <a:extLst>
                        <a:ext uri="{9D8B030D-6E8A-4147-A177-3AD203B41FA5}">
                          <a16:colId xmlns:a16="http://schemas.microsoft.com/office/drawing/2014/main" val="2633960267"/>
                        </a:ext>
                      </a:extLst>
                    </a:gridCol>
                    <a:gridCol w="912885">
                      <a:extLst>
                        <a:ext uri="{9D8B030D-6E8A-4147-A177-3AD203B41FA5}">
                          <a16:colId xmlns:a16="http://schemas.microsoft.com/office/drawing/2014/main" val="1635394466"/>
                        </a:ext>
                      </a:extLst>
                    </a:gridCol>
                    <a:gridCol w="1823419">
                      <a:extLst>
                        <a:ext uri="{9D8B030D-6E8A-4147-A177-3AD203B41FA5}">
                          <a16:colId xmlns:a16="http://schemas.microsoft.com/office/drawing/2014/main" val="358503315"/>
                        </a:ext>
                      </a:extLst>
                    </a:gridCol>
                    <a:gridCol w="2232247">
                      <a:extLst>
                        <a:ext uri="{9D8B030D-6E8A-4147-A177-3AD203B41FA5}">
                          <a16:colId xmlns:a16="http://schemas.microsoft.com/office/drawing/2014/main" val="3992612758"/>
                        </a:ext>
                      </a:extLst>
                    </a:gridCol>
                  </a:tblGrid>
                  <a:tr h="0"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a) 6x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-4x+5-7x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-6x-9 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b) 8-2a + a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 -9a +5 = 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5709702"/>
                      </a:ext>
                    </a:extLst>
                  </a:tr>
                  <a:tr h="0"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c) (2x+3)-(5x-6)=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(5x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-3x) – (-3x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+2x-5)=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613917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e) (-5xyz)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6x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z 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24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24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s-ES" sz="24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s-ES" sz="2400" b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s-ES" sz="2400" b="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36235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61684FDC-D473-D444-917B-464615BE5D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4335111"/>
                  </p:ext>
                </p:extLst>
              </p:nvPr>
            </p:nvGraphicFramePr>
            <p:xfrm>
              <a:off x="494197" y="1862677"/>
              <a:ext cx="8110250" cy="19507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41699">
                      <a:extLst>
                        <a:ext uri="{9D8B030D-6E8A-4147-A177-3AD203B41FA5}">
                          <a16:colId xmlns:a16="http://schemas.microsoft.com/office/drawing/2014/main" val="2633960267"/>
                        </a:ext>
                      </a:extLst>
                    </a:gridCol>
                    <a:gridCol w="912885">
                      <a:extLst>
                        <a:ext uri="{9D8B030D-6E8A-4147-A177-3AD203B41FA5}">
                          <a16:colId xmlns:a16="http://schemas.microsoft.com/office/drawing/2014/main" val="1635394466"/>
                        </a:ext>
                      </a:extLst>
                    </a:gridCol>
                    <a:gridCol w="1823419">
                      <a:extLst>
                        <a:ext uri="{9D8B030D-6E8A-4147-A177-3AD203B41FA5}">
                          <a16:colId xmlns:a16="http://schemas.microsoft.com/office/drawing/2014/main" val="358503315"/>
                        </a:ext>
                      </a:extLst>
                    </a:gridCol>
                    <a:gridCol w="2232247">
                      <a:extLst>
                        <a:ext uri="{9D8B030D-6E8A-4147-A177-3AD203B41FA5}">
                          <a16:colId xmlns:a16="http://schemas.microsoft.com/office/drawing/2014/main" val="3992612758"/>
                        </a:ext>
                      </a:extLst>
                    </a:gridCol>
                  </a:tblGrid>
                  <a:tr h="304800"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a) 6x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-4x+5-7x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-6x-9 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b) 8-2a + a</a:t>
                          </a:r>
                          <a:r>
                            <a:rPr lang="es-ES" sz="20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 -9a +5 = 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5709702"/>
                      </a:ext>
                    </a:extLst>
                  </a:tr>
                  <a:tr h="762000"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</a:rPr>
                            <a:t>c) (2x+3)-(5x-6)=</a:t>
                          </a:r>
                          <a:endParaRPr lang="es-ES" sz="20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(5x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-3x) – (-3x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+2x-5)=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0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6139177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e) (-5xyz) 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  <a:sym typeface="Symbol" pitchFamily="2" charset="2"/>
                            </a:rPr>
                            <a:t>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6x</a:t>
                          </a:r>
                          <a:r>
                            <a:rPr lang="es-ES" sz="2400" b="0" baseline="30000" dirty="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z 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4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4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4815" t="-131429" r="-8148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3636" t="-1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36235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422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Monomios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797F15-52D5-3142-96E0-078EF23DA185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18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Simplifica: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73C6BC60-0E93-414B-8DDA-EB4E006EF7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999476"/>
                  </p:ext>
                </p:extLst>
              </p:nvPr>
            </p:nvGraphicFramePr>
            <p:xfrm>
              <a:off x="483488" y="1873859"/>
              <a:ext cx="8120959" cy="42194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9702">
                      <a:extLst>
                        <a:ext uri="{9D8B030D-6E8A-4147-A177-3AD203B41FA5}">
                          <a16:colId xmlns:a16="http://schemas.microsoft.com/office/drawing/2014/main" val="3889732722"/>
                        </a:ext>
                      </a:extLst>
                    </a:gridCol>
                    <a:gridCol w="4061257">
                      <a:extLst>
                        <a:ext uri="{9D8B030D-6E8A-4147-A177-3AD203B41FA5}">
                          <a16:colId xmlns:a16="http://schemas.microsoft.com/office/drawing/2014/main" val="3597419913"/>
                        </a:ext>
                      </a:extLst>
                    </a:gridCol>
                  </a:tblGrid>
                  <a:tr h="2110323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a)</a:t>
                          </a:r>
                          <a:r>
                            <a:rPr lang="es-ES" sz="3200" b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4568663"/>
                      </a:ext>
                    </a:extLst>
                  </a:tr>
                  <a:tr h="210911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s-ES" sz="36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s-ES" sz="36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 =</a:t>
                          </a: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6928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>
                <a:extLst>
                  <a:ext uri="{FF2B5EF4-FFF2-40B4-BE49-F238E27FC236}">
                    <a16:creationId xmlns:a16="http://schemas.microsoft.com/office/drawing/2014/main" id="{73C6BC60-0E93-414B-8DDA-EB4E006EF7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7999476"/>
                  </p:ext>
                </p:extLst>
              </p:nvPr>
            </p:nvGraphicFramePr>
            <p:xfrm>
              <a:off x="483488" y="1873859"/>
              <a:ext cx="8120959" cy="42194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59702">
                      <a:extLst>
                        <a:ext uri="{9D8B030D-6E8A-4147-A177-3AD203B41FA5}">
                          <a16:colId xmlns:a16="http://schemas.microsoft.com/office/drawing/2014/main" val="3889732722"/>
                        </a:ext>
                      </a:extLst>
                    </a:gridCol>
                    <a:gridCol w="4061257">
                      <a:extLst>
                        <a:ext uri="{9D8B030D-6E8A-4147-A177-3AD203B41FA5}">
                          <a16:colId xmlns:a16="http://schemas.microsoft.com/office/drawing/2014/main" val="3597419913"/>
                        </a:ext>
                      </a:extLst>
                    </a:gridCol>
                  </a:tblGrid>
                  <a:tr h="2110323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599" r="-100000" b="-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13" t="-599" b="-994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4568663"/>
                      </a:ext>
                    </a:extLst>
                  </a:tr>
                  <a:tr h="210911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10120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313" t="-101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6928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1577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126876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Es el lenguaje que nos permite traducir situaciones de la vida real a lenguaje matemático mediante el uso de letras en combinación con símbolos y números.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¿Qué es el lenguaje algebraico?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27784" y="2636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accent1">
                    <a:lumMod val="75000"/>
                  </a:schemeClr>
                </a:solidFill>
              </a:rPr>
              <a:t>Lenguaje Numérico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508104" y="26369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chemeClr val="accent3">
                    <a:lumMod val="75000"/>
                  </a:schemeClr>
                </a:solidFill>
              </a:rPr>
              <a:t>Lenguaje Algebraico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33569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2">
                    <a:lumMod val="75000"/>
                  </a:schemeClr>
                </a:solidFill>
              </a:rPr>
              <a:t>Multiplos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de 5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843808" y="33569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5,10,15,20,…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516216" y="33569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5·n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42117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Números pares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43808" y="42117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2,4,6,8,10,12,…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516216" y="421179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2·y 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67544" y="52292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Números de 3 en 3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843808" y="52292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1,4,7,10,13,16,…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516216" y="52292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3·x+1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56"/>
          <a:stretch/>
        </p:blipFill>
        <p:spPr bwMode="auto">
          <a:xfrm>
            <a:off x="1058139" y="2348880"/>
            <a:ext cx="7027722" cy="216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0388"/>
            <a:ext cx="7753187" cy="776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5000636"/>
            <a:ext cx="7230278" cy="64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04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EC797F15-52D5-3142-96E0-078EF23DA185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19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Completa la tabla: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E141456-6A1C-8441-B801-C3149DB33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33917"/>
              </p:ext>
            </p:extLst>
          </p:nvPr>
        </p:nvGraphicFramePr>
        <p:xfrm>
          <a:off x="494198" y="2132857"/>
          <a:ext cx="7966234" cy="331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9778">
                  <a:extLst>
                    <a:ext uri="{9D8B030D-6E8A-4147-A177-3AD203B41FA5}">
                      <a16:colId xmlns:a16="http://schemas.microsoft.com/office/drawing/2014/main" val="4083150738"/>
                    </a:ext>
                  </a:extLst>
                </a:gridCol>
                <a:gridCol w="1727148">
                  <a:extLst>
                    <a:ext uri="{9D8B030D-6E8A-4147-A177-3AD203B41FA5}">
                      <a16:colId xmlns:a16="http://schemas.microsoft.com/office/drawing/2014/main" val="2994511433"/>
                    </a:ext>
                  </a:extLst>
                </a:gridCol>
                <a:gridCol w="1919308">
                  <a:extLst>
                    <a:ext uri="{9D8B030D-6E8A-4147-A177-3AD203B41FA5}">
                      <a16:colId xmlns:a16="http://schemas.microsoft.com/office/drawing/2014/main" val="4072011745"/>
                    </a:ext>
                  </a:extLst>
                </a:gridCol>
              </a:tblGrid>
              <a:tr h="13249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Polinomio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Grado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Término independiente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66452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-3x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- 4x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+ 3x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y + 6xy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397739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- 4x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- x + 7 + 2x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14185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 – 11x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2 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- x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8 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+ 6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s-ES" sz="2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3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6035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Valor Numérico de un Polinomio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/>
          <a:stretch>
            <a:fillRect/>
          </a:stretch>
        </p:blipFill>
        <p:spPr bwMode="auto">
          <a:xfrm>
            <a:off x="714348" y="2643182"/>
            <a:ext cx="5429288" cy="2562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142984"/>
            <a:ext cx="8001056" cy="1060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061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Valor Numérico de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0F055265-CADD-674A-B56F-0F36FE33C433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20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F81BB-1BA2-DC44-BB45-E36B89C8F83B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0B5043B0-5553-ED4E-BBF0-3D8003AF4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446518"/>
                  </p:ext>
                </p:extLst>
              </p:nvPr>
            </p:nvGraphicFramePr>
            <p:xfrm>
              <a:off x="494197" y="1822309"/>
              <a:ext cx="8038243" cy="43973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79158">
                      <a:extLst>
                        <a:ext uri="{9D8B030D-6E8A-4147-A177-3AD203B41FA5}">
                          <a16:colId xmlns:a16="http://schemas.microsoft.com/office/drawing/2014/main" val="1638355068"/>
                        </a:ext>
                      </a:extLst>
                    </a:gridCol>
                    <a:gridCol w="2679158">
                      <a:extLst>
                        <a:ext uri="{9D8B030D-6E8A-4147-A177-3AD203B41FA5}">
                          <a16:colId xmlns:a16="http://schemas.microsoft.com/office/drawing/2014/main" val="4080912637"/>
                        </a:ext>
                      </a:extLst>
                    </a:gridCol>
                    <a:gridCol w="2679927">
                      <a:extLst>
                        <a:ext uri="{9D8B030D-6E8A-4147-A177-3AD203B41FA5}">
                          <a16:colId xmlns:a16="http://schemas.microsoft.com/office/drawing/2014/main" val="2317289598"/>
                        </a:ext>
                      </a:extLst>
                    </a:gridCol>
                  </a:tblGrid>
                  <a:tr h="1245239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kumimoji="0" lang="es-E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a) P(x)=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s-ES" sz="2000" b="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+5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s-E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en x=1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kumimoji="0" lang="es-E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Q(x)=x2-2x+6  en x=0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kumimoji="0" lang="es-E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c) R(x)=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s-ES" sz="2000" b="0" i="1" kern="12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s-ES" sz="2000" b="0" kern="1200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s-E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en x=2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7399"/>
                      </a:ext>
                    </a:extLst>
                  </a:tr>
                  <a:tr h="148989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d) S(</a:t>
                          </a:r>
                          <a:r>
                            <a:rPr lang="es-ES" sz="2000" b="0" dirty="0" err="1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x,y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en x=1, y=2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e) T(x)=xy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-xy  en x=2, y=-1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f) U(x)=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en x=-2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9466182"/>
                      </a:ext>
                    </a:extLst>
                  </a:tr>
                  <a:tr h="149017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g) V(</a:t>
                          </a:r>
                          <a:r>
                            <a:rPr lang="es-ES" sz="2000" b="0" dirty="0" err="1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a,b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+5</m:t>
                                  </m:r>
                                </m:den>
                              </m:f>
                            </m:oMath>
                          </a14:m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en a=1, b=-1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h) W(x)=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4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lang="es-ES" sz="2400" b="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s-E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s-ES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en x=5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i) Z(x)=x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  en x=-1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4666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0B5043B0-5553-ED4E-BBF0-3D8003AF40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446518"/>
                  </p:ext>
                </p:extLst>
              </p:nvPr>
            </p:nvGraphicFramePr>
            <p:xfrm>
              <a:off x="494197" y="1822309"/>
              <a:ext cx="8038243" cy="439737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679158">
                      <a:extLst>
                        <a:ext uri="{9D8B030D-6E8A-4147-A177-3AD203B41FA5}">
                          <a16:colId xmlns:a16="http://schemas.microsoft.com/office/drawing/2014/main" val="1638355068"/>
                        </a:ext>
                      </a:extLst>
                    </a:gridCol>
                    <a:gridCol w="2679158">
                      <a:extLst>
                        <a:ext uri="{9D8B030D-6E8A-4147-A177-3AD203B41FA5}">
                          <a16:colId xmlns:a16="http://schemas.microsoft.com/office/drawing/2014/main" val="4080912637"/>
                        </a:ext>
                      </a:extLst>
                    </a:gridCol>
                    <a:gridCol w="2679927">
                      <a:extLst>
                        <a:ext uri="{9D8B030D-6E8A-4147-A177-3AD203B41FA5}">
                          <a16:colId xmlns:a16="http://schemas.microsoft.com/office/drawing/2014/main" val="2317289598"/>
                        </a:ext>
                      </a:extLst>
                    </a:gridCol>
                  </a:tblGrid>
                  <a:tr h="124523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6122" r="-200474" b="-255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kumimoji="0" lang="es-ES" sz="2000" b="0" kern="12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Q(x)=x2-2x+6  en x=0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4" t="-6122" b="-2551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557399"/>
                      </a:ext>
                    </a:extLst>
                  </a:tr>
                  <a:tr h="148989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88136" r="-200474" b="-1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e) T(x)=xy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-xy  en x=2, y=-1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474" t="-88136" b="-11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9466182"/>
                      </a:ext>
                    </a:extLst>
                  </a:tr>
                  <a:tr h="16622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69466" r="-200474" b="-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9528" t="-169466" r="-99528" b="-7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i) Z(x)=x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-4x</a:t>
                          </a:r>
                          <a:r>
                            <a:rPr lang="es-ES" sz="2000" b="0" baseline="3000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-x  en x=-1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s-ES" sz="2000" b="0" dirty="0">
                              <a:solidFill>
                                <a:schemeClr val="bg1"/>
                              </a:solidFill>
                              <a:effectLst/>
                              <a:latin typeface="Calibri" panose="020F0502020204030204" pitchFamily="34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24666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43144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00CF55-3411-DF4A-92B4-F7B9810372BC}"/>
              </a:ext>
            </a:extLst>
          </p:cNvPr>
          <p:cNvSpPr txBox="1"/>
          <p:nvPr/>
        </p:nvSpPr>
        <p:spPr>
          <a:xfrm>
            <a:off x="791580" y="126876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Suma/Resta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Producto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02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Suma, resta y producto de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0F055265-CADD-674A-B56F-0F36FE33C433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21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F81BB-1BA2-DC44-BB45-E36B89C8F83B}"/>
              </a:ext>
            </a:extLst>
          </p:cNvPr>
          <p:cNvSpPr txBox="1"/>
          <p:nvPr/>
        </p:nvSpPr>
        <p:spPr>
          <a:xfrm>
            <a:off x="1226002" y="1196752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Completa Dados P(x)=2x</a:t>
            </a:r>
            <a:r>
              <a:rPr lang="es-ES" sz="2800" baseline="30000" dirty="0">
                <a:solidFill>
                  <a:schemeClr val="bg1"/>
                </a:solidFill>
              </a:rPr>
              <a:t>3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</a:t>
            </a:r>
            <a:r>
              <a:rPr lang="es-ES" sz="2800" dirty="0">
                <a:solidFill>
                  <a:schemeClr val="bg1"/>
                </a:solidFill>
              </a:rPr>
              <a:t>x</a:t>
            </a:r>
            <a:r>
              <a:rPr lang="es-ES" sz="2800" baseline="30000" dirty="0">
                <a:solidFill>
                  <a:schemeClr val="bg1"/>
                </a:solidFill>
              </a:rPr>
              <a:t>2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</a:t>
            </a:r>
            <a:r>
              <a:rPr lang="es-ES" sz="2800" dirty="0">
                <a:solidFill>
                  <a:schemeClr val="bg1"/>
                </a:solidFill>
              </a:rPr>
              <a:t>4x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</a:t>
            </a:r>
            <a:r>
              <a:rPr lang="es-ES" sz="2800" dirty="0">
                <a:solidFill>
                  <a:schemeClr val="bg1"/>
                </a:solidFill>
              </a:rPr>
              <a:t>1, Q(x)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</a:t>
            </a:r>
            <a:r>
              <a:rPr lang="es-ES" sz="2800" dirty="0">
                <a:solidFill>
                  <a:schemeClr val="bg1"/>
                </a:solidFill>
              </a:rPr>
              <a:t>x</a:t>
            </a:r>
            <a:r>
              <a:rPr lang="es-ES" sz="2800" baseline="30000" dirty="0">
                <a:solidFill>
                  <a:schemeClr val="bg1"/>
                </a:solidFill>
              </a:rPr>
              <a:t>4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</a:t>
            </a:r>
            <a:r>
              <a:rPr lang="es-ES" sz="2800" dirty="0">
                <a:solidFill>
                  <a:schemeClr val="bg1"/>
                </a:solidFill>
              </a:rPr>
              <a:t>x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</a:t>
            </a:r>
            <a:r>
              <a:rPr lang="es-ES" sz="2800" dirty="0">
                <a:solidFill>
                  <a:schemeClr val="bg1"/>
                </a:solidFill>
              </a:rPr>
              <a:t>5 y R(x)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</a:t>
            </a:r>
            <a:r>
              <a:rPr lang="es-ES" sz="2800" dirty="0">
                <a:solidFill>
                  <a:schemeClr val="bg1"/>
                </a:solidFill>
              </a:rPr>
              <a:t>x</a:t>
            </a:r>
            <a:r>
              <a:rPr lang="es-ES" sz="2800" baseline="30000" dirty="0">
                <a:solidFill>
                  <a:schemeClr val="bg1"/>
                </a:solidFill>
              </a:rPr>
              <a:t>2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</a:t>
            </a:r>
            <a:r>
              <a:rPr lang="es-ES" sz="2800" dirty="0">
                <a:solidFill>
                  <a:schemeClr val="bg1"/>
                </a:solidFill>
              </a:rPr>
              <a:t>3x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</a:t>
            </a:r>
            <a:r>
              <a:rPr lang="es-ES" sz="2800" dirty="0">
                <a:solidFill>
                  <a:schemeClr val="bg1"/>
                </a:solidFill>
              </a:rPr>
              <a:t>2 . Calcular: a) P + Q +R, b) P-Q, c) P*R, d) Q*R - P</a:t>
            </a:r>
          </a:p>
        </p:txBody>
      </p:sp>
    </p:spTree>
    <p:extLst>
      <p:ext uri="{BB962C8B-B14F-4D97-AF65-F5344CB8AC3E}">
        <p14:creationId xmlns:p14="http://schemas.microsoft.com/office/powerpoint/2010/main" val="3366824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Suma, resta y producto de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0F055265-CADD-674A-B56F-0F36FE33C433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22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F81BB-1BA2-DC44-BB45-E36B89C8F83B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676B65-BF09-BD4F-AF8B-E4C1605D4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53670"/>
              </p:ext>
            </p:extLst>
          </p:nvPr>
        </p:nvGraphicFramePr>
        <p:xfrm>
          <a:off x="509045" y="1873859"/>
          <a:ext cx="8038244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9122">
                  <a:extLst>
                    <a:ext uri="{9D8B030D-6E8A-4147-A177-3AD203B41FA5}">
                      <a16:colId xmlns:a16="http://schemas.microsoft.com/office/drawing/2014/main" val="2310916066"/>
                    </a:ext>
                  </a:extLst>
                </a:gridCol>
                <a:gridCol w="4019122">
                  <a:extLst>
                    <a:ext uri="{9D8B030D-6E8A-4147-A177-3AD203B41FA5}">
                      <a16:colId xmlns:a16="http://schemas.microsoft.com/office/drawing/2014/main" val="4030636556"/>
                    </a:ext>
                  </a:extLst>
                </a:gridCol>
              </a:tblGrid>
              <a:tr h="10986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a) 3·(2x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 5)=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b) 7·(x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3x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)=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27534"/>
                  </a:ext>
                </a:extLst>
              </a:tr>
              <a:tr h="10986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c) x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·(5x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3)=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d) 3x ·(x</a:t>
                      </a:r>
                      <a:r>
                        <a:rPr lang="es-ES" sz="20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2x)=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116647"/>
                  </a:ext>
                </a:extLst>
              </a:tr>
              <a:tr h="51271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e) (4+x)·(3x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2)=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f) (2x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 3)·(x 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000" b="0">
                          <a:solidFill>
                            <a:schemeClr val="bg1"/>
                          </a:solidFill>
                          <a:effectLst/>
                        </a:rPr>
                        <a:t> 4)=</a:t>
                      </a:r>
                      <a:endParaRPr lang="es-ES" sz="20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842187"/>
                  </a:ext>
                </a:extLst>
              </a:tr>
              <a:tr h="193247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g) (4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x)·(2x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1)=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h) (x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2x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3)·(3x</a:t>
                      </a:r>
                      <a:r>
                        <a:rPr lang="es-ES" sz="20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5x 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4)=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0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0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83" marR="6498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32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386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Suma, resta y producto de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2 CuadroTexto">
            <a:extLst>
              <a:ext uri="{FF2B5EF4-FFF2-40B4-BE49-F238E27FC236}">
                <a16:creationId xmlns:a16="http://schemas.microsoft.com/office/drawing/2014/main" id="{0F055265-CADD-674A-B56F-0F36FE33C433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23</a:t>
            </a:r>
            <a:endParaRPr lang="es-ES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F81BB-1BA2-DC44-BB45-E36B89C8F83B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Calcula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70734F-11E9-3F4D-9C98-F194EFEA4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9999"/>
              </p:ext>
            </p:extLst>
          </p:nvPr>
        </p:nvGraphicFramePr>
        <p:xfrm>
          <a:off x="494197" y="1884871"/>
          <a:ext cx="8038243" cy="437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38243">
                  <a:extLst>
                    <a:ext uri="{9D8B030D-6E8A-4147-A177-3AD203B41FA5}">
                      <a16:colId xmlns:a16="http://schemas.microsoft.com/office/drawing/2014/main" val="2621407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a) (x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1)·(2x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3)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2·(x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1) </a:t>
                      </a:r>
                    </a:p>
                    <a:p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279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b) (2x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5)·(x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2)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3x·(x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2)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06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c) (x 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3)·(x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1)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(x 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5)·(x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2)</a:t>
                      </a:r>
                      <a:r>
                        <a:rPr lang="es-ES" sz="1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93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867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Igualdades Notables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410335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2428868"/>
            <a:ext cx="45585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678494"/>
            <a:ext cx="3714776" cy="125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8951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Igualdades Notables – Troncho y poncho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F1A1C8E-62AF-034E-947E-8F43E15A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49" y="1412776"/>
            <a:ext cx="6849238" cy="41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5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cachafeirocorchueloxeniamdi.files.wordpress.com/2007/03/bart-simpson-generator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68760"/>
            <a:ext cx="6984776" cy="4873101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547664" y="1772816"/>
            <a:ext cx="5310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1. Pensad un número.</a:t>
            </a:r>
          </a:p>
          <a:p>
            <a:r>
              <a:rPr lang="es-ES" dirty="0"/>
              <a:t>2. Sumadle 3.</a:t>
            </a:r>
          </a:p>
          <a:p>
            <a:r>
              <a:rPr lang="es-ES" dirty="0"/>
              <a:t>3. Multiplicad el resultado por 2.</a:t>
            </a:r>
          </a:p>
          <a:p>
            <a:r>
              <a:rPr lang="es-ES" dirty="0"/>
              <a:t>4. Ahora sumadle 4.</a:t>
            </a:r>
          </a:p>
          <a:p>
            <a:r>
              <a:rPr lang="es-ES" dirty="0"/>
              <a:t>5. Dividid entre 2.</a:t>
            </a:r>
          </a:p>
          <a:p>
            <a:r>
              <a:rPr lang="es-ES" dirty="0"/>
              <a:t>6. Restad, al resultado obtenido, el número que habíais pensado.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dirty="0"/>
              <a:t>Resultado: 5</a:t>
            </a:r>
          </a:p>
          <a:p>
            <a:endParaRPr lang="es-ES" b="1" dirty="0"/>
          </a:p>
          <a:p>
            <a:r>
              <a:rPr lang="es-ES" b="1" dirty="0"/>
              <a:t>¿Cómo sabemos el resultado?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JUEGO DE ADIVINANZAS</a:t>
            </a:r>
          </a:p>
        </p:txBody>
      </p:sp>
      <p:sp>
        <p:nvSpPr>
          <p:cNvPr id="9218" name="AutoShape 2" descr="data:image/jpeg;base64,/9j/4AAQSkZJRgABAQAAAQABAAD/2wCEAAkGBhIGEA8UEBAVEg8OExASDhUQExITERAQFRAhFhcQEh4XHSYhFxkmGRISHzAgKCcpLiwtFR4xNjAqNSg3LCkBCQoKDgwOGQ8PGjIlHyQrNTU2NCw1NTIpNjYsLDUqKTEsMS8yLDUpLDI2KS4uLykwMiwtNTQyKTQ0LTAvNDUsKv/AABEIALsBDQMBIgACEQEDEQH/xAAcAAEAAwEBAQEBAAAAAAAAAAAABgcIBAEFAgP/xABBEAABAwECBw0HAgYDAQAAAAABAAIDBAUREhMhVXOU0gYHFRYXMTIzQVORsbIiNFFUYXKScYEUI0JSgqFFovDB/8QAGwEBAAIDAQEAAAAAAAAAAAAAAAIFAwQGAQf/xAA0EQABAwEEBwcDBAMAAAAAAAAAAQIDEQRScaEFEhMVITGBIzIzNEFRU2GR8BQiscFC0fH/2gAMAwEAAhEDEQA/APv77266t3O1FHHR1GJbNFO+T+VDJhFjmgdY03dI8ygZ3zbXH/JDVqTYUm39vfLO0FV62KpoKZk7pi5oJErxl+GRar3O11RFpwJvkZFFrubXiTPlOtfOY1aj2E5TrXzmNWo9hRLg+Lu2+CcHxd23wUavvZIam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qqN9G2IWOcLRvwQT7tSZf+i0XRvMscZOUuY0n9S1ZDjaGU9QBkAdKB+mRa6s/qYtGz0hZYXOWqKtaKbsmrRqtSlUKf39vfLO0FV62KqqPpTaV/kFau/t75Z2gqvWxVVR9KbSv8gsb/ABFwNa2eW6nSiIvChCIiAIiIAiIgCIiAIiIAiIgCIiAIiIAiIgCIiAIiIAiIgCIiAL1eL1AcI6ip++XzC1zZ/UxaNnpCyM3qKn75fMLXNn9TFo2ekLJDzdidM7uMwKf39vfLO0FV62KqqPpTaV/kFau/t75Z2gqvWxVVR9KbSv8AIKD/ABFwNe2eW6nSiIvChCIiAIiIAiIgCIiAIiIAiIgCIiAIiIAiIgCIiAIiIAiIgCIiAL1eL1AcI6ip++XzC1zZ/UxaNnpCyM3qKn75fNa5s/qYtGz0hZIebsTpndxmBT+/t75Z2gqvWxVVR9KbSv8AIK1d/b3yztBVetiqqj6U2lf5BRf4i4GvbPLdTpREUShCIiAIiIAiIgCIiAIiIAiIgCIiAIiIAiIgCIiAIiIAiIgCIiAL1eL1AcLeoqfvl8wtc2f1MWjZ6QsjN6ip++XzC1zZ/UxaNnpCyQ83YnTO7jMCn9/b3yztBVetiqqj6U2lf5BWrv7e+WdoKr1sVVUfSm0r/IKD/EXA17Z5bqdKIi8KEIiIAiIgCIiAIiIAiIgCIiAIiIAiIgCIiAIiIAiIgCIv3DCahzWN6Ujmsb9zjcPNFWiVUk1FcqIh+V4rPod7OlmYwkv6zDNx6UQbdib+xpd7RPP9R2fItTevlgBMMgeL6hzgb7mMGWGNgyue8i9p7L7v3qGaZsj3autTEs36KmalU4kHXq/rV0j6B+BKwxyXNcWvyOAc28Ej9CF/JWyKipVCsc1WrRThb1FT98vmFrmz+pi0bPSFkYdRU/fL5ha5s/qYtGz0hZYebsTpHdxmBT+/t75Z2gqvWxVVR9KbSv8AIK1d/b3yztBVetiqqj6U2lf5BRd4i4GvbPLdTpREUShCIiAIiIAiIgCIiAIiIAiIgCIiAIiIAiIgCIiAIiIApRuCsc2jPjLvZh9lmlcMp/xYSf8AIL5W5uxDuhqY4Q7AD8IvddeWsa284I7TzAfrf2K4JrDbuMijxDjUAObTmO6LGiQtvAjwABfkyhw5jhXgArTt7J3WdyQpVc+ha6OibtEkfyTkfTYwRgAcwAAXq5zXCK4SMkivNwx0b2NvPMMIjAv/AMl0L5xLDJEtJGqi/VKHVI5HclPh7pNzEFtRSF7WskuL8ZeGHCZE5rDK4C/AGFfd9FSpFxNzsIAm5wBGEL8jrjzXi43KzN87dF/DRiljPtzDCnu/phvyM/yIP7NPxVZrtNBRytg1nrwXkhzWlpGLIjGpxTmpwt6ip++XzC1zZ/UxaNnpCyM3qKn75fMLXNn9TFo2ekLo4ebsTcd3GYFP7+3vlnaCq9bFVVH0ptK/yCtXf298s7QVXrYqqo+lNpX+QUH+IuBr2zy3U6URF4UIREQBERAEREAREQBERAEREAREQBERAEREAREQBERASLcRCH1DnOgdK2NoAwb/AGHOddzAgkkX81913NlVrwt4Inhlc57oGvkMuEGvdG58YYKhxAw33BgaS4uIafgFEN7OSB0YaHtxzS98jCQHueXXBwH9QDQ3KPgp7zLjrdpSaz22rKoiei1ovT+zr7JZ2fp2pz4fydttboYTFdG6GoEwexzGytc94MRubG1oOHe7ABvuADiSci+M+oFkU2HM68U8QMrue/AZlI+JJH+11tYGkkAAnnIAvP6qE751dKKfFsb/ACnFjpngnmbIAIjkuBw3RnnygFYrTbl0vNFFq6qIvvXnz9vbghl1P07HP58CubStF9rTSyydOVxcR/aOYMH0DQB+y5l4vV2rWo1Ea3khxrnK5yuXmpwjqKn75fMLXNn9TFo2ekLIzeoqfvl8wtc2f1MWjZ6QssPN2J0ju4zAp/f298s7QVXrYqqo+lNpX+QVq7+3vlnaCq9bFVVH0ptK/wAgov8AEXA17Z5bqdKIiiUIREQBERAEREAREQBERAEREAREQBERAEREAREQBF/SCE1L2MblfI5rGAkAFzjcMp5lIGbjDDFLJU1DYGxQxyhjgcbI54vxbG5SbriC67nGUAZVHXbrIyvFTYjs8kiazU4Eb5/25vofiFJNym6d9nytZLPNiZC1uFjScUSbg66TCbg5RfkyKNX3DLk5r/1+C6aemcXAuZ7I5sIjn7CR45PqsNpijljVryw0TZ7RNOiRVpXivomJbNPuvp6Z7xJWMlbc0RmON7jeL8Ikxswe1oyE9EnJfcK83bWky062Z0bw6O6LBuvAvxQvcQQPavwhfdfkuXZDFigPj2r51u05kxbmi8glpvN2Qi8Dxb/tUthssUE+u2vFKelPsifQ7PSmhHrZHbNyq5PT3+h8ZeoRdeCLiMhB5wfgUXRHzZzVaqtclFQ4R1FT98vmFrmz+pi0bPSFkYdRU/fL5ha5s/qYtGz0hZIebsTpHdxmBT+/t75Z2gqvWxVVR9KbSv8AIK1d/b3yztBVetiqqj6U2lf5BQf4i4GvbPLdTpREXhQhERAEREAREQBERAEREAREQBERAEREAREQBERAfU3O2hFZMwllDnGLBwGBjXB4JueSSRglowSMhvyjIrdtuibulopGxvyVEQdE9vbfc9v6tNwBHaCqOU53CbuG2W3+HqnXRAnESXEiO83mN92UNvJIPZeQcl11Bpixvk1bRCn7m/8Aci70ba2omxk5KRqOwKmF7i6BwEGE6QkZLgCCWf33Xk5OwFfSpGAtB57+1WPU7rKGiGH/ABMRLuYRObJI8/ABl5JVd1YbXSyPiaYIJDe2Jt14+Lr/AOi/+1uQdh7VhhtstqrtGaqJ6+mB22gW7BqxRpVta19vz7n5gqhMSLxfhOAy5SB2/wCj+2VK2PGRvy3XDCBPMC3KCfpeF12U2CFj4JS8vfK11G1shiZH7Jw3n2XNP9pyONzhkGVy/rZzIqEONfEXSvZfDEHDC9iRoOQD2HOOMIfhZA3sW4jONW8jdfpTVR8UjP31pRPWv5/BH7Ys5sMUMrXuc+Q4E7XtLCx+AHMwQcuCWAi/L0L78tw+Su218Nr2h7y4YILb7sh5nDIB8B+x7FxKzgRUYnGp810s1zLW9Hp+71x51OFvUVP3y+YWubP6mLRs9IWRm9RU/fL5ha5s/qYtGz0hbUPN2JZO7jMCn9/b3yztBVetiqqj6U2lf5BWrv7e+WdoKr1sVVUfSm0r/IKD/EXA17Z5bqdKIi8KEIiIAiIgCIiAIiIAiIgCIiAIiIAiIgCIiAIiIAiIgP6U78W9hN5GUZAT7RGT/wCj91KqWnkqWtxcTiCBcX+w3/tl8AVEHDCB/wDXH4qdblbVZPDc6Roc0j2XODXC9oJFxy8962bPYYbUq7RVqnp7l9YdO2mxQ7GFEpVeKpx/mhxVNHi8MzXFrWzRggXMZUGLCjIJOEbnBt5wQP1X7gjFV7IlDpHPpMVizjLoRTOjc72g0kDAYT2DCPavsWnbEFHG4vmbe0FzQ2RuMwm+0MC7LhXgLn4XeyM1FVE8CP2Y8GmDbsIgEuc1jGuc4loy8131KyTWKCKVraojV914/VERedeH1CaStMtZnKqvT1RPthQh9tvvmc0PD2xXtDg3BvcbsMc5vuIu/YrhX7nkxz3uAuD3vcBffcHPJAPx51+FqORqKqNSiFTaJ5LRIski1VfXDgcLeoqfvl8wtc2f1MWjZ6QsjDqKn75fMLXNn9TFo2ekKUPN2JfO7jMCn9/b3yztBVetiqqj6U2lf5BWrv7e+WdoKr1sVV0fSm0r/IKLvEXA17Z5bqdCIiiUIREQBERAEREAREQBERAEREAREQBERAEREARddl0ba+VrXyCNvO5xuLrrwLmAkAnL2kfvzKb8QKGraDFXPjOTrg3BJ/yawH9nLE+ZrFotfsbkNiklbrNoV6iku6DcPJYDC81EMjA0vyEteWjtA9ofQe1lOQZVG1Nj2vSrTDLA+JaPQ8Uk3AgOrLnAEGI84BGSZnx/VRv/AGTkAHOT8ApXuLpTSSl8kUhvwQ19O+PCjF97mOEowHX3N+owRcvZbHLaoXtjT0MtjkbHM1zl4HLvjRCKvqQ0BowIrgAALsQPh9b1Ld1Bx1jvcObDpnfsZGXeoL4G7Kk4Rq4XNDmCVoa59RLEXPe14AxlzRHE0Bzea/IDevttgNdTFjmQxtlYcIxxvBYHty4IkkcyLIbvZaLuYELAmgp3sgRVRFjpXpT/AEWCWqNiy+zvz+ytV6vBl/Xtu5r/AKL1bJSqnE4W9RU/fL5ha5s/qYtGz0hZGb1FT98vmFrmz+pi0bPSFOHm7E6V3cZgU7v8PEdZZxJAGJqecgf1sVVmBl7i2owcMlxAcy68rVtp2FTWwWmopoZywEMM8UchaDzhuGDdzBcXEizs20eqwbKk+JVdrItAj26uq5tTL+KHzR/KNMSPmj+Ua1BxIs7NtHqsGynEizs20eqwbKjsXXjzsvjQy/iR80fyjTFD5o/lGtQcSLOzbR6rBspxIs7NtHqsGymxdeHZfGhl/Ej5o/lGmJHzR/KNag4kWdm2j1WDZTiRZ2baPVYNlNi68Oy+NDL+KHzR/KNMSPmj+Ua1BxIs7NtHqsGynEizs20eqwbKbF14dl8aGX8SPmj+UaYofNH8o1qDiRZ2baPVYNlOJFnZto9Vg2U2Lrw7L40Mv4kfNH8o0xI+aP5RrUHEizs20eqwbKcSLOzbR6rBspsXXh2XxoZfxQ+aP5RpiR80fyjWoOJFnZto9Vg2U4kWdm2j1WDZTYuvDsvjQy/iR80fyjTFD5o/lGtQcSLOzbR6rBspxIs7NtHqsGymxdeHZfGhl/Ej5o/lGmJHzR/KNag4kWdm2j1WDZTiRZ2baPVYNlNi68Oy+NDL+KHzR/KNMSPmj+Ua1BxIs7NtHqsGynEizs20eqwbKbF14dl8aGZaSU0Lw9lVc4C4XmM9oPb9QPBSCm3YNj6yOFxDMEOicIXk/wBxIyfDmu+nwV9cSLOzbR6rBspxIs7NtHqsGyvUjcn+WRLWYiURtChbV3Vx1sZZF7OEwxl80gkexhBDmxDCIbfhO9r68yjOKHzR/KNag4kWdm2j1WDZTiRZ2baPVYNlFicvrkeKsa95tcTNFnyR0cgc+UytAIuxjGOF4uwmm4i8fUEeYm1Futo4WNaKkswRzPp73X9uWOYhx+vs/srh4kWdm2j1WDZTiRZ2baPVYNlZ4nyxJRruBhfFC/jqfYoy1d18Uz4TE5smKc5389rGRkltwwWskLwe3Cxg+3tXPVbtHzD2P4aJw5nNYZXA/Fv8RJIGn6gX/VX3xIs7NtHqsGynEizs20eqwbKi9ZXrVXqZGJExKIxDL+KHzR/KNMUPmj+Ua1BxIs7NtHqsGynEizs20eqwbKw7F1497L40MvShlPBK0SBxcHHK5t5J/T9Frez+pi0bPSF8niTZw/46k1WDZX3WtDAABcBkAHMB8AskbNSvE9e/WpRKUP/Z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20" name="AutoShape 4" descr="data:image/jpeg;base64,/9j/4AAQSkZJRgABAQAAAQABAAD/2wCEAAkGBhIGEA8UEBAVEg8OExASDhUQExITERAQFRAhFhcQEh4XHSYhFxkmGRISHzAgKCcpLiwtFR4xNjAqNSg3LCkBCQoKDgwOGQ8PGjIlHyQrNTU2NCw1NTIpNjYsLDUqKTEsMS8yLDUpLDI2KS4uLykwMiwtNTQyKTQ0LTAvNDUsKv/AABEIALsBDQMBIgACEQEDEQH/xAAcAAEAAwEBAQEBAAAAAAAAAAAABgcIBAEFAgP/xABBEAABAwECBw0HAgYDAQAAAAABAAIDBAUREhMhVXOU0gYHFRYXMTIzQVORsbIiNFFUYXKScYEUI0JSgqFFovDB/8QAGwEBAAIDAQEAAAAAAAAAAAAAAAIFAwQGAQf/xAA0EQABAwEEBwcDBAMAAAAAAAAAAQIDEQRScaEFEhMVITGBIzIzNEFRU2GR8BQiscFC0fH/2gAMAwEAAhEDEQA/APv77266t3O1FHHR1GJbNFO+T+VDJhFjmgdY03dI8ygZ3zbXH/JDVqTYUm39vfLO0FV62KpoKZk7pi5oJErxl+GRar3O11RFpwJvkZFFrubXiTPlOtfOY1aj2E5TrXzmNWo9hRLg+Lu2+CcHxd23wUavvZIam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qqN9G2IWOcLRvwQT7tSZf+i0XRvMscZOUuY0n9S1ZDjaGU9QBkAdKB+mRa6s/qYtGz0hZYXOWqKtaKbsmrRqtSlUKf39vfLO0FV62KqqPpTaV/kFau/t75Z2gqvWxVVR9KbSv8gsb/ABFwNa2eW6nSiIvChCIiAIiIAiIgCIiAIiIAiIgCIiAIiIAiIgCIiAIiIAiIgCIiAL1eL1AcI6ip++XzC1zZ/UxaNnpCyM3qKn75fMLXNn9TFo2ekLJDzdidM7uMwKf39vfLO0FV62KqqPpTaV/kFau/t75Z2gqvWxVVR9KbSv8AIKD/ABFwNe2eW6nSiIvChCIiAIiIAiIgCIiAIiIAiIgCIiAIiIAiIgCIiAIiIAiIgCIiAL1eL1AcI6ip++XzC1zZ/UxaNnpCyM3qKn75fNa5s/qYtGz0hZIebsTpndxmBT+/t75Z2gqvWxVVR9KbSv8AIK1d/b3yztBVetiqqj6U2lf5BRf4i4GvbPLdTpREUShCIiAIiIAiIgCIiAIiIAiIgCIiAIiIAiIgCIiAIiIAiIgCIiAL1eL1AcLeoqfvl8wtc2f1MWjZ6QsjN6ip++XzC1zZ/UxaNnpCyQ83YnTO7jMCn9/b3yztBVetiqqj6U2lf5BWrv7e+WdoKr1sVVUfSm0r/IKD/EXA17Z5bqdKIi8KEIiIAiIgCIiAIiIAiIgCIiAIiIAiIgCIiAIiIAiIgCIv3DCahzWN6Ujmsb9zjcPNFWiVUk1FcqIh+V4rPod7OlmYwkv6zDNx6UQbdib+xpd7RPP9R2fItTevlgBMMgeL6hzgb7mMGWGNgyue8i9p7L7v3qGaZsj3autTEs36KmalU4kHXq/rV0j6B+BKwxyXNcWvyOAc28Ej9CF/JWyKipVCsc1WrRThb1FT98vmFrmz+pi0bPSFkYdRU/fL5ha5s/qYtGz0hZYebsTpHdxmBT+/t75Z2gqvWxVVR9KbSv8AIK1d/b3yztBVetiqqj6U2lf5BRd4i4GvbPLdTpREUShCIiAIiIAiIgCIiAIiIAiIgCIiAIiIAiIgCIiAIiIApRuCsc2jPjLvZh9lmlcMp/xYSf8AIL5W5uxDuhqY4Q7AD8IvddeWsa284I7TzAfrf2K4JrDbuMijxDjUAObTmO6LGiQtvAjwABfkyhw5jhXgArTt7J3WdyQpVc+ha6OibtEkfyTkfTYwRgAcwAAXq5zXCK4SMkivNwx0b2NvPMMIjAv/AMl0L5xLDJEtJGqi/VKHVI5HclPh7pNzEFtRSF7WskuL8ZeGHCZE5rDK4C/AGFfd9FSpFxNzsIAm5wBGEL8jrjzXi43KzN87dF/DRiljPtzDCnu/phvyM/yIP7NPxVZrtNBRytg1nrwXkhzWlpGLIjGpxTmpwt6ip++XzC1zZ/UxaNnpCyM3qKn75fMLXNn9TFo2ekLo4ebsTcd3GYFP7+3vlnaCq9bFVVH0ptK/yCtXf298s7QVXrYqqo+lNpX+QUH+IuBr2zy3U6URF4UIREQBERAEREAREQBERAEREAREQBERAEREAREQBERASLcRCH1DnOgdK2NoAwb/AGHOddzAgkkX81913NlVrwt4Inhlc57oGvkMuEGvdG58YYKhxAw33BgaS4uIafgFEN7OSB0YaHtxzS98jCQHueXXBwH9QDQ3KPgp7zLjrdpSaz22rKoiei1ovT+zr7JZ2fp2pz4fydttboYTFdG6GoEwexzGytc94MRubG1oOHe7ABvuADiSci+M+oFkU2HM68U8QMrue/AZlI+JJH+11tYGkkAAnnIAvP6qE751dKKfFsb/ACnFjpngnmbIAIjkuBw3RnnygFYrTbl0vNFFq6qIvvXnz9vbghl1P07HP58CubStF9rTSyydOVxcR/aOYMH0DQB+y5l4vV2rWo1Ea3khxrnK5yuXmpwjqKn75fMLXNn9TFo2ekLIzeoqfvl8wtc2f1MWjZ6QssPN2J0ju4zAp/f298s7QVXrYqqo+lNpX+QVq7+3vlnaCq9bFVVH0ptK/wAgov8AEXA17Z5bqdKIiiUIREQBERAEREAREQBERAEREAREQBERAEREAREQBF/SCE1L2MblfI5rGAkAFzjcMp5lIGbjDDFLJU1DYGxQxyhjgcbI54vxbG5SbriC67nGUAZVHXbrIyvFTYjs8kiazU4Eb5/25vofiFJNym6d9nytZLPNiZC1uFjScUSbg66TCbg5RfkyKNX3DLk5r/1+C6aemcXAuZ7I5sIjn7CR45PqsNpijljVryw0TZ7RNOiRVpXivomJbNPuvp6Z7xJWMlbc0RmON7jeL8Ikxswe1oyE9EnJfcK83bWky062Z0bw6O6LBuvAvxQvcQQPavwhfdfkuXZDFigPj2r51u05kxbmi8glpvN2Qi8Dxb/tUthssUE+u2vFKelPsifQ7PSmhHrZHbNyq5PT3+h8ZeoRdeCLiMhB5wfgUXRHzZzVaqtclFQ4R1FT98vmFrmz+pi0bPSFkYdRU/fL5ha5s/qYtGz0hZIebsTpHdxmBT+/t75Z2gqvWxVVR9KbSv8AIK1d/b3yztBVetiqqj6U2lf5BQf4i4GvbPLdTpREXhQhERAEREAREQBERAEREAREQBERAEREAREQBERAfU3O2hFZMwllDnGLBwGBjXB4JueSSRglowSMhvyjIrdtuibulopGxvyVEQdE9vbfc9v6tNwBHaCqOU53CbuG2W3+HqnXRAnESXEiO83mN92UNvJIPZeQcl11Bpixvk1bRCn7m/8Aci70ba2omxk5KRqOwKmF7i6BwEGE6QkZLgCCWf33Xk5OwFfSpGAtB57+1WPU7rKGiGH/ABMRLuYRObJI8/ABl5JVd1YbXSyPiaYIJDe2Jt14+Lr/AOi/+1uQdh7VhhtstqrtGaqJ6+mB22gW7BqxRpVta19vz7n5gqhMSLxfhOAy5SB2/wCj+2VK2PGRvy3XDCBPMC3KCfpeF12U2CFj4JS8vfK11G1shiZH7Jw3n2XNP9pyONzhkGVy/rZzIqEONfEXSvZfDEHDC9iRoOQD2HOOMIfhZA3sW4jONW8jdfpTVR8UjP31pRPWv5/BH7Ys5sMUMrXuc+Q4E7XtLCx+AHMwQcuCWAi/L0L78tw+Su218Nr2h7y4YILb7sh5nDIB8B+x7FxKzgRUYnGp810s1zLW9Hp+71x51OFvUVP3y+YWubP6mLRs9IWRm9RU/fL5ha5s/qYtGz0hbUPN2JZO7jMCn9/b3yztBVetiqqj6U2lf5BWrv7e+WdoKr1sVVUfSm0r/IKD/EXA17Z5bqdKIi8KEIiIAiIgCIiAIiIAiIgCIiAIiIAiIgCIiAIiIAiIgP6U78W9hN5GUZAT7RGT/wCj91KqWnkqWtxcTiCBcX+w3/tl8AVEHDCB/wDXH4qdblbVZPDc6Roc0j2XODXC9oJFxy8962bPYYbUq7RVqnp7l9YdO2mxQ7GFEpVeKpx/mhxVNHi8MzXFrWzRggXMZUGLCjIJOEbnBt5wQP1X7gjFV7IlDpHPpMVizjLoRTOjc72g0kDAYT2DCPavsWnbEFHG4vmbe0FzQ2RuMwm+0MC7LhXgLn4XeyM1FVE8CP2Y8GmDbsIgEuc1jGuc4loy8131KyTWKCKVraojV914/VERedeH1CaStMtZnKqvT1RPthQh9tvvmc0PD2xXtDg3BvcbsMc5vuIu/YrhX7nkxz3uAuD3vcBffcHPJAPx51+FqORqKqNSiFTaJ5LRIski1VfXDgcLeoqfvl8wtc2f1MWjZ6QsjDqKn75fMLXNn9TFo2ekKUPN2JfO7jMCn9/b3yztBVetiqqj6U2lf5BWrv7e+WdoKr1sVV0fSm0r/IKLvEXA17Z5bqdCIiiUIREQBERAEREAREQBERAEREAREQBERAEREARddl0ba+VrXyCNvO5xuLrrwLmAkAnL2kfvzKb8QKGraDFXPjOTrg3BJ/yawH9nLE+ZrFotfsbkNiklbrNoV6iku6DcPJYDC81EMjA0vyEteWjtA9ofQe1lOQZVG1Nj2vSrTDLA+JaPQ8Uk3AgOrLnAEGI84BGSZnx/VRv/AGTkAHOT8ApXuLpTSSl8kUhvwQ19O+PCjF97mOEowHX3N+owRcvZbHLaoXtjT0MtjkbHM1zl4HLvjRCKvqQ0BowIrgAALsQPh9b1Ld1Bx1jvcObDpnfsZGXeoL4G7Kk4Rq4XNDmCVoa59RLEXPe14AxlzRHE0Bzea/IDevttgNdTFjmQxtlYcIxxvBYHty4IkkcyLIbvZaLuYELAmgp3sgRVRFjpXpT/AEWCWqNiy+zvz+ytV6vBl/Xtu5r/AKL1bJSqnE4W9RU/fL5ha5s/qYtGz0hZGb1FT98vmFrmz+pi0bPSFOHm7E6V3cZgU7v8PEdZZxJAGJqecgf1sVVmBl7i2owcMlxAcy68rVtp2FTWwWmopoZywEMM8UchaDzhuGDdzBcXEizs20eqwbKk+JVdrItAj26uq5tTL+KHzR/KNMSPmj+Ua1BxIs7NtHqsGynEizs20eqwbKjsXXjzsvjQy/iR80fyjTFD5o/lGtQcSLOzbR6rBspxIs7NtHqsGymxdeHZfGhl/Ej5o/lGmJHzR/KNag4kWdm2j1WDZTiRZ2baPVYNlNi68Oy+NDL+KHzR/KNMSPmj+Ua1BxIs7NtHqsGynEizs20eqwbKbF14dl8aGX8SPmj+UaYofNH8o1qDiRZ2baPVYNlOJFnZto9Vg2U2Lrw7L40Mv4kfNH8o0xI+aP5RrUHEizs20eqwbKcSLOzbR6rBspsXXh2XxoZfxQ+aP5RpiR80fyjWoOJFnZto9Vg2U4kWdm2j1WDZTYuvDsvjQy/iR80fyjTFD5o/lGtQcSLOzbR6rBspxIs7NtHqsGymxdeHZfGhl/Ej5o/lGmJHzR/KNag4kWdm2j1WDZTiRZ2baPVYNlNi68Oy+NDL+KHzR/KNMSPmj+Ua1BxIs7NtHqsGynEizs20eqwbKbF14dl8aGZaSU0Lw9lVc4C4XmM9oPb9QPBSCm3YNj6yOFxDMEOicIXk/wBxIyfDmu+nwV9cSLOzbR6rBspxIs7NtHqsGyvUjcn+WRLWYiURtChbV3Vx1sZZF7OEwxl80gkexhBDmxDCIbfhO9r68yjOKHzR/KNag4kWdm2j1WDZTiRZ2baPVYNlFicvrkeKsa95tcTNFnyR0cgc+UytAIuxjGOF4uwmm4i8fUEeYm1Futo4WNaKkswRzPp73X9uWOYhx+vs/srh4kWdm2j1WDZTiRZ2baPVYNlZ4nyxJRruBhfFC/jqfYoy1d18Uz4TE5smKc5389rGRkltwwWskLwe3Cxg+3tXPVbtHzD2P4aJw5nNYZXA/Fv8RJIGn6gX/VX3xIs7NtHqsGynEizs20eqwbKi9ZXrVXqZGJExKIxDL+KHzR/KNMUPmj+Ua1BxIs7NtHqsGynEizs20eqwbKw7F1497L40MvShlPBK0SBxcHHK5t5J/T9Frez+pi0bPSF8niTZw/46k1WDZX3WtDAABcBkAHMB8AskbNSvE9e/WpRKUP/Z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22" name="AutoShape 6" descr="data:image/jpeg;base64,/9j/4AAQSkZJRgABAQAAAQABAAD/2wCEAAkGBhIGEA8UEBAVEg8OExASDhUQExITERAQFRAhFhcQEh4XHSYhFxkmGRISHzAgKCcpLiwtFR4xNjAqNSg3LCkBCQoKDgwOGQ8PGjIlHyQrNTU2NCw1NTIpNjYsLDUqKTEsMS8yLDUpLDI2KS4uLykwMiwtNTQyKTQ0LTAvNDUsKv/AABEIALsBDQMBIgACEQEDEQH/xAAcAAEAAwEBAQEBAAAAAAAAAAAABgcIBAEFAgP/xABBEAABAwECBw0HAgYDAQAAAAABAAIDBAUREhMhVXOU0gYHFRYXMTIzQVORsbIiNFFUYXKScYEUI0JSgqFFovDB/8QAGwEBAAIDAQEAAAAAAAAAAAAAAAIFAwQGAQf/xAA0EQABAwEEBwcDBAMAAAAAAAAAAQIDEQRScaEFEhMVITGBIzIzNEFRU2GR8BQiscFC0fH/2gAMAwEAAhEDEQA/APv77266t3O1FHHR1GJbNFO+T+VDJhFjmgdY03dI8ygZ3zbXH/JDVqTYUm39vfLO0FV62KpoKZk7pi5oJErxl+GRar3O11RFpwJvkZFFrubXiTPlOtfOY1aj2E5TrXzmNWo9hRLg+Lu2+CcHxd23wUavvZIam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t5TrXzmNWo9hOU6185jVqPYUS4Pi7tvgnB8Xdt8Eq+9kg3hDczJbynWvnMatR7Ccp1r5zGrUewolwfF3bfBOD4u7b4JV97JBvCG5mS3lOtfOY1aj2E5TrXzmNWo9hRLg+Lu2+CcHxd23wSr72SDeENzMlvKda+cxq1HsJynWvnMatR7CiXB8Xdt8E4Pi7tvglX3skG8IbmZLeU6185jVqPYTlOtfOY1aj2FEuD4u7b4JwfF3bfBKvvZIN4Q3MyW8p1r5zGrUewnKda+cxq1HsKJcHxd23wTg+Lu2+CVfeyQbwhuZkqqN9G2IWOcLRvwQT7tSZf+i0XRvMscZOUuY0n9S1ZDjaGU9QBkAdKB+mRa6s/qYtGz0hZYXOWqKtaKbsmrRqtSlUKf39vfLO0FV62KqqPpTaV/kFau/t75Z2gqvWxVVR9KbSv8gsb/ABFwNa2eW6nSiIvChCIiAIiIAiIgCIiAIiIAiIgCIiAIiIAiIgCIiAIiIAiIgCIiAL1eL1AcI6ip++XzC1zZ/UxaNnpCyM3qKn75fMLXNn9TFo2ekLJDzdidM7uMwKf39vfLO0FV62KqqPpTaV/kFau/t75Z2gqvWxVVR9KbSv8AIKD/ABFwNe2eW6nSiIvChCIiAIiIAiIgCIiAIiIAiIgCIiAIiIAiIgCIiAIiIAiIgCIiAL1eL1AcI6ip++XzC1zZ/UxaNnpCyM3qKn75fNa5s/qYtGz0hZIebsTpndxmBT+/t75Z2gqvWxVVR9KbSv8AIK1d/b3yztBVetiqqj6U2lf5BRf4i4GvbPLdTpREUShCIiAIiIAiIgCIiAIiIAiIgCIiAIiIAiIgCIiAIiIAiIgCIiAL1eL1AcLeoqfvl8wtc2f1MWjZ6QsjN6ip++XzC1zZ/UxaNnpCyQ83YnTO7jMCn9/b3yztBVetiqqj6U2lf5BWrv7e+WdoKr1sVVUfSm0r/IKD/EXA17Z5bqdKIi8KEIiIAiIgCIiAIiIAiIgCIiAIiIAiIgCIiAIiIAiIgCIv3DCahzWN6Ujmsb9zjcPNFWiVUk1FcqIh+V4rPod7OlmYwkv6zDNx6UQbdib+xpd7RPP9R2fItTevlgBMMgeL6hzgb7mMGWGNgyue8i9p7L7v3qGaZsj3autTEs36KmalU4kHXq/rV0j6B+BKwxyXNcWvyOAc28Ej9CF/JWyKipVCsc1WrRThb1FT98vmFrmz+pi0bPSFkYdRU/fL5ha5s/qYtGz0hZYebsTpHdxmBT+/t75Z2gqvWxVVR9KbSv8AIK1d/b3yztBVetiqqj6U2lf5BRd4i4GvbPLdTpREUShCIiAIiIAiIgCIiAIiIAiIgCIiAIiIAiIgCIiAIiIApRuCsc2jPjLvZh9lmlcMp/xYSf8AIL5W5uxDuhqY4Q7AD8IvddeWsa284I7TzAfrf2K4JrDbuMijxDjUAObTmO6LGiQtvAjwABfkyhw5jhXgArTt7J3WdyQpVc+ha6OibtEkfyTkfTYwRgAcwAAXq5zXCK4SMkivNwx0b2NvPMMIjAv/AMl0L5xLDJEtJGqi/VKHVI5HclPh7pNzEFtRSF7WskuL8ZeGHCZE5rDK4C/AGFfd9FSpFxNzsIAm5wBGEL8jrjzXi43KzN87dF/DRiljPtzDCnu/phvyM/yIP7NPxVZrtNBRytg1nrwXkhzWlpGLIjGpxTmpwt6ip++XzC1zZ/UxaNnpCyM3qKn75fMLXNn9TFo2ekLo4ebsTcd3GYFP7+3vlnaCq9bFVVH0ptK/yCtXf298s7QVXrYqqo+lNpX+QUH+IuBr2zy3U6URF4UIREQBERAEREAREQBERAEREAREQBERAEREAREQBERASLcRCH1DnOgdK2NoAwb/AGHOddzAgkkX81913NlVrwt4Inhlc57oGvkMuEGvdG58YYKhxAw33BgaS4uIafgFEN7OSB0YaHtxzS98jCQHueXXBwH9QDQ3KPgp7zLjrdpSaz22rKoiei1ovT+zr7JZ2fp2pz4fydttboYTFdG6GoEwexzGytc94MRubG1oOHe7ABvuADiSci+M+oFkU2HM68U8QMrue/AZlI+JJH+11tYGkkAAnnIAvP6qE751dKKfFsb/ACnFjpngnmbIAIjkuBw3RnnygFYrTbl0vNFFq6qIvvXnz9vbghl1P07HP58CubStF9rTSyydOVxcR/aOYMH0DQB+y5l4vV2rWo1Ea3khxrnK5yuXmpwjqKn75fMLXNn9TFo2ekLIzeoqfvl8wtc2f1MWjZ6QssPN2J0ju4zAp/f298s7QVXrYqqo+lNpX+QVq7+3vlnaCq9bFVVH0ptK/wAgov8AEXA17Z5bqdKIiiUIREQBERAEREAREQBERAEREAREQBERAEREAREQBF/SCE1L2MblfI5rGAkAFzjcMp5lIGbjDDFLJU1DYGxQxyhjgcbI54vxbG5SbriC67nGUAZVHXbrIyvFTYjs8kiazU4Eb5/25vofiFJNym6d9nytZLPNiZC1uFjScUSbg66TCbg5RfkyKNX3DLk5r/1+C6aemcXAuZ7I5sIjn7CR45PqsNpijljVryw0TZ7RNOiRVpXivomJbNPuvp6Z7xJWMlbc0RmON7jeL8Ikxswe1oyE9EnJfcK83bWky062Z0bw6O6LBuvAvxQvcQQPavwhfdfkuXZDFigPj2r51u05kxbmi8glpvN2Qi8Dxb/tUthssUE+u2vFKelPsifQ7PSmhHrZHbNyq5PT3+h8ZeoRdeCLiMhB5wfgUXRHzZzVaqtclFQ4R1FT98vmFrmz+pi0bPSFkYdRU/fL5ha5s/qYtGz0hZIebsTpHdxmBT+/t75Z2gqvWxVVR9KbSv8AIK1d/b3yztBVetiqqj6U2lf5BQf4i4GvbPLdTpREXhQhERAEREAREQBERAEREAREQBERAEREAREQBERAfU3O2hFZMwllDnGLBwGBjXB4JueSSRglowSMhvyjIrdtuibulopGxvyVEQdE9vbfc9v6tNwBHaCqOU53CbuG2W3+HqnXRAnESXEiO83mN92UNvJIPZeQcl11Bpixvk1bRCn7m/8Aci70ba2omxk5KRqOwKmF7i6BwEGE6QkZLgCCWf33Xk5OwFfSpGAtB57+1WPU7rKGiGH/ABMRLuYRObJI8/ABl5JVd1YbXSyPiaYIJDe2Jt14+Lr/AOi/+1uQdh7VhhtstqrtGaqJ6+mB22gW7BqxRpVta19vz7n5gqhMSLxfhOAy5SB2/wCj+2VK2PGRvy3XDCBPMC3KCfpeF12U2CFj4JS8vfK11G1shiZH7Jw3n2XNP9pyONzhkGVy/rZzIqEONfEXSvZfDEHDC9iRoOQD2HOOMIfhZA3sW4jONW8jdfpTVR8UjP31pRPWv5/BH7Ys5sMUMrXuc+Q4E7XtLCx+AHMwQcuCWAi/L0L78tw+Su218Nr2h7y4YILb7sh5nDIB8B+x7FxKzgRUYnGp810s1zLW9Hp+71x51OFvUVP3y+YWubP6mLRs9IWRm9RU/fL5ha5s/qYtGz0hbUPN2JZO7jMCn9/b3yztBVetiqqj6U2lf5BWrv7e+WdoKr1sVVUfSm0r/IKD/EXA17Z5bqdKIi8KEIiIAiIgCIiAIiIAiIgCIiAIiIAiIgCIiAIiIAiIgP6U78W9hN5GUZAT7RGT/wCj91KqWnkqWtxcTiCBcX+w3/tl8AVEHDCB/wDXH4qdblbVZPDc6Roc0j2XODXC9oJFxy8962bPYYbUq7RVqnp7l9YdO2mxQ7GFEpVeKpx/mhxVNHi8MzXFrWzRggXMZUGLCjIJOEbnBt5wQP1X7gjFV7IlDpHPpMVizjLoRTOjc72g0kDAYT2DCPavsWnbEFHG4vmbe0FzQ2RuMwm+0MC7LhXgLn4XeyM1FVE8CP2Y8GmDbsIgEuc1jGuc4loy8131KyTWKCKVraojV914/VERedeH1CaStMtZnKqvT1RPthQh9tvvmc0PD2xXtDg3BvcbsMc5vuIu/YrhX7nkxz3uAuD3vcBffcHPJAPx51+FqORqKqNSiFTaJ5LRIski1VfXDgcLeoqfvl8wtc2f1MWjZ6QsjDqKn75fMLXNn9TFo2ekKUPN2JfO7jMCn9/b3yztBVetiqqj6U2lf5BWrv7e+WdoKr1sVV0fSm0r/IKLvEXA17Z5bqdCIiiUIREQBERAEREAREQBERAEREAREQBERAEREARddl0ba+VrXyCNvO5xuLrrwLmAkAnL2kfvzKb8QKGraDFXPjOTrg3BJ/yawH9nLE+ZrFotfsbkNiklbrNoV6iku6DcPJYDC81EMjA0vyEteWjtA9ofQe1lOQZVG1Nj2vSrTDLA+JaPQ8Uk3AgOrLnAEGI84BGSZnx/VRv/AGTkAHOT8ApXuLpTSSl8kUhvwQ19O+PCjF97mOEowHX3N+owRcvZbHLaoXtjT0MtjkbHM1zl4HLvjRCKvqQ0BowIrgAALsQPh9b1Ld1Bx1jvcObDpnfsZGXeoL4G7Kk4Rq4XNDmCVoa59RLEXPe14AxlzRHE0Bzea/IDevttgNdTFjmQxtlYcIxxvBYHty4IkkcyLIbvZaLuYELAmgp3sgRVRFjpXpT/AEWCWqNiy+zvz+ytV6vBl/Xtu5r/AKL1bJSqnE4W9RU/fL5ha5s/qYtGz0hZGb1FT98vmFrmz+pi0bPSFOHm7E6V3cZgU7v8PEdZZxJAGJqecgf1sVVmBl7i2owcMlxAcy68rVtp2FTWwWmopoZywEMM8UchaDzhuGDdzBcXEizs20eqwbKk+JVdrItAj26uq5tTL+KHzR/KNMSPmj+Ua1BxIs7NtHqsGynEizs20eqwbKjsXXjzsvjQy/iR80fyjTFD5o/lGtQcSLOzbR6rBspxIs7NtHqsGymxdeHZfGhl/Ej5o/lGmJHzR/KNag4kWdm2j1WDZTiRZ2baPVYNlNi68Oy+NDL+KHzR/KNMSPmj+Ua1BxIs7NtHqsGynEizs20eqwbKbF14dl8aGX8SPmj+UaYofNH8o1qDiRZ2baPVYNlOJFnZto9Vg2U2Lrw7L40Mv4kfNH8o0xI+aP5RrUHEizs20eqwbKcSLOzbR6rBspsXXh2XxoZfxQ+aP5RpiR80fyjWoOJFnZto9Vg2U4kWdm2j1WDZTYuvDsvjQy/iR80fyjTFD5o/lGtQcSLOzbR6rBspxIs7NtHqsGymxdeHZfGhl/Ej5o/lGmJHzR/KNag4kWdm2j1WDZTiRZ2baPVYNlNi68Oy+NDL+KHzR/KNMSPmj+Ua1BxIs7NtHqsGynEizs20eqwbKbF14dl8aGZaSU0Lw9lVc4C4XmM9oPb9QPBSCm3YNj6yOFxDMEOicIXk/wBxIyfDmu+nwV9cSLOzbR6rBspxIs7NtHqsGyvUjcn+WRLWYiURtChbV3Vx1sZZF7OEwxl80gkexhBDmxDCIbfhO9r68yjOKHzR/KNag4kWdm2j1WDZTiRZ2baPVYNlFicvrkeKsa95tcTNFnyR0cgc+UytAIuxjGOF4uwmm4i8fUEeYm1Futo4WNaKkswRzPp73X9uWOYhx+vs/srh4kWdm2j1WDZTiRZ2baPVYNlZ4nyxJRruBhfFC/jqfYoy1d18Uz4TE5smKc5389rGRkltwwWskLwe3Cxg+3tXPVbtHzD2P4aJw5nNYZXA/Fv8RJIGn6gX/VX3xIs7NtHqsGynEizs20eqwbKi9ZXrVXqZGJExKIxDL+KHzR/KNMUPmj+Ua1BxIs7NtHqsGynEizs20eqwbKw7F1497L40MvShlPBK0SBxcHHK5t5J/T9Frez+pi0bPSF8niTZw/46k1WDZX3WtDAABcBkAHMB8AskbNSvE9e/WpRKUP/Z"/>
          <p:cNvSpPr>
            <a:spLocks noChangeAspect="1" noChangeArrowheads="1"/>
          </p:cNvSpPr>
          <p:nvPr/>
        </p:nvSpPr>
        <p:spPr bwMode="auto">
          <a:xfrm>
            <a:off x="155575" y="-852488"/>
            <a:ext cx="2562225" cy="1781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2 CuadroTexto">
            <a:extLst>
              <a:ext uri="{FF2B5EF4-FFF2-40B4-BE49-F238E27FC236}">
                <a16:creationId xmlns:a16="http://schemas.microsoft.com/office/drawing/2014/main" id="{5760AC5D-A968-7B4F-8ECF-9E18DC779DB6}"/>
              </a:ext>
            </a:extLst>
          </p:cNvPr>
          <p:cNvSpPr txBox="1"/>
          <p:nvPr/>
        </p:nvSpPr>
        <p:spPr>
          <a:xfrm>
            <a:off x="827584" y="631478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Productos Notables con la </a:t>
            </a:r>
            <a:r>
              <a:rPr lang="es-ES" sz="2400" b="1" dirty="0" err="1">
                <a:solidFill>
                  <a:schemeClr val="accent1">
                    <a:lumMod val="50000"/>
                  </a:schemeClr>
                </a:solidFill>
              </a:rPr>
              <a:t>Playstation</a:t>
            </a:r>
            <a:endParaRPr lang="es-E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37" y="1196752"/>
            <a:ext cx="6834088" cy="52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4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Advertencia con Productos Notables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8252" b="4111"/>
          <a:stretch/>
        </p:blipFill>
        <p:spPr>
          <a:xfrm>
            <a:off x="2483768" y="1196752"/>
            <a:ext cx="4176463" cy="507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644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Igualdades o Productos Notables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02DE1DA-4CFA-BE4B-A9BA-102D386F7DED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24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6845A-FD40-A945-BE38-9D4EB797A8E0}"/>
              </a:ext>
            </a:extLst>
          </p:cNvPr>
          <p:cNvSpPr txBox="1"/>
          <p:nvPr/>
        </p:nvSpPr>
        <p:spPr>
          <a:xfrm>
            <a:off x="1226002" y="119675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Desarrolla los siguientes productos notables: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B60F9625-AE27-2441-93AF-F36E677959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8256037"/>
                  </p:ext>
                </p:extLst>
              </p:nvPr>
            </p:nvGraphicFramePr>
            <p:xfrm>
              <a:off x="557452" y="2304746"/>
              <a:ext cx="8029096" cy="36724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14548">
                      <a:extLst>
                        <a:ext uri="{9D8B030D-6E8A-4147-A177-3AD203B41FA5}">
                          <a16:colId xmlns:a16="http://schemas.microsoft.com/office/drawing/2014/main" val="3848140912"/>
                        </a:ext>
                      </a:extLst>
                    </a:gridCol>
                    <a:gridCol w="4014548">
                      <a:extLst>
                        <a:ext uri="{9D8B030D-6E8A-4147-A177-3AD203B41FA5}">
                          <a16:colId xmlns:a16="http://schemas.microsoft.com/office/drawing/2014/main" val="2325001882"/>
                        </a:ext>
                      </a:extLst>
                    </a:gridCol>
                  </a:tblGrid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a) (x+2)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b) (2y-1)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4075683"/>
                      </a:ext>
                    </a:extLst>
                  </a:tr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c) (x-3)(x+3)=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d) (2a+3b)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88883"/>
                      </a:ext>
                    </a:extLst>
                  </a:tr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e) (3b-7)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f) (2x+5)(2x-5)=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217961"/>
                      </a:ext>
                    </a:extLst>
                  </a:tr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g) (3x+4)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h) (1-2x)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070232"/>
                      </a:ext>
                    </a:extLst>
                  </a:tr>
                  <a:tr h="1619809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0" dirty="0" err="1">
                              <a:solidFill>
                                <a:schemeClr val="bg1"/>
                              </a:solidFill>
                              <a:effectLst/>
                            </a:rPr>
                            <a:t>i</a:t>
                          </a:r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ES" sz="2800" b="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s-ES" sz="28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s-ES" sz="2800" b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j) (2x-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 (2x+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s-E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dirty="0">
                              <a:solidFill>
                                <a:schemeClr val="bg1"/>
                              </a:solidFill>
                              <a:effectLst/>
                            </a:rPr>
                            <a:t>)=</a:t>
                          </a:r>
                          <a:endParaRPr lang="es-ES" sz="28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8470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B60F9625-AE27-2441-93AF-F36E677959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8256037"/>
                  </p:ext>
                </p:extLst>
              </p:nvPr>
            </p:nvGraphicFramePr>
            <p:xfrm>
              <a:off x="557452" y="2304746"/>
              <a:ext cx="8029096" cy="367240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14548">
                      <a:extLst>
                        <a:ext uri="{9D8B030D-6E8A-4147-A177-3AD203B41FA5}">
                          <a16:colId xmlns:a16="http://schemas.microsoft.com/office/drawing/2014/main" val="3848140912"/>
                        </a:ext>
                      </a:extLst>
                    </a:gridCol>
                    <a:gridCol w="4014548">
                      <a:extLst>
                        <a:ext uri="{9D8B030D-6E8A-4147-A177-3AD203B41FA5}">
                          <a16:colId xmlns:a16="http://schemas.microsoft.com/office/drawing/2014/main" val="2325001882"/>
                        </a:ext>
                      </a:extLst>
                    </a:gridCol>
                  </a:tblGrid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a) (x+2)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b) (2y-1)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4075683"/>
                      </a:ext>
                    </a:extLst>
                  </a:tr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c) (x-3)(x+3)=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d) (2a+3b)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388883"/>
                      </a:ext>
                    </a:extLst>
                  </a:tr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e) (3b-7)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f) (2x+5)(2x-5)=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217961"/>
                      </a:ext>
                    </a:extLst>
                  </a:tr>
                  <a:tr h="51315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g) (3x+4)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h) (1-2x)</a:t>
                          </a:r>
                          <a:r>
                            <a:rPr lang="es-ES" sz="2800" b="0" baseline="30000">
                              <a:solidFill>
                                <a:schemeClr val="bg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s-ES" sz="2800" b="0">
                              <a:solidFill>
                                <a:schemeClr val="bg1"/>
                              </a:solidFill>
                              <a:effectLst/>
                            </a:rPr>
                            <a:t>=</a:t>
                          </a:r>
                          <a:endParaRPr lang="es-ES" sz="2800" b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39070232"/>
                      </a:ext>
                    </a:extLst>
                  </a:tr>
                  <a:tr h="161980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134375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000" t="-1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78470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3380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Igualdades o Productos Notables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02DE1DA-4CFA-BE4B-A9BA-102D386F7DED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25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6845A-FD40-A945-BE38-9D4EB797A8E0}"/>
              </a:ext>
            </a:extLst>
          </p:cNvPr>
          <p:cNvSpPr txBox="1"/>
          <p:nvPr/>
        </p:nvSpPr>
        <p:spPr>
          <a:xfrm>
            <a:off x="1226002" y="119675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Transforma en productos notables las siguientes expresiones: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7DB929BC-9BD4-C040-A99D-123FE9A57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40624"/>
              </p:ext>
            </p:extLst>
          </p:nvPr>
        </p:nvGraphicFramePr>
        <p:xfrm>
          <a:off x="494196" y="2387246"/>
          <a:ext cx="7966234" cy="3562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117">
                  <a:extLst>
                    <a:ext uri="{9D8B030D-6E8A-4147-A177-3AD203B41FA5}">
                      <a16:colId xmlns:a16="http://schemas.microsoft.com/office/drawing/2014/main" val="2031251911"/>
                    </a:ext>
                  </a:extLst>
                </a:gridCol>
                <a:gridCol w="3983117">
                  <a:extLst>
                    <a:ext uri="{9D8B030D-6E8A-4147-A177-3AD203B41FA5}">
                      <a16:colId xmlns:a16="http://schemas.microsoft.com/office/drawing/2014/main" val="3764852271"/>
                    </a:ext>
                  </a:extLst>
                </a:gridCol>
              </a:tblGrid>
              <a:tr h="890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a) 4x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8x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4 =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b) x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6x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9 =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46945"/>
                  </a:ext>
                </a:extLst>
              </a:tr>
              <a:tr h="890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c) 9x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36 =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d) a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2a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1 =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89314"/>
                  </a:ext>
                </a:extLst>
              </a:tr>
              <a:tr h="890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e) x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2xy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 =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f) b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-25 =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85810"/>
                  </a:ext>
                </a:extLst>
              </a:tr>
              <a:tr h="89050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h) x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+2x</a:t>
                      </a:r>
                      <a:r>
                        <a:rPr lang="es-ES" sz="28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>
                          <a:solidFill>
                            <a:schemeClr val="bg1"/>
                          </a:solidFill>
                          <a:effectLst/>
                        </a:rPr>
                        <a:t>+1 =</a:t>
                      </a:r>
                      <a:endParaRPr lang="es-ES" sz="28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g) 4x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-12xy+9y</a:t>
                      </a:r>
                      <a:r>
                        <a:rPr lang="es-ES" sz="28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b="0" dirty="0">
                          <a:solidFill>
                            <a:schemeClr val="bg1"/>
                          </a:solidFill>
                          <a:effectLst/>
                        </a:rPr>
                        <a:t> =</a:t>
                      </a:r>
                      <a:endParaRPr lang="es-ES" sz="28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0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901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Igualdades o Productos Notables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02DE1DA-4CFA-BE4B-A9BA-102D386F7DED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26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6845A-FD40-A945-BE38-9D4EB797A8E0}"/>
              </a:ext>
            </a:extLst>
          </p:cNvPr>
          <p:cNvSpPr txBox="1"/>
          <p:nvPr/>
        </p:nvSpPr>
        <p:spPr>
          <a:xfrm>
            <a:off x="1226002" y="119675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Realiza las siguientes operaciones en las que intervienen productos notables 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9BCA051-DB4D-934D-9D8B-90C973F7A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63627"/>
              </p:ext>
            </p:extLst>
          </p:nvPr>
        </p:nvGraphicFramePr>
        <p:xfrm>
          <a:off x="494197" y="2164226"/>
          <a:ext cx="8003943" cy="4240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03943">
                  <a:extLst>
                    <a:ext uri="{9D8B030D-6E8A-4147-A177-3AD203B41FA5}">
                      <a16:colId xmlns:a16="http://schemas.microsoft.com/office/drawing/2014/main" val="732470551"/>
                    </a:ext>
                  </a:extLst>
                </a:gridCol>
              </a:tblGrid>
              <a:tr h="82029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a) (x+1)</a:t>
                      </a:r>
                      <a:r>
                        <a:rPr lang="es-ES" sz="32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 – (x+1)(x-1)=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760417"/>
                  </a:ext>
                </a:extLst>
              </a:tr>
              <a:tr h="135106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b) (3x-2)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 – (3x+2)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 =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69411"/>
                  </a:ext>
                </a:extLst>
              </a:tr>
              <a:tr h="17612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c) (2x-1)(2x+1)- (2x-1)</a:t>
                      </a:r>
                      <a:r>
                        <a:rPr lang="es-ES" sz="32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3200" b="0" dirty="0">
                          <a:solidFill>
                            <a:schemeClr val="bg1"/>
                          </a:solidFill>
                          <a:effectLst/>
                        </a:rPr>
                        <a:t> =</a:t>
                      </a:r>
                      <a:endParaRPr lang="es-ES" sz="32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587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992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Sacar factor común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6" y="1114425"/>
            <a:ext cx="7875966" cy="195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6" y="3284984"/>
            <a:ext cx="429631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951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Extraer factor común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D6501F7-887F-4B4F-9968-373CDAD76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28726"/>
            <a:ext cx="6206579" cy="54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91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Extraer factor común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410C53-78B7-D74B-891B-98EF14762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14425"/>
            <a:ext cx="5845398" cy="539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091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>
                <a:solidFill>
                  <a:schemeClr val="accent1">
                    <a:lumMod val="50000"/>
                  </a:schemeClr>
                </a:solidFill>
              </a:rPr>
              <a:t>Extraer </a:t>
            </a: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factor común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144626-CE93-9742-BAB6-7CE645078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42118"/>
            <a:ext cx="5894033" cy="51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471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Igualdades o Productos Notables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02DE1DA-4CFA-BE4B-A9BA-102D386F7DED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27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6845A-FD40-A945-BE38-9D4EB797A8E0}"/>
              </a:ext>
            </a:extLst>
          </p:cNvPr>
          <p:cNvSpPr txBox="1"/>
          <p:nvPr/>
        </p:nvSpPr>
        <p:spPr>
          <a:xfrm>
            <a:off x="1226002" y="119675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Saca factor común: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08A0CA-B4F5-514E-903C-908D8EEC5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24961"/>
              </p:ext>
            </p:extLst>
          </p:nvPr>
        </p:nvGraphicFramePr>
        <p:xfrm>
          <a:off x="638212" y="1945869"/>
          <a:ext cx="7894228" cy="4219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114">
                  <a:extLst>
                    <a:ext uri="{9D8B030D-6E8A-4147-A177-3AD203B41FA5}">
                      <a16:colId xmlns:a16="http://schemas.microsoft.com/office/drawing/2014/main" val="3865376336"/>
                    </a:ext>
                  </a:extLst>
                </a:gridCol>
                <a:gridCol w="3947114">
                  <a:extLst>
                    <a:ext uri="{9D8B030D-6E8A-4147-A177-3AD203B41FA5}">
                      <a16:colId xmlns:a16="http://schemas.microsoft.com/office/drawing/2014/main" val="1376384319"/>
                    </a:ext>
                  </a:extLst>
                </a:gridCol>
              </a:tblGrid>
              <a:tr h="8438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a) 18x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32x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= 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b) 6x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12x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24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866827"/>
                  </a:ext>
                </a:extLst>
              </a:tr>
              <a:tr h="8438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c) 6x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 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10x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8x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d) 2xy +6x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y – 4x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y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024600"/>
                  </a:ext>
                </a:extLst>
              </a:tr>
              <a:tr h="8438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e) 9a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6a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3a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f) 2x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6xy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4zx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88907"/>
                  </a:ext>
                </a:extLst>
              </a:tr>
              <a:tr h="8438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g) 2x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-4x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+8x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h) 6x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(x+1) – 3x</a:t>
                      </a:r>
                      <a:r>
                        <a:rPr lang="es-ES" sz="2400" b="0" baseline="30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(x-1)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059616"/>
                  </a:ext>
                </a:extLst>
              </a:tr>
              <a:tr h="84388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>
                          <a:solidFill>
                            <a:schemeClr val="bg1"/>
                          </a:solidFill>
                          <a:effectLst/>
                        </a:rPr>
                        <a:t>i) 2xyz+10xz+4yz =</a:t>
                      </a:r>
                      <a:endParaRPr lang="es-ES" sz="2400" b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j) 3(x+1) + 6(x+1)</a:t>
                      </a:r>
                      <a:r>
                        <a:rPr lang="es-ES" sz="2400" b="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400" b="0" dirty="0">
                          <a:solidFill>
                            <a:schemeClr val="bg1"/>
                          </a:solidFill>
                          <a:effectLst/>
                        </a:rPr>
                        <a:t>=</a:t>
                      </a:r>
                      <a:endParaRPr lang="es-ES" sz="2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9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91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483768" y="1556792"/>
          <a:ext cx="6096000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Piensa un número.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Multiplícalo por 3.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Suma 6.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Divide entre 3.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Resta, al resultado obtenido, el número que habías pensado.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Resultado: 2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Completa la tabla</a:t>
            </a:r>
          </a:p>
        </p:txBody>
      </p:sp>
      <p:pic>
        <p:nvPicPr>
          <p:cNvPr id="8194" name="Picture 2" descr="http://t3.gstatic.com/images?q=tbn:ANd9GcStllgv1C7zwUjkRbqYGCjP0el7kUnDqm7WSZGmGeIdjMtlrvw4y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573016"/>
            <a:ext cx="1790700" cy="2552700"/>
          </a:xfrm>
          <a:prstGeom prst="rect">
            <a:avLst/>
          </a:prstGeom>
          <a:noFill/>
        </p:spPr>
      </p:pic>
      <p:sp>
        <p:nvSpPr>
          <p:cNvPr id="5" name="2 CuadroTexto">
            <a:extLst>
              <a:ext uri="{FF2B5EF4-FFF2-40B4-BE49-F238E27FC236}">
                <a16:creationId xmlns:a16="http://schemas.microsoft.com/office/drawing/2014/main" id="{41494E2D-8410-A04D-9357-A2C881218224}"/>
              </a:ext>
            </a:extLst>
          </p:cNvPr>
          <p:cNvSpPr txBox="1"/>
          <p:nvPr/>
        </p:nvSpPr>
        <p:spPr>
          <a:xfrm>
            <a:off x="827584" y="792119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s-ES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División de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AA38BD-961A-BF4A-BC6D-D5A8D9282B26}"/>
              </a:ext>
            </a:extLst>
          </p:cNvPr>
          <p:cNvSpPr/>
          <p:nvPr/>
        </p:nvSpPr>
        <p:spPr>
          <a:xfrm>
            <a:off x="539552" y="1146543"/>
            <a:ext cx="77048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(2x</a:t>
            </a:r>
            <a:r>
              <a:rPr lang="es-ES" sz="44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lang="es-ES" sz="44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-3x</a:t>
            </a:r>
            <a:r>
              <a:rPr lang="es-ES" sz="44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+5x+4) : (x</a:t>
            </a:r>
            <a:r>
              <a:rPr lang="es-ES" sz="44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4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-2x+1)</a:t>
            </a:r>
            <a:r>
              <a:rPr lang="es-ES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División de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5C3714D6-5BCA-4848-8FC7-DF64ADBA8BDF}"/>
              </a:ext>
            </a:extLst>
          </p:cNvPr>
          <p:cNvSpPr txBox="1"/>
          <p:nvPr/>
        </p:nvSpPr>
        <p:spPr>
          <a:xfrm>
            <a:off x="467544" y="1231246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28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0EB9B5-705C-BF41-947C-52B70BCF698D}"/>
              </a:ext>
            </a:extLst>
          </p:cNvPr>
          <p:cNvSpPr txBox="1"/>
          <p:nvPr/>
        </p:nvSpPr>
        <p:spPr>
          <a:xfrm>
            <a:off x="1122594" y="1178749"/>
            <a:ext cx="7769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Realiza la siguiente división de polinomios para obtener el cociente y el resto: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D99C8D-35D9-2D47-9684-009C67F5F679}"/>
              </a:ext>
            </a:extLst>
          </p:cNvPr>
          <p:cNvSpPr/>
          <p:nvPr/>
        </p:nvSpPr>
        <p:spPr>
          <a:xfrm>
            <a:off x="742250" y="2249677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ES" sz="48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-6x</a:t>
            </a:r>
            <a:r>
              <a:rPr lang="es-ES" sz="48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-2x</a:t>
            </a:r>
            <a:r>
              <a:rPr lang="es-ES" sz="48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+4) : (x</a:t>
            </a:r>
            <a:r>
              <a:rPr lang="es-ES" sz="48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-4)</a:t>
            </a:r>
            <a:endParaRPr lang="es-E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789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Método de Ruffini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A392FF-3A68-3F47-9CF8-96B4EADB91DF}"/>
              </a:ext>
            </a:extLst>
          </p:cNvPr>
          <p:cNvSpPr/>
          <p:nvPr/>
        </p:nvSpPr>
        <p:spPr>
          <a:xfrm>
            <a:off x="366539" y="1114425"/>
            <a:ext cx="5371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(2x</a:t>
            </a:r>
            <a:r>
              <a:rPr lang="es-ES" sz="36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-5x</a:t>
            </a:r>
            <a:r>
              <a:rPr lang="es-ES" sz="36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-3x</a:t>
            </a:r>
            <a:r>
              <a:rPr lang="es-ES" sz="36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+5x+4) : (x-1)</a:t>
            </a:r>
            <a:endParaRPr lang="es-ES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178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Método de Ruffini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02DE1DA-4CFA-BE4B-A9BA-102D386F7DED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29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6845A-FD40-A945-BE38-9D4EB797A8E0}"/>
              </a:ext>
            </a:extLst>
          </p:cNvPr>
          <p:cNvSpPr txBox="1"/>
          <p:nvPr/>
        </p:nvSpPr>
        <p:spPr>
          <a:xfrm>
            <a:off x="1226002" y="1196752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Realiza las siguientes divisiones por el método de Ruffini: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F2AE1BD-648C-4B49-9639-399A415FF7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536240"/>
              </p:ext>
            </p:extLst>
          </p:nvPr>
        </p:nvGraphicFramePr>
        <p:xfrm>
          <a:off x="611560" y="2205568"/>
          <a:ext cx="7920880" cy="417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1781332864"/>
                    </a:ext>
                  </a:extLst>
                </a:gridCol>
              </a:tblGrid>
              <a:tr h="1069394">
                <a:tc>
                  <a:txBody>
                    <a:bodyPr/>
                    <a:lstStyle/>
                    <a:p>
                      <a:pPr marL="514350" indent="-51435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(5x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-6x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-2x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+4) : (x-2)</a:t>
                      </a:r>
                    </a:p>
                    <a:p>
                      <a:pPr marL="514350" indent="-514350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lphaLcParenR"/>
                      </a:pP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(x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r>
                        <a:rPr lang="es-ES" sz="28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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3x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9) :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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</a:rPr>
                        <a:t>x+1</a:t>
                      </a:r>
                      <a:r>
                        <a:rPr lang="es-ES" sz="28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</a:t>
                      </a:r>
                      <a:endParaRPr lang="es-E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(5x3 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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3x2 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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: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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x-3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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(x5 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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2x4 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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3x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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: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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x+2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2" charset="2"/>
                        </a:rPr>
                        <a:t></a:t>
                      </a:r>
                      <a:r>
                        <a:rPr kumimoji="0" lang="es-E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ES" sz="2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401" marR="6040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5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439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Método de Ruffini para descomponer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724AA2-D428-DE4D-B1C4-E00D4AE5F787}"/>
              </a:ext>
            </a:extLst>
          </p:cNvPr>
          <p:cNvSpPr/>
          <p:nvPr/>
        </p:nvSpPr>
        <p:spPr>
          <a:xfrm>
            <a:off x="539552" y="1460949"/>
            <a:ext cx="7848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-30163">
              <a:spcBef>
                <a:spcPts val="600"/>
              </a:spcBef>
              <a:spcAft>
                <a:spcPts val="600"/>
              </a:spcAft>
            </a:pP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Descomponer x</a:t>
            </a:r>
            <a:r>
              <a:rPr lang="es-ES" sz="48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-4x</a:t>
            </a:r>
            <a:r>
              <a:rPr lang="es-ES" sz="480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48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+x+6</a:t>
            </a:r>
            <a:endParaRPr lang="es-E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61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M. Ruffini para descomponer polinomios</a:t>
            </a:r>
          </a:p>
        </p:txBody>
      </p:sp>
      <p:sp>
        <p:nvSpPr>
          <p:cNvPr id="1026" name="AutoShape 2" descr="data:image/jpeg;base64,/9j/4AAQSkZJRgABAQAAAQABAAD/2wCEAAkGBhEQDxQQEhASEBQUGRcXFhQVFxUYFRIaFhQYFBYWGBgZHCceGBkmHBcVHzEgJCcpLC4sFSAyNjAqNScrLSkBCQoKDQwOGQ4OGSwkHiQpNTUyNSwsNiwvNTU1LSw1NTQtNiwsLDYsLDU1KSwsMiwuLC80NTQsNC40NDQvNSwrLf/AABEIAOEA4QMBIgACEQEDEQH/xAAcAAEAAgMBAQEAAAAAAAAAAAAABwgDBQYEAQL/xABKEAABAwIDBgIGBQkGBAcBAAABAAIDBBEFEiEGBzFBUWETcSIyQlJigQgUI5GhJENygoOSscHCFaKj0dLwM1OTskRFY3OUs+EX/8QAGAEBAAMBAAAAAAAAAAAAAAAAAAIDBAH/xAAgEQEAAQMFAAMAAAAAAAAAAAAAAQIDEQQSMUFxISIj/9oADAMBAAIRAxEAPwCcUREBERAREQEREBERAREQERRXt/v0p6Iup6MNqpxo59/sYj0uNZD2BA78kEoyytY0uc4NaNSSQAO5J4LksV3t4RTEh1dG9w5RB0v4sBb+KrPtHtlW4g/NVVL5Re4Ze0bf0WCzR52uvuC7E4hWAGno55Wng8NIZ++6zfxQTxL9IfCgbBlW7uI2fzkCzUm//CHmznVEXd8Vx/cc4qJodxOMuFzTxs7Omiv/AHSVgrNymMxi/wBU8Qf+nJE4/dmufuQWMwTbrDq0gU9ZDI48GZssh/UdZ34LeqlOJYPUUr8k8EsDuQkY5h+WYa/JdbshvixHDy1pkNVCOMUxJsPgf6zPxHZBalFy+xG8SjxaO8L8krRd8D7CRnK495t/aHUXsdF1CAiIgIiICIiAiIgIiICIiAiIgIiICIiAiKMd+O3poaQUkLstRUggkHWKLg5w6Fxu0H9I8QEHIb4d77pXPw+hkyxC7Zp2nWU8DGwjgzkSPW4cPWjfZDYuqxSfwaZl7WL5HXEcQPNzv4AXJtoF+djtk5sTrGUsOmbV7yLiJgtmefK4AHMkDmrZbM7M0+HUzKanZlY3iT60jub3nm4/5AWAAQctsZuZw/Dw172CsnHGSVoLWn4IzdrfM3Pdd6AvqICIiDzV+Gw1EZimiZMw8WPaHNPyOih7bz6P7HNdPhpyPGppnm7Hf+292rT2cSO4U1IgpXBPU0NSHNMlNPC7u18bhoQQfuIPFWZ3W7zGYtAWSZY6qIDxGDQPHDxWD3b8RyJ6ELx73N17MShNTA0NrIxpbT6w0fm3fF7p+XA6V1wHG56CrjqYSWSROvY315OY4dCLgjuguii1ezO0EVfSRVcXqytvbmwjRzD3DgR8ltEBERAREQEREBERAREQEREBERAREQfCbC6p/t/tKcRxKepvdhcWxdo2eizyuBmPdxVnd5GKGmwismBsRE5rT0dJaJp+94VUtm8K+t1tPTf86WNh7BzwHH5C5+SCxe4/Y8UWGtqHttNVgSOJ4tj/ADTPuObzf2UjL8xxhrQ0AAAAADgANAF+kBERAREQEREBVu3+bHikrm1kbbR1dy4Dg2Vts/7wId55lZFcJvswYVOCzm13QFsze2Q2f/cc9Bwf0ctpiJJ8OedHDxouxFmyAeYyH9Qqd1UTdlihpsYo5L2BlbGfKX7I/g/8FbtAREQEREBERAREQEREBERAREQEREEf79ZCMDmHvPhB/wCq138goP3ORB2O0YPvPPzbDI4fiAp431UhkwKqtqWeG/8AdmYT+F1X3dfXCHGqJ50Blaz/AKgMX9aC3Sw1lW2KN8rzZsbXPcegaC4n7gVmWGtpGzRPieLtka5jh1DgWkfcSgrRjm/bFJqgvglFLED6ETWRusOWdz2kuNuPAdAFM26fb92L0bnSta2eFwZJl9V1xdrwOV7EW6tPVQtjm43FYKgxwwfWo7+hKx0bQRyzBzgWG3Hl0JUz7pdgHYTRubK5rp5nB8mXVrABZjAedruJPVx6XIdyiIgg/e3vhq6asfQ0ThD4VhJLla5znFocWtzAhrQCBe1734c825/e9VVdWKCtcJXSBxilDWtdmY0vLHBoDSC0OINr3HO+nm3uboKuorX11EwTiaxkizNa9jg0NLm5iA5psDxve+iz7nt0dVSVYr61ohMYcIoszXPLntLC92UkABpdYXvc8rahNi022cQfhlY08DTzj/Bctyuc3jVwhweteTb7CRo85G+G38XBBUrCpC2oicOIkYR8ngq7AVMNmKPxq+miHtzRN/ekaFc9AREQEREBERAREQEREBERAREQF4caxuCjhdUVErYY28XO/AADVzjyA1K1G3G31LhMHiTOzSOv4ULSM8pH/a0c3HQdzYGF8Bw+u2rrzNVPdHSQn0g24YwHXwogeMhHFxuQNT7IITRR4pTY5hcphLvCnZLD6bcrmkgsJt2uDoVUl7ZKeYg3ZJE+x6sex38QR+Culh+HRU8TIIWNjjjAa1jRYNA/3x5quu/rY80tf9cY37Gr1NuDZQPTH62j+5LuiCf9l8dZXUUFWy1pWBxA9l3B7fk4OHyW0Vfdwe3wglOGTutHM7NA4nRsh0MfYPsLfEPiVgkBFy+8rGKukwyaejZmlZl1y5vDbf05MvtWHyHE6BcBu638NktT4m5sb/ZqQAGOvykA0YfiAy9bcSEzoscE7ZGh7HNe1wuHNILXDqCNCF5MZx2no4jNUzMgYPaebX7NHFx7AEoPeigPEN+NfVYnFFh0f2Je1jYnMa59RrqXHiwWvwIsBcnpPiAoj+kTtGIqKKhafTqHh7x0jiN9fN+W36BUpYniUVNC+eZ4jjjaXOceAA/ieQHMkBVG252sfilfJVOu1p9GNh/Nxt9RvnxJ7uKDotxmBmpxmOQi7KdrpXdLgZGDzzOB/VKtCo33GbHmiw7x5G2mq7SEHi2MD7Jp+RLv1x0UkICIiAiIgIiICIiAiIgIiIC43ePvIhwiECwlqZB9lD+Gd9tQy/zJ0HMjJvG3gxYRTZzaSeS4hiv6x5udbUMHProBxuIAxGSdpNbUudNiFUfsmkXdFfQODRwcLhrWj1dLcNIV1xTiO5Qqq2+sVHg9djmK+HJIXzP1medW07AfSuBoA24AaLakDjdWg2ewCCgpo6WBuWOMW7uPtOcebidSVzu6zYJuFUQDwDUzWfO7jY+zGD0bc+ZLj0XaKcJi0+1uzEOJUclJMNHj0XW1jePVe3uD94JHNbhEFMdo9nZ8Oqn007Sx7DoRfK8ey9h5tPEH5aEFTbuq30snayixCQMmFmxzuNmzcg159mTudHdjx7nbzd/TYvB4cv2crb+FM0XdGTy+Jh5t/gdVWPa7YirwubwqiMgEnJK25jlHVruvwmxHRBcRRXtzuHpqxzp6Nwo5jqWWvA89bDWM/o3Hw81Fmxu+PEMODYi4VUA0EUpJLR0Y/wBZvkbgdFLOC/SCwyYATiakdzzNMjPk6O5PzaEEY/8A8v2ionFsDJg33qaoAa7vYPa77wFloty+N1sgdVfZDnJUS+I63YNLnHyNlN0G9DCHi4xGnH6Tsp+5wBWCt3uYPELmvid2jD5Cf3GlB82C3YUmEtzMBmncLOneBmtzaxvBjewuTzJ0XTYri0NLC6eeVsMbBdz3GwHbuTyA1PJRJtF9I6BoLaKmfK7lJN6DB3yNJc4eZaod2o2zrMSk8SqmdJb1WD0Y4/0WDQefE8yUHT7096smKyeBDmipGG4adHTEcHv7dG8uJ14Ztzu7V2I1AqZ2fkkLrm40neNRGOreBd2056fvdvuZqMQc2oqQ6npdCL6STjowH1W/GflfiLH4dh0VPEyCGNsUcYytY0WDQP8AfHndB6AF9REBERAREQEREBERBiqalkTHSSPaxjAXOc4gNaALkknQBQptjvaqMQe6iwnMyPhJVm7SRw9A8Y29/WPIDnM2J4bFUwvgmYJI5Glr2m4uD3Go8woP2q3XVmEF1Xhzn1NN60kDtXsHM2HrtHvCzhzuLlQr3bZ2co1bsfXlqsHxzEsBcJGSmtpOMsLibNv6xF7mM/ENPeCmJu8+gdhbsUbJeNosY9BKJOUJbyeTbtbW9tVFeCY9FWR5maEaPjNrtv16tPXn+C0dVsA01ALH5adxDpIrni29g3lbUi51AcVhtauac03uYZLeoxmm5yzUkslfUSYxXnqYmH1Y2NvYge63W3U3dxNz0u57Zt2I1z8YqG/ZxOyUzDwzD2v1AePvOvxaud2kbJVT0+E0wGedzQ63BjRwuBwaAC89mBWFwHBYqKlipYRZkTQ0dT1ce5Nye5Ku08TXm9V3x4tsxNX6Vd8ePeiItbQIiIC82I4bDURuhmiZNG7ix4Dmn5Hn3XpRBDu1H0daeUl9DOaYn81Jd8fkHeu0eeZRFtlsBWYS5gqWstJmyPY8Oa/JlzdHD1m8QOKm/e3vb/s4fVKQtdVuF3OIDm04I0uOBkPEA8BqeIBr7jG0VVWODqmplqCLkeI9zg29r5QdG8BwA4BBr7r4iIJF2U3H19dFHOXQ08MjQ9rnOzOc1wuCGM7ciWqXtkNymHUBEj2msmGofMBkaerY/VHmcxHIqFdgd7FZhkrGvkfUUujXQOdfI0aAxE+oR09U8+oszgOPwV1O2pp5BJG/mOLTza4cWuHMFBsUREBERAREQEREBERAREQEREEM7092rqZ7sXw1uRzLuqIGj0XN4uka0cveb+sLEFaTDNoIpqY1N8rWgmQc2Fou4d+3W4VgCFW/edsFPQ4h4NG0/V8RLQxjR6LX5wTF2AJBHwuI5FZdRpou4ntResxc9dZuJwB08tRjMzfSkcY4b+yNPEcO3qsB+FymVa3ZzBGUVJDSx+rCwNv7xHrOPcuu75rS7Qb0sLoZTDPVDxBo5jGvkLOzsgIaexN+y0xERGIXRGPiHWIvBgmO09bCJ6aZs0Z0zN5EcQQdWnhoQDqveuuiIiAo83r70WYXEYIC19ZIPRHEQNP5xw6+63nxOg19O9DebFhMGRmWSrkH2cfJg4eJJ8PQe0R0BIq9iGISVEr5pnukkkJc57tS4lBjqKh8j3SPc573kuc5xJc4k3JJPEkr8xxlxDWguJ0AAuSegA4r8rt9zeLU9NjMMlQQ1rg9jXngx725WknkDctvyzdEHFPYWkgggjQg6EdiF+VanebuxhxWBz2NbHVsF45eGe35uTq08ATq3yuDV2to5IZHxSsMb2Etc1wsWkGxBQYF1W77eBPhFT4jLvhfYTQ30eOo6PHI/I6LnqbDZpGudHFJI1vrOaxzg3zIGi8yC6mBY5DW07KmB4kjkFweY6tcOTgdCF71VXdZvHfhNTleS6llIErOOQ8BKwe8OY5jTiBa0tLVMljbJG4PY8BzXNNw4OFwQeYIQZUREBERAREQEREBERAREQEsiIOK3ubWvw3C3yRHLNKRDE4cWFwJc8dw1rrd7LhN2G5qmqqIVteHyuqAXRszuaGMJ9F5LSC559bU2sRoV7fpJxu+qUjh6oleD5mO7fwa5SBs/Vt/sWCSPgKRhbbllgGnyIsgir6Okzm1lbE1xMWRpseokLWnzylynhQd9GiIfl7+f5O35fbH/L7lNVbWxwxullkbExou57yGtaOpJ0CDOuH3mbzocIhytyy1Ug+zi5NHDxJLcGdBxcRYcyOG28+kD60GGDsal4/+ph/7nD9XmoUra6SeR0ssjpZHm7nvJc5x6klBkxTFJaqZ9RPI6WSQ5nOdxJ/kANABoAAAvIi9uD4PNVzsp4IzLJIbNaPxJPAADUk6ABB5ooHPvlaXZQXGwJsBxJ6DuvzHGXENaC4kgAAXJJ0AA5lT1j+7+HBdmqvhJUytibLNbjmnjHhsvqGD8eJ5AQxstjDaOup6p0YlbDI15YeeU306EcR3AQT1uX3iuqWf2bVktqoAQwvuHSsZoWuvr4jLWPMgX4hxX3fLuu+vxmtpWflUY9Ng/wDEMaOHeQDh1Gnu20O8jZjx2w7RYQ4lxyySeEPSuDYSho9oEZXt7XI9ZS1sli0tXQwVE0JglkYC+MgixuRcA6gG2YA8nBBh2HoI4cMpGRMyN8GJ1rWJLmBznO+IkknuVUfHXE1c5PHxZL/vlXVVVd5OxssONz08TC7xs1RE0cXNc10rg0c7FsjQOeVBwymPcXvJ8CQYZUv+ykP5O8n/AIb3H/hn4XE6dHH4tIcX0G2qC8SKPdzm8L+06TwZnXqqcAPvxlZwbL3PJ3fX2gpCQEREBERAREQEREBERAXD7Zb38Pw1zoi41E44wxWJYej3H0W+Wp7L7vi2mloMJkkhJZJI5sLXjjHnuXOHQ5WuAPIkHkuN3Q7pqSWljxGraKp8t3MjdrGwZiLuHtuNiddBfhfVBy+1W8LEdoIjSwYZmizNcPDZLLIxzb2PiCzRoSPV4EqUdzeD11Nhrqauj8MB7hCxxaXCNwu4OsTYZi6wOup5WXB4jPtPgsr5bmqpgSfRaJIA29x6DbOgbbkMoC8h26x3aCbwKEGlY0DP4LywNvxdJN6wub2aOXJ1iUHiosWqNk8VqYjEZoZGnICcolaCTBIHWOo1afN3Zcntft9W4pJmqJfQBuyFlxFH5N5n4jc9169rq6up3TYZiEn1t8RaWPe90joHODH3jkd6WVzDYtOmoNrtC5FARFJGwe5SrxDLNPejpzrmcPtZB8DDwB952mtwHIOGwTA562dlPTxulkedGjl1cTwa0cydArQ7t920OEQcpamQDxZrfPw2X1DAfmSLnkBudl9jqTDYvCpYRHf1nnWSQ9XvOp8uA5ALdII53+T5cEePflib/ez/ANKr7sXSwTYhTw1AvFM8ROsbEeKDG1wPIhzmuHkpy+kbPbCoW+9Us+5sUp/iQq6xSlrg5pILSCCOIINwQgs3up2CrsJfUxTTskpnEGFrSbk31kII9AluUEAnUdrmRVwG6vedHisPhSlrKuMem3gJQNPFYP4jkT0IXfoCj/eNhYGIYRXAekyqZA49Wz+rfsHAj9dSAo53r7Y0kH1aldK0z/WaWUtH5pkczXl7zwZoNL6m/TVBFm+rd7/Z9V9ahZamqCTYDSGQ3c5nZp1c35j2VGquhj+CQ19JJTSgPjlba44jm17T1BsQeyqBtDgclDVy0kvrxOLSeThxa4di0hw7FBn2T2mlw6sjq4jqw+k29hIw6PYexH3Gx5K32C4xFWU0dTC7NHK0OaeevEHo4G4I5EFUpUyfR+248KZ2GSu9CUl8BPsyAXczycBcd29XIJ/REQEREBERAREQEREGh252ehr8Pnp53+GwtL/E/wCUWemH+QtqOYuOarxu+3rVWE/ZW+s0mY3jNxkLtbxut6JNicp0OvA3KsptFhpqaKop2nKZopIwehewtB8rlV/3bbW0mGCqwzFaazHvu7PHnyOaMpbIzUkaAggGxv1ugl7Ad72E1bQRVsp3HiyotE4dszvQPycV8xrbzCcKpnyRSUxLiXNhpjFmmeeZEfDld5/HQGP8T2N2VqR4kOJNpL65WyjLr8EoLh5XC5yXZ3ZukJfJic9fl1EELC3xDyaZLWA8nAoOeqMLqcUhr8Ye9t4nsdI3mfFfls0XuGtFuPIditfstsbWYnL4VLCX29Z50jj7vfwHlxPIFejBdoRTYdXU49arMDAOjY3Oke4/e1o/TPRWL3P7PvosHgZI0tkkzTOaeLfEN2g9DkDLjrdBr9g9ytHh+Waa1XUjXM4fZxn4GHmPedc6XGVSKiICIiCGfpKz2pqNnvSSO/dY0f1qAlNv0l5vToWdGzu+8xD+lQkg9OH4hLTysmhe6ORhzNe02LSP98O6sVu83201axsNY5lLUjTM4hsM3drjox3wn5E8BWxEE8byN+4ZmpcMcHO4OquLW9RCD6x+M6dAdCILnndI4ve5z3OJLnOJLnE6kknUnusaIO32L3uV+GBsTXCogH5mW5DR0jdxZ5ajsvTvV2io8UMGIU945S3wqiF9g9pbrG8W0e0gubmHutuBeyj9EBZaSqfFIyWNxY9jg5rhxa5puCO4ICxIguNsRtO3EqCGrbYF7bPaPYkb6L2+VwSOxC3qr/8AR12p8Oplw97vRmHixDpIwemB5sF/2SsAgIiICIiAiIgIiICirf8AbKtmw/65HA0zQvaZJA37TwcrmkEjUtDiw68ACdNVKq+OaCCCAQdCDwKCr+yuE7OT07DV1lZSTgWkZ6JjcR7THCF2h6E3HfidrWnZSjYXRNqMTlHqsc6RrL8szsrBbyDvJShiu5LCKh5f9XdCTqfBe5jfkzVrfkAv3hW5bB6dwf8AVfGcOHjPc8fNhOU/MII13ObvPr9S/E6uANga4uhjDcsUj81/RbziZwtwJsNbEKwa/McYaA1oAAFgBoABoAByC/SAiIgIiIK8/SRnviFMz3YM370rx/SoiUnfSFnzYwB7kETfvdI7+pRigIiICIiD65pHEEcD94uPwXxWQ2V2FosYwCi+sR/aNiLGTMs2VmSR7AM3tDT1XXCjjazcViFGS+AfXohzjFpQO8XE/ql3yQRsiyTQOY4se1zHDQtcCHA9CDqFjQbHZzGHUdZBVMveGRr7dQD6TfIi4+aufDKHtD2m7XAEHqCLg/cqabNbNT4hUspqdhc951OuWNt9XvPJo/8AwakBXEwyhEEEUAJcImMjBPEhjQ0E99EHqREQEREBERAREQEREBERAREQEREBERBVnfjNmx2oHuthb/gMd/NcEuu3s1GfG609JMv7jGs/pXIoCIiAiIgtJuLnzYFAPcdM3/Gc7+pd+ov+jvPmwh7fcqJB97InfzKlBBrsV2dpasWqKaGfp4jGuI8iRcfJc4/c3gpdm+oMv2kmA+4Psu0RBr8HwCmo2eHTQRwNPEMaBm7uPFx7m62CIgIiICIiAiIgIiICIiAiIgIiICIiAiIgqrtvsbiU2J1krcPq3sfPMWubDIQ5viOykEN1BFitEdhsTH/l1b/8eb/SrjogpqdjMRHHD6wfsJv9Kxu2TrhxoaofsZf9KuciClztmqwcaSpH7KT/AErG7Aqocaacfs3/AOSuqiCI/o6Meyjqo3scwiZrrOaRfNGBz/QUuIiAiIgIiICIiAiIgIiICIiAiIgIiICIiAiIgIiICIiAiIgIiICIiAiIgIiICIiAiIg/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C02DE1DA-4CFA-BE4B-A9BA-102D386F7DED}"/>
              </a:ext>
            </a:extLst>
          </p:cNvPr>
          <p:cNvSpPr txBox="1"/>
          <p:nvPr/>
        </p:nvSpPr>
        <p:spPr>
          <a:xfrm>
            <a:off x="494197" y="1268312"/>
            <a:ext cx="54941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30</a:t>
            </a:r>
            <a:endParaRPr lang="es-ES" sz="2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76845A-FD40-A945-BE38-9D4EB797A8E0}"/>
              </a:ext>
            </a:extLst>
          </p:cNvPr>
          <p:cNvSpPr txBox="1"/>
          <p:nvPr/>
        </p:nvSpPr>
        <p:spPr>
          <a:xfrm>
            <a:off x="1187624" y="124959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Descomponer como producto de factores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5E496DF-5B57-FB4E-B4F8-A6AE0B184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78442"/>
              </p:ext>
            </p:extLst>
          </p:nvPr>
        </p:nvGraphicFramePr>
        <p:xfrm>
          <a:off x="444867" y="1950866"/>
          <a:ext cx="8254266" cy="3171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4266">
                  <a:extLst>
                    <a:ext uri="{9D8B030D-6E8A-4147-A177-3AD203B41FA5}">
                      <a16:colId xmlns:a16="http://schemas.microsoft.com/office/drawing/2014/main" val="260765787"/>
                    </a:ext>
                  </a:extLst>
                </a:gridCol>
              </a:tblGrid>
              <a:tr h="71612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a) x</a:t>
                      </a:r>
                      <a:r>
                        <a:rPr lang="es-ES" sz="40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-3x+2 </a:t>
                      </a:r>
                      <a:endParaRPr lang="es-ES" sz="4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832959"/>
                  </a:ext>
                </a:extLst>
              </a:tr>
              <a:tr h="756313">
                <a:tc>
                  <a:txBody>
                    <a:bodyPr/>
                    <a:lstStyle/>
                    <a:p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b) x</a:t>
                      </a:r>
                      <a:r>
                        <a:rPr lang="es-ES" sz="4000" baseline="300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-x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es-E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297683"/>
                  </a:ext>
                </a:extLst>
              </a:tr>
              <a:tr h="1159679">
                <a:tc>
                  <a:txBody>
                    <a:bodyPr/>
                    <a:lstStyle/>
                    <a:p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c) x</a:t>
                      </a:r>
                      <a:r>
                        <a:rPr lang="es-ES" sz="4000" baseline="300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  <a:sym typeface="Symbol" pitchFamily="2" charset="2"/>
                        </a:rPr>
                        <a:t></a:t>
                      </a:r>
                      <a:r>
                        <a:rPr lang="es-ES" sz="4000" dirty="0">
                          <a:solidFill>
                            <a:schemeClr val="bg1"/>
                          </a:solidFill>
                          <a:effectLst/>
                        </a:rPr>
                        <a:t>7x+6</a:t>
                      </a:r>
                      <a:endParaRPr lang="es-ES" sz="4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657" marR="4465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62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987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576" y="1484784"/>
          <a:ext cx="6096000" cy="27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Piensa un número.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Súmale 7.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Multiplica por 2.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Divide entre 2.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Resta, al resultado obtenido, el número que habías pensado.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bg1"/>
                          </a:solidFill>
                        </a:rPr>
                        <a:t>Resultado: 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Completa la tabla</a:t>
            </a:r>
          </a:p>
        </p:txBody>
      </p:sp>
      <p:sp>
        <p:nvSpPr>
          <p:cNvPr id="24578" name="AutoShape 2" descr="data:image/jpeg;base64,/9j/4AAQSkZJRgABAQAAAQABAAD/2wCEAAkGBhQQEBQUEBQVFRQRGBQVFBQYFBUVHRcUFBUVFxgVFRcZHCceFxokGRUXHy8gJCcpLCwsFR8xNTAuNScrLCoBCQoKDgwOGg8PGjUlHyQpLSwsLykpKSwvLSosLSw1LCwpKiwsKiwpLCksLCksLCktKSksLCowLCwpLCw1KSwsLP/AABEIAMsA+AMBIgACEQEDEQH/xAAcAAEAAgMBAQEAAAAAAAAAAAAABQYBBAcDAgj/xABOEAACAQMBBAcFAwcGCwkAAAABAgMABBEFBhIhMQcTQVFhcYEUIjKRoSNCUhUzYnKSscEkQ1OCg/AXJURjk6OywsPR4TQ1RVRkotLT8f/EABsBAQACAwEBAAAAAAAAAAAAAAADBQEEBgIH/8QAMhEAAgEDAgQDBgUFAAAAAAAAAAECAwQRITEFEkFRYXGBBhMikaGxFDNCUtEjJDJiwf/aAAwDAQACEQMRAD8A7hTNKi7i+aRmSHgqfnJSM7p7VQfeb6CgPfUNR6vCoN6R/hXOP6zHsX99VTarWTbtHCXNxe3OeptkcwoAOckhBysYweJOWwQO0iGk1F7wyx2pXdhDNeahIOtEOBvdTbpykmCjJPwqR2nFQezWxVs9pDcXwN1cXQEjrKzkiF+MQVgfcO5g+O93CgLTbdGks6Fr6/nZnB+xgkaGBQce6FB3pAPxEjPdWtD0bqpKWlzdWVzH7yss7yxyDPBmjcneHMYyOfbjFVO81j8lXKppMkrbxCyaaGecKn4lZgTC3Lgcnj3cKlxZate+9NOlkp+6mZ5t09hcnCnyIrWr3dG3Waskj3GEpbIuGxm1E7zS2WoqqXluofeT4J4Sd0TR93HAI4cTyHEC39YO8fOuQjott3YPc3N7PIBjfMyrkHsACkqOPLe7a2H6KtOPL2lD+JZ3z9c1VS4/Zp4Tb9CX8NU7HWM1nNcm/wAHlxB7+mapcoRg7kzdcpI/F2Y81Nb+j9JE1pKttrsQgZjux3afmZT+keSHvPADPELVjbX9C5/Lll9tiKUJR3OlUr4SUEAjiCAQcjke3yr7rdPApSlAKUpQCsE1rapqkdtE807hI4xvMx7B5cyScAAcSSAKrMWlS6n9pfBorZvzdiGKl15hrxl4kngeqB3R97e5UBtT7cxF2js45byRDhhAoZFPc87ERKefDez7pGM18L+VZjytLRCCOPWXcgPYeBjj9OPrVjtrRIkCRqqIvBVVQoUdwA4CvagK0uyk77pn1G7YgYKxCC3U+iRlh+3WP8H1v96W9bPPev7v+EgqzUNAVo9HViecTt4tc3LH5mSvj/BtZD4UmX9W7ul/dJVopQFYPR9B2TXq+V/d/wAZK+TsVIv5rUr9e4GSGUDz6yIk+pq00oCpnStViBMd7bT55LPaGPA/XgkGT/VrI1/UIT/KdP6xRze1uEk5cz1UoRgMcQAWNWusEUBX9L26tJ36rreqm/oJ1a3kyeOAkgBY4GfdzwqwZrR1XQ4LpOruYo5U/C6hscuWeR4DiKq8ui3mmZewdrq2GS1lM5Z0HEn2WY+8ezEb5z2HJoC70qM2f2hhvoBNbtvKSVII3WRx8SSKeKsDwI/eCDWKA2NWuCkLlfiOFX9ZyFH1P0qC23ujZaVP1Aw+4sMZ/wA5O6xB/E70m96VM62cRhuxJImPkJFzVF6Udb37cBPzcE9s7n8W7OgPoCw40B8a5MLbSJbSzXcSK2kUt2s3Vku2fE7xJ7Sap2j389/DFFab1vbRRQxy3OPfdliRWjgHZxBG94cxyO5cSflWd4kJFhA5EsinHtMgP5tG7Ix2nt4eFTWzenvFbQwv8UQaPI5ECR91h4FcHHjVHxPiat4uFN/H9sm5b2/O05bG3s7s9DbJuwIFX7x5s7d7ueLfu7gKnBWETAAHIV9V8+rVpVZuUnnzLVJLRClKVCZANfd3axXcTQXKCRJBgg9vcQeasOYYcRXxSpKdSUJKUXhkc6amtSo6BrEuz92lleSGSwuCfZJ25wnP5tzyCgkA9gyGGASB1xWqma/ocep2b282BkZV8ZKOM7sg8uR7wWHbWj0TbTSyJJYXp/lenncbJyXiGArg/exwGe0Mh+9X0fhPEVeUvi/yW/8AJTVafI8HQ6UpVwRChpWhr2pi1tZ5yMiCOSXGcZ6tC2M+OMetAV9W/KV+2eNrprhQOYmvd0MSw7VhDLj9Ns/dFW4LVe6PrExabbBjl5EE0jc96Sf7V29Wc1YqAUpSgFDShoBSlKAUpSgFKUoBWGFZpQFA1pfyZq0FxH7tvqbi3uU7BckZhmA/E3FSfA550rY6YXK6bvr8UdxaungwmXBHz+tKAm9qL/cj3Bzk8uCjGT88CuYbZSPKiWUGOtvMgluUcEeC7t3ZIAB88ccVctcuOsuH7lO4PJP+pNVPQ1626u7g8ff9liPdFbgb2PBpGJ8wa0765/DUXU69PMmo0/eT5Tc2fthHaQIE6vdjQFPwvj3wfHf3uNTlgnEnu4CtOpKyXCDxyf7/ACr5tcVHNyl3Ze45Ukj3pSlaLMClKVgClKVkH3DLunPz8qq+20XsF9Z6rHwRXW3u8dsEnuhzjmFyR6JVlr61jRva7Ga3fA66NlB4ndJ4o3fwbB9KtOF3btriM+mz8mad1BNZLatZrlml9JVxp0cUOr2UsSxhIjdoetQ7oCh2x3gZOCT3DsrqEModQykFWAII4gg8QQe7FfTYzjNZi8oqsH3UBt/aGXS71FySbebAAySVQsAAOeSMetT9YYV6MERshdrLp9q6EFWghxjlwjUEehBHpUxXN7K8bQJ2guA35MncvbXAG8LV3OWglxxWPePutjHHz3ehw3KuoZCGVhlWBBBB7QRzFAetKUoBQ0pQClKUApSlAKUpQChoaitotpIbGEy3DYHJFHFpHPKONebMTj+NAVrpBm9ou9OsVPGW4W5lHA4gtcsQwPYz4H9Q0rZ2J0KZ5ZdQvl3Lm6ARIufs9spysP6x4M3iOziKxQEazZcnvYn13jVd2IYmxjJ5s07HzNxL/f0qy3K4lcHsdvlvmqzsXJ/J5I8YNvcXMTD+0MgPyk+lUXHot2uV3Ru2T/qehPVKW3wL5fxqLqTtDlB/ftrgauxbs9qUpWueRSlKAUpUBebZRW8wiu45bffJEcsgUxPz/nEJ3e/3sY3uOOdT0bedbKprLXz9EeJSUdyfrK57M58Kx/f+PrSodj1uRXSPrMEOmTrckBriGVI0Kklpd3C44Y91ireG7nsqy7Axsul2QkyGFvDkHn8A5+laEirIjRzqJInGGRhvAjyNVGwu5Nn7+K3Ll9MvnKwhjk20pI90H8GSOHc2eYO923s9d0nB0P1b67PyKi4pyi8s67SlK6w1TzmgV1KuoZWBDKwDAg8wQeBFUp+jp7V2fSLuS03jk27L18BPbiNjmPPDip5fKrzSgKUm0OqWxAu7BLhe2WzmBPL+hmw3PxAr6XpYsl3Rc9faswzu3FvLFjw3sFT6E1c6wRQEFZbdWEwBjvLc5OAOuRT+yxB+lTccoYZUgg8iOI9CKiL3Yuxmz1tpbsW5kwx5P9YDP1qIn6ItLb/JEUjkUaRD8w1AXGlVBOjC2Vd2OW9jH6F9cDHpv4rzi6NynwanqYHd7SjfVoyaAudKqDbASH/xTU/9ND/9NeMfRiu9vSX+pyeDXhUf6tVoC61hmxVI6MLt0F5YzuzyafcOis7bzNBLmSJmPiN7mTVw1G5EcMjtwVEdifBVJP0FAVOPbuW9X/FNq0ykke0z/YQDBwSP5yXB4EKo7ePDFbuh7G7k3tV7Ibq7wQsjKFSFT9y3iyRGO9uLHjx4kVp9D1n1Wi2gP3leT0kldx9Gq50AApSlAUraO13Lhj2SYYfuP1H1qj6aeo1W6iPw3iR3Ufi6ZSUeeSxx3YrqO1VpvRBxzjPH9VuB+uDXLtuFMSQ3iD37GVWbxhkwki+I+H0JrVvKHv6EqfdfXoS0p8k1IstbmnvzHrWijhgCvFWAKnvUjIPyr2tpN1gfQ+Rr5nUjo0dA9diUpSoiTXsailmEzvQPOzccjD7iqAOecHPmKgpUZ1cqPRZ9EQymo7kvSq9rW3tlaEiWdWcfzcf2jZ7vd90HzIqq6l0xMJeqgsn6wlVUTsUYl8BcxqOBOR94863qHCbuvrGGnd6fcjncU47s6XWnqulx3ULwzqGRxgjtBHJlPYwPEGouDZbW5+Mt1Z2o7ooTMw8Dvjd9Qxr2XotvW4yazc5/zaCMegD4FW1H2duotS50n6mtK7g9MEL0fXrwvcadO289id6J/wAVs2CD4Ab6HwEgHZUtq23djanEtym8M5VMyEEdhCA7p8yKq1p0Xe0a1c29zeTyCKGGRn5PKj7o3HbJwAVHYc8O6uraF0f2FkB7PbRAj77KJH48/ffLegOPCrapwClWq+9qS3xlLTXq/XyII3UoxwjmN10z2iY3Yrh88RlUjyOWRljwqO262tk1DT4kFhdRCSSE29w+Ahc5C4bABypOMHsB7K7BtHsHZagYzdwhzDkIQzphTglTuEZXhyPjjnVZ6TIkeTS7CJQDLdRSBVA9yC2Vt4gdgAb5Ka3bfhFrQmpwjqvFkU6857nQrdSEUNzAAPnjj9a9KUq2IRSlKAUpSgFDShoBSlKAUNKGgOf2/wDJ9p5RkBb2yV8D70kEgXJ8QgapbpR1HqNIvG4ZeJogM9s2IuHjhyfSonaGPd2k0xv6SC7T9lWP+9Wek0i5n02w5i5uRLKMZHUWw33B7s5wPI0BbNmdN9msreHGOqiiQjuKoN765qTpSgFKUoDznhDqVbkwIPkRXOdR08MskMvJg8T+TDdJ+ufWro+tbrOHQiNW3OszkZwD7w5qOPOuea9toPap2lt3jtopjam7DB1MqKD9qijejXDjDcQc+dARewl03s7W8v52xdoG8UBJRvLGR5KK9braF0u3XdX2a36lJ347yyXG8VfPLcX3Q364PlrXzi21OCdSOp1BRBIQcr1qgGF8jgcjdXPcGrZ0aBZm1FZBlZLmSJh+iIY0+YHLxrkL21hQr1Kkl8LSfzaT9VrgtaNRzpxSLpbvlePMcD6f9KoXSLo6e2WM7u6Rzulnc7jMuYWfe4spzg5YYPcO6rBsdeM0XVynMkDNBIe94uCt/WjKt61tbWaAL60khzuscPG2cbsqcVOe7mD4MapbSp+CvlzbZw/J9f8ApLWj7ymy06DsVZ2PG2t4kYZ9/d3n48DmRstxxyzitq42atpblLmSCNp4vglKgsO7j247M8uzFVro829F2ns139lf2/uSxNgF93h1kf4s8CQOR8CDV33q+kLD1RSn1XyxrJauc7abZNdu+naWweVxu3VyvFLeI8GG8ODSEZAA5ZPby8znGnFzm8JGUm3hFc0jbW4/KV/d2lhJdw3DxwxyLKsYC2y7uRlCTvE73ZjIqen291d8CHSVjJ+9LdIy+oXcI+dSOk6XHawRwwjEcS7o7z2lj3kkknzNbdcZV9panM/dwWOmc7FhGzWNWVpvy7cH7S8tLRSfhij61lHgSCD+1UVd6bf6VdHU2nXUgkfVzBl6uRIN4MxjAJC4xzH4jkYzV6rX1KVVgmaQgII5C+fw7hzmoKPtBdSqxzjGdsHqVpBReGWnRdXju4I54G3o5lDKfPsI7CCCCOwg1v1Qug+NhotvvE4Zpig7l61xj5hj61fa70rBSlKAUpSgFDShoBSlKAUpQ0BR9p1zrukd6pfsfIRJ/GtfZyP23XL28PGOyVbGE97j35iMdxOOP4/CojpE172bVlmU5eysJWjTBbM9zKIY1wOeS4OO5TV32G2eNjYQwtxkxvzNnJM0h3pCT973jjPbu0BYKUpQClKUBH2ygSzIQMPuyAc8hl3Dw80+tUo2ogudRtWVTDMYbtBgNjrY+qfeBHFS8G6R2Bh31dr33ZYn7CTE3lJ8P/vUftVBbWEQXVnct+bZns5+BP2dyMxk9mBNHGMnkHNAci2t0prO2kRN5rRiJIuZazuFbK47TExyvhvd+N6U6OdSNzDcykYMtwzsO5mijJx4ZzVm1ExdXL1v5ndfrA39Fg53sduPriuf7DaVfpDI1mYoreVy8ZuFZnZeKqcIDgYAye08uFVXFoRnbtNpbavzNq1k1PYuUX2OoZHw3cYP9tbY+rRP6lKtgNU/Q9VnZ3hvIgkqAOHTJjlQnd3lJ+FsnGP3cc2y1fKDw4fKuDv4yjJKW6SWV17P5YRaxxjQiNpNjre/wZQyyp8E0Z3XXHLj94eB5dmMmo1dK1qABbbU1kQZx18KswHZlyjk/OrdTFe7Xi11bx5IS07PUinbwlrgp8myd9d/95alLImMGGBRArcc4YqAD5lSasmmaRDaxdXbxrHGvEgfLedjkk+LGoTX9tBFL7NZRm6uz/Nqfci/SmYcsd2fMjkdey6Ppbv7TV53mJ4i3jYxwpnsAGN7uzw8251cRtr7iMVK4nyx6LG/pp9TX56dJ4gtSek2ggVt3ros93Wx/wDyr4m2jgQZMkQHjLGP4mtduizTCMeyKMdoknB9ffonRXpg/wAkU+ck5/4grYXs9Q/e/oY/Fy7EdqHSVZxDJuIz3CPMpPljgPUgVWto7nUtUt29ls5ltebliqSTKOJCITnd4clDdnE9vT9O2atbbBgtoIyOTLEu9+2QX+tSiyYOfn/fvrap8MpWq56MeaS25v4X0PE68p6PRGn0c7SWt5ZRi0HVi3VYngb44SowFb8QOODdvHkcgWuuR7Y2jaVdpq1mPcJCX8S8pI2I+0A5b2cce/dPaxrqljeLNGkkZ3kkVXRu9XAYH1BFXdtcRuKanH1XZ9UaUlh4NilKVsmBSlKAUNKGgFKUoBQ0oaA45ZaMdT2ouJ242+nGNfAzRrhE8SJN9j+oO8V2IVoaRocNqHECBetkeaTBJ3pJDlmJJz/+VIUApSlAKUpQGvf2vWRsucE8j3MCCD6ECoPpAsOvsJIs46wphvwurB0bHbh0U47asleF9aiWNkbkwx5dxHkeNAcc2/k/kRDHCyywRysOGI2kBc+A4D51D7S6Y5vofaLpra2brVi6uTq1jWFV6td44VXbicnwA5Veto9lWkhlhnQ9XIuC6jIHHKuO7DAHB7qpZ2guLGEx6haPOsIGLiMKyOi4CtJvAhW5DJwePEdprb6FZuM6SzjKa0zr1WdNDYoyisqTLRpdvJHEEll64qTuyY3Syfd38EhmHLeHMYqZ09uBHcc/Oqvs/JczM1xcERxyqvUW6kNuo3vCSRhzcjHDsBxwwBVjsD73mDXBXsHGck2m+uO/b0LmDzHQkKpu020E01x+T9OOJiM3Nx2W8fDIB7H4+YyAOJ92Z2u132K1eRRvSsVigTnvTScEAHbjBbH6PjXnsVsuLOEIx3ppD1lzJnJeU8xntAJIHf7x7asuCWCn/cVFotl49/Q07iq18C9Td2W2VhsotyFeBwXc8Wlb8Tn9y8hnzNT9BSuxNEUpSgFKUoDzu7JLiGSGUZSZGRvJhjh49o8RUL0NXTLYy2spy+nzy2xPeqneUjtx7xx5VYYyO2qBtjptzpk8mq6a4Kvum9tj8Mirw3x8+OOIySO0VXUKyo3UoNNRljVrTm8H4mJLKOu0rR0PVUuraKeP4JkV18Aw5HxHL0req9IRSlKAUpQ0ApSlAKUpQClKUApSlAKUpQClKUBq6pFvQyDvRv3Vy/aODrLK5X8UMp/ZQuPqtdYlTeUjvBHzFc3eLfUqfvAqfJgR/GgIzZWffsbVj2woP2Ru/wC7Uzan318/31WOjyXe0y38A6/syOKssRww8xXzK9jy16kV3f3OgpPNNeRD61/KNZtITxW0iku2He7Hq4z44bd+tW+18wASBk4yWxwVcni2OOBzqmWZzr93nmtnCF/VMkRP1qM2o1pfypHLLDPLY6Wd12iXeUXpAcs5yB7p3Bz+5jt49nw6klb00v2p/PUqasvib8TqlKrWm9JGnXAG5dxqT92XMJ4d++Av1qetb+KUZiljkHeksb/7LGrBxaI8o96Vlhjnw+leMl0i/E6L5uo/eaxgyetKjJtqLNPju7YY/wDUQk/IMTURe9KOmxDjdK57o0kc5/ZA+tZwzGUWqqr0l66ttp8qc5rtTBDGBvF2fCsQvMgAn1Kgcajn201C94aTp0m62MXNyOrXBz7yKSFbz3m8hUvsh0YvHcC91SY3V4Pg5lIsctzhxI44wABngO059ypaSWh5cuxa9jNIa00+2gf4ookVuXxYyw4dxJHpU1WBWa2SMUpSgFDSlAKUpQClKUApSlAKUpQClKUApSlAK52w3XI/CxHybH8KvF3q0UXB3APdxJ+Qya5pr+1lpbSuZp0Ql2IXiz4LEjKKCRw78UBFbBDdtGT+inuU+Umf41ZF5j0qq9Ht2ssNy6fA95cMmeHuuI2HDs4GrUvMeYr51xNct1UXiX1v+UvIhtQPs+v20jcI76BrYn/OI28oz3lhGPWr7DEEzuALvFmO6N3LOcuxxjJPMntqrbZ7Oe3WxRDuzRsJbd843ZU5DPYDy88HsrY2I2uF/CRKNy7g925hI3SHHDrAPwkj0JI7iej4PcqtbJdY6Py6Mrq8OWfmSF7srZznMtrbue8xICfMqAahp+ijTHOTagfqyzL9A+KttKuMsgwilnod0z+gf/Ty/wDOsjoe0v8A8ux/t5v4NVzrDuFBZiFVQSSTgADiST2ADjmnM+4wigarsboVgu9cpGmBkK08zsf1Yg5Y/L1HOvHov2aiu9Rk1CO1FvaQqEtI2XBZ8YMxzwJA3uPEAuAOK5rY2C0K21LU7nUFtkFtGerhLL+en3t6S4KHIzxHYPiHbmuuqmAMdnDh3eFbEURNmcVmlK9GBSlKAUpSgFKUoBSlKAUpSgFKUoBSlKAUpSgFfMjYBPcCflX1WtqUm7DIe5GP0NAc/knwGc8cBnPjujeOflXN9j7W9tIVvUtYbxLrekbhm4TDupIYgtxKE+6G+dXnX5+rs7hvwwy/7BH8a2tkLfc0+0XughPq6CQ/VzQFK2L2qtw10sriB5rqWVY5fdwr7uFLY3QQQRg45VfbT3ypXDKSMMCCCPAg4Nfd9s3bXpC3ccbA8OsZfeXycYYfPHhUZL0HW4JbTb64tnP4XEgx3e6Vb5saoL7gsbmbqRlhvwybtK7cI8rRZqrG1Gx5nkW6s5PZ72P4ZRwDj8MuAc92cHuORy1H2P2gtj9jdQXS8eEmM8OXxrzPnXkdoNZtx/KdJMg5ZgZifMhDL+4VT0+DX9pUVSi035/dPBLK4pVFiR9WvSlJaERaxayQPyE0a70b45sFz4/cLc+Qqct+k7THGReRjwZZVPyKVXJulKNfs7yxu4t74keIMPVXAz8q032t0KQ+/Ainxs93/Y/5VcRvLlL+rbyz/rhogcI/pkWW/wCl3TYgd2ZpW7FiiYk+RfdX5kVWtorzUtWt5t2I2VmkcjlHyZZ+rUuEIwDgleWAv61W7ZprKWMTWCQBcld5IlRlI5q3DeU44+IqaHjx7/Gqy44/KEuSFPDT15t/kTRtsrLfyKZsh0w21pp9uklldxxxoEMkcQaIsvBnDlhklsk8Mgk1bNL6ZNLuDurciM8ABKjRjjw+IjH1qG6DbkxxXtkxJNlcsFyf5uTIAA/WjZv7SsdOyQQ6azCGIz3MkcSydWm+OO+xVsb3JN3gfv12MXzLKK9nT0cEAg5B4g88g9oPbX1XM+h7V5Ill0y84XFjgoCc71u+CpU9oXeGPB1HDGB0wGsmBSlKAUpSgFKUoBSlKAUpSgFKUoBSlKAUpSgFR20D4tpPEAfNgP41I1FbT/8AZm80z5bwoDlu3txuabcnvQL+26L/ALxq12kPVxxp+BEX9lAv8KpnSUP8WyjvaEE9w6xeJ9cVeN8HiCCDxBByCDyIPIgjtoBQfXvpXpb25kYKvM/Qd58KA3rDWnUhW98EgeIyew9vlVkxWpY6WkQGBlu1jz9O6tygMbtaGp2UO47yRRvuKze8it8IJ7R4VIVAbfXvUaXeSA4KwS7p/SZSq/UgetAcL2S0y9tLMaraAyRPJKLi2xzhVvzi454O9xHFcZ4jOOpaFrsV7As0DZVuBH3kbGSjj8Q+uQalei7Tup0eyXnmESf6YmXH+sxVI2x2Rl0edtR0pQYG43doOCheZdFHJO39DmMrkLScV4VG8jzw0mvr4P8Ak2aFd03h7Hrs5J7JtRKp4LqNuHXxkUZOPWKSvXpMHtuuaVY81Q+0SDl7uSx49+5A/DxHfUDtDtDHI2mapbElbe4EcqjG8qyEFo37jgOo7DvkitTUdDuNW1TU7uzdll094xb7p4O0Pubqt2MRGWA5Etg881ucOlKVtBTWGtH5rQiqpKbwXjpV0mS3kg1a0GZrE4mUfzlsSQwOO7eI8nJ+7V80XVo7uCOeE70cyh1Pgew9xByCO8GoHYba2LWLLeZV3wDFcwniFYghgVPNGHEeBI5g1WNh7ltI1OXSZSTBNvT2Dt3NktFk8zgH1Q/i4b5GdTpWAazQClKUApSlAKUpQClKUApSlAKUpQClKUAqvbRa0ADEmCx4OTxC57PFv3VL6nIVhcqcEKcGuebV/Y2FxJGSsixllYE5DHGSM9vHn60BXde1B7t3sLNVd2G7cysMx26E8QfxSZ5DmCO/O79W2zd7piD8ny+1QgAvazYU5+80Dg4XJ+7n9qp/YjTI4dPg6tQvWqsjnJJZ3ZwWYk5JwAPAcqnupGf+poCoaZ0i2sjdXOWtJhwaKcbmD3b5G7892uh7MoCrSAghsBWBBBHPgRwI4jjUHqWztvd/Z3MKSqAcbwyV/Vb4l9DXEdUuH026mWxklgVHGFSWTHFeOQW4+tAfqbNK5d0S7X3V4d25lMgAOMqgPDvIUE+tdRoBXPOna9KaQ8ajJuZYYR4e91n/AAsetdDrmHTgMrp6nkboEjvIAx+8/OgOjaZaiKCKMDAjREA7gqgY+le7V9UoDiXSX0SPEss+lg9XLhri0UfhO8JIV8Dn3RxGTu8DirH0C6N1Oldafiu5JJM9u6h6tQT28Uc/166Qw5ViKMKAFAA7gMD5CsYByTpF0u50i4fVdLwFm928iK7y5JyJivi3M8wTn7zVXtptc1PVLOCY6YesjdZ7W7tmL7nEEjcG+xzurkZGCgyOGK7zdWqSxskihkcFWUjIZW4EEdoxXMug6dlOo24J6m2uCIUPHcDNKCATxOdxeZ55PMnOQdJ0yZ3hjaVdyRkRnT8LsoLL6HI9K2qUoBSs1gUApSs0BilDQUApSs0BilBWaAxSlKAUpSgP/9k="/>
          <p:cNvSpPr>
            <a:spLocks noChangeAspect="1" noChangeArrowheads="1"/>
          </p:cNvSpPr>
          <p:nvPr/>
        </p:nvSpPr>
        <p:spPr bwMode="auto">
          <a:xfrm>
            <a:off x="155575" y="-922338"/>
            <a:ext cx="2362200" cy="1933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2" name="8 Grupo"/>
          <p:cNvGrpSpPr/>
          <p:nvPr/>
        </p:nvGrpSpPr>
        <p:grpSpPr>
          <a:xfrm>
            <a:off x="6084168" y="4437112"/>
            <a:ext cx="2287229" cy="1872208"/>
            <a:chOff x="6084168" y="4437112"/>
            <a:chExt cx="2287229" cy="1872208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flipH="1">
              <a:off x="6084168" y="4437112"/>
              <a:ext cx="2287229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7 CuadroTexto"/>
            <p:cNvSpPr txBox="1"/>
            <p:nvPr/>
          </p:nvSpPr>
          <p:spPr>
            <a:xfrm>
              <a:off x="6084168" y="449982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</a:rPr>
                <a:t>Por qué?</a:t>
              </a:r>
              <a:endParaRPr lang="es-ES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Matemáticas chocolateras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 l="4283" r="7911"/>
          <a:stretch>
            <a:fillRect/>
          </a:stretch>
        </p:blipFill>
        <p:spPr bwMode="auto">
          <a:xfrm>
            <a:off x="5724128" y="4409653"/>
            <a:ext cx="295232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9552" y="119675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i="1" dirty="0">
                <a:solidFill>
                  <a:schemeClr val="bg1"/>
                </a:solidFill>
              </a:rPr>
              <a:t>1. ¿Cuántas veces por semana te apetece comer chocolate? (Debe ser un número entre 1 vez y menos de 10 veces)</a:t>
            </a:r>
          </a:p>
          <a:p>
            <a:pPr marL="342900" indent="-342900"/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2. Multiplica este número por 2 (para que sea par).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3. Suma 5.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4. Multiplica el resultado por 50.(Voy a esperar a que pongas en</a:t>
            </a:r>
          </a:p>
          <a:p>
            <a:r>
              <a:rPr lang="es-ES" i="1" dirty="0">
                <a:solidFill>
                  <a:schemeClr val="bg1"/>
                </a:solidFill>
              </a:rPr>
              <a:t>marcha la calculadora)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5. Si ya has cumplido años en el 2022 suma 1772. Si aún no ha sido tu cumple este año </a:t>
            </a:r>
            <a:r>
              <a:rPr lang="es-ES" i="1">
                <a:solidFill>
                  <a:schemeClr val="bg1"/>
                </a:solidFill>
              </a:rPr>
              <a:t>suma 1771.</a:t>
            </a:r>
            <a:endParaRPr lang="es-ES" i="1" dirty="0">
              <a:solidFill>
                <a:schemeClr val="bg1"/>
              </a:solidFill>
            </a:endParaRP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6 Ahora resta el año en que naciste </a:t>
            </a:r>
          </a:p>
          <a:p>
            <a:r>
              <a:rPr lang="es-ES" i="1" dirty="0">
                <a:solidFill>
                  <a:schemeClr val="bg1"/>
                </a:solidFill>
              </a:rPr>
              <a:t>(número de cuatro dígitos).</a:t>
            </a:r>
          </a:p>
          <a:p>
            <a:endParaRPr lang="es-ES" i="1" dirty="0">
              <a:solidFill>
                <a:schemeClr val="bg1"/>
              </a:solidFill>
            </a:endParaRPr>
          </a:p>
          <a:p>
            <a:r>
              <a:rPr lang="es-ES" i="1" dirty="0">
                <a:solidFill>
                  <a:schemeClr val="bg1"/>
                </a:solidFill>
              </a:rPr>
              <a:t>El resultado es un número de tres dígitos.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2 CuadroTexto">
            <a:extLst>
              <a:ext uri="{FF2B5EF4-FFF2-40B4-BE49-F238E27FC236}">
                <a16:creationId xmlns:a16="http://schemas.microsoft.com/office/drawing/2014/main" id="{A7C5D702-6C8E-F042-8EAF-367023406FCE}"/>
              </a:ext>
            </a:extLst>
          </p:cNvPr>
          <p:cNvSpPr txBox="1"/>
          <p:nvPr/>
        </p:nvSpPr>
        <p:spPr>
          <a:xfrm>
            <a:off x="827584" y="637278"/>
            <a:ext cx="3600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 l="4283" r="7911"/>
          <a:stretch>
            <a:fillRect/>
          </a:stretch>
        </p:blipFill>
        <p:spPr bwMode="auto">
          <a:xfrm>
            <a:off x="5724128" y="4409653"/>
            <a:ext cx="295232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Matemáticas chocolateras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043608" y="1556793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i="1" dirty="0">
                <a:solidFill>
                  <a:schemeClr val="bg1"/>
                </a:solidFill>
              </a:rPr>
              <a:t>El primer dígito es el número de veces que te apetece comer chocolate por semana.</a:t>
            </a:r>
          </a:p>
          <a:p>
            <a:endParaRPr lang="es-ES" sz="2400" i="1" dirty="0">
              <a:solidFill>
                <a:schemeClr val="bg1"/>
              </a:solidFill>
            </a:endParaRPr>
          </a:p>
          <a:p>
            <a:r>
              <a:rPr lang="es-ES" sz="2400" i="1" dirty="0">
                <a:solidFill>
                  <a:schemeClr val="bg1"/>
                </a:solidFill>
              </a:rPr>
              <a:t>Los dos números siguientes son . . .</a:t>
            </a:r>
          </a:p>
          <a:p>
            <a:endParaRPr lang="es-ES" sz="2400" i="1" dirty="0">
              <a:solidFill>
                <a:schemeClr val="bg1"/>
              </a:solidFill>
            </a:endParaRPr>
          </a:p>
          <a:p>
            <a:r>
              <a:rPr lang="es-ES" sz="2400" i="1" dirty="0">
                <a:solidFill>
                  <a:schemeClr val="bg1"/>
                </a:solidFill>
              </a:rPr>
              <a:t>¡¡ TUS AÑOS !! (¡¡¡</a:t>
            </a:r>
            <a:r>
              <a:rPr lang="es-ES" sz="2400" i="1" dirty="0" err="1">
                <a:solidFill>
                  <a:schemeClr val="bg1"/>
                </a:solidFill>
              </a:rPr>
              <a:t>Síííííí</a:t>
            </a:r>
            <a:r>
              <a:rPr lang="es-ES" sz="2400" i="1" dirty="0">
                <a:solidFill>
                  <a:schemeClr val="bg1"/>
                </a:solidFill>
              </a:rPr>
              <a:t>!!! ¡¡¡Tus años!!!)</a:t>
            </a:r>
            <a:endParaRPr lang="es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Durante la pandemia del Coronavirus Covid-19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E331819-D529-F44F-B132-956EE5F15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76" y="1268760"/>
            <a:ext cx="3677248" cy="50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23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26316</TotalTime>
  <Words>2799</Words>
  <Application>Microsoft Macintosh PowerPoint</Application>
  <PresentationFormat>Presentación en pantalla (4:3)</PresentationFormat>
  <Paragraphs>450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2" baseType="lpstr">
      <vt:lpstr>Calibri</vt:lpstr>
      <vt:lpstr>Cambria Math</vt:lpstr>
      <vt:lpstr>Symbol</vt:lpstr>
      <vt:lpstr>Times New Roman</vt:lpstr>
      <vt:lpstr>Verdana</vt:lpstr>
      <vt:lpstr>Wingdings 2</vt:lpstr>
      <vt:lpstr>Aspecto</vt:lpstr>
      <vt:lpstr>Lenguaje Algebraico. Polinomios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Usuario de Microsoft Office</cp:lastModifiedBy>
  <cp:revision>93</cp:revision>
  <dcterms:created xsi:type="dcterms:W3CDTF">2012-11-26T21:13:21Z</dcterms:created>
  <dcterms:modified xsi:type="dcterms:W3CDTF">2022-02-08T19:15:32Z</dcterms:modified>
</cp:coreProperties>
</file>