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 id="2147483652" r:id="rId4"/>
    <p:sldMasterId id="2147483653" r:id="rId5"/>
  </p:sldMasterIdLst>
  <p:notesMasterIdLst>
    <p:notesMasterId r:id="rId87"/>
  </p:notesMasterIdLst>
  <p:sldIdLst>
    <p:sldId id="256" r:id="rId6"/>
    <p:sldId id="327" r:id="rId7"/>
    <p:sldId id="257" r:id="rId8"/>
    <p:sldId id="262" r:id="rId9"/>
    <p:sldId id="301" r:id="rId10"/>
    <p:sldId id="300" r:id="rId11"/>
    <p:sldId id="338" r:id="rId12"/>
    <p:sldId id="261" r:id="rId13"/>
    <p:sldId id="372" r:id="rId14"/>
    <p:sldId id="373" r:id="rId15"/>
    <p:sldId id="374" r:id="rId16"/>
    <p:sldId id="375" r:id="rId17"/>
    <p:sldId id="324" r:id="rId18"/>
    <p:sldId id="339" r:id="rId19"/>
    <p:sldId id="302" r:id="rId20"/>
    <p:sldId id="340" r:id="rId21"/>
    <p:sldId id="312" r:id="rId22"/>
    <p:sldId id="272" r:id="rId23"/>
    <p:sldId id="273" r:id="rId24"/>
    <p:sldId id="268" r:id="rId25"/>
    <p:sldId id="284" r:id="rId26"/>
    <p:sldId id="285" r:id="rId27"/>
    <p:sldId id="286" r:id="rId28"/>
    <p:sldId id="287" r:id="rId29"/>
    <p:sldId id="288" r:id="rId30"/>
    <p:sldId id="292" r:id="rId31"/>
    <p:sldId id="276" r:id="rId32"/>
    <p:sldId id="277" r:id="rId33"/>
    <p:sldId id="278" r:id="rId34"/>
    <p:sldId id="280" r:id="rId35"/>
    <p:sldId id="341" r:id="rId36"/>
    <p:sldId id="290" r:id="rId37"/>
    <p:sldId id="291" r:id="rId38"/>
    <p:sldId id="337" r:id="rId39"/>
    <p:sldId id="275" r:id="rId40"/>
    <p:sldId id="289" r:id="rId41"/>
    <p:sldId id="274" r:id="rId42"/>
    <p:sldId id="304" r:id="rId43"/>
    <p:sldId id="298" r:id="rId44"/>
    <p:sldId id="296" r:id="rId45"/>
    <p:sldId id="258" r:id="rId46"/>
    <p:sldId id="305" r:id="rId47"/>
    <p:sldId id="307" r:id="rId48"/>
    <p:sldId id="310" r:id="rId49"/>
    <p:sldId id="309" r:id="rId50"/>
    <p:sldId id="369" r:id="rId51"/>
    <p:sldId id="370" r:id="rId52"/>
    <p:sldId id="371" r:id="rId53"/>
    <p:sldId id="342" r:id="rId54"/>
    <p:sldId id="343" r:id="rId55"/>
    <p:sldId id="344" r:id="rId56"/>
    <p:sldId id="345" r:id="rId57"/>
    <p:sldId id="346" r:id="rId58"/>
    <p:sldId id="347" r:id="rId59"/>
    <p:sldId id="348" r:id="rId60"/>
    <p:sldId id="260" r:id="rId61"/>
    <p:sldId id="295" r:id="rId62"/>
    <p:sldId id="351" r:id="rId63"/>
    <p:sldId id="352" r:id="rId64"/>
    <p:sldId id="314" r:id="rId65"/>
    <p:sldId id="353" r:id="rId66"/>
    <p:sldId id="354" r:id="rId67"/>
    <p:sldId id="355" r:id="rId68"/>
    <p:sldId id="263" r:id="rId69"/>
    <p:sldId id="317" r:id="rId70"/>
    <p:sldId id="357" r:id="rId71"/>
    <p:sldId id="322" r:id="rId72"/>
    <p:sldId id="336" r:id="rId73"/>
    <p:sldId id="358" r:id="rId74"/>
    <p:sldId id="359" r:id="rId75"/>
    <p:sldId id="360" r:id="rId76"/>
    <p:sldId id="361" r:id="rId77"/>
    <p:sldId id="362" r:id="rId78"/>
    <p:sldId id="321" r:id="rId79"/>
    <p:sldId id="265" r:id="rId80"/>
    <p:sldId id="364" r:id="rId81"/>
    <p:sldId id="266" r:id="rId82"/>
    <p:sldId id="267" r:id="rId83"/>
    <p:sldId id="365" r:id="rId84"/>
    <p:sldId id="367" r:id="rId85"/>
    <p:sldId id="368" r:id="rId8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0F1FF"/>
    <a:srgbClr val="333399"/>
    <a:srgbClr val="00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74" autoAdjust="0"/>
    <p:restoredTop sz="92249" autoAdjust="0"/>
  </p:normalViewPr>
  <p:slideViewPr>
    <p:cSldViewPr>
      <p:cViewPr varScale="1">
        <p:scale>
          <a:sx n="114" d="100"/>
          <a:sy n="114" d="100"/>
        </p:scale>
        <p:origin x="223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s-E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s-ES"/>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s-E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62E279D1-D61E-4C99-B58E-196ADCBC3039}" type="slidenum">
              <a:rPr lang="es-ES"/>
              <a:pPr>
                <a:defRPr/>
              </a:pPr>
              <a:t>‹Nº›</a:t>
            </a:fld>
            <a:endParaRPr lang="es-ES"/>
          </a:p>
        </p:txBody>
      </p:sp>
    </p:spTree>
    <p:extLst>
      <p:ext uri="{BB962C8B-B14F-4D97-AF65-F5344CB8AC3E}">
        <p14:creationId xmlns:p14="http://schemas.microsoft.com/office/powerpoint/2010/main" val="11414351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11C59B-25EE-431B-8363-FBD00C5158E6}"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B29B85-0B57-477C-8372-7946A03BF6A1}"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24FA86-28CF-4CCA-A2BF-FD9D5F2F5B23}"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9BFE1E-E3C7-4D28-885D-D6C6277CA473}" type="slidenum">
              <a:rPr lang="en-US"/>
              <a:pPr>
                <a:defRPr/>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EC0C69-9219-4B32-B5AB-A7B2F15E43CC}" type="slidenum">
              <a:rPr lang="en-US"/>
              <a:pPr>
                <a:defRPr/>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7 Rectángulo"/>
          <p:cNvSpPr/>
          <p:nvPr userDrawn="1"/>
        </p:nvSpPr>
        <p:spPr>
          <a:xfrm>
            <a:off x="285720" y="285728"/>
            <a:ext cx="8572560" cy="628654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A6AE89-E9CC-4F1B-8892-4DEA6384D2F4}" type="slidenum">
              <a:rPr lang="en-US"/>
              <a:pPr>
                <a:defRPr/>
              </a:pPr>
              <a:t>‹Nº›</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CEF29D-4B82-4658-8751-9D4285C814D4}" type="slidenum">
              <a:rPr lang="en-US"/>
              <a:pPr>
                <a:defRPr/>
              </a:pPr>
              <a:t>‹Nº›</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A94328-321D-49FE-97AD-A1EB73C0F006}" type="slidenum">
              <a:rPr lang="en-US"/>
              <a:pPr>
                <a:defRPr/>
              </a:pPr>
              <a:t>‹Nº›</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04E7946-5CB7-44C1-B6F8-84042141C338}" type="slidenum">
              <a:rPr lang="en-US"/>
              <a:pPr>
                <a:defRPr/>
              </a:pPr>
              <a:t>‹Nº›</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F8D07A-C137-4C04-A445-5DCB8B548888}" type="slidenum">
              <a:rPr lang="en-US"/>
              <a:pPr>
                <a:defRPr/>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55893E-A32E-47B9-BA6C-205C6B1C8CEA}" type="slidenum">
              <a:rPr lang="en-US"/>
              <a:pPr>
                <a:defRPr/>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2AFBAB-BC5B-4855-BFDB-7ECA9510D63B}" type="slidenum">
              <a:rPr lang="en-US"/>
              <a:pPr>
                <a:defRPr/>
              </a:pPr>
              <a:t>‹Nº›</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88D551-26B5-4EE9-956A-A129167376B1}" type="slidenum">
              <a:rPr lang="en-US"/>
              <a:pPr>
                <a:defRPr/>
              </a:pPr>
              <a:t>‹Nº›</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9A294C-4906-4E5D-9F20-8D06D5DCE6A7}" type="slidenum">
              <a:rPr lang="en-US"/>
              <a:pPr>
                <a:defRPr/>
              </a:pPr>
              <a:t>‹Nº›</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92C1CB1-97EA-4C2C-BDE0-F1B9AB6B04EF}" type="slidenum">
              <a:rPr lang="en-US"/>
              <a:pPr>
                <a:defRPr/>
              </a:pPr>
              <a:t>‹Nº›</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457200" y="1600200"/>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53AE72-EFA5-46B5-881C-C5FC7EC4839E}" type="slidenum">
              <a:rPr lang="en-US"/>
              <a:pPr>
                <a:defRPr/>
              </a:pPr>
              <a:t>‹Nº›</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71A452-0F26-4B64-9E84-584339D1F5ED}" type="slidenum">
              <a:rPr lang="en-US"/>
              <a:pPr>
                <a:defRPr/>
              </a:pPr>
              <a:t>‹Nº›</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FBDC8-0E00-4284-A9DE-AFC9762294E3}" type="slidenum">
              <a:rPr lang="en-US"/>
              <a:pPr>
                <a:defRPr/>
              </a:pPr>
              <a:t>‹Nº›</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EB952F-25B4-4AE1-A577-358CCEE7BC33}" type="slidenum">
              <a:rPr lang="en-US"/>
              <a:pPr>
                <a:defRPr/>
              </a:pPr>
              <a:t>‹Nº›</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2F4F8C-881A-4291-AF00-C31DD6792E19}" type="slidenum">
              <a:rPr lang="en-US"/>
              <a:pPr>
                <a:defRPr/>
              </a:pPr>
              <a:t>‹Nº›</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EE14EFE-903B-48A5-BD11-04EB60A7E5C7}"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34A02C-5037-4986-9AE0-4598051C8F71}" type="slidenum">
              <a:rPr lang="en-US"/>
              <a:pPr>
                <a:defRPr/>
              </a:pPr>
              <a:t>‹Nº›</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4B4311-C4FB-4484-8603-0342FB8899F9}" type="slidenum">
              <a:rPr lang="en-US"/>
              <a:pPr>
                <a:defRPr/>
              </a:pPr>
              <a:t>‹Nº›</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14E6B1-2B2B-4F42-96E0-192F2709CAAC}" type="slidenum">
              <a:rPr lang="en-US"/>
              <a:pPr>
                <a:defRPr/>
              </a:pPr>
              <a:t>‹Nº›</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97BB65-8BB7-4D76-B143-D34098A38E7F}" type="slidenum">
              <a:rPr lang="en-US"/>
              <a:pPr>
                <a:defRPr/>
              </a:pPr>
              <a:t>‹Nº›</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1D9011-3365-40ED-A198-1444ED52BA90}" type="slidenum">
              <a:rPr lang="en-US"/>
              <a:pPr>
                <a:defRPr/>
              </a:pPr>
              <a:t>‹Nº›</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E496F5-2074-4A30-B6D6-F06C291531EB}" type="slidenum">
              <a:rPr lang="en-US"/>
              <a:pPr>
                <a:defRPr/>
              </a:pPr>
              <a:t>‹Nº›</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3F8E01-B273-4FB2-8063-0B0CA201A8C6}" type="slidenum">
              <a:rPr lang="en-US"/>
              <a:pPr>
                <a:defRPr/>
              </a:pPr>
              <a:t>‹Nº›</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Encabezado de sección">
    <p:spTree>
      <p:nvGrpSpPr>
        <p:cNvPr id="1" name=""/>
        <p:cNvGrpSpPr/>
        <p:nvPr/>
      </p:nvGrpSpPr>
      <p:grpSpPr>
        <a:xfrm>
          <a:off x="0" y="0"/>
          <a:ext cx="0" cy="0"/>
          <a:chOff x="0" y="0"/>
          <a:chExt cx="0" cy="0"/>
        </a:xfrm>
      </p:grpSpPr>
      <p:sp>
        <p:nvSpPr>
          <p:cNvPr id="8" name="7 Rectángulo"/>
          <p:cNvSpPr/>
          <p:nvPr userDrawn="1"/>
        </p:nvSpPr>
        <p:spPr>
          <a:xfrm>
            <a:off x="285720" y="285728"/>
            <a:ext cx="8572560" cy="628654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Encabezado de sección">
    <p:spTree>
      <p:nvGrpSpPr>
        <p:cNvPr id="1" name=""/>
        <p:cNvGrpSpPr/>
        <p:nvPr/>
      </p:nvGrpSpPr>
      <p:grpSpPr>
        <a:xfrm>
          <a:off x="0" y="0"/>
          <a:ext cx="0" cy="0"/>
          <a:chOff x="0" y="0"/>
          <a:chExt cx="0" cy="0"/>
        </a:xfrm>
      </p:grpSpPr>
      <p:sp>
        <p:nvSpPr>
          <p:cNvPr id="8" name="7 Rectángulo"/>
          <p:cNvSpPr/>
          <p:nvPr userDrawn="1"/>
        </p:nvSpPr>
        <p:spPr>
          <a:xfrm>
            <a:off x="285720" y="285728"/>
            <a:ext cx="8572560" cy="628654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60502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D0AECE-3838-466F-8782-9B66FAA151A4}" type="slidenum">
              <a:rPr lang="en-US"/>
              <a:pPr>
                <a:defRPr/>
              </a:pPr>
              <a:t>‹Nº›</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0E76D1-3A3A-4E38-B7E0-82C8145D6DEB}" type="slidenum">
              <a:rPr lang="en-US"/>
              <a:pPr>
                <a:defRPr/>
              </a:pPr>
              <a:t>‹Nº›</a:t>
            </a:fld>
            <a:endParaRPr lang="en-US"/>
          </a:p>
        </p:txBody>
      </p:sp>
      <p:sp>
        <p:nvSpPr>
          <p:cNvPr id="8" name="7 Rectángulo"/>
          <p:cNvSpPr/>
          <p:nvPr userDrawn="1"/>
        </p:nvSpPr>
        <p:spPr>
          <a:xfrm>
            <a:off x="251520" y="188640"/>
            <a:ext cx="8568952" cy="648072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37BD62-EACE-4466-A96A-FCCB2CD1541B}" type="slidenum">
              <a:rPr lang="en-US"/>
              <a:pPr>
                <a:defRPr/>
              </a:pPr>
              <a:t>‹Nº›</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0B92B7-DA9F-4DE7-9D53-3AFE6ABF0445}" type="slidenum">
              <a:rPr lang="en-US"/>
              <a:pPr>
                <a:defRPr/>
              </a:pPr>
              <a:t>‹Nº›</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AC1A1E-381C-4683-8A14-03064AD68FD5}" type="slidenum">
              <a:rPr lang="en-US"/>
              <a:pPr>
                <a:defRPr/>
              </a:pPr>
              <a:t>‹Nº›</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B31D7-6C57-498E-BB18-BB334FD8CA65}" type="slidenum">
              <a:rPr lang="en-US"/>
              <a:pPr>
                <a:defRPr/>
              </a:pPr>
              <a:t>‹Nº›</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F8D0433-7A4A-4A76-878B-4FC8AE592E84}" type="slidenum">
              <a:rPr lang="en-US"/>
              <a:pPr>
                <a:defRPr/>
              </a:pPr>
              <a:t>‹Nº›</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57878D-4F99-4CFF-ADDC-7C6F8D3D20CF}" type="slidenum">
              <a:rPr lang="en-US"/>
              <a:pPr>
                <a:defRPr/>
              </a:pPr>
              <a:t>‹Nº›</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F36A7D-8D87-4E65-9992-77F3A90CF15F}" type="slidenum">
              <a:rPr lang="en-US"/>
              <a:pPr>
                <a:defRPr/>
              </a:pPr>
              <a:t>‹Nº›</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5CF749-0C09-4E5D-97E4-CF651A427347}" type="slidenum">
              <a:rPr lang="en-US"/>
              <a:pPr>
                <a:defRPr/>
              </a:pPr>
              <a:t>‹Nº›</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678B94-44EB-4658-BCBE-BA4F90BFF3ED}" type="slidenum">
              <a:rPr lang="en-US"/>
              <a:pPr>
                <a:defRPr/>
              </a:pPr>
              <a:t>‹Nº›</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C3EE1F-76AC-4798-9DDF-083782C6FE4D}" type="slidenum">
              <a:rPr lang="en-US"/>
              <a:pPr>
                <a:defRPr/>
              </a:pPr>
              <a:t>‹Nº›</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Encabezado de sección">
    <p:spTree>
      <p:nvGrpSpPr>
        <p:cNvPr id="1" name=""/>
        <p:cNvGrpSpPr/>
        <p:nvPr/>
      </p:nvGrpSpPr>
      <p:grpSpPr>
        <a:xfrm>
          <a:off x="0" y="0"/>
          <a:ext cx="0" cy="0"/>
          <a:chOff x="0" y="0"/>
          <a:chExt cx="0" cy="0"/>
        </a:xfrm>
      </p:grpSpPr>
      <p:sp>
        <p:nvSpPr>
          <p:cNvPr id="8" name="7 Rectángulo"/>
          <p:cNvSpPr/>
          <p:nvPr userDrawn="1"/>
        </p:nvSpPr>
        <p:spPr>
          <a:xfrm>
            <a:off x="285720" y="285728"/>
            <a:ext cx="8572560" cy="628654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60502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C1B0088-3E2C-4EA1-AFB1-2FC967298E77}" type="slidenum">
              <a:rPr lang="en-US"/>
              <a:pPr>
                <a:defRPr/>
              </a:pPr>
              <a:t>‹Nº›</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39725B-DC87-40A8-B593-0AD240FD24F3}" type="slidenum">
              <a:rPr lang="en-US"/>
              <a:pPr>
                <a:defRPr/>
              </a:pPr>
              <a:t>‹Nº›</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0B0AE1-3232-441C-92F8-A9C2B4D895E4}" type="slidenum">
              <a:rPr lang="en-US"/>
              <a:pPr>
                <a:defRPr/>
              </a:pPr>
              <a:t>‹Nº›</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1B53C2-AF96-4F07-8583-D4C94361D9F7}" type="slidenum">
              <a:rPr lang="en-US"/>
              <a:pPr>
                <a:defRPr/>
              </a:pPr>
              <a:t>‹Nº›</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838200" y="1600200"/>
            <a:ext cx="3695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86300" y="1600200"/>
            <a:ext cx="3695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5A7D6-AB14-4D62-B2B6-287DA6C43649}" type="slidenum">
              <a:rPr lang="en-US"/>
              <a:pPr>
                <a:defRPr/>
              </a:pPr>
              <a:t>‹Nº›</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492B96-EB5F-43D7-BF91-AA0D46A3AE7E}" type="slidenum">
              <a:rPr lang="en-US"/>
              <a:pPr>
                <a:defRPr/>
              </a:pPr>
              <a:t>‹Nº›</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6E06F0-938D-42E6-B0E1-9891949D2AC7}" type="slidenum">
              <a:rPr lang="en-US"/>
              <a:pPr>
                <a:defRPr/>
              </a:pPr>
              <a:t>‹Nº›</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404C0EC-5D35-4EB7-A674-D3A70422B326}" type="slidenum">
              <a:rPr lang="en-US"/>
              <a:pPr>
                <a:defRPr/>
              </a:pPr>
              <a:t>‹Nº›</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B07DD9-3EBE-4375-B3F7-DEF733131B61}" type="slidenum">
              <a:rPr lang="en-US"/>
              <a:pPr>
                <a:defRPr/>
              </a:pPr>
              <a:t>‹Nº›</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244AC4-8BA8-4F87-BDE4-03042C68884E}" type="slidenum">
              <a:rPr lang="en-US"/>
              <a:pPr>
                <a:defRPr/>
              </a:pPr>
              <a:t>‹Nº›</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13FD97-0A93-4605-95B3-4BE4E21ACDC2}"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47B8D4F-7C9A-4F9A-8479-FFBA4525F6AD}" type="slidenum">
              <a:rPr lang="en-US"/>
              <a:pPr>
                <a:defRPr/>
              </a:pPr>
              <a:t>‹Nº›</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D77A9F-0A1B-4047-B777-1465F06B280A}"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328543-B5AB-4D60-AF6A-8E2256843316}"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8D1BF-1BCC-4A15-B8AC-2767381BB7D7}"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8C6157-B322-47D4-80F3-B9910685F064}"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5.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53CB688-908F-4361-9BFD-5F9B2CA7E71C}"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9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E986402-83FA-43F7-862C-75C1A7889EEC}"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C73E99E-1A08-4155-9C2A-9270428DE270}"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711" r:id="rId12"/>
    <p:sldLayoutId id="214748371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EBC758D-1147-4333-8421-53F68442AF45}"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5123" name="Rectangle 3"/>
          <p:cNvSpPr>
            <a:spLocks noGrp="1" noChangeArrowheads="1"/>
          </p:cNvSpPr>
          <p:nvPr>
            <p:ph type="body" idx="1"/>
          </p:nvPr>
        </p:nvSpPr>
        <p:spPr bwMode="auto">
          <a:xfrm>
            <a:off x="838200" y="1600200"/>
            <a:ext cx="7543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2292" name="Rectangle 4"/>
          <p:cNvSpPr>
            <a:spLocks noGrp="1" noChangeArrowheads="1"/>
          </p:cNvSpPr>
          <p:nvPr>
            <p:ph type="dt" sz="half" idx="2"/>
          </p:nvPr>
        </p:nvSpPr>
        <p:spPr bwMode="auto">
          <a:xfrm>
            <a:off x="838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2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2294" name="Rectangle 6"/>
          <p:cNvSpPr>
            <a:spLocks noGrp="1" noChangeArrowheads="1"/>
          </p:cNvSpPr>
          <p:nvPr>
            <p:ph type="sldNum" sz="quarter" idx="4"/>
          </p:nvPr>
        </p:nvSpPr>
        <p:spPr bwMode="auto">
          <a:xfrm>
            <a:off x="6172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9EAC390-61FC-42D7-8D07-262C96C63E76}"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YghBJcxkhPY" TargetMode="External"/><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1ozW0Ow1AZ0" TargetMode="Externa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yDyMSliKsxI" TargetMode="Externa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101qs.com/2714-super-stairs" TargetMode="Externa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robertkaplinsky.com/work/hot-dogs/" TargetMode="Externa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threeacts.mrmeyer.com/toothpicks/" TargetMode="Externa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470.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eaLnBrk="1" hangingPunct="1"/>
            <a:r>
              <a:rPr lang="es-ES" sz="8000" b="1"/>
              <a:t>SUCESIONES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259632" y="526694"/>
            <a:ext cx="7560840" cy="998984"/>
          </a:xfrm>
        </p:spPr>
        <p:txBody>
          <a:bodyPr/>
          <a:lstStyle/>
          <a:p>
            <a:pPr algn="l" eaLnBrk="1" hangingPunct="1"/>
            <a:r>
              <a:rPr lang="es-ES" sz="2400" dirty="0">
                <a:latin typeface="Calibri" panose="020F0502020204030204" pitchFamily="34" charset="0"/>
              </a:rPr>
              <a:t>A</a:t>
            </a:r>
            <a:r>
              <a:rPr lang="es-ES" sz="2400" dirty="0">
                <a:effectLst/>
                <a:latin typeface="Calibri" panose="020F0502020204030204" pitchFamily="34" charset="0"/>
              </a:rPr>
              <a:t>divina los siguientes </a:t>
            </a:r>
            <a:r>
              <a:rPr lang="es-ES" sz="2400" dirty="0" err="1">
                <a:effectLst/>
                <a:latin typeface="Calibri" panose="020F0502020204030204" pitchFamily="34" charset="0"/>
              </a:rPr>
              <a:t>términos</a:t>
            </a:r>
            <a:r>
              <a:rPr lang="es-ES" sz="2400" dirty="0">
                <a:effectLst/>
                <a:latin typeface="Calibri" panose="020F0502020204030204" pitchFamily="34" charset="0"/>
              </a:rPr>
              <a:t> de la </a:t>
            </a:r>
            <a:r>
              <a:rPr lang="es-ES" sz="2400" dirty="0" err="1">
                <a:effectLst/>
                <a:latin typeface="Calibri" panose="020F0502020204030204" pitchFamily="34" charset="0"/>
              </a:rPr>
              <a:t>sucesión</a:t>
            </a:r>
            <a:r>
              <a:rPr lang="es-ES" sz="2400" dirty="0">
                <a:effectLst/>
                <a:latin typeface="Calibri" panose="020F0502020204030204" pitchFamily="34" charset="0"/>
              </a:rPr>
              <a:t> y trata de obtener una </a:t>
            </a:r>
            <a:r>
              <a:rPr lang="es-ES" sz="2400" dirty="0" err="1">
                <a:effectLst/>
                <a:latin typeface="Calibri" panose="020F0502020204030204" pitchFamily="34" charset="0"/>
              </a:rPr>
              <a:t>fórmula</a:t>
            </a:r>
            <a:r>
              <a:rPr lang="es-ES" sz="2400" dirty="0">
                <a:effectLst/>
                <a:latin typeface="Calibri" panose="020F0502020204030204" pitchFamily="34" charset="0"/>
              </a:rPr>
              <a:t> para el </a:t>
            </a:r>
            <a:r>
              <a:rPr lang="es-ES" sz="2400" dirty="0" err="1">
                <a:effectLst/>
                <a:latin typeface="Calibri" panose="020F0502020204030204" pitchFamily="34" charset="0"/>
              </a:rPr>
              <a:t>término</a:t>
            </a:r>
            <a:r>
              <a:rPr lang="es-ES" sz="2400" dirty="0">
                <a:effectLst/>
                <a:latin typeface="Calibri" panose="020F0502020204030204" pitchFamily="34" charset="0"/>
              </a:rPr>
              <a:t> </a:t>
            </a:r>
            <a:r>
              <a:rPr lang="es-ES" sz="2400" dirty="0" err="1">
                <a:effectLst/>
                <a:latin typeface="Calibri" panose="020F0502020204030204" pitchFamily="34" charset="0"/>
              </a:rPr>
              <a:t>n-ésimo</a:t>
            </a:r>
            <a:r>
              <a:rPr lang="es-ES" sz="2400" dirty="0">
                <a:effectLst/>
                <a:latin typeface="Calibri" panose="020F0502020204030204" pitchFamily="34" charset="0"/>
              </a:rPr>
              <a:t> de la </a:t>
            </a:r>
            <a:r>
              <a:rPr lang="es-ES" sz="2400" dirty="0" err="1">
                <a:effectLst/>
                <a:latin typeface="Calibri" panose="020F0502020204030204" pitchFamily="34" charset="0"/>
              </a:rPr>
              <a:t>sucesión</a:t>
            </a:r>
            <a:r>
              <a:rPr lang="es-ES" sz="2400" dirty="0">
                <a:latin typeface="Calibri" panose="020F0502020204030204" pitchFamily="34" charset="0"/>
              </a:rPr>
              <a:t>:</a:t>
            </a:r>
            <a:r>
              <a:rPr lang="es-ES" sz="2800" dirty="0">
                <a:effectLst/>
                <a:latin typeface="Calibri" panose="020F0502020204030204" pitchFamily="34" charset="0"/>
              </a:rPr>
              <a:t>. </a:t>
            </a:r>
            <a:endParaRPr lang="es-ES" sz="5400" dirty="0"/>
          </a:p>
        </p:txBody>
      </p:sp>
      <p:sp>
        <p:nvSpPr>
          <p:cNvPr id="2" name="CuadroTexto 1">
            <a:extLst>
              <a:ext uri="{FF2B5EF4-FFF2-40B4-BE49-F238E27FC236}">
                <a16:creationId xmlns:a16="http://schemas.microsoft.com/office/drawing/2014/main" id="{44B6700D-3FC4-6645-8C1C-953AC1B19151}"/>
              </a:ext>
            </a:extLst>
          </p:cNvPr>
          <p:cNvSpPr txBox="1"/>
          <p:nvPr/>
        </p:nvSpPr>
        <p:spPr>
          <a:xfrm>
            <a:off x="590872" y="548680"/>
            <a:ext cx="452736" cy="646331"/>
          </a:xfrm>
          <a:prstGeom prst="rect">
            <a:avLst/>
          </a:prstGeom>
          <a:noFill/>
          <a:ln w="28575">
            <a:solidFill>
              <a:schemeClr val="bg1">
                <a:lumMod val="50000"/>
              </a:schemeClr>
            </a:solidFill>
          </a:ln>
        </p:spPr>
        <p:txBody>
          <a:bodyPr wrap="square" rtlCol="0">
            <a:spAutoFit/>
          </a:bodyPr>
          <a:lstStyle/>
          <a:p>
            <a:pPr algn="ctr"/>
            <a:r>
              <a:rPr lang="es-ES" sz="3600" dirty="0"/>
              <a:t>3</a:t>
            </a:r>
          </a:p>
        </p:txBody>
      </p:sp>
      <p:pic>
        <p:nvPicPr>
          <p:cNvPr id="5" name="Imagen 4">
            <a:extLst>
              <a:ext uri="{FF2B5EF4-FFF2-40B4-BE49-F238E27FC236}">
                <a16:creationId xmlns:a16="http://schemas.microsoft.com/office/drawing/2014/main" id="{9FE8A107-9BBB-A3DB-1032-01FE6730057D}"/>
              </a:ext>
            </a:extLst>
          </p:cNvPr>
          <p:cNvPicPr>
            <a:picLocks noChangeAspect="1"/>
          </p:cNvPicPr>
          <p:nvPr/>
        </p:nvPicPr>
        <p:blipFill>
          <a:blip r:embed="rId2"/>
          <a:stretch>
            <a:fillRect/>
          </a:stretch>
        </p:blipFill>
        <p:spPr>
          <a:xfrm>
            <a:off x="590872" y="1844824"/>
            <a:ext cx="8100392" cy="4295387"/>
          </a:xfrm>
          <a:prstGeom prst="rect">
            <a:avLst/>
          </a:prstGeom>
        </p:spPr>
      </p:pic>
    </p:spTree>
    <p:extLst>
      <p:ext uri="{BB962C8B-B14F-4D97-AF65-F5344CB8AC3E}">
        <p14:creationId xmlns:p14="http://schemas.microsoft.com/office/powerpoint/2010/main" val="4230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259632" y="526694"/>
            <a:ext cx="7560840" cy="998984"/>
          </a:xfrm>
        </p:spPr>
        <p:txBody>
          <a:bodyPr/>
          <a:lstStyle/>
          <a:p>
            <a:pPr algn="l" eaLnBrk="1" hangingPunct="1"/>
            <a:r>
              <a:rPr lang="es-ES" sz="2400" dirty="0">
                <a:latin typeface="Calibri" panose="020F0502020204030204" pitchFamily="34" charset="0"/>
              </a:rPr>
              <a:t>A</a:t>
            </a:r>
            <a:r>
              <a:rPr lang="es-ES" sz="2400" dirty="0">
                <a:effectLst/>
                <a:latin typeface="Calibri" panose="020F0502020204030204" pitchFamily="34" charset="0"/>
              </a:rPr>
              <a:t>divina los siguientes </a:t>
            </a:r>
            <a:r>
              <a:rPr lang="es-ES" sz="2400" dirty="0" err="1">
                <a:effectLst/>
                <a:latin typeface="Calibri" panose="020F0502020204030204" pitchFamily="34" charset="0"/>
              </a:rPr>
              <a:t>términos</a:t>
            </a:r>
            <a:r>
              <a:rPr lang="es-ES" sz="2400" dirty="0">
                <a:effectLst/>
                <a:latin typeface="Calibri" panose="020F0502020204030204" pitchFamily="34" charset="0"/>
              </a:rPr>
              <a:t> de la </a:t>
            </a:r>
            <a:r>
              <a:rPr lang="es-ES" sz="2400" dirty="0" err="1">
                <a:effectLst/>
                <a:latin typeface="Calibri" panose="020F0502020204030204" pitchFamily="34" charset="0"/>
              </a:rPr>
              <a:t>sucesión</a:t>
            </a:r>
            <a:r>
              <a:rPr lang="es-ES" sz="2400" dirty="0">
                <a:effectLst/>
                <a:latin typeface="Calibri" panose="020F0502020204030204" pitchFamily="34" charset="0"/>
              </a:rPr>
              <a:t> y trata de obtener una </a:t>
            </a:r>
            <a:r>
              <a:rPr lang="es-ES" sz="2400" dirty="0" err="1">
                <a:effectLst/>
                <a:latin typeface="Calibri" panose="020F0502020204030204" pitchFamily="34" charset="0"/>
              </a:rPr>
              <a:t>fórmula</a:t>
            </a:r>
            <a:r>
              <a:rPr lang="es-ES" sz="2400" dirty="0">
                <a:effectLst/>
                <a:latin typeface="Calibri" panose="020F0502020204030204" pitchFamily="34" charset="0"/>
              </a:rPr>
              <a:t> para el </a:t>
            </a:r>
            <a:r>
              <a:rPr lang="es-ES" sz="2400" dirty="0" err="1">
                <a:effectLst/>
                <a:latin typeface="Calibri" panose="020F0502020204030204" pitchFamily="34" charset="0"/>
              </a:rPr>
              <a:t>término</a:t>
            </a:r>
            <a:r>
              <a:rPr lang="es-ES" sz="2400" dirty="0">
                <a:effectLst/>
                <a:latin typeface="Calibri" panose="020F0502020204030204" pitchFamily="34" charset="0"/>
              </a:rPr>
              <a:t> </a:t>
            </a:r>
            <a:r>
              <a:rPr lang="es-ES" sz="2400" dirty="0" err="1">
                <a:effectLst/>
                <a:latin typeface="Calibri" panose="020F0502020204030204" pitchFamily="34" charset="0"/>
              </a:rPr>
              <a:t>n-ésimo</a:t>
            </a:r>
            <a:r>
              <a:rPr lang="es-ES" sz="2400" dirty="0">
                <a:effectLst/>
                <a:latin typeface="Calibri" panose="020F0502020204030204" pitchFamily="34" charset="0"/>
              </a:rPr>
              <a:t> de la </a:t>
            </a:r>
            <a:r>
              <a:rPr lang="es-ES" sz="2400" dirty="0" err="1">
                <a:effectLst/>
                <a:latin typeface="Calibri" panose="020F0502020204030204" pitchFamily="34" charset="0"/>
              </a:rPr>
              <a:t>sucesión</a:t>
            </a:r>
            <a:r>
              <a:rPr lang="es-ES" sz="2400" dirty="0">
                <a:latin typeface="Calibri" panose="020F0502020204030204" pitchFamily="34" charset="0"/>
              </a:rPr>
              <a:t>:</a:t>
            </a:r>
            <a:r>
              <a:rPr lang="es-ES" sz="2800" dirty="0">
                <a:effectLst/>
                <a:latin typeface="Calibri" panose="020F0502020204030204" pitchFamily="34" charset="0"/>
              </a:rPr>
              <a:t>. </a:t>
            </a:r>
            <a:endParaRPr lang="es-ES" sz="5400" dirty="0"/>
          </a:p>
        </p:txBody>
      </p:sp>
      <p:sp>
        <p:nvSpPr>
          <p:cNvPr id="2" name="CuadroTexto 1">
            <a:extLst>
              <a:ext uri="{FF2B5EF4-FFF2-40B4-BE49-F238E27FC236}">
                <a16:creationId xmlns:a16="http://schemas.microsoft.com/office/drawing/2014/main" id="{44B6700D-3FC4-6645-8C1C-953AC1B19151}"/>
              </a:ext>
            </a:extLst>
          </p:cNvPr>
          <p:cNvSpPr txBox="1"/>
          <p:nvPr/>
        </p:nvSpPr>
        <p:spPr>
          <a:xfrm>
            <a:off x="590872" y="548680"/>
            <a:ext cx="452736" cy="646331"/>
          </a:xfrm>
          <a:prstGeom prst="rect">
            <a:avLst/>
          </a:prstGeom>
          <a:noFill/>
          <a:ln w="28575">
            <a:solidFill>
              <a:schemeClr val="bg1">
                <a:lumMod val="50000"/>
              </a:schemeClr>
            </a:solidFill>
          </a:ln>
        </p:spPr>
        <p:txBody>
          <a:bodyPr wrap="square" rtlCol="0">
            <a:spAutoFit/>
          </a:bodyPr>
          <a:lstStyle/>
          <a:p>
            <a:pPr algn="ctr"/>
            <a:r>
              <a:rPr lang="es-ES" sz="3600" dirty="0"/>
              <a:t>3</a:t>
            </a:r>
          </a:p>
        </p:txBody>
      </p:sp>
      <p:pic>
        <p:nvPicPr>
          <p:cNvPr id="3" name="Imagen 2">
            <a:extLst>
              <a:ext uri="{FF2B5EF4-FFF2-40B4-BE49-F238E27FC236}">
                <a16:creationId xmlns:a16="http://schemas.microsoft.com/office/drawing/2014/main" id="{011B2F78-AEE0-D5B4-3FBF-87B186966394}"/>
              </a:ext>
            </a:extLst>
          </p:cNvPr>
          <p:cNvPicPr>
            <a:picLocks noChangeAspect="1"/>
          </p:cNvPicPr>
          <p:nvPr/>
        </p:nvPicPr>
        <p:blipFill>
          <a:blip r:embed="rId2"/>
          <a:stretch>
            <a:fillRect/>
          </a:stretch>
        </p:blipFill>
        <p:spPr>
          <a:xfrm>
            <a:off x="1043608" y="1739076"/>
            <a:ext cx="6876256" cy="4542964"/>
          </a:xfrm>
          <a:prstGeom prst="rect">
            <a:avLst/>
          </a:prstGeom>
        </p:spPr>
      </p:pic>
    </p:spTree>
    <p:extLst>
      <p:ext uri="{BB962C8B-B14F-4D97-AF65-F5344CB8AC3E}">
        <p14:creationId xmlns:p14="http://schemas.microsoft.com/office/powerpoint/2010/main" val="3517234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259632" y="526694"/>
            <a:ext cx="7560840" cy="998984"/>
          </a:xfrm>
        </p:spPr>
        <p:txBody>
          <a:bodyPr/>
          <a:lstStyle/>
          <a:p>
            <a:pPr algn="l" eaLnBrk="1" hangingPunct="1"/>
            <a:r>
              <a:rPr lang="es-ES" sz="2400" dirty="0">
                <a:latin typeface="Calibri" panose="020F0502020204030204" pitchFamily="34" charset="0"/>
              </a:rPr>
              <a:t>A</a:t>
            </a:r>
            <a:r>
              <a:rPr lang="es-ES" sz="2400" dirty="0">
                <a:effectLst/>
                <a:latin typeface="Calibri" panose="020F0502020204030204" pitchFamily="34" charset="0"/>
              </a:rPr>
              <a:t>divina los siguientes </a:t>
            </a:r>
            <a:r>
              <a:rPr lang="es-ES" sz="2400" dirty="0" err="1">
                <a:effectLst/>
                <a:latin typeface="Calibri" panose="020F0502020204030204" pitchFamily="34" charset="0"/>
              </a:rPr>
              <a:t>términos</a:t>
            </a:r>
            <a:r>
              <a:rPr lang="es-ES" sz="2400" dirty="0">
                <a:effectLst/>
                <a:latin typeface="Calibri" panose="020F0502020204030204" pitchFamily="34" charset="0"/>
              </a:rPr>
              <a:t> de la </a:t>
            </a:r>
            <a:r>
              <a:rPr lang="es-ES" sz="2400" dirty="0" err="1">
                <a:effectLst/>
                <a:latin typeface="Calibri" panose="020F0502020204030204" pitchFamily="34" charset="0"/>
              </a:rPr>
              <a:t>sucesión</a:t>
            </a:r>
            <a:r>
              <a:rPr lang="es-ES" sz="2400" dirty="0">
                <a:effectLst/>
                <a:latin typeface="Calibri" panose="020F0502020204030204" pitchFamily="34" charset="0"/>
              </a:rPr>
              <a:t> y trata de obtener una </a:t>
            </a:r>
            <a:r>
              <a:rPr lang="es-ES" sz="2400" dirty="0" err="1">
                <a:effectLst/>
                <a:latin typeface="Calibri" panose="020F0502020204030204" pitchFamily="34" charset="0"/>
              </a:rPr>
              <a:t>fórmula</a:t>
            </a:r>
            <a:r>
              <a:rPr lang="es-ES" sz="2400" dirty="0">
                <a:effectLst/>
                <a:latin typeface="Calibri" panose="020F0502020204030204" pitchFamily="34" charset="0"/>
              </a:rPr>
              <a:t> para el </a:t>
            </a:r>
            <a:r>
              <a:rPr lang="es-ES" sz="2400" dirty="0" err="1">
                <a:effectLst/>
                <a:latin typeface="Calibri" panose="020F0502020204030204" pitchFamily="34" charset="0"/>
              </a:rPr>
              <a:t>término</a:t>
            </a:r>
            <a:r>
              <a:rPr lang="es-ES" sz="2400" dirty="0">
                <a:effectLst/>
                <a:latin typeface="Calibri" panose="020F0502020204030204" pitchFamily="34" charset="0"/>
              </a:rPr>
              <a:t> </a:t>
            </a:r>
            <a:r>
              <a:rPr lang="es-ES" sz="2400" dirty="0" err="1">
                <a:effectLst/>
                <a:latin typeface="Calibri" panose="020F0502020204030204" pitchFamily="34" charset="0"/>
              </a:rPr>
              <a:t>n-ésimo</a:t>
            </a:r>
            <a:r>
              <a:rPr lang="es-ES" sz="2400" dirty="0">
                <a:effectLst/>
                <a:latin typeface="Calibri" panose="020F0502020204030204" pitchFamily="34" charset="0"/>
              </a:rPr>
              <a:t> de la </a:t>
            </a:r>
            <a:r>
              <a:rPr lang="es-ES" sz="2400" dirty="0" err="1">
                <a:effectLst/>
                <a:latin typeface="Calibri" panose="020F0502020204030204" pitchFamily="34" charset="0"/>
              </a:rPr>
              <a:t>sucesión</a:t>
            </a:r>
            <a:r>
              <a:rPr lang="es-ES" sz="2400" dirty="0">
                <a:latin typeface="Calibri" panose="020F0502020204030204" pitchFamily="34" charset="0"/>
              </a:rPr>
              <a:t>:</a:t>
            </a:r>
            <a:r>
              <a:rPr lang="es-ES" sz="2800" dirty="0">
                <a:effectLst/>
                <a:latin typeface="Calibri" panose="020F0502020204030204" pitchFamily="34" charset="0"/>
              </a:rPr>
              <a:t>. </a:t>
            </a:r>
            <a:endParaRPr lang="es-ES" sz="5400" dirty="0"/>
          </a:p>
        </p:txBody>
      </p:sp>
      <p:sp>
        <p:nvSpPr>
          <p:cNvPr id="2" name="CuadroTexto 1">
            <a:extLst>
              <a:ext uri="{FF2B5EF4-FFF2-40B4-BE49-F238E27FC236}">
                <a16:creationId xmlns:a16="http://schemas.microsoft.com/office/drawing/2014/main" id="{44B6700D-3FC4-6645-8C1C-953AC1B19151}"/>
              </a:ext>
            </a:extLst>
          </p:cNvPr>
          <p:cNvSpPr txBox="1"/>
          <p:nvPr/>
        </p:nvSpPr>
        <p:spPr>
          <a:xfrm>
            <a:off x="590872" y="548680"/>
            <a:ext cx="452736" cy="646331"/>
          </a:xfrm>
          <a:prstGeom prst="rect">
            <a:avLst/>
          </a:prstGeom>
          <a:noFill/>
          <a:ln w="28575">
            <a:solidFill>
              <a:schemeClr val="bg1">
                <a:lumMod val="50000"/>
              </a:schemeClr>
            </a:solidFill>
          </a:ln>
        </p:spPr>
        <p:txBody>
          <a:bodyPr wrap="square" rtlCol="0">
            <a:spAutoFit/>
          </a:bodyPr>
          <a:lstStyle/>
          <a:p>
            <a:pPr algn="ctr"/>
            <a:r>
              <a:rPr lang="es-ES" sz="3600" dirty="0"/>
              <a:t>3</a:t>
            </a:r>
          </a:p>
        </p:txBody>
      </p:sp>
      <p:pic>
        <p:nvPicPr>
          <p:cNvPr id="4" name="Imagen 3">
            <a:extLst>
              <a:ext uri="{FF2B5EF4-FFF2-40B4-BE49-F238E27FC236}">
                <a16:creationId xmlns:a16="http://schemas.microsoft.com/office/drawing/2014/main" id="{C1F50F44-8834-A18A-678F-1FA9FF9B221B}"/>
              </a:ext>
            </a:extLst>
          </p:cNvPr>
          <p:cNvPicPr>
            <a:picLocks noChangeAspect="1"/>
          </p:cNvPicPr>
          <p:nvPr/>
        </p:nvPicPr>
        <p:blipFill>
          <a:blip r:embed="rId2"/>
          <a:stretch>
            <a:fillRect/>
          </a:stretch>
        </p:blipFill>
        <p:spPr>
          <a:xfrm>
            <a:off x="557808" y="1844824"/>
            <a:ext cx="8028384" cy="2878957"/>
          </a:xfrm>
          <a:prstGeom prst="rect">
            <a:avLst/>
          </a:prstGeom>
        </p:spPr>
      </p:pic>
    </p:spTree>
    <p:extLst>
      <p:ext uri="{BB962C8B-B14F-4D97-AF65-F5344CB8AC3E}">
        <p14:creationId xmlns:p14="http://schemas.microsoft.com/office/powerpoint/2010/main" val="954316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274638"/>
            <a:ext cx="8229600" cy="1143000"/>
          </a:xfrm>
        </p:spPr>
        <p:txBody>
          <a:bodyPr/>
          <a:lstStyle/>
          <a:p>
            <a:pPr eaLnBrk="1" hangingPunct="1"/>
            <a:r>
              <a:rPr lang="es-ES" dirty="0"/>
              <a:t>VIDEO</a:t>
            </a:r>
          </a:p>
        </p:txBody>
      </p:sp>
      <p:pic>
        <p:nvPicPr>
          <p:cNvPr id="2" name="Imagen 1">
            <a:extLst>
              <a:ext uri="{FF2B5EF4-FFF2-40B4-BE49-F238E27FC236}">
                <a16:creationId xmlns:a16="http://schemas.microsoft.com/office/drawing/2014/main" id="{D19D009E-1C46-5F4D-91DA-A8A7620B410D}"/>
              </a:ext>
            </a:extLst>
          </p:cNvPr>
          <p:cNvPicPr>
            <a:picLocks noChangeAspect="1"/>
          </p:cNvPicPr>
          <p:nvPr/>
        </p:nvPicPr>
        <p:blipFill>
          <a:blip r:embed="rId2"/>
          <a:stretch>
            <a:fillRect/>
          </a:stretch>
        </p:blipFill>
        <p:spPr>
          <a:xfrm>
            <a:off x="993304" y="1417638"/>
            <a:ext cx="7236296" cy="4345460"/>
          </a:xfrm>
          <a:prstGeom prst="rect">
            <a:avLst/>
          </a:prstGeom>
        </p:spPr>
      </p:pic>
      <p:sp>
        <p:nvSpPr>
          <p:cNvPr id="3" name="Rectángulo 2">
            <a:extLst>
              <a:ext uri="{FF2B5EF4-FFF2-40B4-BE49-F238E27FC236}">
                <a16:creationId xmlns:a16="http://schemas.microsoft.com/office/drawing/2014/main" id="{B2352EDA-6542-2A4D-A85E-552FA9927E3D}"/>
              </a:ext>
            </a:extLst>
          </p:cNvPr>
          <p:cNvSpPr/>
          <p:nvPr/>
        </p:nvSpPr>
        <p:spPr>
          <a:xfrm>
            <a:off x="1907704" y="5949280"/>
            <a:ext cx="7236296" cy="369332"/>
          </a:xfrm>
          <a:prstGeom prst="rect">
            <a:avLst/>
          </a:prstGeom>
        </p:spPr>
        <p:txBody>
          <a:bodyPr wrap="square">
            <a:spAutoFit/>
          </a:bodyPr>
          <a:lstStyle/>
          <a:p>
            <a:r>
              <a:rPr lang="es-ES" dirty="0">
                <a:hlinkClick r:id="rId3"/>
              </a:rPr>
              <a:t>https://www.youtube.com/watch?v=YghBJcxkhPY</a:t>
            </a:r>
            <a:r>
              <a:rPr lang="es-ES" dirty="0"/>
              <a:t> </a:t>
            </a:r>
          </a:p>
        </p:txBody>
      </p:sp>
    </p:spTree>
    <p:extLst>
      <p:ext uri="{BB962C8B-B14F-4D97-AF65-F5344CB8AC3E}">
        <p14:creationId xmlns:p14="http://schemas.microsoft.com/office/powerpoint/2010/main" val="1931721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FED2102-F73E-814C-9A86-C43AF07E8ABF}"/>
              </a:ext>
            </a:extLst>
          </p:cNvPr>
          <p:cNvSpPr txBox="1">
            <a:spLocks noChangeArrowheads="1"/>
          </p:cNvSpPr>
          <p:nvPr/>
        </p:nvSpPr>
        <p:spPr bwMode="auto">
          <a:xfrm>
            <a:off x="505734" y="332656"/>
            <a:ext cx="8229600" cy="7109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s-ES" sz="3600" b="1" i="1" kern="0" dirty="0"/>
              <a:t>Cálculos a partir del término general</a:t>
            </a:r>
            <a:endParaRPr lang="es-ES" sz="4000" kern="0" dirty="0"/>
          </a:p>
        </p:txBody>
      </p:sp>
      <p:sp>
        <p:nvSpPr>
          <p:cNvPr id="6" name="Rectángulo 5">
            <a:extLst>
              <a:ext uri="{FF2B5EF4-FFF2-40B4-BE49-F238E27FC236}">
                <a16:creationId xmlns:a16="http://schemas.microsoft.com/office/drawing/2014/main" id="{C187CEF1-71D8-FC4F-8F4E-D0E4584B7EA7}"/>
              </a:ext>
            </a:extLst>
          </p:cNvPr>
          <p:cNvSpPr/>
          <p:nvPr/>
        </p:nvSpPr>
        <p:spPr>
          <a:xfrm>
            <a:off x="505734" y="1196752"/>
            <a:ext cx="8229600" cy="3185487"/>
          </a:xfrm>
          <a:prstGeom prst="rect">
            <a:avLst/>
          </a:prstGeom>
          <a:solidFill>
            <a:srgbClr val="F0F1FF"/>
          </a:solidFill>
          <a:ln>
            <a:solidFill>
              <a:schemeClr val="bg1">
                <a:lumMod val="10000"/>
              </a:schemeClr>
            </a:solidFill>
          </a:ln>
        </p:spPr>
        <p:txBody>
          <a:bodyPr wrap="square">
            <a:spAutoFit/>
          </a:bodyPr>
          <a:lstStyle/>
          <a:p>
            <a:pPr algn="just">
              <a:spcAft>
                <a:spcPts val="0"/>
              </a:spcAft>
            </a:pPr>
            <a:r>
              <a:rPr lang="es-ES" sz="2800" dirty="0">
                <a:latin typeface="Times New Roman" panose="02020603050405020304" pitchFamily="18" charset="0"/>
                <a:ea typeface="Times New Roman" panose="02020603050405020304" pitchFamily="18" charset="0"/>
              </a:rPr>
              <a:t>- </a:t>
            </a:r>
            <a:r>
              <a:rPr lang="es-ES" sz="2800" u="sng" dirty="0">
                <a:latin typeface="Times New Roman" panose="02020603050405020304" pitchFamily="18" charset="0"/>
                <a:ea typeface="Times New Roman" panose="02020603050405020304" pitchFamily="18" charset="0"/>
              </a:rPr>
              <a:t>Término general como fórmula</a:t>
            </a:r>
            <a:r>
              <a:rPr lang="es-ES" sz="2800" dirty="0">
                <a:latin typeface="Times New Roman" panose="02020603050405020304" pitchFamily="18" charset="0"/>
                <a:ea typeface="Times New Roman" panose="02020603050405020304" pitchFamily="18" charset="0"/>
              </a:rPr>
              <a:t>:</a:t>
            </a:r>
          </a:p>
          <a:p>
            <a:pPr algn="just">
              <a:spcAft>
                <a:spcPts val="600"/>
              </a:spcAft>
            </a:pPr>
            <a:r>
              <a:rPr lang="es-ES" sz="2800" dirty="0" err="1">
                <a:latin typeface="Times New Roman" panose="02020603050405020304" pitchFamily="18" charset="0"/>
                <a:ea typeface="Times New Roman" panose="02020603050405020304" pitchFamily="18" charset="0"/>
              </a:rPr>
              <a:t>a</a:t>
            </a:r>
            <a:r>
              <a:rPr lang="es-ES" sz="2800" baseline="-25000" dirty="0" err="1">
                <a:latin typeface="Times New Roman" panose="02020603050405020304" pitchFamily="18" charset="0"/>
                <a:ea typeface="Times New Roman" panose="02020603050405020304" pitchFamily="18" charset="0"/>
              </a:rPr>
              <a:t>n</a:t>
            </a:r>
            <a:r>
              <a:rPr lang="es-ES" sz="2800" baseline="-25000" dirty="0">
                <a:latin typeface="Times New Roman" panose="02020603050405020304" pitchFamily="18" charset="0"/>
                <a:ea typeface="Times New Roman" panose="02020603050405020304" pitchFamily="18" charset="0"/>
              </a:rPr>
              <a:t> </a:t>
            </a:r>
            <a:r>
              <a:rPr lang="es-ES" sz="2800" dirty="0">
                <a:latin typeface="Times New Roman" panose="02020603050405020304" pitchFamily="18" charset="0"/>
                <a:ea typeface="Times New Roman" panose="02020603050405020304" pitchFamily="18" charset="0"/>
              </a:rPr>
              <a:t>= n</a:t>
            </a:r>
            <a:r>
              <a:rPr lang="es-ES" sz="2800" baseline="30000" dirty="0">
                <a:latin typeface="Times New Roman" panose="02020603050405020304" pitchFamily="18" charset="0"/>
                <a:ea typeface="Times New Roman" panose="02020603050405020304" pitchFamily="18" charset="0"/>
              </a:rPr>
              <a:t>2</a:t>
            </a:r>
            <a:r>
              <a:rPr lang="es-ES" sz="2800" dirty="0">
                <a:latin typeface="Times New Roman" panose="02020603050405020304" pitchFamily="18" charset="0"/>
                <a:ea typeface="Times New Roman" panose="02020603050405020304" pitchFamily="18" charset="0"/>
              </a:rPr>
              <a:t> – 1 </a:t>
            </a:r>
            <a:r>
              <a:rPr lang="es-ES" sz="2800" dirty="0">
                <a:latin typeface="Times New Roman" panose="02020603050405020304" pitchFamily="18" charset="0"/>
                <a:ea typeface="Times New Roman" panose="02020603050405020304" pitchFamily="18" charset="0"/>
                <a:sym typeface="Wingdings" pitchFamily="2" charset="2"/>
              </a:rPr>
              <a:t></a:t>
            </a:r>
            <a:r>
              <a:rPr lang="es-ES" sz="2800" dirty="0">
                <a:latin typeface="Times New Roman" panose="02020603050405020304" pitchFamily="18" charset="0"/>
                <a:ea typeface="Times New Roman" panose="02020603050405020304" pitchFamily="18" charset="0"/>
              </a:rPr>
              <a:t> a</a:t>
            </a:r>
            <a:r>
              <a:rPr lang="es-ES" sz="2800" baseline="-25000" dirty="0">
                <a:latin typeface="Times New Roman" panose="02020603050405020304" pitchFamily="18" charset="0"/>
                <a:ea typeface="Times New Roman" panose="02020603050405020304" pitchFamily="18" charset="0"/>
              </a:rPr>
              <a:t>1</a:t>
            </a:r>
            <a:r>
              <a:rPr lang="es-ES" sz="2800" dirty="0">
                <a:latin typeface="Times New Roman" panose="02020603050405020304" pitchFamily="18" charset="0"/>
                <a:ea typeface="Times New Roman" panose="02020603050405020304" pitchFamily="18" charset="0"/>
              </a:rPr>
              <a:t>= 1</a:t>
            </a:r>
            <a:r>
              <a:rPr lang="es-ES" sz="2800" baseline="30000" dirty="0">
                <a:latin typeface="Times New Roman" panose="02020603050405020304" pitchFamily="18" charset="0"/>
                <a:ea typeface="Times New Roman" panose="02020603050405020304" pitchFamily="18" charset="0"/>
              </a:rPr>
              <a:t>2</a:t>
            </a:r>
            <a:r>
              <a:rPr lang="es-ES" sz="2800" dirty="0">
                <a:latin typeface="Times New Roman" panose="02020603050405020304" pitchFamily="18" charset="0"/>
                <a:ea typeface="Times New Roman" panose="02020603050405020304" pitchFamily="18" charset="0"/>
              </a:rPr>
              <a:t>-1=0 , a</a:t>
            </a:r>
            <a:r>
              <a:rPr lang="es-ES" sz="2800" baseline="-25000" dirty="0">
                <a:latin typeface="Times New Roman" panose="02020603050405020304" pitchFamily="18" charset="0"/>
                <a:ea typeface="Times New Roman" panose="02020603050405020304" pitchFamily="18" charset="0"/>
              </a:rPr>
              <a:t>2</a:t>
            </a:r>
            <a:r>
              <a:rPr lang="es-ES" sz="2800" dirty="0">
                <a:latin typeface="Times New Roman" panose="02020603050405020304" pitchFamily="18" charset="0"/>
                <a:ea typeface="Times New Roman" panose="02020603050405020304" pitchFamily="18" charset="0"/>
              </a:rPr>
              <a:t>= 2</a:t>
            </a:r>
            <a:r>
              <a:rPr lang="es-ES" sz="2800" baseline="30000" dirty="0">
                <a:latin typeface="Times New Roman" panose="02020603050405020304" pitchFamily="18" charset="0"/>
                <a:ea typeface="Times New Roman" panose="02020603050405020304" pitchFamily="18" charset="0"/>
              </a:rPr>
              <a:t>2</a:t>
            </a:r>
            <a:r>
              <a:rPr lang="es-ES" sz="2800" dirty="0">
                <a:latin typeface="Times New Roman" panose="02020603050405020304" pitchFamily="18" charset="0"/>
                <a:ea typeface="Times New Roman" panose="02020603050405020304" pitchFamily="18" charset="0"/>
              </a:rPr>
              <a:t>-1=3, a</a:t>
            </a:r>
            <a:r>
              <a:rPr lang="es-ES" sz="2800" baseline="-25000" dirty="0">
                <a:latin typeface="Times New Roman" panose="02020603050405020304" pitchFamily="18" charset="0"/>
                <a:ea typeface="Times New Roman" panose="02020603050405020304" pitchFamily="18" charset="0"/>
              </a:rPr>
              <a:t>3</a:t>
            </a:r>
            <a:r>
              <a:rPr lang="es-ES" sz="2800" dirty="0">
                <a:latin typeface="Times New Roman" panose="02020603050405020304" pitchFamily="18" charset="0"/>
                <a:ea typeface="Times New Roman" panose="02020603050405020304" pitchFamily="18" charset="0"/>
              </a:rPr>
              <a:t>= 3</a:t>
            </a:r>
            <a:r>
              <a:rPr lang="es-ES" sz="2800" baseline="30000" dirty="0">
                <a:latin typeface="Times New Roman" panose="02020603050405020304" pitchFamily="18" charset="0"/>
                <a:ea typeface="Times New Roman" panose="02020603050405020304" pitchFamily="18" charset="0"/>
              </a:rPr>
              <a:t>2</a:t>
            </a:r>
            <a:r>
              <a:rPr lang="es-ES" sz="2800" dirty="0">
                <a:latin typeface="Times New Roman" panose="02020603050405020304" pitchFamily="18" charset="0"/>
                <a:ea typeface="Times New Roman" panose="02020603050405020304" pitchFamily="18" charset="0"/>
              </a:rPr>
              <a:t>-1=8, …</a:t>
            </a:r>
          </a:p>
          <a:p>
            <a:pPr algn="just">
              <a:spcAft>
                <a:spcPts val="0"/>
              </a:spcAft>
            </a:pPr>
            <a:r>
              <a:rPr lang="es-ES" sz="2800" dirty="0">
                <a:latin typeface="Times New Roman" panose="02020603050405020304" pitchFamily="18" charset="0"/>
                <a:ea typeface="Times New Roman" panose="02020603050405020304" pitchFamily="18" charset="0"/>
              </a:rPr>
              <a:t>- </a:t>
            </a:r>
            <a:r>
              <a:rPr lang="es-ES" sz="2800" u="sng" dirty="0">
                <a:latin typeface="Times New Roman" panose="02020603050405020304" pitchFamily="18" charset="0"/>
                <a:ea typeface="Times New Roman" panose="02020603050405020304" pitchFamily="18" charset="0"/>
              </a:rPr>
              <a:t>Término general expresado de forma recurrente</a:t>
            </a:r>
            <a:endParaRPr lang="es-E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a</a:t>
            </a:r>
            <a:r>
              <a:rPr lang="en-US" sz="2800" baseline="-25000" dirty="0">
                <a:latin typeface="Times New Roman" panose="02020603050405020304" pitchFamily="18" charset="0"/>
                <a:ea typeface="Times New Roman" panose="02020603050405020304" pitchFamily="18" charset="0"/>
              </a:rPr>
              <a:t>1</a:t>
            </a:r>
            <a:r>
              <a:rPr lang="en-US" sz="2800" dirty="0">
                <a:latin typeface="Times New Roman" panose="02020603050405020304" pitchFamily="18" charset="0"/>
                <a:ea typeface="Times New Roman" panose="02020603050405020304" pitchFamily="18" charset="0"/>
              </a:rPr>
              <a:t>=2 , a</a:t>
            </a:r>
            <a:r>
              <a:rPr lang="en-US" sz="2800" baseline="-25000" dirty="0">
                <a:latin typeface="Times New Roman" panose="02020603050405020304" pitchFamily="18" charset="0"/>
                <a:ea typeface="Times New Roman" panose="02020603050405020304" pitchFamily="18" charset="0"/>
              </a:rPr>
              <a:t>2</a:t>
            </a:r>
            <a:r>
              <a:rPr lang="en-US" sz="2800" dirty="0">
                <a:latin typeface="Times New Roman" panose="02020603050405020304" pitchFamily="18" charset="0"/>
                <a:ea typeface="Times New Roman" panose="02020603050405020304" pitchFamily="18" charset="0"/>
              </a:rPr>
              <a:t>=5 ,  a</a:t>
            </a:r>
            <a:r>
              <a:rPr lang="en-US" sz="2800" baseline="-25000" dirty="0">
                <a:latin typeface="Times New Roman" panose="02020603050405020304" pitchFamily="18" charset="0"/>
                <a:ea typeface="Times New Roman" panose="02020603050405020304" pitchFamily="18" charset="0"/>
              </a:rPr>
              <a:t>n</a:t>
            </a:r>
            <a:r>
              <a:rPr lang="en-US" sz="2800" dirty="0">
                <a:latin typeface="Times New Roman" panose="02020603050405020304" pitchFamily="18" charset="0"/>
                <a:ea typeface="Times New Roman" panose="02020603050405020304" pitchFamily="18" charset="0"/>
              </a:rPr>
              <a:t>= 3a</a:t>
            </a:r>
            <a:r>
              <a:rPr lang="en-US" sz="2800" baseline="-25000" dirty="0">
                <a:latin typeface="Times New Roman" panose="02020603050405020304" pitchFamily="18" charset="0"/>
                <a:ea typeface="Times New Roman" panose="02020603050405020304" pitchFamily="18" charset="0"/>
              </a:rPr>
              <a:t>n-1</a:t>
            </a:r>
            <a:r>
              <a:rPr lang="en-US" sz="2800" dirty="0">
                <a:latin typeface="Times New Roman" panose="02020603050405020304" pitchFamily="18" charset="0"/>
                <a:ea typeface="Times New Roman" panose="02020603050405020304" pitchFamily="18" charset="0"/>
              </a:rPr>
              <a:t> – 2a</a:t>
            </a:r>
            <a:r>
              <a:rPr lang="en-US" sz="2800" baseline="-25000" dirty="0">
                <a:latin typeface="Times New Roman" panose="02020603050405020304" pitchFamily="18" charset="0"/>
                <a:ea typeface="Times New Roman" panose="02020603050405020304" pitchFamily="18" charset="0"/>
              </a:rPr>
              <a:t>n-2</a:t>
            </a:r>
            <a:endParaRPr lang="es-E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a</a:t>
            </a:r>
            <a:r>
              <a:rPr lang="en-US" sz="2800" baseline="-25000" dirty="0">
                <a:latin typeface="Times New Roman" panose="02020603050405020304" pitchFamily="18" charset="0"/>
                <a:ea typeface="Times New Roman" panose="02020603050405020304" pitchFamily="18" charset="0"/>
              </a:rPr>
              <a:t>3</a:t>
            </a:r>
            <a:r>
              <a:rPr lang="en-US" sz="2800" dirty="0">
                <a:latin typeface="Times New Roman" panose="02020603050405020304" pitchFamily="18" charset="0"/>
                <a:ea typeface="Times New Roman" panose="02020603050405020304" pitchFamily="18" charset="0"/>
              </a:rPr>
              <a:t>= 3a</a:t>
            </a:r>
            <a:r>
              <a:rPr lang="en-US" sz="2800" baseline="-25000" dirty="0">
                <a:latin typeface="Times New Roman" panose="02020603050405020304" pitchFamily="18" charset="0"/>
                <a:ea typeface="Times New Roman" panose="02020603050405020304" pitchFamily="18" charset="0"/>
              </a:rPr>
              <a:t>2</a:t>
            </a:r>
            <a:r>
              <a:rPr lang="en-US" sz="2800" dirty="0">
                <a:latin typeface="Times New Roman" panose="02020603050405020304" pitchFamily="18" charset="0"/>
                <a:ea typeface="Times New Roman" panose="02020603050405020304" pitchFamily="18" charset="0"/>
              </a:rPr>
              <a:t>-2a</a:t>
            </a:r>
            <a:r>
              <a:rPr lang="en-US" sz="2800" baseline="-25000" dirty="0">
                <a:latin typeface="Times New Roman" panose="02020603050405020304" pitchFamily="18" charset="0"/>
                <a:ea typeface="Times New Roman" panose="02020603050405020304" pitchFamily="18" charset="0"/>
              </a:rPr>
              <a:t>1</a:t>
            </a:r>
            <a:r>
              <a:rPr lang="en-US" sz="2800" dirty="0">
                <a:latin typeface="Times New Roman" panose="02020603050405020304" pitchFamily="18" charset="0"/>
                <a:ea typeface="Times New Roman" panose="02020603050405020304" pitchFamily="18" charset="0"/>
              </a:rPr>
              <a:t>=3</a:t>
            </a:r>
            <a:r>
              <a:rPr lang="es-ES" sz="2800" dirty="0">
                <a:latin typeface="Times New Roman" panose="02020603050405020304" pitchFamily="18" charset="0"/>
                <a:ea typeface="Times New Roman" panose="02020603050405020304" pitchFamily="18" charset="0"/>
                <a:sym typeface="Symbol" pitchFamily="2" charset="2"/>
              </a:rPr>
              <a:t></a:t>
            </a:r>
            <a:r>
              <a:rPr lang="en-US" sz="2800" dirty="0">
                <a:latin typeface="Times New Roman" panose="02020603050405020304" pitchFamily="18" charset="0"/>
                <a:ea typeface="Times New Roman" panose="02020603050405020304" pitchFamily="18" charset="0"/>
              </a:rPr>
              <a:t>5-2</a:t>
            </a:r>
            <a:r>
              <a:rPr lang="es-ES" sz="2800" dirty="0">
                <a:latin typeface="Times New Roman" panose="02020603050405020304" pitchFamily="18" charset="0"/>
                <a:ea typeface="Times New Roman" panose="02020603050405020304" pitchFamily="18" charset="0"/>
                <a:sym typeface="Symbol" pitchFamily="2" charset="2"/>
              </a:rPr>
              <a:t></a:t>
            </a:r>
            <a:r>
              <a:rPr lang="en-US" sz="2800" dirty="0">
                <a:latin typeface="Times New Roman" panose="02020603050405020304" pitchFamily="18" charset="0"/>
                <a:ea typeface="Times New Roman" panose="02020603050405020304" pitchFamily="18" charset="0"/>
              </a:rPr>
              <a:t>2 =15-4=11 </a:t>
            </a:r>
            <a:endParaRPr lang="es-ES" sz="2800" dirty="0">
              <a:latin typeface="Times New Roman" panose="02020603050405020304" pitchFamily="18" charset="0"/>
              <a:ea typeface="Times New Roman" panose="02020603050405020304" pitchFamily="18" charset="0"/>
            </a:endParaRPr>
          </a:p>
          <a:p>
            <a:pPr algn="just">
              <a:spcAft>
                <a:spcPts val="0"/>
              </a:spcAft>
            </a:pPr>
            <a:r>
              <a:rPr lang="es-ES" sz="2800" dirty="0">
                <a:latin typeface="Times New Roman" panose="02020603050405020304" pitchFamily="18" charset="0"/>
                <a:ea typeface="Times New Roman" panose="02020603050405020304" pitchFamily="18" charset="0"/>
              </a:rPr>
              <a:t>a</a:t>
            </a:r>
            <a:r>
              <a:rPr lang="es-ES" sz="2800" baseline="-25000" dirty="0">
                <a:latin typeface="Times New Roman" panose="02020603050405020304" pitchFamily="18" charset="0"/>
                <a:ea typeface="Times New Roman" panose="02020603050405020304" pitchFamily="18" charset="0"/>
              </a:rPr>
              <a:t>4</a:t>
            </a:r>
            <a:r>
              <a:rPr lang="es-ES" sz="2800" dirty="0">
                <a:latin typeface="Times New Roman" panose="02020603050405020304" pitchFamily="18" charset="0"/>
                <a:ea typeface="Times New Roman" panose="02020603050405020304" pitchFamily="18" charset="0"/>
              </a:rPr>
              <a:t>= 3a</a:t>
            </a:r>
            <a:r>
              <a:rPr lang="es-ES" sz="2800" baseline="-25000" dirty="0">
                <a:latin typeface="Times New Roman" panose="02020603050405020304" pitchFamily="18" charset="0"/>
                <a:ea typeface="Times New Roman" panose="02020603050405020304" pitchFamily="18" charset="0"/>
              </a:rPr>
              <a:t>3</a:t>
            </a:r>
            <a:r>
              <a:rPr lang="es-ES" sz="2800" dirty="0">
                <a:latin typeface="Times New Roman" panose="02020603050405020304" pitchFamily="18" charset="0"/>
                <a:ea typeface="Times New Roman" panose="02020603050405020304" pitchFamily="18" charset="0"/>
              </a:rPr>
              <a:t>-2a</a:t>
            </a:r>
            <a:r>
              <a:rPr lang="es-ES" sz="2800" baseline="-25000" dirty="0">
                <a:latin typeface="Times New Roman" panose="02020603050405020304" pitchFamily="18" charset="0"/>
                <a:ea typeface="Times New Roman" panose="02020603050405020304" pitchFamily="18" charset="0"/>
              </a:rPr>
              <a:t>2</a:t>
            </a:r>
            <a:r>
              <a:rPr lang="es-ES" sz="2800" dirty="0">
                <a:latin typeface="Times New Roman" panose="02020603050405020304" pitchFamily="18" charset="0"/>
                <a:ea typeface="Times New Roman" panose="02020603050405020304" pitchFamily="18" charset="0"/>
              </a:rPr>
              <a:t>=3</a:t>
            </a:r>
            <a:r>
              <a:rPr lang="es-ES" sz="2800" dirty="0">
                <a:latin typeface="Times New Roman" panose="02020603050405020304" pitchFamily="18" charset="0"/>
                <a:ea typeface="Times New Roman" panose="02020603050405020304" pitchFamily="18" charset="0"/>
                <a:sym typeface="Symbol" pitchFamily="2" charset="2"/>
              </a:rPr>
              <a:t></a:t>
            </a:r>
            <a:r>
              <a:rPr lang="es-ES" sz="2800" dirty="0">
                <a:latin typeface="Times New Roman" panose="02020603050405020304" pitchFamily="18" charset="0"/>
                <a:ea typeface="Times New Roman" panose="02020603050405020304" pitchFamily="18" charset="0"/>
              </a:rPr>
              <a:t>11-2</a:t>
            </a:r>
            <a:r>
              <a:rPr lang="es-ES" sz="2800" dirty="0">
                <a:latin typeface="Times New Roman" panose="02020603050405020304" pitchFamily="18" charset="0"/>
                <a:ea typeface="Times New Roman" panose="02020603050405020304" pitchFamily="18" charset="0"/>
                <a:sym typeface="Symbol" pitchFamily="2" charset="2"/>
              </a:rPr>
              <a:t></a:t>
            </a:r>
            <a:r>
              <a:rPr lang="es-ES" sz="2800" dirty="0">
                <a:latin typeface="Times New Roman" panose="02020603050405020304" pitchFamily="18" charset="0"/>
                <a:ea typeface="Times New Roman" panose="02020603050405020304" pitchFamily="18" charset="0"/>
              </a:rPr>
              <a:t>5 =33-10=23 </a:t>
            </a:r>
          </a:p>
          <a:p>
            <a:pPr algn="just">
              <a:spcAft>
                <a:spcPts val="0"/>
              </a:spcAft>
            </a:pPr>
            <a:r>
              <a:rPr lang="es-ES" sz="2800" dirty="0">
                <a:latin typeface="Times New Roman" panose="02020603050405020304" pitchFamily="18" charset="0"/>
                <a:ea typeface="Times New Roman" panose="02020603050405020304" pitchFamily="18" charset="0"/>
              </a:rPr>
              <a:t>a</a:t>
            </a:r>
            <a:r>
              <a:rPr lang="es-ES" sz="2800" baseline="-25000" dirty="0">
                <a:latin typeface="Times New Roman" panose="02020603050405020304" pitchFamily="18" charset="0"/>
                <a:ea typeface="Times New Roman" panose="02020603050405020304" pitchFamily="18" charset="0"/>
              </a:rPr>
              <a:t>5</a:t>
            </a:r>
            <a:r>
              <a:rPr lang="es-ES" sz="2800" dirty="0">
                <a:latin typeface="Times New Roman" panose="02020603050405020304" pitchFamily="18" charset="0"/>
                <a:ea typeface="Times New Roman" panose="02020603050405020304" pitchFamily="18" charset="0"/>
              </a:rPr>
              <a:t>= 3a</a:t>
            </a:r>
            <a:r>
              <a:rPr lang="es-ES" sz="2800" baseline="-25000" dirty="0">
                <a:latin typeface="Times New Roman" panose="02020603050405020304" pitchFamily="18" charset="0"/>
                <a:ea typeface="Times New Roman" panose="02020603050405020304" pitchFamily="18" charset="0"/>
              </a:rPr>
              <a:t>4</a:t>
            </a:r>
            <a:r>
              <a:rPr lang="es-ES" sz="2800" dirty="0">
                <a:latin typeface="Times New Roman" panose="02020603050405020304" pitchFamily="18" charset="0"/>
                <a:ea typeface="Times New Roman" panose="02020603050405020304" pitchFamily="18" charset="0"/>
              </a:rPr>
              <a:t>-2a</a:t>
            </a:r>
            <a:r>
              <a:rPr lang="es-ES" sz="2800" baseline="-25000" dirty="0">
                <a:latin typeface="Times New Roman" panose="02020603050405020304" pitchFamily="18" charset="0"/>
                <a:ea typeface="Times New Roman" panose="02020603050405020304" pitchFamily="18" charset="0"/>
              </a:rPr>
              <a:t>3</a:t>
            </a:r>
            <a:r>
              <a:rPr lang="es-ES" sz="2800" dirty="0">
                <a:latin typeface="Times New Roman" panose="02020603050405020304" pitchFamily="18" charset="0"/>
                <a:ea typeface="Times New Roman" panose="02020603050405020304" pitchFamily="18" charset="0"/>
              </a:rPr>
              <a:t>=3</a:t>
            </a:r>
            <a:r>
              <a:rPr lang="es-ES" sz="2800" dirty="0">
                <a:latin typeface="Times New Roman" panose="02020603050405020304" pitchFamily="18" charset="0"/>
                <a:ea typeface="Times New Roman" panose="02020603050405020304" pitchFamily="18" charset="0"/>
                <a:sym typeface="Symbol" pitchFamily="2" charset="2"/>
              </a:rPr>
              <a:t></a:t>
            </a:r>
            <a:r>
              <a:rPr lang="es-ES" sz="2800" dirty="0">
                <a:latin typeface="Times New Roman" panose="02020603050405020304" pitchFamily="18" charset="0"/>
                <a:ea typeface="Times New Roman" panose="02020603050405020304" pitchFamily="18" charset="0"/>
              </a:rPr>
              <a:t>23-2</a:t>
            </a:r>
            <a:r>
              <a:rPr lang="es-ES" sz="2800" dirty="0">
                <a:latin typeface="Times New Roman" panose="02020603050405020304" pitchFamily="18" charset="0"/>
                <a:ea typeface="Times New Roman" panose="02020603050405020304" pitchFamily="18" charset="0"/>
                <a:sym typeface="Symbol" pitchFamily="2" charset="2"/>
              </a:rPr>
              <a:t></a:t>
            </a:r>
            <a:r>
              <a:rPr lang="es-ES" sz="2800" dirty="0">
                <a:latin typeface="Times New Roman" panose="02020603050405020304" pitchFamily="18" charset="0"/>
                <a:ea typeface="Times New Roman" panose="02020603050405020304" pitchFamily="18" charset="0"/>
              </a:rPr>
              <a:t>11 =69-22=47 </a:t>
            </a:r>
            <a:endParaRPr lang="es-ES" sz="2800" dirty="0">
              <a:effectLst/>
              <a:latin typeface="Times New Roman" panose="02020603050405020304" pitchFamily="18" charset="0"/>
              <a:ea typeface="Times New Roman" panose="02020603050405020304" pitchFamily="18" charset="0"/>
            </a:endParaRPr>
          </a:p>
        </p:txBody>
      </p:sp>
      <p:pic>
        <p:nvPicPr>
          <p:cNvPr id="7" name="Imagen 6">
            <a:extLst>
              <a:ext uri="{FF2B5EF4-FFF2-40B4-BE49-F238E27FC236}">
                <a16:creationId xmlns:a16="http://schemas.microsoft.com/office/drawing/2014/main" id="{632033F0-0550-5748-8936-A1C0023D91E9}"/>
              </a:ext>
            </a:extLst>
          </p:cNvPr>
          <p:cNvPicPr>
            <a:picLocks noChangeAspect="1"/>
          </p:cNvPicPr>
          <p:nvPr/>
        </p:nvPicPr>
        <p:blipFill>
          <a:blip r:embed="rId2"/>
          <a:stretch>
            <a:fillRect/>
          </a:stretch>
        </p:blipFill>
        <p:spPr>
          <a:xfrm>
            <a:off x="5652120" y="3573016"/>
            <a:ext cx="2857500" cy="2857500"/>
          </a:xfrm>
          <a:prstGeom prst="rect">
            <a:avLst/>
          </a:prstGeom>
          <a:ln>
            <a:solidFill>
              <a:schemeClr val="bg1">
                <a:lumMod val="10000"/>
              </a:schemeClr>
            </a:solidFill>
          </a:ln>
        </p:spPr>
      </p:pic>
    </p:spTree>
    <p:extLst>
      <p:ext uri="{BB962C8B-B14F-4D97-AF65-F5344CB8AC3E}">
        <p14:creationId xmlns:p14="http://schemas.microsoft.com/office/powerpoint/2010/main" val="104795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395372"/>
            <a:ext cx="401838" cy="523220"/>
          </a:xfrm>
          <a:prstGeom prst="rect">
            <a:avLst/>
          </a:prstGeom>
          <a:noFill/>
          <a:ln>
            <a:solidFill>
              <a:schemeClr val="accent3">
                <a:lumMod val="50000"/>
              </a:schemeClr>
            </a:solidFill>
          </a:ln>
        </p:spPr>
        <p:txBody>
          <a:bodyPr wrap="square" rtlCol="0">
            <a:spAutoFit/>
          </a:bodyPr>
          <a:lstStyle/>
          <a:p>
            <a:r>
              <a:rPr lang="es-ES" sz="2800" b="1" dirty="0"/>
              <a:t>4</a:t>
            </a:r>
          </a:p>
        </p:txBody>
      </p:sp>
      <p:sp>
        <p:nvSpPr>
          <p:cNvPr id="2" name="Rectángulo 1">
            <a:extLst>
              <a:ext uri="{FF2B5EF4-FFF2-40B4-BE49-F238E27FC236}">
                <a16:creationId xmlns:a16="http://schemas.microsoft.com/office/drawing/2014/main" id="{5E428CD3-FE94-DB41-87C5-424E296E4E48}"/>
              </a:ext>
            </a:extLst>
          </p:cNvPr>
          <p:cNvSpPr/>
          <p:nvPr/>
        </p:nvSpPr>
        <p:spPr>
          <a:xfrm>
            <a:off x="979722" y="395372"/>
            <a:ext cx="7416824" cy="523220"/>
          </a:xfrm>
          <a:prstGeom prst="rect">
            <a:avLst/>
          </a:prstGeom>
        </p:spPr>
        <p:txBody>
          <a:bodyPr wrap="square">
            <a:spAutoFit/>
          </a:bodyPr>
          <a:lstStyle/>
          <a:p>
            <a:pPr lvl="0" algn="just">
              <a:spcAft>
                <a:spcPts val="600"/>
              </a:spcAft>
            </a:pPr>
            <a:r>
              <a:rPr lang="es-ES" sz="2000" dirty="0">
                <a:latin typeface="Calibri" panose="020F0502020204030204" pitchFamily="34" charset="0"/>
                <a:ea typeface="Times New Roman" panose="02020603050405020304" pitchFamily="18" charset="0"/>
              </a:rPr>
              <a:t>Escribe los cinco primeros términos de las siguientes sucesiones</a:t>
            </a:r>
            <a:r>
              <a:rPr lang="es-ES" sz="2800" dirty="0">
                <a:latin typeface="Calibri" panose="020F0502020204030204" pitchFamily="34" charset="0"/>
                <a:ea typeface="Times New Roman" panose="02020603050405020304" pitchFamily="18" charset="0"/>
              </a:rPr>
              <a:t>: </a:t>
            </a:r>
            <a:endParaRPr lang="es-ES" sz="2800" dirty="0">
              <a:effectLst/>
              <a:latin typeface="Calibri" panose="020F0502020204030204" pitchFamily="34" charset="0"/>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5" name="Tabla 4">
                <a:extLst>
                  <a:ext uri="{FF2B5EF4-FFF2-40B4-BE49-F238E27FC236}">
                    <a16:creationId xmlns:a16="http://schemas.microsoft.com/office/drawing/2014/main" id="{9FF69B12-7358-5746-9152-D088DF7F8532}"/>
                  </a:ext>
                </a:extLst>
              </p:cNvPr>
              <p:cNvGraphicFramePr>
                <a:graphicFrameLocks noGrp="1"/>
              </p:cNvGraphicFramePr>
              <p:nvPr>
                <p:extLst>
                  <p:ext uri="{D42A27DB-BD31-4B8C-83A1-F6EECF244321}">
                    <p14:modId xmlns:p14="http://schemas.microsoft.com/office/powerpoint/2010/main" val="1138886333"/>
                  </p:ext>
                </p:extLst>
              </p:nvPr>
            </p:nvGraphicFramePr>
            <p:xfrm>
              <a:off x="642909" y="980728"/>
              <a:ext cx="8090450" cy="5486400"/>
            </p:xfrm>
            <a:graphic>
              <a:graphicData uri="http://schemas.openxmlformats.org/drawingml/2006/table">
                <a:tbl>
                  <a:tblPr firstRow="1" firstCol="1" bandRow="1">
                    <a:tableStyleId>{5C22544A-7EE6-4342-B048-85BDC9FD1C3A}</a:tableStyleId>
                  </a:tblPr>
                  <a:tblGrid>
                    <a:gridCol w="3209011">
                      <a:extLst>
                        <a:ext uri="{9D8B030D-6E8A-4147-A177-3AD203B41FA5}">
                          <a16:colId xmlns:a16="http://schemas.microsoft.com/office/drawing/2014/main" val="3251598581"/>
                        </a:ext>
                      </a:extLst>
                    </a:gridCol>
                    <a:gridCol w="4881439">
                      <a:extLst>
                        <a:ext uri="{9D8B030D-6E8A-4147-A177-3AD203B41FA5}">
                          <a16:colId xmlns:a16="http://schemas.microsoft.com/office/drawing/2014/main" val="2410057150"/>
                        </a:ext>
                      </a:extLst>
                    </a:gridCol>
                  </a:tblGrid>
                  <a:tr h="0">
                    <a:tc>
                      <a:txBody>
                        <a:bodyPr/>
                        <a:lstStyle/>
                        <a:p>
                          <a:pPr algn="ctr">
                            <a:spcBef>
                              <a:spcPts val="600"/>
                            </a:spcBef>
                            <a:spcAft>
                              <a:spcPts val="600"/>
                            </a:spcAft>
                          </a:pPr>
                          <a:r>
                            <a:rPr lang="es-ES" sz="1600" b="0">
                              <a:solidFill>
                                <a:schemeClr val="tx1"/>
                              </a:solidFill>
                              <a:effectLst/>
                            </a:rPr>
                            <a:t>Término general</a:t>
                          </a:r>
                          <a:endParaRPr lang="es-ES" sz="1600" b="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600"/>
                            </a:spcAft>
                          </a:pPr>
                          <a:r>
                            <a:rPr lang="es-ES" sz="1600" b="0" dirty="0">
                              <a:solidFill>
                                <a:schemeClr val="tx1"/>
                              </a:solidFill>
                              <a:effectLst/>
                            </a:rPr>
                            <a:t>Cálculo de sus 5 primeros términos</a:t>
                          </a:r>
                          <a:endParaRPr lang="es-ES" sz="16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98244200"/>
                      </a:ext>
                    </a:extLst>
                  </a:tr>
                  <a:tr h="0">
                    <a:tc>
                      <a:txBody>
                        <a:bodyPr/>
                        <a:lstStyle/>
                        <a:p>
                          <a:pPr>
                            <a:spcBef>
                              <a:spcPts val="1200"/>
                            </a:spcBef>
                            <a:spcAft>
                              <a:spcPts val="1200"/>
                            </a:spcAft>
                          </a:pPr>
                          <a:r>
                            <a:rPr lang="es-ES" sz="3200" b="0">
                              <a:solidFill>
                                <a:schemeClr val="tx1"/>
                              </a:solidFill>
                              <a:effectLst/>
                            </a:rPr>
                            <a:t>a</a:t>
                          </a:r>
                          <a:r>
                            <a:rPr lang="es-ES" sz="3200" b="0" baseline="-25000">
                              <a:solidFill>
                                <a:schemeClr val="tx1"/>
                              </a:solidFill>
                              <a:effectLst/>
                            </a:rPr>
                            <a:t>n</a:t>
                          </a:r>
                          <a:r>
                            <a:rPr lang="es-ES" sz="3200" b="0">
                              <a:solidFill>
                                <a:schemeClr val="tx1"/>
                              </a:solidFill>
                              <a:effectLst/>
                            </a:rPr>
                            <a:t> = 5+3(n+1)</a:t>
                          </a:r>
                          <a:endParaRPr lang="es-ES" sz="2400" b="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Bef>
                              <a:spcPts val="1200"/>
                            </a:spcBef>
                            <a:spcAft>
                              <a:spcPts val="1200"/>
                            </a:spcAft>
                          </a:pPr>
                          <a:r>
                            <a:rPr lang="es-ES" sz="1600" b="0" dirty="0">
                              <a:solidFill>
                                <a:schemeClr val="tx1"/>
                              </a:solidFill>
                              <a:effectLst/>
                            </a:rPr>
                            <a:t> </a:t>
                          </a:r>
                        </a:p>
                        <a:p>
                          <a:pPr>
                            <a:spcBef>
                              <a:spcPts val="1200"/>
                            </a:spcBef>
                            <a:spcAft>
                              <a:spcPts val="1200"/>
                            </a:spcAft>
                          </a:pPr>
                          <a:r>
                            <a:rPr lang="es-ES" sz="1600" b="0" dirty="0">
                              <a:solidFill>
                                <a:schemeClr val="tx1"/>
                              </a:solidFill>
                              <a:effectLst/>
                            </a:rPr>
                            <a:t> </a:t>
                          </a:r>
                          <a:endParaRPr lang="es-ES" sz="16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540173725"/>
                      </a:ext>
                    </a:extLst>
                  </a:tr>
                  <a:tr h="0">
                    <a:tc>
                      <a:txBody>
                        <a:bodyPr/>
                        <a:lstStyle/>
                        <a:p>
                          <a:pPr>
                            <a:spcBef>
                              <a:spcPts val="1200"/>
                            </a:spcBef>
                            <a:spcAft>
                              <a:spcPts val="1200"/>
                            </a:spcAft>
                          </a:pPr>
                          <a:r>
                            <a:rPr lang="es-ES" sz="3200" b="0">
                              <a:solidFill>
                                <a:schemeClr val="tx1"/>
                              </a:solidFill>
                              <a:effectLst/>
                            </a:rPr>
                            <a:t>b</a:t>
                          </a:r>
                          <a:r>
                            <a:rPr lang="es-ES" sz="3200" b="0" baseline="-25000">
                              <a:solidFill>
                                <a:schemeClr val="tx1"/>
                              </a:solidFill>
                              <a:effectLst/>
                            </a:rPr>
                            <a:t>n</a:t>
                          </a:r>
                          <a:r>
                            <a:rPr lang="es-ES" sz="3200" b="0">
                              <a:solidFill>
                                <a:schemeClr val="tx1"/>
                              </a:solidFill>
                              <a:effectLst/>
                            </a:rPr>
                            <a:t> = 2n</a:t>
                          </a:r>
                          <a:r>
                            <a:rPr lang="es-ES" sz="3200" b="0" baseline="30000">
                              <a:solidFill>
                                <a:schemeClr val="tx1"/>
                              </a:solidFill>
                              <a:effectLst/>
                            </a:rPr>
                            <a:t>2</a:t>
                          </a:r>
                          <a:r>
                            <a:rPr lang="es-ES" sz="3200" b="0">
                              <a:solidFill>
                                <a:schemeClr val="tx1"/>
                              </a:solidFill>
                              <a:effectLst/>
                            </a:rPr>
                            <a:t> + 1</a:t>
                          </a:r>
                          <a:endParaRPr lang="es-ES" sz="2400" b="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Bef>
                              <a:spcPts val="1200"/>
                            </a:spcBef>
                            <a:spcAft>
                              <a:spcPts val="1200"/>
                            </a:spcAft>
                          </a:pPr>
                          <a:r>
                            <a:rPr lang="es-ES" sz="1600" b="0">
                              <a:solidFill>
                                <a:schemeClr val="tx1"/>
                              </a:solidFill>
                              <a:effectLst/>
                            </a:rPr>
                            <a:t> </a:t>
                          </a:r>
                          <a:endParaRPr lang="es-ES" sz="1600" b="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80280623"/>
                      </a:ext>
                    </a:extLst>
                  </a:tr>
                  <a:tr h="0">
                    <a:tc>
                      <a:txBody>
                        <a:bodyPr/>
                        <a:lstStyle/>
                        <a:p>
                          <a:pPr>
                            <a:spcBef>
                              <a:spcPts val="1200"/>
                            </a:spcBef>
                            <a:spcAft>
                              <a:spcPts val="1200"/>
                            </a:spcAft>
                          </a:pPr>
                          <a:r>
                            <a:rPr lang="es-ES" sz="3200" b="0">
                              <a:solidFill>
                                <a:schemeClr val="tx1"/>
                              </a:solidFill>
                              <a:effectLst/>
                            </a:rPr>
                            <a:t>c</a:t>
                          </a:r>
                          <a:r>
                            <a:rPr lang="es-ES" sz="3200" b="0" baseline="-25000">
                              <a:solidFill>
                                <a:schemeClr val="tx1"/>
                              </a:solidFill>
                              <a:effectLst/>
                            </a:rPr>
                            <a:t>n</a:t>
                          </a:r>
                          <a:r>
                            <a:rPr lang="es-ES" sz="3200" b="0">
                              <a:solidFill>
                                <a:schemeClr val="tx1"/>
                              </a:solidFill>
                              <a:effectLst/>
                            </a:rPr>
                            <a:t> = (n+1)(n+2)</a:t>
                          </a:r>
                          <a:endParaRPr lang="es-ES" sz="2400" b="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Bef>
                              <a:spcPts val="1200"/>
                            </a:spcBef>
                            <a:spcAft>
                              <a:spcPts val="1200"/>
                            </a:spcAft>
                          </a:pPr>
                          <a:r>
                            <a:rPr lang="es-ES" sz="1600" b="0" dirty="0">
                              <a:solidFill>
                                <a:schemeClr val="tx1"/>
                              </a:solidFill>
                              <a:effectLst/>
                            </a:rPr>
                            <a:t> </a:t>
                          </a:r>
                        </a:p>
                        <a:p>
                          <a:pPr>
                            <a:spcBef>
                              <a:spcPts val="1200"/>
                            </a:spcBef>
                            <a:spcAft>
                              <a:spcPts val="1200"/>
                            </a:spcAft>
                          </a:pPr>
                          <a:r>
                            <a:rPr lang="es-ES" sz="1600" b="0" dirty="0">
                              <a:solidFill>
                                <a:schemeClr val="tx1"/>
                              </a:solidFill>
                              <a:effectLst/>
                            </a:rPr>
                            <a:t> </a:t>
                          </a:r>
                          <a:endParaRPr lang="es-ES" sz="16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01666167"/>
                      </a:ext>
                    </a:extLst>
                  </a:tr>
                  <a:tr h="0">
                    <a:tc>
                      <a:txBody>
                        <a:bodyPr/>
                        <a:lstStyle/>
                        <a:p>
                          <a:pPr>
                            <a:spcBef>
                              <a:spcPts val="1200"/>
                            </a:spcBef>
                            <a:spcAft>
                              <a:spcPts val="1200"/>
                            </a:spcAft>
                          </a:pPr>
                          <a:r>
                            <a:rPr lang="es-ES" sz="3200" b="0">
                              <a:solidFill>
                                <a:schemeClr val="tx1"/>
                              </a:solidFill>
                              <a:effectLst/>
                            </a:rPr>
                            <a:t>d</a:t>
                          </a:r>
                          <a:r>
                            <a:rPr lang="es-ES" sz="3200" b="0" baseline="-25000">
                              <a:solidFill>
                                <a:schemeClr val="tx1"/>
                              </a:solidFill>
                              <a:effectLst/>
                            </a:rPr>
                            <a:t>n</a:t>
                          </a:r>
                          <a:r>
                            <a:rPr lang="es-ES" sz="3200" b="0">
                              <a:solidFill>
                                <a:schemeClr val="tx1"/>
                              </a:solidFill>
                              <a:effectLst/>
                            </a:rPr>
                            <a:t> = </a:t>
                          </a:r>
                          <a14:m>
                            <m:oMath xmlns:m="http://schemas.openxmlformats.org/officeDocument/2006/math">
                              <m:f>
                                <m:fPr>
                                  <m:ctrlPr>
                                    <a:rPr lang="es-ES" sz="3200" b="0" i="1">
                                      <a:solidFill>
                                        <a:schemeClr val="tx1"/>
                                      </a:solidFill>
                                      <a:effectLst/>
                                      <a:latin typeface="Cambria Math" panose="02040503050406030204" pitchFamily="18" charset="0"/>
                                    </a:rPr>
                                  </m:ctrlPr>
                                </m:fPr>
                                <m:num>
                                  <m:r>
                                    <a:rPr lang="es-ES" sz="3200" b="0" i="1" smtClean="0">
                                      <a:solidFill>
                                        <a:schemeClr val="tx1"/>
                                      </a:solidFill>
                                      <a:effectLst/>
                                      <a:latin typeface="Cambria Math" panose="02040503050406030204" pitchFamily="18" charset="0"/>
                                    </a:rPr>
                                    <m:t>2</m:t>
                                  </m:r>
                                  <m:r>
                                    <a:rPr lang="es-ES" sz="3200" b="0" i="1" smtClean="0">
                                      <a:solidFill>
                                        <a:schemeClr val="tx1"/>
                                      </a:solidFill>
                                      <a:effectLst/>
                                      <a:latin typeface="Cambria Math" panose="02040503050406030204" pitchFamily="18" charset="0"/>
                                    </a:rPr>
                                    <m:t>𝑛</m:t>
                                  </m:r>
                                  <m:r>
                                    <a:rPr lang="es-ES" sz="3200" b="0" smtClean="0">
                                      <a:solidFill>
                                        <a:schemeClr val="tx1"/>
                                      </a:solidFill>
                                      <a:effectLst/>
                                      <a:latin typeface="Cambria Math" panose="02040503050406030204" pitchFamily="18" charset="0"/>
                                    </a:rPr>
                                    <m:t>−</m:t>
                                  </m:r>
                                  <m:r>
                                    <a:rPr lang="es-ES" sz="3200" b="0" i="1" smtClean="0">
                                      <a:solidFill>
                                        <a:schemeClr val="tx1"/>
                                      </a:solidFill>
                                      <a:effectLst/>
                                      <a:latin typeface="Cambria Math" panose="02040503050406030204" pitchFamily="18" charset="0"/>
                                    </a:rPr>
                                    <m:t>3</m:t>
                                  </m:r>
                                </m:num>
                                <m:den>
                                  <m:r>
                                    <a:rPr lang="es-ES" sz="3200" b="0" i="1" smtClean="0">
                                      <a:solidFill>
                                        <a:schemeClr val="tx1"/>
                                      </a:solidFill>
                                      <a:effectLst/>
                                      <a:latin typeface="Cambria Math" panose="02040503050406030204" pitchFamily="18" charset="0"/>
                                    </a:rPr>
                                    <m:t>3</m:t>
                                  </m:r>
                                  <m:r>
                                    <a:rPr lang="es-ES" sz="3200" b="0" i="1" smtClean="0">
                                      <a:solidFill>
                                        <a:schemeClr val="tx1"/>
                                      </a:solidFill>
                                      <a:effectLst/>
                                      <a:latin typeface="Cambria Math" panose="02040503050406030204" pitchFamily="18" charset="0"/>
                                    </a:rPr>
                                    <m:t>𝑛</m:t>
                                  </m:r>
                                </m:den>
                              </m:f>
                            </m:oMath>
                          </a14:m>
                          <a:endParaRPr lang="es-ES" sz="2400" b="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Bef>
                              <a:spcPts val="1200"/>
                            </a:spcBef>
                            <a:spcAft>
                              <a:spcPts val="1200"/>
                            </a:spcAft>
                          </a:pPr>
                          <a:r>
                            <a:rPr lang="es-ES" sz="1600" b="0" dirty="0">
                              <a:solidFill>
                                <a:schemeClr val="tx1"/>
                              </a:solidFill>
                              <a:effectLst/>
                            </a:rPr>
                            <a:t> </a:t>
                          </a:r>
                        </a:p>
                        <a:p>
                          <a:pPr>
                            <a:spcBef>
                              <a:spcPts val="1200"/>
                            </a:spcBef>
                            <a:spcAft>
                              <a:spcPts val="1200"/>
                            </a:spcAft>
                          </a:pPr>
                          <a:r>
                            <a:rPr lang="es-ES" sz="1600" b="0" dirty="0">
                              <a:solidFill>
                                <a:schemeClr val="tx1"/>
                              </a:solidFill>
                              <a:effectLst/>
                            </a:rPr>
                            <a:t> </a:t>
                          </a:r>
                          <a:endParaRPr lang="es-ES" sz="16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068118349"/>
                      </a:ext>
                    </a:extLst>
                  </a:tr>
                  <a:tr h="0">
                    <a:tc>
                      <a:txBody>
                        <a:bodyPr/>
                        <a:lstStyle/>
                        <a:p>
                          <a:pPr>
                            <a:spcBef>
                              <a:spcPts val="1200"/>
                            </a:spcBef>
                            <a:spcAft>
                              <a:spcPts val="1200"/>
                            </a:spcAft>
                          </a:pPr>
                          <a:r>
                            <a:rPr lang="es-ES" sz="3200" b="0">
                              <a:solidFill>
                                <a:schemeClr val="tx1"/>
                              </a:solidFill>
                              <a:effectLst/>
                            </a:rPr>
                            <a:t>e</a:t>
                          </a:r>
                          <a:r>
                            <a:rPr lang="es-ES" sz="3200" b="0" baseline="-25000">
                              <a:solidFill>
                                <a:schemeClr val="tx1"/>
                              </a:solidFill>
                              <a:effectLst/>
                            </a:rPr>
                            <a:t>n</a:t>
                          </a:r>
                          <a:r>
                            <a:rPr lang="es-ES" sz="3200" b="0">
                              <a:solidFill>
                                <a:schemeClr val="tx1"/>
                              </a:solidFill>
                              <a:effectLst/>
                            </a:rPr>
                            <a:t> = n</a:t>
                          </a:r>
                          <a:r>
                            <a:rPr lang="es-ES" sz="3200" b="0" baseline="30000">
                              <a:solidFill>
                                <a:schemeClr val="tx1"/>
                              </a:solidFill>
                              <a:effectLst/>
                            </a:rPr>
                            <a:t>3</a:t>
                          </a:r>
                          <a:endParaRPr lang="es-ES" sz="2400" b="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Bef>
                              <a:spcPts val="1200"/>
                            </a:spcBef>
                            <a:spcAft>
                              <a:spcPts val="1200"/>
                            </a:spcAft>
                          </a:pPr>
                          <a:r>
                            <a:rPr lang="es-ES" sz="1600" b="0">
                              <a:solidFill>
                                <a:schemeClr val="tx1"/>
                              </a:solidFill>
                              <a:effectLst/>
                            </a:rPr>
                            <a:t> </a:t>
                          </a:r>
                        </a:p>
                        <a:p>
                          <a:pPr>
                            <a:spcBef>
                              <a:spcPts val="1200"/>
                            </a:spcBef>
                            <a:spcAft>
                              <a:spcPts val="1200"/>
                            </a:spcAft>
                          </a:pPr>
                          <a:r>
                            <a:rPr lang="es-ES" sz="1600" b="0">
                              <a:solidFill>
                                <a:schemeClr val="tx1"/>
                              </a:solidFill>
                              <a:effectLst/>
                            </a:rPr>
                            <a:t> </a:t>
                          </a:r>
                          <a:endParaRPr lang="es-ES" sz="1600" b="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33952522"/>
                      </a:ext>
                    </a:extLst>
                  </a:tr>
                  <a:tr h="0">
                    <a:tc>
                      <a:txBody>
                        <a:bodyPr/>
                        <a:lstStyle/>
                        <a:p>
                          <a:pPr>
                            <a:spcBef>
                              <a:spcPts val="1200"/>
                            </a:spcBef>
                            <a:spcAft>
                              <a:spcPts val="1200"/>
                            </a:spcAft>
                          </a:pPr>
                          <a:r>
                            <a:rPr lang="es-ES" sz="3200" b="0">
                              <a:solidFill>
                                <a:schemeClr val="tx1"/>
                              </a:solidFill>
                              <a:effectLst/>
                            </a:rPr>
                            <a:t>f</a:t>
                          </a:r>
                          <a:r>
                            <a:rPr lang="es-ES" sz="3200" b="0" baseline="-25000">
                              <a:solidFill>
                                <a:schemeClr val="tx1"/>
                              </a:solidFill>
                              <a:effectLst/>
                            </a:rPr>
                            <a:t>n</a:t>
                          </a:r>
                          <a:r>
                            <a:rPr lang="es-ES" sz="3200" b="0">
                              <a:solidFill>
                                <a:schemeClr val="tx1"/>
                              </a:solidFill>
                              <a:effectLst/>
                            </a:rPr>
                            <a:t> = 3n - 1</a:t>
                          </a:r>
                          <a:endParaRPr lang="es-ES" sz="2400" b="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Bef>
                              <a:spcPts val="1200"/>
                            </a:spcBef>
                            <a:spcAft>
                              <a:spcPts val="1200"/>
                            </a:spcAft>
                          </a:pPr>
                          <a:r>
                            <a:rPr lang="es-ES" sz="1600" b="0">
                              <a:solidFill>
                                <a:schemeClr val="tx1"/>
                              </a:solidFill>
                              <a:effectLst/>
                            </a:rPr>
                            <a:t> </a:t>
                          </a:r>
                        </a:p>
                        <a:p>
                          <a:pPr>
                            <a:spcBef>
                              <a:spcPts val="1200"/>
                            </a:spcBef>
                            <a:spcAft>
                              <a:spcPts val="1200"/>
                            </a:spcAft>
                          </a:pPr>
                          <a:r>
                            <a:rPr lang="es-ES" sz="1600" b="0">
                              <a:solidFill>
                                <a:schemeClr val="tx1"/>
                              </a:solidFill>
                              <a:effectLst/>
                            </a:rPr>
                            <a:t> </a:t>
                          </a:r>
                          <a:endParaRPr lang="es-ES" sz="1600" b="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62550804"/>
                      </a:ext>
                    </a:extLst>
                  </a:tr>
                  <a:tr h="0">
                    <a:tc>
                      <a:txBody>
                        <a:bodyPr/>
                        <a:lstStyle/>
                        <a:p>
                          <a:pPr>
                            <a:spcBef>
                              <a:spcPts val="1200"/>
                            </a:spcBef>
                            <a:spcAft>
                              <a:spcPts val="1200"/>
                            </a:spcAft>
                          </a:pPr>
                          <a:r>
                            <a:rPr lang="es-ES" sz="3200" b="0" dirty="0" err="1">
                              <a:solidFill>
                                <a:schemeClr val="tx1"/>
                              </a:solidFill>
                              <a:effectLst/>
                            </a:rPr>
                            <a:t>g</a:t>
                          </a:r>
                          <a:r>
                            <a:rPr lang="es-ES" sz="3200" b="0" baseline="-25000" dirty="0" err="1">
                              <a:solidFill>
                                <a:schemeClr val="tx1"/>
                              </a:solidFill>
                              <a:effectLst/>
                            </a:rPr>
                            <a:t>n</a:t>
                          </a:r>
                          <a:r>
                            <a:rPr lang="es-ES" sz="3200" b="0" dirty="0">
                              <a:solidFill>
                                <a:schemeClr val="tx1"/>
                              </a:solidFill>
                              <a:effectLst/>
                            </a:rPr>
                            <a:t> = 2</a:t>
                          </a:r>
                          <a:r>
                            <a:rPr lang="es-ES" sz="3200" b="0" baseline="30000" dirty="0">
                              <a:solidFill>
                                <a:schemeClr val="tx1"/>
                              </a:solidFill>
                              <a:effectLst/>
                            </a:rPr>
                            <a:t>n</a:t>
                          </a:r>
                          <a:r>
                            <a:rPr lang="es-ES" sz="3600" b="0" dirty="0">
                              <a:solidFill>
                                <a:schemeClr val="tx1"/>
                              </a:solidFill>
                              <a:effectLst/>
                            </a:rPr>
                            <a:t> - 6</a:t>
                          </a:r>
                          <a:endParaRPr lang="es-ES" sz="2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Bef>
                              <a:spcPts val="1200"/>
                            </a:spcBef>
                            <a:spcAft>
                              <a:spcPts val="1200"/>
                            </a:spcAft>
                          </a:pPr>
                          <a:r>
                            <a:rPr lang="es-ES" sz="1600" b="0" dirty="0">
                              <a:solidFill>
                                <a:schemeClr val="tx1"/>
                              </a:solidFill>
                              <a:effectLst/>
                            </a:rPr>
                            <a:t> </a:t>
                          </a:r>
                        </a:p>
                        <a:p>
                          <a:pPr>
                            <a:spcBef>
                              <a:spcPts val="1200"/>
                            </a:spcBef>
                            <a:spcAft>
                              <a:spcPts val="1200"/>
                            </a:spcAft>
                          </a:pPr>
                          <a:r>
                            <a:rPr lang="es-ES" sz="1600" b="0" dirty="0">
                              <a:solidFill>
                                <a:schemeClr val="tx1"/>
                              </a:solidFill>
                              <a:effectLst/>
                            </a:rPr>
                            <a:t> </a:t>
                          </a:r>
                          <a:endParaRPr lang="es-ES" sz="16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5379517"/>
                      </a:ext>
                    </a:extLst>
                  </a:tr>
                </a:tbl>
              </a:graphicData>
            </a:graphic>
          </p:graphicFrame>
        </mc:Choice>
        <mc:Fallback xmlns="">
          <p:graphicFrame>
            <p:nvGraphicFramePr>
              <p:cNvPr id="5" name="Tabla 4">
                <a:extLst>
                  <a:ext uri="{FF2B5EF4-FFF2-40B4-BE49-F238E27FC236}">
                    <a16:creationId xmlns:a16="http://schemas.microsoft.com/office/drawing/2014/main" id="{9FF69B12-7358-5746-9152-D088DF7F8532}"/>
                  </a:ext>
                </a:extLst>
              </p:cNvPr>
              <p:cNvGraphicFramePr>
                <a:graphicFrameLocks noGrp="1"/>
              </p:cNvGraphicFramePr>
              <p:nvPr>
                <p:extLst>
                  <p:ext uri="{D42A27DB-BD31-4B8C-83A1-F6EECF244321}">
                    <p14:modId xmlns:p14="http://schemas.microsoft.com/office/powerpoint/2010/main" val="1138886333"/>
                  </p:ext>
                </p:extLst>
              </p:nvPr>
            </p:nvGraphicFramePr>
            <p:xfrm>
              <a:off x="642909" y="980728"/>
              <a:ext cx="8090450" cy="5486400"/>
            </p:xfrm>
            <a:graphic>
              <a:graphicData uri="http://schemas.openxmlformats.org/drawingml/2006/table">
                <a:tbl>
                  <a:tblPr firstRow="1" firstCol="1" bandRow="1">
                    <a:tableStyleId>{5C22544A-7EE6-4342-B048-85BDC9FD1C3A}</a:tableStyleId>
                  </a:tblPr>
                  <a:tblGrid>
                    <a:gridCol w="3209011">
                      <a:extLst>
                        <a:ext uri="{9D8B030D-6E8A-4147-A177-3AD203B41FA5}">
                          <a16:colId xmlns:a16="http://schemas.microsoft.com/office/drawing/2014/main" val="3251598581"/>
                        </a:ext>
                      </a:extLst>
                    </a:gridCol>
                    <a:gridCol w="4881439">
                      <a:extLst>
                        <a:ext uri="{9D8B030D-6E8A-4147-A177-3AD203B41FA5}">
                          <a16:colId xmlns:a16="http://schemas.microsoft.com/office/drawing/2014/main" val="2410057150"/>
                        </a:ext>
                      </a:extLst>
                    </a:gridCol>
                  </a:tblGrid>
                  <a:tr h="243840">
                    <a:tc>
                      <a:txBody>
                        <a:bodyPr/>
                        <a:lstStyle/>
                        <a:p>
                          <a:pPr algn="ctr">
                            <a:spcBef>
                              <a:spcPts val="600"/>
                            </a:spcBef>
                            <a:spcAft>
                              <a:spcPts val="600"/>
                            </a:spcAft>
                          </a:pPr>
                          <a:r>
                            <a:rPr lang="es-ES" sz="1600" b="0">
                              <a:solidFill>
                                <a:schemeClr val="tx1"/>
                              </a:solidFill>
                              <a:effectLst/>
                            </a:rPr>
                            <a:t>Término general</a:t>
                          </a:r>
                          <a:endParaRPr lang="es-ES" sz="1600" b="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Bef>
                              <a:spcPts val="600"/>
                            </a:spcBef>
                            <a:spcAft>
                              <a:spcPts val="600"/>
                            </a:spcAft>
                          </a:pPr>
                          <a:r>
                            <a:rPr lang="es-ES" sz="1600" b="0" dirty="0">
                              <a:solidFill>
                                <a:schemeClr val="tx1"/>
                              </a:solidFill>
                              <a:effectLst/>
                            </a:rPr>
                            <a:t>Cálculo de sus 5 primeros términos</a:t>
                          </a:r>
                          <a:endParaRPr lang="es-ES" sz="16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98244200"/>
                      </a:ext>
                    </a:extLst>
                  </a:tr>
                  <a:tr h="792480">
                    <a:tc>
                      <a:txBody>
                        <a:bodyPr/>
                        <a:lstStyle/>
                        <a:p>
                          <a:pPr>
                            <a:spcBef>
                              <a:spcPts val="1200"/>
                            </a:spcBef>
                            <a:spcAft>
                              <a:spcPts val="1200"/>
                            </a:spcAft>
                          </a:pPr>
                          <a:r>
                            <a:rPr lang="es-ES" sz="3200" b="0">
                              <a:solidFill>
                                <a:schemeClr val="tx1"/>
                              </a:solidFill>
                              <a:effectLst/>
                            </a:rPr>
                            <a:t>a</a:t>
                          </a:r>
                          <a:r>
                            <a:rPr lang="es-ES" sz="3200" b="0" baseline="-25000">
                              <a:solidFill>
                                <a:schemeClr val="tx1"/>
                              </a:solidFill>
                              <a:effectLst/>
                            </a:rPr>
                            <a:t>n</a:t>
                          </a:r>
                          <a:r>
                            <a:rPr lang="es-ES" sz="3200" b="0">
                              <a:solidFill>
                                <a:schemeClr val="tx1"/>
                              </a:solidFill>
                              <a:effectLst/>
                            </a:rPr>
                            <a:t> = 5+3(n+1)</a:t>
                          </a:r>
                          <a:endParaRPr lang="es-ES" sz="2400" b="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Bef>
                              <a:spcPts val="1200"/>
                            </a:spcBef>
                            <a:spcAft>
                              <a:spcPts val="1200"/>
                            </a:spcAft>
                          </a:pPr>
                          <a:r>
                            <a:rPr lang="es-ES" sz="1600" b="0" dirty="0">
                              <a:solidFill>
                                <a:schemeClr val="tx1"/>
                              </a:solidFill>
                              <a:effectLst/>
                            </a:rPr>
                            <a:t> </a:t>
                          </a:r>
                        </a:p>
                        <a:p>
                          <a:pPr>
                            <a:spcBef>
                              <a:spcPts val="1200"/>
                            </a:spcBef>
                            <a:spcAft>
                              <a:spcPts val="1200"/>
                            </a:spcAft>
                          </a:pPr>
                          <a:r>
                            <a:rPr lang="es-ES" sz="1600" b="0" dirty="0">
                              <a:solidFill>
                                <a:schemeClr val="tx1"/>
                              </a:solidFill>
                              <a:effectLst/>
                            </a:rPr>
                            <a:t> </a:t>
                          </a:r>
                          <a:endParaRPr lang="es-ES" sz="16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540173725"/>
                      </a:ext>
                    </a:extLst>
                  </a:tr>
                  <a:tr h="487680">
                    <a:tc>
                      <a:txBody>
                        <a:bodyPr/>
                        <a:lstStyle/>
                        <a:p>
                          <a:pPr>
                            <a:spcBef>
                              <a:spcPts val="1200"/>
                            </a:spcBef>
                            <a:spcAft>
                              <a:spcPts val="1200"/>
                            </a:spcAft>
                          </a:pPr>
                          <a:r>
                            <a:rPr lang="es-ES" sz="3200" b="0">
                              <a:solidFill>
                                <a:schemeClr val="tx1"/>
                              </a:solidFill>
                              <a:effectLst/>
                            </a:rPr>
                            <a:t>b</a:t>
                          </a:r>
                          <a:r>
                            <a:rPr lang="es-ES" sz="3200" b="0" baseline="-25000">
                              <a:solidFill>
                                <a:schemeClr val="tx1"/>
                              </a:solidFill>
                              <a:effectLst/>
                            </a:rPr>
                            <a:t>n</a:t>
                          </a:r>
                          <a:r>
                            <a:rPr lang="es-ES" sz="3200" b="0">
                              <a:solidFill>
                                <a:schemeClr val="tx1"/>
                              </a:solidFill>
                              <a:effectLst/>
                            </a:rPr>
                            <a:t> = 2n</a:t>
                          </a:r>
                          <a:r>
                            <a:rPr lang="es-ES" sz="3200" b="0" baseline="30000">
                              <a:solidFill>
                                <a:schemeClr val="tx1"/>
                              </a:solidFill>
                              <a:effectLst/>
                            </a:rPr>
                            <a:t>2</a:t>
                          </a:r>
                          <a:r>
                            <a:rPr lang="es-ES" sz="3200" b="0">
                              <a:solidFill>
                                <a:schemeClr val="tx1"/>
                              </a:solidFill>
                              <a:effectLst/>
                            </a:rPr>
                            <a:t> + 1</a:t>
                          </a:r>
                          <a:endParaRPr lang="es-ES" sz="2400" b="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Bef>
                              <a:spcPts val="1200"/>
                            </a:spcBef>
                            <a:spcAft>
                              <a:spcPts val="1200"/>
                            </a:spcAft>
                          </a:pPr>
                          <a:r>
                            <a:rPr lang="es-ES" sz="1600" b="0">
                              <a:solidFill>
                                <a:schemeClr val="tx1"/>
                              </a:solidFill>
                              <a:effectLst/>
                            </a:rPr>
                            <a:t> </a:t>
                          </a:r>
                          <a:endParaRPr lang="es-ES" sz="1600" b="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80280623"/>
                      </a:ext>
                    </a:extLst>
                  </a:tr>
                  <a:tr h="792480">
                    <a:tc>
                      <a:txBody>
                        <a:bodyPr/>
                        <a:lstStyle/>
                        <a:p>
                          <a:pPr>
                            <a:spcBef>
                              <a:spcPts val="1200"/>
                            </a:spcBef>
                            <a:spcAft>
                              <a:spcPts val="1200"/>
                            </a:spcAft>
                          </a:pPr>
                          <a:r>
                            <a:rPr lang="es-ES" sz="3200" b="0">
                              <a:solidFill>
                                <a:schemeClr val="tx1"/>
                              </a:solidFill>
                              <a:effectLst/>
                            </a:rPr>
                            <a:t>c</a:t>
                          </a:r>
                          <a:r>
                            <a:rPr lang="es-ES" sz="3200" b="0" baseline="-25000">
                              <a:solidFill>
                                <a:schemeClr val="tx1"/>
                              </a:solidFill>
                              <a:effectLst/>
                            </a:rPr>
                            <a:t>n</a:t>
                          </a:r>
                          <a:r>
                            <a:rPr lang="es-ES" sz="3200" b="0">
                              <a:solidFill>
                                <a:schemeClr val="tx1"/>
                              </a:solidFill>
                              <a:effectLst/>
                            </a:rPr>
                            <a:t> = (n+1)(n+2)</a:t>
                          </a:r>
                          <a:endParaRPr lang="es-ES" sz="2400" b="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Bef>
                              <a:spcPts val="1200"/>
                            </a:spcBef>
                            <a:spcAft>
                              <a:spcPts val="1200"/>
                            </a:spcAft>
                          </a:pPr>
                          <a:r>
                            <a:rPr lang="es-ES" sz="1600" b="0" dirty="0">
                              <a:solidFill>
                                <a:schemeClr val="tx1"/>
                              </a:solidFill>
                              <a:effectLst/>
                            </a:rPr>
                            <a:t> </a:t>
                          </a:r>
                        </a:p>
                        <a:p>
                          <a:pPr>
                            <a:spcBef>
                              <a:spcPts val="1200"/>
                            </a:spcBef>
                            <a:spcAft>
                              <a:spcPts val="1200"/>
                            </a:spcAft>
                          </a:pPr>
                          <a:r>
                            <a:rPr lang="es-ES" sz="1600" b="0" dirty="0">
                              <a:solidFill>
                                <a:schemeClr val="tx1"/>
                              </a:solidFill>
                              <a:effectLst/>
                            </a:rPr>
                            <a:t> </a:t>
                          </a:r>
                          <a:endParaRPr lang="es-ES" sz="16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01666167"/>
                      </a:ext>
                    </a:extLst>
                  </a:tr>
                  <a:tr h="792480">
                    <a:tc>
                      <a:txBody>
                        <a:bodyPr/>
                        <a:lstStyle/>
                        <a:p>
                          <a:endParaRPr lang="es-E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95" t="-304839" r="-152174" b="-320968"/>
                          </a:stretch>
                        </a:blipFill>
                      </a:tcPr>
                    </a:tc>
                    <a:tc>
                      <a:txBody>
                        <a:bodyPr/>
                        <a:lstStyle/>
                        <a:p>
                          <a:pPr>
                            <a:spcBef>
                              <a:spcPts val="1200"/>
                            </a:spcBef>
                            <a:spcAft>
                              <a:spcPts val="1200"/>
                            </a:spcAft>
                          </a:pPr>
                          <a:r>
                            <a:rPr lang="es-ES" sz="1600" b="0" dirty="0">
                              <a:solidFill>
                                <a:schemeClr val="tx1"/>
                              </a:solidFill>
                              <a:effectLst/>
                            </a:rPr>
                            <a:t> </a:t>
                          </a:r>
                        </a:p>
                        <a:p>
                          <a:pPr>
                            <a:spcBef>
                              <a:spcPts val="1200"/>
                            </a:spcBef>
                            <a:spcAft>
                              <a:spcPts val="1200"/>
                            </a:spcAft>
                          </a:pPr>
                          <a:r>
                            <a:rPr lang="es-ES" sz="1600" b="0" dirty="0">
                              <a:solidFill>
                                <a:schemeClr val="tx1"/>
                              </a:solidFill>
                              <a:effectLst/>
                            </a:rPr>
                            <a:t> </a:t>
                          </a:r>
                          <a:endParaRPr lang="es-ES" sz="16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068118349"/>
                      </a:ext>
                    </a:extLst>
                  </a:tr>
                  <a:tr h="792480">
                    <a:tc>
                      <a:txBody>
                        <a:bodyPr/>
                        <a:lstStyle/>
                        <a:p>
                          <a:pPr>
                            <a:spcBef>
                              <a:spcPts val="1200"/>
                            </a:spcBef>
                            <a:spcAft>
                              <a:spcPts val="1200"/>
                            </a:spcAft>
                          </a:pPr>
                          <a:r>
                            <a:rPr lang="es-ES" sz="3200" b="0">
                              <a:solidFill>
                                <a:schemeClr val="tx1"/>
                              </a:solidFill>
                              <a:effectLst/>
                            </a:rPr>
                            <a:t>e</a:t>
                          </a:r>
                          <a:r>
                            <a:rPr lang="es-ES" sz="3200" b="0" baseline="-25000">
                              <a:solidFill>
                                <a:schemeClr val="tx1"/>
                              </a:solidFill>
                              <a:effectLst/>
                            </a:rPr>
                            <a:t>n</a:t>
                          </a:r>
                          <a:r>
                            <a:rPr lang="es-ES" sz="3200" b="0">
                              <a:solidFill>
                                <a:schemeClr val="tx1"/>
                              </a:solidFill>
                              <a:effectLst/>
                            </a:rPr>
                            <a:t> = n</a:t>
                          </a:r>
                          <a:r>
                            <a:rPr lang="es-ES" sz="3200" b="0" baseline="30000">
                              <a:solidFill>
                                <a:schemeClr val="tx1"/>
                              </a:solidFill>
                              <a:effectLst/>
                            </a:rPr>
                            <a:t>3</a:t>
                          </a:r>
                          <a:endParaRPr lang="es-ES" sz="2400" b="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Bef>
                              <a:spcPts val="1200"/>
                            </a:spcBef>
                            <a:spcAft>
                              <a:spcPts val="1200"/>
                            </a:spcAft>
                          </a:pPr>
                          <a:r>
                            <a:rPr lang="es-ES" sz="1600" b="0">
                              <a:solidFill>
                                <a:schemeClr val="tx1"/>
                              </a:solidFill>
                              <a:effectLst/>
                            </a:rPr>
                            <a:t> </a:t>
                          </a:r>
                        </a:p>
                        <a:p>
                          <a:pPr>
                            <a:spcBef>
                              <a:spcPts val="1200"/>
                            </a:spcBef>
                            <a:spcAft>
                              <a:spcPts val="1200"/>
                            </a:spcAft>
                          </a:pPr>
                          <a:r>
                            <a:rPr lang="es-ES" sz="1600" b="0">
                              <a:solidFill>
                                <a:schemeClr val="tx1"/>
                              </a:solidFill>
                              <a:effectLst/>
                            </a:rPr>
                            <a:t> </a:t>
                          </a:r>
                          <a:endParaRPr lang="es-ES" sz="1600" b="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33952522"/>
                      </a:ext>
                    </a:extLst>
                  </a:tr>
                  <a:tr h="792480">
                    <a:tc>
                      <a:txBody>
                        <a:bodyPr/>
                        <a:lstStyle/>
                        <a:p>
                          <a:pPr>
                            <a:spcBef>
                              <a:spcPts val="1200"/>
                            </a:spcBef>
                            <a:spcAft>
                              <a:spcPts val="1200"/>
                            </a:spcAft>
                          </a:pPr>
                          <a:r>
                            <a:rPr lang="es-ES" sz="3200" b="0">
                              <a:solidFill>
                                <a:schemeClr val="tx1"/>
                              </a:solidFill>
                              <a:effectLst/>
                            </a:rPr>
                            <a:t>f</a:t>
                          </a:r>
                          <a:r>
                            <a:rPr lang="es-ES" sz="3200" b="0" baseline="-25000">
                              <a:solidFill>
                                <a:schemeClr val="tx1"/>
                              </a:solidFill>
                              <a:effectLst/>
                            </a:rPr>
                            <a:t>n</a:t>
                          </a:r>
                          <a:r>
                            <a:rPr lang="es-ES" sz="3200" b="0">
                              <a:solidFill>
                                <a:schemeClr val="tx1"/>
                              </a:solidFill>
                              <a:effectLst/>
                            </a:rPr>
                            <a:t> = 3n - 1</a:t>
                          </a:r>
                          <a:endParaRPr lang="es-ES" sz="2400" b="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Bef>
                              <a:spcPts val="1200"/>
                            </a:spcBef>
                            <a:spcAft>
                              <a:spcPts val="1200"/>
                            </a:spcAft>
                          </a:pPr>
                          <a:r>
                            <a:rPr lang="es-ES" sz="1600" b="0">
                              <a:solidFill>
                                <a:schemeClr val="tx1"/>
                              </a:solidFill>
                              <a:effectLst/>
                            </a:rPr>
                            <a:t> </a:t>
                          </a:r>
                        </a:p>
                        <a:p>
                          <a:pPr>
                            <a:spcBef>
                              <a:spcPts val="1200"/>
                            </a:spcBef>
                            <a:spcAft>
                              <a:spcPts val="1200"/>
                            </a:spcAft>
                          </a:pPr>
                          <a:r>
                            <a:rPr lang="es-ES" sz="1600" b="0">
                              <a:solidFill>
                                <a:schemeClr val="tx1"/>
                              </a:solidFill>
                              <a:effectLst/>
                            </a:rPr>
                            <a:t> </a:t>
                          </a:r>
                          <a:endParaRPr lang="es-ES" sz="1600" b="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62550804"/>
                      </a:ext>
                    </a:extLst>
                  </a:tr>
                  <a:tr h="792480">
                    <a:tc>
                      <a:txBody>
                        <a:bodyPr/>
                        <a:lstStyle/>
                        <a:p>
                          <a:pPr>
                            <a:spcBef>
                              <a:spcPts val="1200"/>
                            </a:spcBef>
                            <a:spcAft>
                              <a:spcPts val="1200"/>
                            </a:spcAft>
                          </a:pPr>
                          <a:r>
                            <a:rPr lang="es-ES" sz="3200" b="0" dirty="0" err="1">
                              <a:solidFill>
                                <a:schemeClr val="tx1"/>
                              </a:solidFill>
                              <a:effectLst/>
                            </a:rPr>
                            <a:t>g</a:t>
                          </a:r>
                          <a:r>
                            <a:rPr lang="es-ES" sz="3200" b="0" baseline="-25000" dirty="0" err="1">
                              <a:solidFill>
                                <a:schemeClr val="tx1"/>
                              </a:solidFill>
                              <a:effectLst/>
                            </a:rPr>
                            <a:t>n</a:t>
                          </a:r>
                          <a:r>
                            <a:rPr lang="es-ES" sz="3200" b="0" dirty="0">
                              <a:solidFill>
                                <a:schemeClr val="tx1"/>
                              </a:solidFill>
                              <a:effectLst/>
                            </a:rPr>
                            <a:t> = 2</a:t>
                          </a:r>
                          <a:r>
                            <a:rPr lang="es-ES" sz="3200" b="0" baseline="30000" dirty="0">
                              <a:solidFill>
                                <a:schemeClr val="tx1"/>
                              </a:solidFill>
                              <a:effectLst/>
                            </a:rPr>
                            <a:t>n</a:t>
                          </a:r>
                          <a:r>
                            <a:rPr lang="es-ES" sz="3600" b="0" dirty="0">
                              <a:solidFill>
                                <a:schemeClr val="tx1"/>
                              </a:solidFill>
                              <a:effectLst/>
                            </a:rPr>
                            <a:t> - 6</a:t>
                          </a:r>
                          <a:endParaRPr lang="es-ES" sz="2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Bef>
                              <a:spcPts val="1200"/>
                            </a:spcBef>
                            <a:spcAft>
                              <a:spcPts val="1200"/>
                            </a:spcAft>
                          </a:pPr>
                          <a:r>
                            <a:rPr lang="es-ES" sz="1600" b="0" dirty="0">
                              <a:solidFill>
                                <a:schemeClr val="tx1"/>
                              </a:solidFill>
                              <a:effectLst/>
                            </a:rPr>
                            <a:t> </a:t>
                          </a:r>
                        </a:p>
                        <a:p>
                          <a:pPr>
                            <a:spcBef>
                              <a:spcPts val="1200"/>
                            </a:spcBef>
                            <a:spcAft>
                              <a:spcPts val="1200"/>
                            </a:spcAft>
                          </a:pPr>
                          <a:r>
                            <a:rPr lang="es-ES" sz="1600" b="0" dirty="0">
                              <a:solidFill>
                                <a:schemeClr val="tx1"/>
                              </a:solidFill>
                              <a:effectLst/>
                            </a:rPr>
                            <a:t> </a:t>
                          </a:r>
                          <a:endParaRPr lang="es-ES" sz="16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5379517"/>
                      </a:ext>
                    </a:extLst>
                  </a:tr>
                </a:tbl>
              </a:graphicData>
            </a:graphic>
          </p:graphicFrame>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395372"/>
            <a:ext cx="401838" cy="523220"/>
          </a:xfrm>
          <a:prstGeom prst="rect">
            <a:avLst/>
          </a:prstGeom>
          <a:noFill/>
          <a:ln>
            <a:solidFill>
              <a:schemeClr val="accent3">
                <a:lumMod val="50000"/>
              </a:schemeClr>
            </a:solidFill>
          </a:ln>
        </p:spPr>
        <p:txBody>
          <a:bodyPr wrap="square" rtlCol="0">
            <a:spAutoFit/>
          </a:bodyPr>
          <a:lstStyle/>
          <a:p>
            <a:r>
              <a:rPr lang="es-ES" sz="2800" b="1" dirty="0"/>
              <a:t>5</a:t>
            </a:r>
          </a:p>
        </p:txBody>
      </p:sp>
      <p:sp>
        <p:nvSpPr>
          <p:cNvPr id="2" name="Rectángulo 1">
            <a:extLst>
              <a:ext uri="{FF2B5EF4-FFF2-40B4-BE49-F238E27FC236}">
                <a16:creationId xmlns:a16="http://schemas.microsoft.com/office/drawing/2014/main" id="{5E428CD3-FE94-DB41-87C5-424E296E4E48}"/>
              </a:ext>
            </a:extLst>
          </p:cNvPr>
          <p:cNvSpPr/>
          <p:nvPr/>
        </p:nvSpPr>
        <p:spPr>
          <a:xfrm>
            <a:off x="979722" y="395372"/>
            <a:ext cx="7416824" cy="646331"/>
          </a:xfrm>
          <a:prstGeom prst="rect">
            <a:avLst/>
          </a:prstGeom>
        </p:spPr>
        <p:txBody>
          <a:bodyPr wrap="square">
            <a:spAutoFit/>
          </a:bodyPr>
          <a:lstStyle/>
          <a:p>
            <a:pPr lvl="0"/>
            <a:r>
              <a:rPr lang="es-ES" dirty="0"/>
              <a:t>Dadas las siguientes sucesiones recurrentes, escribe sus 5 primeros términos: </a:t>
            </a:r>
          </a:p>
        </p:txBody>
      </p:sp>
      <p:graphicFrame>
        <p:nvGraphicFramePr>
          <p:cNvPr id="4" name="Tabla 3">
            <a:extLst>
              <a:ext uri="{FF2B5EF4-FFF2-40B4-BE49-F238E27FC236}">
                <a16:creationId xmlns:a16="http://schemas.microsoft.com/office/drawing/2014/main" id="{72110818-EE2A-F445-836A-87BD603D150F}"/>
              </a:ext>
            </a:extLst>
          </p:cNvPr>
          <p:cNvGraphicFramePr>
            <a:graphicFrameLocks noGrp="1"/>
          </p:cNvGraphicFramePr>
          <p:nvPr>
            <p:extLst>
              <p:ext uri="{D42A27DB-BD31-4B8C-83A1-F6EECF244321}">
                <p14:modId xmlns:p14="http://schemas.microsoft.com/office/powerpoint/2010/main" val="1914489109"/>
              </p:ext>
            </p:extLst>
          </p:nvPr>
        </p:nvGraphicFramePr>
        <p:xfrm>
          <a:off x="441990" y="1268760"/>
          <a:ext cx="8234466" cy="3408378"/>
        </p:xfrm>
        <a:graphic>
          <a:graphicData uri="http://schemas.openxmlformats.org/drawingml/2006/table">
            <a:tbl>
              <a:tblPr firstRow="1" firstCol="1" bandRow="1">
                <a:tableStyleId>{5C22544A-7EE6-4342-B048-85BDC9FD1C3A}</a:tableStyleId>
              </a:tblPr>
              <a:tblGrid>
                <a:gridCol w="4117233">
                  <a:extLst>
                    <a:ext uri="{9D8B030D-6E8A-4147-A177-3AD203B41FA5}">
                      <a16:colId xmlns:a16="http://schemas.microsoft.com/office/drawing/2014/main" val="2051787207"/>
                    </a:ext>
                  </a:extLst>
                </a:gridCol>
                <a:gridCol w="4117233">
                  <a:extLst>
                    <a:ext uri="{9D8B030D-6E8A-4147-A177-3AD203B41FA5}">
                      <a16:colId xmlns:a16="http://schemas.microsoft.com/office/drawing/2014/main" val="3159769082"/>
                    </a:ext>
                  </a:extLst>
                </a:gridCol>
              </a:tblGrid>
              <a:tr h="1704189">
                <a:tc>
                  <a:txBody>
                    <a:bodyPr/>
                    <a:lstStyle/>
                    <a:p>
                      <a:pPr marL="19050">
                        <a:spcAft>
                          <a:spcPts val="0"/>
                        </a:spcAft>
                      </a:pPr>
                      <a:r>
                        <a:rPr lang="en-US" sz="2000" b="0">
                          <a:solidFill>
                            <a:schemeClr val="tx1"/>
                          </a:solidFill>
                          <a:effectLst/>
                        </a:rPr>
                        <a:t>a</a:t>
                      </a:r>
                      <a:r>
                        <a:rPr lang="en-US" sz="2000" b="0" baseline="-25000">
                          <a:solidFill>
                            <a:schemeClr val="tx1"/>
                          </a:solidFill>
                          <a:effectLst/>
                        </a:rPr>
                        <a:t>n </a:t>
                      </a:r>
                      <a:r>
                        <a:rPr lang="en-US" sz="2000" b="0">
                          <a:solidFill>
                            <a:schemeClr val="tx1"/>
                          </a:solidFill>
                          <a:effectLst/>
                        </a:rPr>
                        <a:t>= a</a:t>
                      </a:r>
                      <a:r>
                        <a:rPr lang="en-US" sz="2000" b="0" baseline="-25000">
                          <a:solidFill>
                            <a:schemeClr val="tx1"/>
                          </a:solidFill>
                          <a:effectLst/>
                        </a:rPr>
                        <a:t>n-1</a:t>
                      </a:r>
                      <a:r>
                        <a:rPr lang="en-US" sz="2000" b="0">
                          <a:solidFill>
                            <a:schemeClr val="tx1"/>
                          </a:solidFill>
                          <a:effectLst/>
                        </a:rPr>
                        <a:t> + a</a:t>
                      </a:r>
                      <a:r>
                        <a:rPr lang="en-US" sz="2000" b="0" baseline="-25000">
                          <a:solidFill>
                            <a:schemeClr val="tx1"/>
                          </a:solidFill>
                          <a:effectLst/>
                        </a:rPr>
                        <a:t>n-2</a:t>
                      </a:r>
                      <a:r>
                        <a:rPr lang="en-US" sz="2000" b="0">
                          <a:solidFill>
                            <a:schemeClr val="tx1"/>
                          </a:solidFill>
                          <a:effectLst/>
                        </a:rPr>
                        <a:t>   , a</a:t>
                      </a:r>
                      <a:r>
                        <a:rPr lang="en-US" sz="2000" b="0" baseline="-25000">
                          <a:solidFill>
                            <a:schemeClr val="tx1"/>
                          </a:solidFill>
                          <a:effectLst/>
                        </a:rPr>
                        <a:t>1</a:t>
                      </a:r>
                      <a:r>
                        <a:rPr lang="en-US" sz="2000" b="0">
                          <a:solidFill>
                            <a:schemeClr val="tx1"/>
                          </a:solidFill>
                          <a:effectLst/>
                        </a:rPr>
                        <a:t>=2 , a</a:t>
                      </a:r>
                      <a:r>
                        <a:rPr lang="en-US" sz="2000" b="0" baseline="-25000">
                          <a:solidFill>
                            <a:schemeClr val="tx1"/>
                          </a:solidFill>
                          <a:effectLst/>
                        </a:rPr>
                        <a:t>2</a:t>
                      </a:r>
                      <a:r>
                        <a:rPr lang="en-US" sz="2000" b="0">
                          <a:solidFill>
                            <a:schemeClr val="tx1"/>
                          </a:solidFill>
                          <a:effectLst/>
                        </a:rPr>
                        <a:t>=7</a:t>
                      </a:r>
                      <a:endParaRPr lang="es-ES" sz="1600" b="0">
                        <a:solidFill>
                          <a:schemeClr val="tx1"/>
                        </a:solidFill>
                        <a:effectLst/>
                      </a:endParaRPr>
                    </a:p>
                    <a:p>
                      <a:pPr marL="19050">
                        <a:spcAft>
                          <a:spcPts val="0"/>
                        </a:spcAft>
                      </a:pPr>
                      <a:r>
                        <a:rPr lang="en-US" sz="2000" b="0">
                          <a:solidFill>
                            <a:schemeClr val="tx1"/>
                          </a:solidFill>
                          <a:effectLst/>
                        </a:rPr>
                        <a:t>a</a:t>
                      </a:r>
                      <a:r>
                        <a:rPr lang="en-US" sz="2000" b="0" baseline="-25000">
                          <a:solidFill>
                            <a:schemeClr val="tx1"/>
                          </a:solidFill>
                          <a:effectLst/>
                        </a:rPr>
                        <a:t>3 </a:t>
                      </a:r>
                      <a:r>
                        <a:rPr lang="en-US" sz="2000" b="0">
                          <a:solidFill>
                            <a:schemeClr val="tx1"/>
                          </a:solidFill>
                          <a:effectLst/>
                        </a:rPr>
                        <a:t>=</a:t>
                      </a:r>
                      <a:endParaRPr lang="es-ES" sz="1600" b="0">
                        <a:solidFill>
                          <a:schemeClr val="tx1"/>
                        </a:solidFill>
                        <a:effectLst/>
                      </a:endParaRPr>
                    </a:p>
                    <a:p>
                      <a:pPr marL="19050">
                        <a:spcAft>
                          <a:spcPts val="0"/>
                        </a:spcAft>
                      </a:pPr>
                      <a:r>
                        <a:rPr lang="en-US" sz="2000" b="0">
                          <a:solidFill>
                            <a:schemeClr val="tx1"/>
                          </a:solidFill>
                          <a:effectLst/>
                        </a:rPr>
                        <a:t>a</a:t>
                      </a:r>
                      <a:r>
                        <a:rPr lang="en-US" sz="2000" b="0" baseline="-25000">
                          <a:solidFill>
                            <a:schemeClr val="tx1"/>
                          </a:solidFill>
                          <a:effectLst/>
                        </a:rPr>
                        <a:t>4 </a:t>
                      </a:r>
                      <a:r>
                        <a:rPr lang="en-US" sz="2000" b="0">
                          <a:solidFill>
                            <a:schemeClr val="tx1"/>
                          </a:solidFill>
                          <a:effectLst/>
                        </a:rPr>
                        <a:t>=</a:t>
                      </a:r>
                      <a:endParaRPr lang="es-ES" sz="1600" b="0">
                        <a:solidFill>
                          <a:schemeClr val="tx1"/>
                        </a:solidFill>
                        <a:effectLst/>
                      </a:endParaRPr>
                    </a:p>
                    <a:p>
                      <a:pPr marL="19050">
                        <a:spcAft>
                          <a:spcPts val="0"/>
                        </a:spcAft>
                      </a:pPr>
                      <a:r>
                        <a:rPr lang="es-ES" sz="2000" b="0">
                          <a:solidFill>
                            <a:schemeClr val="tx1"/>
                          </a:solidFill>
                          <a:effectLst/>
                        </a:rPr>
                        <a:t>a</a:t>
                      </a:r>
                      <a:r>
                        <a:rPr lang="es-ES" sz="2000" b="0" baseline="-25000">
                          <a:solidFill>
                            <a:schemeClr val="tx1"/>
                          </a:solidFill>
                          <a:effectLst/>
                        </a:rPr>
                        <a:t>5 </a:t>
                      </a:r>
                      <a:r>
                        <a:rPr lang="es-ES" sz="2000" b="0">
                          <a:solidFill>
                            <a:schemeClr val="tx1"/>
                          </a:solidFill>
                          <a:effectLst/>
                        </a:rPr>
                        <a:t>=</a:t>
                      </a:r>
                      <a:endParaRPr lang="es-ES" sz="1600" b="0">
                        <a:solidFill>
                          <a:schemeClr val="tx1"/>
                        </a:solidFill>
                        <a:effectLst/>
                      </a:endParaRPr>
                    </a:p>
                    <a:p>
                      <a:pPr>
                        <a:spcAft>
                          <a:spcPts val="0"/>
                        </a:spcAft>
                      </a:pPr>
                      <a:r>
                        <a:rPr lang="es-ES" sz="1600" b="0">
                          <a:solidFill>
                            <a:schemeClr val="tx1"/>
                          </a:solidFill>
                          <a:effectLst/>
                        </a:rPr>
                        <a:t> </a:t>
                      </a:r>
                      <a:endParaRPr lang="es-ES" sz="1600" b="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9050">
                        <a:spcAft>
                          <a:spcPts val="0"/>
                        </a:spcAft>
                      </a:pPr>
                      <a:r>
                        <a:rPr lang="en-US" sz="2000" b="0" dirty="0" err="1">
                          <a:solidFill>
                            <a:schemeClr val="tx1"/>
                          </a:solidFill>
                          <a:effectLst/>
                        </a:rPr>
                        <a:t>d</a:t>
                      </a:r>
                      <a:r>
                        <a:rPr lang="en-US" sz="2000" b="0" baseline="-25000" dirty="0" err="1">
                          <a:solidFill>
                            <a:schemeClr val="tx1"/>
                          </a:solidFill>
                          <a:effectLst/>
                        </a:rPr>
                        <a:t>n</a:t>
                      </a:r>
                      <a:r>
                        <a:rPr lang="en-US" sz="2000" b="0" baseline="-25000" dirty="0">
                          <a:solidFill>
                            <a:schemeClr val="tx1"/>
                          </a:solidFill>
                          <a:effectLst/>
                        </a:rPr>
                        <a:t> </a:t>
                      </a:r>
                      <a:r>
                        <a:rPr lang="en-US" sz="2000" b="0" dirty="0">
                          <a:solidFill>
                            <a:schemeClr val="tx1"/>
                          </a:solidFill>
                          <a:effectLst/>
                        </a:rPr>
                        <a:t>= 5d</a:t>
                      </a:r>
                      <a:r>
                        <a:rPr lang="en-US" sz="2000" b="0" baseline="-25000" dirty="0">
                          <a:solidFill>
                            <a:schemeClr val="tx1"/>
                          </a:solidFill>
                          <a:effectLst/>
                        </a:rPr>
                        <a:t>n-1</a:t>
                      </a:r>
                      <a:r>
                        <a:rPr lang="en-US" sz="2000" b="0" dirty="0">
                          <a:solidFill>
                            <a:schemeClr val="tx1"/>
                          </a:solidFill>
                          <a:effectLst/>
                        </a:rPr>
                        <a:t> - d</a:t>
                      </a:r>
                      <a:r>
                        <a:rPr lang="en-US" sz="2000" b="0" baseline="-25000" dirty="0">
                          <a:solidFill>
                            <a:schemeClr val="tx1"/>
                          </a:solidFill>
                          <a:effectLst/>
                        </a:rPr>
                        <a:t>n-2</a:t>
                      </a:r>
                      <a:r>
                        <a:rPr lang="en-US" sz="2000" b="0" dirty="0">
                          <a:solidFill>
                            <a:schemeClr val="tx1"/>
                          </a:solidFill>
                          <a:effectLst/>
                        </a:rPr>
                        <a:t>   , d</a:t>
                      </a:r>
                      <a:r>
                        <a:rPr lang="en-US" sz="2000" b="0" baseline="-25000" dirty="0">
                          <a:solidFill>
                            <a:schemeClr val="tx1"/>
                          </a:solidFill>
                          <a:effectLst/>
                        </a:rPr>
                        <a:t>1</a:t>
                      </a:r>
                      <a:r>
                        <a:rPr lang="en-US" sz="2000" b="0" dirty="0">
                          <a:solidFill>
                            <a:schemeClr val="tx1"/>
                          </a:solidFill>
                          <a:effectLst/>
                        </a:rPr>
                        <a:t>=2 , d</a:t>
                      </a:r>
                      <a:r>
                        <a:rPr lang="en-US" sz="2000" b="0" baseline="-25000" dirty="0">
                          <a:solidFill>
                            <a:schemeClr val="tx1"/>
                          </a:solidFill>
                          <a:effectLst/>
                        </a:rPr>
                        <a:t>2</a:t>
                      </a:r>
                      <a:r>
                        <a:rPr lang="en-US" sz="2000" b="0" dirty="0">
                          <a:solidFill>
                            <a:schemeClr val="tx1"/>
                          </a:solidFill>
                          <a:effectLst/>
                        </a:rPr>
                        <a:t>=4</a:t>
                      </a:r>
                      <a:endParaRPr lang="es-ES" sz="1600" b="0" dirty="0">
                        <a:solidFill>
                          <a:schemeClr val="tx1"/>
                        </a:solidFill>
                        <a:effectLst/>
                      </a:endParaRPr>
                    </a:p>
                    <a:p>
                      <a:pPr marL="19050">
                        <a:spcAft>
                          <a:spcPts val="0"/>
                        </a:spcAft>
                      </a:pPr>
                      <a:r>
                        <a:rPr lang="en-US" sz="2000" b="0" dirty="0">
                          <a:solidFill>
                            <a:schemeClr val="tx1"/>
                          </a:solidFill>
                          <a:effectLst/>
                        </a:rPr>
                        <a:t>d</a:t>
                      </a:r>
                      <a:r>
                        <a:rPr lang="en-US" sz="2000" b="0" baseline="-25000" dirty="0">
                          <a:solidFill>
                            <a:schemeClr val="tx1"/>
                          </a:solidFill>
                          <a:effectLst/>
                        </a:rPr>
                        <a:t>3 </a:t>
                      </a:r>
                      <a:r>
                        <a:rPr lang="en-US" sz="2000" b="0" dirty="0">
                          <a:solidFill>
                            <a:schemeClr val="tx1"/>
                          </a:solidFill>
                          <a:effectLst/>
                        </a:rPr>
                        <a:t>=</a:t>
                      </a:r>
                      <a:endParaRPr lang="es-ES" sz="1600" b="0" dirty="0">
                        <a:solidFill>
                          <a:schemeClr val="tx1"/>
                        </a:solidFill>
                        <a:effectLst/>
                      </a:endParaRPr>
                    </a:p>
                    <a:p>
                      <a:pPr marL="19050">
                        <a:spcAft>
                          <a:spcPts val="0"/>
                        </a:spcAft>
                      </a:pPr>
                      <a:r>
                        <a:rPr lang="en-US" sz="2000" b="0" dirty="0">
                          <a:solidFill>
                            <a:schemeClr val="tx1"/>
                          </a:solidFill>
                          <a:effectLst/>
                        </a:rPr>
                        <a:t>d</a:t>
                      </a:r>
                      <a:r>
                        <a:rPr lang="en-US" sz="2000" b="0" baseline="-25000" dirty="0">
                          <a:solidFill>
                            <a:schemeClr val="tx1"/>
                          </a:solidFill>
                          <a:effectLst/>
                        </a:rPr>
                        <a:t>4 </a:t>
                      </a:r>
                      <a:r>
                        <a:rPr lang="en-US" sz="2000" b="0" dirty="0">
                          <a:solidFill>
                            <a:schemeClr val="tx1"/>
                          </a:solidFill>
                          <a:effectLst/>
                        </a:rPr>
                        <a:t>=</a:t>
                      </a:r>
                      <a:endParaRPr lang="es-ES" sz="1600" b="0" dirty="0">
                        <a:solidFill>
                          <a:schemeClr val="tx1"/>
                        </a:solidFill>
                        <a:effectLst/>
                      </a:endParaRPr>
                    </a:p>
                    <a:p>
                      <a:pPr marL="19050">
                        <a:spcAft>
                          <a:spcPts val="0"/>
                        </a:spcAft>
                      </a:pPr>
                      <a:r>
                        <a:rPr lang="es-ES" sz="2000" b="0" dirty="0">
                          <a:solidFill>
                            <a:schemeClr val="tx1"/>
                          </a:solidFill>
                          <a:effectLst/>
                        </a:rPr>
                        <a:t>d</a:t>
                      </a:r>
                      <a:r>
                        <a:rPr lang="es-ES" sz="2000" b="0" baseline="-25000" dirty="0">
                          <a:solidFill>
                            <a:schemeClr val="tx1"/>
                          </a:solidFill>
                          <a:effectLst/>
                        </a:rPr>
                        <a:t>5 </a:t>
                      </a:r>
                      <a:r>
                        <a:rPr lang="es-ES" sz="2000" b="0" dirty="0">
                          <a:solidFill>
                            <a:schemeClr val="tx1"/>
                          </a:solidFill>
                          <a:effectLst/>
                        </a:rPr>
                        <a:t>=</a:t>
                      </a:r>
                      <a:endParaRPr lang="es-ES" sz="1600" b="0" dirty="0">
                        <a:solidFill>
                          <a:schemeClr val="tx1"/>
                        </a:solidFill>
                        <a:effectLst/>
                      </a:endParaRPr>
                    </a:p>
                    <a:p>
                      <a:pPr>
                        <a:spcAft>
                          <a:spcPts val="0"/>
                        </a:spcAft>
                      </a:pPr>
                      <a:r>
                        <a:rPr lang="es-ES" sz="1600" b="0" dirty="0">
                          <a:solidFill>
                            <a:schemeClr val="tx1"/>
                          </a:solidFill>
                          <a:effectLst/>
                        </a:rPr>
                        <a:t> </a:t>
                      </a:r>
                      <a:endParaRPr lang="es-ES" sz="16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38462736"/>
                  </a:ext>
                </a:extLst>
              </a:tr>
              <a:tr h="1704189">
                <a:tc>
                  <a:txBody>
                    <a:bodyPr/>
                    <a:lstStyle/>
                    <a:p>
                      <a:pPr marL="19050">
                        <a:spcAft>
                          <a:spcPts val="0"/>
                        </a:spcAft>
                      </a:pPr>
                      <a:r>
                        <a:rPr lang="en-US" sz="2000" b="0">
                          <a:solidFill>
                            <a:schemeClr val="tx1"/>
                          </a:solidFill>
                          <a:effectLst/>
                        </a:rPr>
                        <a:t>b</a:t>
                      </a:r>
                      <a:r>
                        <a:rPr lang="en-US" sz="2000" b="0" baseline="-25000">
                          <a:solidFill>
                            <a:schemeClr val="tx1"/>
                          </a:solidFill>
                          <a:effectLst/>
                        </a:rPr>
                        <a:t>n </a:t>
                      </a:r>
                      <a:r>
                        <a:rPr lang="en-US" sz="2000" b="0">
                          <a:solidFill>
                            <a:schemeClr val="tx1"/>
                          </a:solidFill>
                          <a:effectLst/>
                        </a:rPr>
                        <a:t>= 2b</a:t>
                      </a:r>
                      <a:r>
                        <a:rPr lang="en-US" sz="2000" b="0" baseline="-25000">
                          <a:solidFill>
                            <a:schemeClr val="tx1"/>
                          </a:solidFill>
                          <a:effectLst/>
                        </a:rPr>
                        <a:t>n-1</a:t>
                      </a:r>
                      <a:r>
                        <a:rPr lang="en-US" sz="2000" b="0">
                          <a:solidFill>
                            <a:schemeClr val="tx1"/>
                          </a:solidFill>
                          <a:effectLst/>
                        </a:rPr>
                        <a:t> + b</a:t>
                      </a:r>
                      <a:r>
                        <a:rPr lang="en-US" sz="2000" b="0" baseline="-25000">
                          <a:solidFill>
                            <a:schemeClr val="tx1"/>
                          </a:solidFill>
                          <a:effectLst/>
                        </a:rPr>
                        <a:t>n-2</a:t>
                      </a:r>
                      <a:r>
                        <a:rPr lang="en-US" sz="2000" b="0">
                          <a:solidFill>
                            <a:schemeClr val="tx1"/>
                          </a:solidFill>
                          <a:effectLst/>
                        </a:rPr>
                        <a:t>   , b</a:t>
                      </a:r>
                      <a:r>
                        <a:rPr lang="en-US" sz="2000" b="0" baseline="-25000">
                          <a:solidFill>
                            <a:schemeClr val="tx1"/>
                          </a:solidFill>
                          <a:effectLst/>
                        </a:rPr>
                        <a:t>1</a:t>
                      </a:r>
                      <a:r>
                        <a:rPr lang="en-US" sz="2000" b="0">
                          <a:solidFill>
                            <a:schemeClr val="tx1"/>
                          </a:solidFill>
                          <a:effectLst/>
                        </a:rPr>
                        <a:t>=1 , b</a:t>
                      </a:r>
                      <a:r>
                        <a:rPr lang="en-US" sz="2000" b="0" baseline="-25000">
                          <a:solidFill>
                            <a:schemeClr val="tx1"/>
                          </a:solidFill>
                          <a:effectLst/>
                        </a:rPr>
                        <a:t>2</a:t>
                      </a:r>
                      <a:r>
                        <a:rPr lang="en-US" sz="2000" b="0">
                          <a:solidFill>
                            <a:schemeClr val="tx1"/>
                          </a:solidFill>
                          <a:effectLst/>
                        </a:rPr>
                        <a:t>=1</a:t>
                      </a:r>
                      <a:endParaRPr lang="es-ES" sz="1600" b="0">
                        <a:solidFill>
                          <a:schemeClr val="tx1"/>
                        </a:solidFill>
                        <a:effectLst/>
                      </a:endParaRPr>
                    </a:p>
                    <a:p>
                      <a:pPr marL="19050">
                        <a:spcAft>
                          <a:spcPts val="0"/>
                        </a:spcAft>
                      </a:pPr>
                      <a:r>
                        <a:rPr lang="en-US" sz="2000" b="0">
                          <a:solidFill>
                            <a:schemeClr val="tx1"/>
                          </a:solidFill>
                          <a:effectLst/>
                        </a:rPr>
                        <a:t>b</a:t>
                      </a:r>
                      <a:r>
                        <a:rPr lang="en-US" sz="2000" b="0" baseline="-25000">
                          <a:solidFill>
                            <a:schemeClr val="tx1"/>
                          </a:solidFill>
                          <a:effectLst/>
                        </a:rPr>
                        <a:t>3 </a:t>
                      </a:r>
                      <a:r>
                        <a:rPr lang="en-US" sz="2000" b="0">
                          <a:solidFill>
                            <a:schemeClr val="tx1"/>
                          </a:solidFill>
                          <a:effectLst/>
                        </a:rPr>
                        <a:t>=</a:t>
                      </a:r>
                      <a:endParaRPr lang="es-ES" sz="1600" b="0">
                        <a:solidFill>
                          <a:schemeClr val="tx1"/>
                        </a:solidFill>
                        <a:effectLst/>
                      </a:endParaRPr>
                    </a:p>
                    <a:p>
                      <a:pPr marL="19050">
                        <a:spcAft>
                          <a:spcPts val="0"/>
                        </a:spcAft>
                      </a:pPr>
                      <a:r>
                        <a:rPr lang="en-US" sz="2000" b="0">
                          <a:solidFill>
                            <a:schemeClr val="tx1"/>
                          </a:solidFill>
                          <a:effectLst/>
                        </a:rPr>
                        <a:t>b</a:t>
                      </a:r>
                      <a:r>
                        <a:rPr lang="en-US" sz="2000" b="0" baseline="-25000">
                          <a:solidFill>
                            <a:schemeClr val="tx1"/>
                          </a:solidFill>
                          <a:effectLst/>
                        </a:rPr>
                        <a:t>4 </a:t>
                      </a:r>
                      <a:r>
                        <a:rPr lang="en-US" sz="2000" b="0">
                          <a:solidFill>
                            <a:schemeClr val="tx1"/>
                          </a:solidFill>
                          <a:effectLst/>
                        </a:rPr>
                        <a:t>=</a:t>
                      </a:r>
                      <a:endParaRPr lang="es-ES" sz="1600" b="0">
                        <a:solidFill>
                          <a:schemeClr val="tx1"/>
                        </a:solidFill>
                        <a:effectLst/>
                      </a:endParaRPr>
                    </a:p>
                    <a:p>
                      <a:pPr marL="19050">
                        <a:spcAft>
                          <a:spcPts val="0"/>
                        </a:spcAft>
                      </a:pPr>
                      <a:r>
                        <a:rPr lang="en-US" sz="2000" b="0">
                          <a:solidFill>
                            <a:schemeClr val="tx1"/>
                          </a:solidFill>
                          <a:effectLst/>
                        </a:rPr>
                        <a:t>b</a:t>
                      </a:r>
                      <a:r>
                        <a:rPr lang="es-ES" sz="2000" b="0" baseline="-25000">
                          <a:solidFill>
                            <a:schemeClr val="tx1"/>
                          </a:solidFill>
                          <a:effectLst/>
                        </a:rPr>
                        <a:t>5 </a:t>
                      </a:r>
                      <a:r>
                        <a:rPr lang="es-ES" sz="2000" b="0">
                          <a:solidFill>
                            <a:schemeClr val="tx1"/>
                          </a:solidFill>
                          <a:effectLst/>
                        </a:rPr>
                        <a:t>=</a:t>
                      </a:r>
                      <a:endParaRPr lang="es-ES" sz="1600" b="0">
                        <a:solidFill>
                          <a:schemeClr val="tx1"/>
                        </a:solidFill>
                        <a:effectLst/>
                      </a:endParaRPr>
                    </a:p>
                    <a:p>
                      <a:pPr>
                        <a:spcAft>
                          <a:spcPts val="0"/>
                        </a:spcAft>
                      </a:pPr>
                      <a:r>
                        <a:rPr lang="es-ES" sz="1600" b="0">
                          <a:solidFill>
                            <a:schemeClr val="tx1"/>
                          </a:solidFill>
                          <a:effectLst/>
                        </a:rPr>
                        <a:t> </a:t>
                      </a:r>
                      <a:endParaRPr lang="es-ES" sz="1600" b="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9050">
                        <a:spcAft>
                          <a:spcPts val="0"/>
                        </a:spcAft>
                      </a:pPr>
                      <a:r>
                        <a:rPr lang="es-ES" sz="2000" b="0" dirty="0">
                          <a:solidFill>
                            <a:schemeClr val="tx1"/>
                          </a:solidFill>
                          <a:effectLst/>
                        </a:rPr>
                        <a:t>e</a:t>
                      </a:r>
                      <a:r>
                        <a:rPr lang="es-ES" sz="2000" b="0" baseline="-25000" dirty="0">
                          <a:solidFill>
                            <a:schemeClr val="tx1"/>
                          </a:solidFill>
                          <a:effectLst/>
                        </a:rPr>
                        <a:t>n </a:t>
                      </a:r>
                      <a:r>
                        <a:rPr lang="es-ES" sz="2000" b="0" dirty="0">
                          <a:solidFill>
                            <a:schemeClr val="tx1"/>
                          </a:solidFill>
                          <a:effectLst/>
                        </a:rPr>
                        <a:t>= 3e</a:t>
                      </a:r>
                      <a:r>
                        <a:rPr lang="es-ES" sz="2000" b="0" baseline="-25000" dirty="0">
                          <a:solidFill>
                            <a:schemeClr val="tx1"/>
                          </a:solidFill>
                          <a:effectLst/>
                        </a:rPr>
                        <a:t>n-1</a:t>
                      </a:r>
                      <a:r>
                        <a:rPr lang="es-ES" sz="2000" b="0" dirty="0">
                          <a:solidFill>
                            <a:schemeClr val="tx1"/>
                          </a:solidFill>
                          <a:effectLst/>
                        </a:rPr>
                        <a:t> - 2e</a:t>
                      </a:r>
                      <a:r>
                        <a:rPr lang="es-ES" sz="2000" b="0" baseline="-25000" dirty="0">
                          <a:solidFill>
                            <a:schemeClr val="tx1"/>
                          </a:solidFill>
                          <a:effectLst/>
                        </a:rPr>
                        <a:t>n-2</a:t>
                      </a:r>
                      <a:r>
                        <a:rPr lang="es-ES" sz="2000" b="0" dirty="0">
                          <a:solidFill>
                            <a:schemeClr val="tx1"/>
                          </a:solidFill>
                          <a:effectLst/>
                        </a:rPr>
                        <a:t>   , e</a:t>
                      </a:r>
                      <a:r>
                        <a:rPr lang="es-ES" sz="2000" b="0" baseline="-25000" dirty="0">
                          <a:solidFill>
                            <a:schemeClr val="tx1"/>
                          </a:solidFill>
                          <a:effectLst/>
                        </a:rPr>
                        <a:t>1</a:t>
                      </a:r>
                      <a:r>
                        <a:rPr lang="es-ES" sz="2000" b="0" dirty="0">
                          <a:solidFill>
                            <a:schemeClr val="tx1"/>
                          </a:solidFill>
                          <a:effectLst/>
                        </a:rPr>
                        <a:t>=1 , e</a:t>
                      </a:r>
                      <a:r>
                        <a:rPr lang="es-ES" sz="2000" b="0" baseline="-25000" dirty="0">
                          <a:solidFill>
                            <a:schemeClr val="tx1"/>
                          </a:solidFill>
                          <a:effectLst/>
                        </a:rPr>
                        <a:t>2</a:t>
                      </a:r>
                      <a:r>
                        <a:rPr lang="es-ES" sz="2000" b="0" dirty="0">
                          <a:solidFill>
                            <a:schemeClr val="tx1"/>
                          </a:solidFill>
                          <a:effectLst/>
                        </a:rPr>
                        <a:t>=1</a:t>
                      </a:r>
                      <a:endParaRPr lang="es-ES" sz="1600" b="0" dirty="0">
                        <a:solidFill>
                          <a:schemeClr val="tx1"/>
                        </a:solidFill>
                        <a:effectLst/>
                      </a:endParaRPr>
                    </a:p>
                    <a:p>
                      <a:pPr marL="19050">
                        <a:spcAft>
                          <a:spcPts val="0"/>
                        </a:spcAft>
                      </a:pPr>
                      <a:r>
                        <a:rPr lang="es-ES" sz="2000" b="0" dirty="0">
                          <a:solidFill>
                            <a:schemeClr val="tx1"/>
                          </a:solidFill>
                          <a:effectLst/>
                        </a:rPr>
                        <a:t>e</a:t>
                      </a:r>
                      <a:r>
                        <a:rPr lang="es-ES" sz="2000" b="0" baseline="-25000" dirty="0">
                          <a:solidFill>
                            <a:schemeClr val="tx1"/>
                          </a:solidFill>
                          <a:effectLst/>
                        </a:rPr>
                        <a:t>3 </a:t>
                      </a:r>
                      <a:r>
                        <a:rPr lang="es-ES" sz="2000" b="0" dirty="0">
                          <a:solidFill>
                            <a:schemeClr val="tx1"/>
                          </a:solidFill>
                          <a:effectLst/>
                        </a:rPr>
                        <a:t>=</a:t>
                      </a:r>
                      <a:endParaRPr lang="es-ES" sz="1600" b="0" dirty="0">
                        <a:solidFill>
                          <a:schemeClr val="tx1"/>
                        </a:solidFill>
                        <a:effectLst/>
                      </a:endParaRPr>
                    </a:p>
                    <a:p>
                      <a:pPr marL="19050">
                        <a:spcAft>
                          <a:spcPts val="0"/>
                        </a:spcAft>
                      </a:pPr>
                      <a:r>
                        <a:rPr lang="es-ES" sz="2000" b="0" dirty="0">
                          <a:solidFill>
                            <a:schemeClr val="tx1"/>
                          </a:solidFill>
                          <a:effectLst/>
                        </a:rPr>
                        <a:t>e</a:t>
                      </a:r>
                      <a:r>
                        <a:rPr lang="es-ES" sz="2000" b="0" baseline="-25000" dirty="0">
                          <a:solidFill>
                            <a:schemeClr val="tx1"/>
                          </a:solidFill>
                          <a:effectLst/>
                        </a:rPr>
                        <a:t>4 </a:t>
                      </a:r>
                      <a:r>
                        <a:rPr lang="es-ES" sz="2000" b="0" dirty="0">
                          <a:solidFill>
                            <a:schemeClr val="tx1"/>
                          </a:solidFill>
                          <a:effectLst/>
                        </a:rPr>
                        <a:t>=</a:t>
                      </a:r>
                      <a:endParaRPr lang="es-ES" sz="1600" b="0" dirty="0">
                        <a:solidFill>
                          <a:schemeClr val="tx1"/>
                        </a:solidFill>
                        <a:effectLst/>
                      </a:endParaRPr>
                    </a:p>
                    <a:p>
                      <a:pPr marL="19050">
                        <a:spcAft>
                          <a:spcPts val="0"/>
                        </a:spcAft>
                      </a:pPr>
                      <a:r>
                        <a:rPr lang="es-ES" sz="2000" b="0" dirty="0">
                          <a:solidFill>
                            <a:schemeClr val="tx1"/>
                          </a:solidFill>
                          <a:effectLst/>
                        </a:rPr>
                        <a:t>e</a:t>
                      </a:r>
                      <a:r>
                        <a:rPr lang="es-ES" sz="2000" b="0" baseline="-25000" dirty="0">
                          <a:solidFill>
                            <a:schemeClr val="tx1"/>
                          </a:solidFill>
                          <a:effectLst/>
                        </a:rPr>
                        <a:t>5 </a:t>
                      </a:r>
                      <a:r>
                        <a:rPr lang="es-ES" sz="2000" b="0" dirty="0">
                          <a:solidFill>
                            <a:schemeClr val="tx1"/>
                          </a:solidFill>
                          <a:effectLst/>
                        </a:rPr>
                        <a:t>=</a:t>
                      </a:r>
                      <a:endParaRPr lang="es-ES" sz="1600" b="0" dirty="0">
                        <a:solidFill>
                          <a:schemeClr val="tx1"/>
                        </a:solidFill>
                        <a:effectLst/>
                      </a:endParaRPr>
                    </a:p>
                    <a:p>
                      <a:pPr>
                        <a:spcAft>
                          <a:spcPts val="0"/>
                        </a:spcAft>
                      </a:pPr>
                      <a:r>
                        <a:rPr lang="es-ES" sz="1600" b="0" dirty="0">
                          <a:solidFill>
                            <a:schemeClr val="tx1"/>
                          </a:solidFill>
                          <a:effectLst/>
                        </a:rPr>
                        <a:t> </a:t>
                      </a:r>
                      <a:endParaRPr lang="es-ES" sz="16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55968813"/>
                  </a:ext>
                </a:extLst>
              </a:tr>
            </a:tbl>
          </a:graphicData>
        </a:graphic>
      </p:graphicFrame>
    </p:spTree>
    <p:extLst>
      <p:ext uri="{BB962C8B-B14F-4D97-AF65-F5344CB8AC3E}">
        <p14:creationId xmlns:p14="http://schemas.microsoft.com/office/powerpoint/2010/main" val="4247670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452201"/>
            <a:ext cx="7632848" cy="1323439"/>
          </a:xfrm>
          <a:prstGeom prst="rect">
            <a:avLst/>
          </a:prstGeom>
        </p:spPr>
        <p:txBody>
          <a:bodyPr wrap="square">
            <a:spAutoFit/>
          </a:bodyPr>
          <a:lstStyle/>
          <a:p>
            <a:pPr algn="just"/>
            <a:r>
              <a:rPr lang="es-ES" sz="2000" dirty="0"/>
              <a:t>Imagina que eres un investigador y estudias el crecimiento de 4 plantas. Al final has obtenido las siguientes 4 fórmulas te dan la altura en centímetros de las plantas en función de “n” que representa el número de días de vida de la planta.</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2274" y="3518082"/>
            <a:ext cx="7768158" cy="30792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395536" y="1844824"/>
            <a:ext cx="8352928" cy="369332"/>
          </a:xfrm>
          <a:prstGeom prst="rect">
            <a:avLst/>
          </a:prstGeom>
          <a:ln>
            <a:solidFill>
              <a:schemeClr val="accent2">
                <a:lumMod val="75000"/>
              </a:schemeClr>
            </a:solidFill>
          </a:ln>
        </p:spPr>
        <p:txBody>
          <a:bodyPr wrap="square">
            <a:spAutoFit/>
          </a:bodyPr>
          <a:lstStyle/>
          <a:p>
            <a:r>
              <a:rPr lang="en-GB" dirty="0"/>
              <a:t>a) a</a:t>
            </a:r>
            <a:r>
              <a:rPr lang="en-GB" baseline="-25000" dirty="0"/>
              <a:t>n</a:t>
            </a:r>
            <a:r>
              <a:rPr lang="en-GB" dirty="0"/>
              <a:t>=n</a:t>
            </a:r>
            <a:r>
              <a:rPr lang="en-GB" baseline="30000" dirty="0"/>
              <a:t>2</a:t>
            </a:r>
            <a:r>
              <a:rPr lang="en-GB" dirty="0"/>
              <a:t>-n      b) </a:t>
            </a:r>
            <a:r>
              <a:rPr lang="en-GB" dirty="0" err="1"/>
              <a:t>b</a:t>
            </a:r>
            <a:r>
              <a:rPr lang="en-GB" baseline="-25000" dirty="0" err="1"/>
              <a:t>n</a:t>
            </a:r>
            <a:r>
              <a:rPr lang="en-GB" dirty="0"/>
              <a:t>= 5n-2       c)</a:t>
            </a:r>
            <a:r>
              <a:rPr lang="en-GB" dirty="0" err="1"/>
              <a:t>c</a:t>
            </a:r>
            <a:r>
              <a:rPr lang="en-GB" baseline="-25000" dirty="0" err="1"/>
              <a:t>n</a:t>
            </a:r>
            <a:r>
              <a:rPr lang="en-GB" dirty="0"/>
              <a:t>=3*(2</a:t>
            </a:r>
            <a:r>
              <a:rPr lang="en-GB" baseline="30000" dirty="0"/>
              <a:t>n</a:t>
            </a:r>
            <a:r>
              <a:rPr lang="en-GB" dirty="0"/>
              <a:t>)   d) </a:t>
            </a:r>
            <a:r>
              <a:rPr lang="en-GB" dirty="0" err="1"/>
              <a:t>d</a:t>
            </a:r>
            <a:r>
              <a:rPr lang="en-GB" baseline="-25000" dirty="0" err="1"/>
              <a:t>n</a:t>
            </a:r>
            <a:r>
              <a:rPr lang="en-GB" dirty="0"/>
              <a:t>= d</a:t>
            </a:r>
            <a:r>
              <a:rPr lang="en-GB" baseline="-25000" dirty="0"/>
              <a:t>n-1</a:t>
            </a:r>
            <a:r>
              <a:rPr lang="en-GB" dirty="0"/>
              <a:t> + d</a:t>
            </a:r>
            <a:r>
              <a:rPr lang="en-GB" baseline="-25000" dirty="0"/>
              <a:t>n-2</a:t>
            </a:r>
            <a:r>
              <a:rPr lang="en-GB" dirty="0"/>
              <a:t> , d</a:t>
            </a:r>
            <a:r>
              <a:rPr lang="en-GB" baseline="-25000" dirty="0"/>
              <a:t>0</a:t>
            </a:r>
            <a:r>
              <a:rPr lang="en-GB" dirty="0"/>
              <a:t>=1, d</a:t>
            </a:r>
            <a:r>
              <a:rPr lang="en-GB" baseline="-25000" dirty="0"/>
              <a:t>1</a:t>
            </a:r>
            <a:r>
              <a:rPr lang="en-GB" dirty="0"/>
              <a:t>=3</a:t>
            </a:r>
            <a:endParaRPr lang="es-ES" dirty="0"/>
          </a:p>
        </p:txBody>
      </p:sp>
      <p:sp>
        <p:nvSpPr>
          <p:cNvPr id="4" name="3 Rectángulo"/>
          <p:cNvSpPr/>
          <p:nvPr/>
        </p:nvSpPr>
        <p:spPr>
          <a:xfrm>
            <a:off x="414958" y="2492896"/>
            <a:ext cx="8189490" cy="1077218"/>
          </a:xfrm>
          <a:prstGeom prst="rect">
            <a:avLst/>
          </a:prstGeom>
          <a:solidFill>
            <a:schemeClr val="accent6">
              <a:lumMod val="20000"/>
              <a:lumOff val="80000"/>
            </a:schemeClr>
          </a:solidFill>
          <a:ln>
            <a:solidFill>
              <a:schemeClr val="accent5">
                <a:lumMod val="50000"/>
              </a:schemeClr>
            </a:solidFill>
          </a:ln>
        </p:spPr>
        <p:txBody>
          <a:bodyPr wrap="square">
            <a:spAutoFit/>
          </a:bodyPr>
          <a:lstStyle/>
          <a:p>
            <a:pPr lvl="0" algn="ctr"/>
            <a:r>
              <a:rPr lang="es-ES" sz="3200" b="1" dirty="0"/>
              <a:t>A los 6 días de vida. ¿Cuál de las 4 plantas es más alta?.</a:t>
            </a:r>
          </a:p>
        </p:txBody>
      </p:sp>
      <p:sp>
        <p:nvSpPr>
          <p:cNvPr id="6" name="2 CuadroTexto">
            <a:extLst>
              <a:ext uri="{FF2B5EF4-FFF2-40B4-BE49-F238E27FC236}">
                <a16:creationId xmlns:a16="http://schemas.microsoft.com/office/drawing/2014/main" id="{A5EB1742-72C2-054F-A1C1-24376B2EAE3C}"/>
              </a:ext>
            </a:extLst>
          </p:cNvPr>
          <p:cNvSpPr txBox="1"/>
          <p:nvPr/>
        </p:nvSpPr>
        <p:spPr>
          <a:xfrm>
            <a:off x="491355" y="572032"/>
            <a:ext cx="401838" cy="523220"/>
          </a:xfrm>
          <a:prstGeom prst="rect">
            <a:avLst/>
          </a:prstGeom>
          <a:noFill/>
          <a:ln>
            <a:solidFill>
              <a:schemeClr val="accent3">
                <a:lumMod val="50000"/>
              </a:schemeClr>
            </a:solidFill>
          </a:ln>
        </p:spPr>
        <p:txBody>
          <a:bodyPr wrap="square" rtlCol="0">
            <a:spAutoFit/>
          </a:bodyPr>
          <a:lstStyle/>
          <a:p>
            <a:r>
              <a:rPr lang="es-ES" sz="2800" b="1" dirty="0"/>
              <a:t>6</a:t>
            </a:r>
          </a:p>
        </p:txBody>
      </p:sp>
    </p:spTree>
    <p:extLst>
      <p:ext uri="{BB962C8B-B14F-4D97-AF65-F5344CB8AC3E}">
        <p14:creationId xmlns:p14="http://schemas.microsoft.com/office/powerpoint/2010/main" val="335622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Grp="1" noChangeAspect="1" noChangeArrowheads="1"/>
          </p:cNvPicPr>
          <p:nvPr>
            <p:ph/>
          </p:nvPr>
        </p:nvPicPr>
        <p:blipFill>
          <a:blip r:embed="rId2"/>
          <a:srcRect/>
          <a:stretch>
            <a:fillRect/>
          </a:stretch>
        </p:blipFill>
        <p:spPr>
          <a:xfrm>
            <a:off x="684213" y="1916113"/>
            <a:ext cx="3227387" cy="3919537"/>
          </a:xfrm>
          <a:noFill/>
          <a:ln>
            <a:solidFill>
              <a:schemeClr val="bg1">
                <a:lumMod val="10000"/>
              </a:schemeClr>
            </a:solidFill>
          </a:ln>
        </p:spPr>
      </p:pic>
      <p:sp>
        <p:nvSpPr>
          <p:cNvPr id="11267" name="WordArt 6"/>
          <p:cNvSpPr>
            <a:spLocks noChangeArrowheads="1" noChangeShapeType="1" noTextEdit="1"/>
          </p:cNvSpPr>
          <p:nvPr/>
        </p:nvSpPr>
        <p:spPr bwMode="auto">
          <a:xfrm>
            <a:off x="1547813" y="260350"/>
            <a:ext cx="5832475" cy="1008063"/>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9900"/>
                </a:solidFill>
                <a:effectLst>
                  <a:outerShdw dist="35921" dir="2700000" algn="ctr" rotWithShape="0">
                    <a:srgbClr val="808080">
                      <a:alpha val="79999"/>
                    </a:srgbClr>
                  </a:outerShdw>
                </a:effectLst>
                <a:latin typeface="Arial Black"/>
              </a:rPr>
              <a:t>FIBONACCI</a:t>
            </a:r>
          </a:p>
        </p:txBody>
      </p:sp>
      <p:sp>
        <p:nvSpPr>
          <p:cNvPr id="11268" name="Rectangle 7"/>
          <p:cNvSpPr>
            <a:spLocks noChangeArrowheads="1"/>
          </p:cNvSpPr>
          <p:nvPr/>
        </p:nvSpPr>
        <p:spPr bwMode="auto">
          <a:xfrm>
            <a:off x="4284663" y="1484313"/>
            <a:ext cx="4319587" cy="5184775"/>
          </a:xfrm>
          <a:prstGeom prst="rect">
            <a:avLst/>
          </a:prstGeom>
          <a:solidFill>
            <a:schemeClr val="accent1"/>
          </a:solidFill>
          <a:ln w="9525">
            <a:solidFill>
              <a:schemeClr val="tx1"/>
            </a:solidFill>
            <a:miter lim="800000"/>
            <a:headEnd/>
            <a:tailEnd/>
          </a:ln>
        </p:spPr>
        <p:txBody>
          <a:bodyPr wrap="none" anchor="ctr"/>
          <a:lstStyle/>
          <a:p>
            <a:pPr algn="just">
              <a:buFontTx/>
              <a:buChar char="•"/>
            </a:pPr>
            <a:r>
              <a:rPr lang="es-ES">
                <a:solidFill>
                  <a:srgbClr val="FFFFFF"/>
                </a:solidFill>
              </a:rPr>
              <a:t>Leonardo de Pisa (Fibonacci) nació en </a:t>
            </a:r>
          </a:p>
          <a:p>
            <a:pPr algn="just"/>
            <a:r>
              <a:rPr lang="es-ES">
                <a:solidFill>
                  <a:srgbClr val="FFFFFF"/>
                </a:solidFill>
              </a:rPr>
              <a:t>Pisa en 1170 y vivió hasta 1250.</a:t>
            </a:r>
          </a:p>
          <a:p>
            <a:pPr algn="just"/>
            <a:endParaRPr lang="es-ES">
              <a:solidFill>
                <a:srgbClr val="FFFFFF"/>
              </a:solidFill>
            </a:endParaRPr>
          </a:p>
          <a:p>
            <a:pPr algn="just">
              <a:buFontTx/>
              <a:buChar char="•"/>
            </a:pPr>
            <a:r>
              <a:rPr lang="es-ES">
                <a:solidFill>
                  <a:srgbClr val="FFFFFF"/>
                </a:solidFill>
              </a:rPr>
              <a:t>Su padre era representante de una </a:t>
            </a:r>
          </a:p>
          <a:p>
            <a:pPr algn="just"/>
            <a:r>
              <a:rPr lang="es-ES">
                <a:solidFill>
                  <a:srgbClr val="FFFFFF"/>
                </a:solidFill>
              </a:rPr>
              <a:t>Casa comercial italiana en el norte de </a:t>
            </a:r>
          </a:p>
          <a:p>
            <a:pPr algn="just"/>
            <a:r>
              <a:rPr lang="es-ES">
                <a:solidFill>
                  <a:srgbClr val="FFFFFF"/>
                </a:solidFill>
              </a:rPr>
              <a:t>Argelia (África).</a:t>
            </a:r>
          </a:p>
          <a:p>
            <a:pPr algn="just"/>
            <a:endParaRPr lang="es-ES">
              <a:solidFill>
                <a:srgbClr val="FFFFFF"/>
              </a:solidFill>
            </a:endParaRPr>
          </a:p>
          <a:p>
            <a:pPr algn="just">
              <a:buFontTx/>
              <a:buChar char="•"/>
            </a:pPr>
            <a:r>
              <a:rPr lang="es-ES">
                <a:solidFill>
                  <a:srgbClr val="FFFFFF"/>
                </a:solidFill>
              </a:rPr>
              <a:t>Este hecho hizo que Fibonacci tuviera</a:t>
            </a:r>
          </a:p>
          <a:p>
            <a:pPr algn="just"/>
            <a:r>
              <a:rPr lang="es-ES">
                <a:solidFill>
                  <a:srgbClr val="FFFFFF"/>
                </a:solidFill>
              </a:rPr>
              <a:t>contacto con maestros árabes que le </a:t>
            </a:r>
          </a:p>
          <a:p>
            <a:pPr algn="just"/>
            <a:r>
              <a:rPr lang="es-ES">
                <a:solidFill>
                  <a:srgbClr val="FFFFFF"/>
                </a:solidFill>
              </a:rPr>
              <a:t>enseñaron Aritmética y el Sistema de </a:t>
            </a:r>
          </a:p>
          <a:p>
            <a:pPr algn="just"/>
            <a:r>
              <a:rPr lang="es-ES">
                <a:solidFill>
                  <a:srgbClr val="FFFFFF"/>
                </a:solidFill>
              </a:rPr>
              <a:t>Numeración hindo-arábico.</a:t>
            </a:r>
          </a:p>
          <a:p>
            <a:pPr algn="just"/>
            <a:endParaRPr lang="es-ES">
              <a:solidFill>
                <a:srgbClr val="FFFFFF"/>
              </a:solidFill>
            </a:endParaRPr>
          </a:p>
          <a:p>
            <a:pPr algn="just">
              <a:buFontTx/>
              <a:buChar char="•"/>
            </a:pPr>
            <a:r>
              <a:rPr lang="es-ES">
                <a:solidFill>
                  <a:srgbClr val="FFFFFF"/>
                </a:solidFill>
              </a:rPr>
              <a:t>Consiguió introducir este Sistema de</a:t>
            </a:r>
          </a:p>
          <a:p>
            <a:pPr algn="just"/>
            <a:r>
              <a:rPr lang="es-ES">
                <a:solidFill>
                  <a:srgbClr val="FFFFFF"/>
                </a:solidFill>
              </a:rPr>
              <a:t>Numeración en todo Europa y escribió </a:t>
            </a:r>
          </a:p>
          <a:p>
            <a:pPr algn="just"/>
            <a:r>
              <a:rPr lang="es-ES">
                <a:solidFill>
                  <a:srgbClr val="FFFFFF"/>
                </a:solidFill>
              </a:rPr>
              <a:t>muchos libros sobre este tema.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2"/>
          <p:cNvSpPr>
            <a:spLocks noChangeArrowheads="1" noChangeShapeType="1" noTextEdit="1"/>
          </p:cNvSpPr>
          <p:nvPr/>
        </p:nvSpPr>
        <p:spPr bwMode="auto">
          <a:xfrm>
            <a:off x="971550" y="260350"/>
            <a:ext cx="7162800" cy="704850"/>
          </a:xfrm>
          <a:prstGeom prst="rect">
            <a:avLst/>
          </a:prstGeom>
        </p:spPr>
        <p:txBody>
          <a:bodyPr wrap="none" fromWordArt="1">
            <a:prstTxWarp prst="textPlain">
              <a:avLst>
                <a:gd name="adj" fmla="val 50000"/>
              </a:avLst>
            </a:prstTxWarp>
          </a:bodyPr>
          <a:lstStyle/>
          <a:p>
            <a:pPr algn="ctr"/>
            <a:r>
              <a:rPr lang="es-ES" sz="4000" i="1" kern="10">
                <a:ln w="9525">
                  <a:solidFill>
                    <a:srgbClr val="000000"/>
                  </a:solidFill>
                  <a:round/>
                  <a:headEnd/>
                  <a:tailEnd/>
                </a:ln>
                <a:solidFill>
                  <a:srgbClr val="FFFF99"/>
                </a:solidFill>
                <a:effectLst>
                  <a:outerShdw dist="35921" dir="2700000" algn="ctr" rotWithShape="0">
                    <a:srgbClr val="808080">
                      <a:alpha val="79999"/>
                    </a:srgbClr>
                  </a:outerShdw>
                </a:effectLst>
                <a:latin typeface="Arial Black"/>
              </a:rPr>
              <a:t>SUCESIÓN DE FIBONACCI</a:t>
            </a:r>
          </a:p>
        </p:txBody>
      </p:sp>
      <p:sp>
        <p:nvSpPr>
          <p:cNvPr id="12291" name="AutoShape 4"/>
          <p:cNvSpPr>
            <a:spLocks noChangeArrowheads="1"/>
          </p:cNvSpPr>
          <p:nvPr/>
        </p:nvSpPr>
        <p:spPr bwMode="auto">
          <a:xfrm>
            <a:off x="684213" y="1484313"/>
            <a:ext cx="7704137" cy="4465637"/>
          </a:xfrm>
          <a:prstGeom prst="foldedCorner">
            <a:avLst>
              <a:gd name="adj" fmla="val 12500"/>
            </a:avLst>
          </a:prstGeom>
          <a:solidFill>
            <a:srgbClr val="FFFF99"/>
          </a:solidFill>
          <a:ln w="9525">
            <a:solidFill>
              <a:schemeClr val="tx1"/>
            </a:solidFill>
            <a:round/>
            <a:headEnd/>
            <a:tailEnd/>
          </a:ln>
        </p:spPr>
        <p:txBody>
          <a:bodyPr wrap="none" anchor="ctr"/>
          <a:lstStyle/>
          <a:p>
            <a:pPr marL="457200" indent="-457200">
              <a:buFontTx/>
              <a:buChar char="•"/>
            </a:pPr>
            <a:r>
              <a:rPr lang="es-ES" sz="2400"/>
              <a:t>La sucesión empieza con dos unos.</a:t>
            </a:r>
          </a:p>
          <a:p>
            <a:pPr marL="457200" indent="-457200"/>
            <a:endParaRPr lang="es-ES" sz="2400"/>
          </a:p>
          <a:p>
            <a:pPr marL="457200" indent="-457200">
              <a:buFontTx/>
              <a:buChar char="•"/>
            </a:pPr>
            <a:r>
              <a:rPr lang="es-ES" sz="2400"/>
              <a:t>Cualquier término de la sucesión se obtiene de </a:t>
            </a:r>
          </a:p>
          <a:p>
            <a:pPr marL="457200" indent="-457200"/>
            <a:r>
              <a:rPr lang="es-ES" sz="2400"/>
              <a:t>      sumar los dos anteriores.</a:t>
            </a:r>
          </a:p>
          <a:p>
            <a:pPr marL="457200" indent="-457200"/>
            <a:r>
              <a:rPr lang="es-ES" sz="2400"/>
              <a:t>      Por ejemplo, el noveno término de la sucesión se </a:t>
            </a:r>
          </a:p>
          <a:p>
            <a:pPr marL="457200" indent="-457200"/>
            <a:r>
              <a:rPr lang="es-ES" sz="2400"/>
              <a:t>      construye sumando el séptimo y el octavo.</a:t>
            </a:r>
          </a:p>
          <a:p>
            <a:pPr marL="457200" indent="-457200"/>
            <a:endParaRPr lang="es-ES" sz="2400"/>
          </a:p>
          <a:p>
            <a:pPr marL="457200" indent="-457200">
              <a:buFontTx/>
              <a:buChar char="•"/>
            </a:pPr>
            <a:r>
              <a:rPr lang="es-ES" sz="2400"/>
              <a:t>La sucesión es infinita.</a:t>
            </a:r>
          </a:p>
          <a:p>
            <a:pPr marL="457200" indent="-457200">
              <a:buFontTx/>
              <a:buAutoNum type="alphaLcParenR"/>
            </a:pPr>
            <a:endParaRPr lang="es-ES" sz="2400"/>
          </a:p>
          <a:p>
            <a:pPr marL="457200" indent="-457200"/>
            <a:endParaRPr lang="es-ES"/>
          </a:p>
          <a:p>
            <a:pPr marL="457200" indent="-457200"/>
            <a:r>
              <a:rPr lang="es-ES"/>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727542134"/>
              </p:ext>
            </p:extLst>
          </p:nvPr>
        </p:nvGraphicFramePr>
        <p:xfrm>
          <a:off x="500034" y="500042"/>
          <a:ext cx="8215370" cy="4307481"/>
        </p:xfrm>
        <a:graphic>
          <a:graphicData uri="http://schemas.openxmlformats.org/drawingml/2006/table">
            <a:tbl>
              <a:tblPr/>
              <a:tblGrid>
                <a:gridCol w="8215370">
                  <a:extLst>
                    <a:ext uri="{9D8B030D-6E8A-4147-A177-3AD203B41FA5}">
                      <a16:colId xmlns:a16="http://schemas.microsoft.com/office/drawing/2014/main" val="20000"/>
                    </a:ext>
                  </a:extLst>
                </a:gridCol>
              </a:tblGrid>
              <a:tr h="380521">
                <a:tc>
                  <a:txBody>
                    <a:bodyPr/>
                    <a:lstStyle/>
                    <a:p>
                      <a:pPr algn="ctr">
                        <a:lnSpc>
                          <a:spcPct val="115000"/>
                        </a:lnSpc>
                        <a:spcAft>
                          <a:spcPts val="0"/>
                        </a:spcAft>
                      </a:pPr>
                      <a:r>
                        <a:rPr lang="es-ES" sz="1800" b="1" dirty="0">
                          <a:solidFill>
                            <a:schemeClr val="bg2">
                              <a:lumMod val="75000"/>
                            </a:schemeClr>
                          </a:solidFill>
                          <a:latin typeface="Calibri"/>
                          <a:ea typeface="Times New Roman"/>
                          <a:cs typeface="Times New Roman"/>
                        </a:rPr>
                        <a:t>Estándares - Examen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89451">
                <a:tc>
                  <a:txBody>
                    <a:bodyPr/>
                    <a:lstStyle/>
                    <a:p>
                      <a:pPr algn="l" fontAlgn="b"/>
                      <a:r>
                        <a:rPr lang="es-ES" sz="2400" b="1" kern="1200" baseline="0" dirty="0">
                          <a:solidFill>
                            <a:schemeClr val="bg2">
                              <a:lumMod val="75000"/>
                            </a:schemeClr>
                          </a:solidFill>
                          <a:latin typeface="+mn-lt"/>
                          <a:ea typeface="Times New Roman"/>
                          <a:cs typeface="Times New Roman"/>
                        </a:rPr>
                        <a:t>B2.C3.1. </a:t>
                      </a:r>
                      <a:r>
                        <a:rPr lang="es-ES" sz="2400" kern="1200" baseline="0" dirty="0">
                          <a:solidFill>
                            <a:schemeClr val="bg2">
                              <a:lumMod val="75000"/>
                            </a:schemeClr>
                          </a:solidFill>
                          <a:latin typeface="+mn-lt"/>
                          <a:ea typeface="Times New Roman"/>
                          <a:cs typeface="Times New Roman"/>
                        </a:rPr>
                        <a:t>Calcula términos de una </a:t>
                      </a:r>
                      <a:r>
                        <a:rPr lang="es-ES" sz="2400" b="1" kern="1200" baseline="0" dirty="0">
                          <a:solidFill>
                            <a:schemeClr val="bg2">
                              <a:lumMod val="75000"/>
                            </a:schemeClr>
                          </a:solidFill>
                          <a:latin typeface="+mn-lt"/>
                          <a:ea typeface="Times New Roman"/>
                          <a:cs typeface="Times New Roman"/>
                        </a:rPr>
                        <a:t>sucesión numérica recurrente </a:t>
                      </a:r>
                      <a:r>
                        <a:rPr lang="es-ES" sz="2400" kern="1200" baseline="0" dirty="0">
                          <a:solidFill>
                            <a:schemeClr val="bg2">
                              <a:lumMod val="75000"/>
                            </a:schemeClr>
                          </a:solidFill>
                          <a:latin typeface="+mn-lt"/>
                          <a:ea typeface="Times New Roman"/>
                          <a:cs typeface="Times New Roman"/>
                        </a:rPr>
                        <a:t>a partir de términos anteriores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79103">
                <a:tc>
                  <a:txBody>
                    <a:bodyPr/>
                    <a:lstStyle/>
                    <a:p>
                      <a:pPr algn="l" fontAlgn="b"/>
                      <a:r>
                        <a:rPr lang="es-ES" sz="2400" b="1" kern="1200" baseline="0" dirty="0">
                          <a:solidFill>
                            <a:schemeClr val="bg2">
                              <a:lumMod val="75000"/>
                            </a:schemeClr>
                          </a:solidFill>
                          <a:latin typeface="+mn-lt"/>
                          <a:ea typeface="Times New Roman"/>
                          <a:cs typeface="Times New Roman"/>
                        </a:rPr>
                        <a:t>B2.C3.2. </a:t>
                      </a:r>
                      <a:r>
                        <a:rPr lang="es-ES" sz="2400" kern="1200" baseline="0" dirty="0">
                          <a:solidFill>
                            <a:schemeClr val="bg2">
                              <a:lumMod val="75000"/>
                            </a:schemeClr>
                          </a:solidFill>
                          <a:latin typeface="+mn-lt"/>
                          <a:ea typeface="Times New Roman"/>
                          <a:cs typeface="Times New Roman"/>
                        </a:rPr>
                        <a:t>. Identifica la presencia de las sucesiones en la naturaleza y las finanzas y obtiene una ley de formación para el término general.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958406">
                <a:tc>
                  <a:txBody>
                    <a:bodyPr/>
                    <a:lstStyle/>
                    <a:p>
                      <a:pPr algn="l" fontAlgn="b"/>
                      <a:r>
                        <a:rPr lang="es-ES" sz="2400" b="1" kern="1200" baseline="0" dirty="0">
                          <a:solidFill>
                            <a:schemeClr val="bg2">
                              <a:lumMod val="75000"/>
                            </a:schemeClr>
                          </a:solidFill>
                          <a:latin typeface="+mn-lt"/>
                          <a:ea typeface="Times New Roman"/>
                          <a:cs typeface="Times New Roman"/>
                        </a:rPr>
                        <a:t>B2.C3.3. </a:t>
                      </a:r>
                      <a:r>
                        <a:rPr lang="es-ES" sz="2400" kern="1200" baseline="0" dirty="0">
                          <a:solidFill>
                            <a:schemeClr val="bg2">
                              <a:lumMod val="75000"/>
                            </a:schemeClr>
                          </a:solidFill>
                          <a:latin typeface="+mn-lt"/>
                          <a:ea typeface="Times New Roman"/>
                          <a:cs typeface="Times New Roman"/>
                        </a:rPr>
                        <a:t>Identifica progresiones aritméticas y geométricas, expresa su término general, calcula la suma de los “n” primeros términos, suma los infinitos términos de una progresión geométrica de razón menor que 1 y emplea estas fórmulas para resolver problemas.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WordArt 7"/>
          <p:cNvSpPr>
            <a:spLocks noChangeArrowheads="1" noChangeShapeType="1" noTextEdit="1"/>
          </p:cNvSpPr>
          <p:nvPr/>
        </p:nvSpPr>
        <p:spPr bwMode="auto">
          <a:xfrm>
            <a:off x="971550" y="260350"/>
            <a:ext cx="7162800" cy="704850"/>
          </a:xfrm>
          <a:prstGeom prst="rect">
            <a:avLst/>
          </a:prstGeom>
        </p:spPr>
        <p:txBody>
          <a:bodyPr wrap="none" fromWordArt="1">
            <a:prstTxWarp prst="textPlain">
              <a:avLst>
                <a:gd name="adj" fmla="val 50000"/>
              </a:avLst>
            </a:prstTxWarp>
          </a:bodyPr>
          <a:lstStyle/>
          <a:p>
            <a:pPr algn="ctr"/>
            <a:r>
              <a:rPr lang="es-ES" sz="4000" i="1" kern="10">
                <a:ln w="9525">
                  <a:solidFill>
                    <a:srgbClr val="000000"/>
                  </a:solidFill>
                  <a:round/>
                  <a:headEnd/>
                  <a:tailEnd/>
                </a:ln>
                <a:solidFill>
                  <a:srgbClr val="FFFF99"/>
                </a:solidFill>
                <a:effectLst>
                  <a:outerShdw dist="35921" dir="2700000" algn="ctr" rotWithShape="0">
                    <a:srgbClr val="808080">
                      <a:alpha val="79999"/>
                    </a:srgbClr>
                  </a:outerShdw>
                </a:effectLst>
                <a:latin typeface="Arial Black"/>
              </a:rPr>
              <a:t>SUCESIÓN DE FIBONACCI</a:t>
            </a:r>
          </a:p>
        </p:txBody>
      </p:sp>
      <p:sp>
        <p:nvSpPr>
          <p:cNvPr id="13315" name="AutoShape 9"/>
          <p:cNvSpPr>
            <a:spLocks noChangeArrowheads="1"/>
          </p:cNvSpPr>
          <p:nvPr/>
        </p:nvSpPr>
        <p:spPr bwMode="auto">
          <a:xfrm>
            <a:off x="611188" y="1268413"/>
            <a:ext cx="7991475" cy="3384550"/>
          </a:xfrm>
          <a:prstGeom prst="roundRect">
            <a:avLst>
              <a:gd name="adj" fmla="val 16667"/>
            </a:avLst>
          </a:prstGeom>
          <a:solidFill>
            <a:srgbClr val="FFFFFF"/>
          </a:solidFill>
          <a:ln w="9525">
            <a:solidFill>
              <a:schemeClr val="tx1"/>
            </a:solidFill>
            <a:round/>
            <a:headEnd/>
            <a:tailEnd/>
          </a:ln>
        </p:spPr>
        <p:txBody>
          <a:bodyPr wrap="none" anchor="ctr"/>
          <a:lstStyle/>
          <a:p>
            <a:pPr algn="ctr"/>
            <a:r>
              <a:rPr lang="es-ES" sz="3600"/>
              <a:t> </a:t>
            </a:r>
            <a:r>
              <a:rPr lang="es-ES" sz="3600" b="1"/>
              <a:t>1, 1, 2, 3, 5, 8, 13, 21,</a:t>
            </a:r>
          </a:p>
          <a:p>
            <a:pPr algn="ctr"/>
            <a:r>
              <a:rPr lang="es-ES" sz="3600" b="1"/>
              <a:t> 34, 55, 89, 144, 233, 377, 610</a:t>
            </a:r>
          </a:p>
          <a:p>
            <a:pPr algn="ctr"/>
            <a:r>
              <a:rPr lang="es-ES" sz="3600" b="1"/>
              <a:t>, 987, 1597, 2584, 4181, 6765, </a:t>
            </a:r>
          </a:p>
          <a:p>
            <a:pPr algn="ctr"/>
            <a:r>
              <a:rPr lang="es-ES" sz="3600" b="1"/>
              <a:t>10946, 17711, 28657, 46368, 75025, </a:t>
            </a:r>
          </a:p>
          <a:p>
            <a:pPr algn="ctr"/>
            <a:r>
              <a:rPr lang="es-ES" sz="3600" b="1"/>
              <a:t>121393, 196418, 317811, 514229,...</a:t>
            </a:r>
          </a:p>
        </p:txBody>
      </p:sp>
      <p:sp>
        <p:nvSpPr>
          <p:cNvPr id="13316" name="AutoShape 10"/>
          <p:cNvSpPr>
            <a:spLocks noChangeArrowheads="1"/>
          </p:cNvSpPr>
          <p:nvPr/>
        </p:nvSpPr>
        <p:spPr bwMode="auto">
          <a:xfrm>
            <a:off x="684213" y="5013325"/>
            <a:ext cx="7848600" cy="1512888"/>
          </a:xfrm>
          <a:prstGeom prst="roundRect">
            <a:avLst>
              <a:gd name="adj" fmla="val 16667"/>
            </a:avLst>
          </a:prstGeom>
          <a:solidFill>
            <a:srgbClr val="FFFFFF"/>
          </a:solidFill>
          <a:ln w="9525">
            <a:solidFill>
              <a:schemeClr val="tx1"/>
            </a:solidFill>
            <a:round/>
            <a:headEnd/>
            <a:tailEnd/>
          </a:ln>
        </p:spPr>
        <p:txBody>
          <a:bodyPr wrap="none" anchor="ctr"/>
          <a:lstStyle/>
          <a:p>
            <a:pPr algn="ctr"/>
            <a:r>
              <a:rPr lang="es-ES" sz="2800">
                <a:solidFill>
                  <a:srgbClr val="CC3300"/>
                </a:solidFill>
              </a:rPr>
              <a:t>Fibonacci sin pretenderlo había hallado la llave </a:t>
            </a:r>
          </a:p>
          <a:p>
            <a:pPr algn="ctr"/>
            <a:r>
              <a:rPr lang="es-ES" sz="2800">
                <a:solidFill>
                  <a:srgbClr val="CC3300"/>
                </a:solidFill>
              </a:rPr>
              <a:t>del crecimiento en la Naturaleza.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srcRect/>
          <a:stretch>
            <a:fillRect/>
          </a:stretch>
        </p:blipFill>
        <p:spPr>
          <a:xfrm>
            <a:off x="468313" y="2205038"/>
            <a:ext cx="8229600" cy="4335462"/>
          </a:xfrm>
          <a:noFill/>
        </p:spPr>
      </p:pic>
      <p:sp>
        <p:nvSpPr>
          <p:cNvPr id="14339" name="WordArt 3"/>
          <p:cNvSpPr>
            <a:spLocks noChangeArrowheads="1" noChangeShapeType="1" noTextEdit="1"/>
          </p:cNvSpPr>
          <p:nvPr/>
        </p:nvSpPr>
        <p:spPr bwMode="auto">
          <a:xfrm>
            <a:off x="971550" y="260350"/>
            <a:ext cx="7162800" cy="704850"/>
          </a:xfrm>
          <a:prstGeom prst="rect">
            <a:avLst/>
          </a:prstGeom>
        </p:spPr>
        <p:txBody>
          <a:bodyPr wrap="none" fromWordArt="1">
            <a:prstTxWarp prst="textPlain">
              <a:avLst>
                <a:gd name="adj" fmla="val 50000"/>
              </a:avLst>
            </a:prstTxWarp>
          </a:bodyPr>
          <a:lstStyle/>
          <a:p>
            <a:pPr algn="ctr"/>
            <a:r>
              <a:rPr lang="es-ES" sz="4000" i="1" kern="10">
                <a:ln w="9525">
                  <a:solidFill>
                    <a:srgbClr val="000000"/>
                  </a:solidFill>
                  <a:round/>
                  <a:headEnd/>
                  <a:tailEnd/>
                </a:ln>
                <a:solidFill>
                  <a:srgbClr val="CCFFCC"/>
                </a:solidFill>
                <a:effectLst>
                  <a:outerShdw dist="35921" dir="2700000" algn="ctr" rotWithShape="0">
                    <a:srgbClr val="808080">
                      <a:alpha val="79999"/>
                    </a:srgbClr>
                  </a:outerShdw>
                </a:effectLst>
                <a:latin typeface="Arial Black"/>
              </a:rPr>
              <a:t>PETALOS DE LAS FLORES</a:t>
            </a:r>
          </a:p>
        </p:txBody>
      </p:sp>
      <p:sp>
        <p:nvSpPr>
          <p:cNvPr id="14340" name="Rectangle 4"/>
          <p:cNvSpPr>
            <a:spLocks noChangeArrowheads="1"/>
          </p:cNvSpPr>
          <p:nvPr/>
        </p:nvSpPr>
        <p:spPr bwMode="auto">
          <a:xfrm>
            <a:off x="468313" y="1196975"/>
            <a:ext cx="8280400" cy="792163"/>
          </a:xfrm>
          <a:prstGeom prst="rect">
            <a:avLst/>
          </a:prstGeom>
          <a:solidFill>
            <a:srgbClr val="008000"/>
          </a:solidFill>
          <a:ln w="9525">
            <a:solidFill>
              <a:schemeClr val="tx1"/>
            </a:solidFill>
            <a:miter lim="800000"/>
            <a:headEnd/>
            <a:tailEnd/>
          </a:ln>
        </p:spPr>
        <p:txBody>
          <a:bodyPr wrap="none" anchor="ctr"/>
          <a:lstStyle/>
          <a:p>
            <a:endParaRPr lang="es-ES"/>
          </a:p>
        </p:txBody>
      </p:sp>
      <p:sp>
        <p:nvSpPr>
          <p:cNvPr id="14341" name="Text Box 5"/>
          <p:cNvSpPr txBox="1">
            <a:spLocks noChangeArrowheads="1"/>
          </p:cNvSpPr>
          <p:nvPr/>
        </p:nvSpPr>
        <p:spPr bwMode="auto">
          <a:xfrm>
            <a:off x="611188" y="1268413"/>
            <a:ext cx="8135937" cy="641350"/>
          </a:xfrm>
          <a:prstGeom prst="rect">
            <a:avLst/>
          </a:prstGeom>
          <a:noFill/>
          <a:ln w="9525">
            <a:noFill/>
            <a:miter lim="800000"/>
            <a:headEnd/>
            <a:tailEnd/>
          </a:ln>
        </p:spPr>
        <p:txBody>
          <a:bodyPr>
            <a:spAutoFit/>
          </a:bodyPr>
          <a:lstStyle/>
          <a:p>
            <a:pPr>
              <a:spcBef>
                <a:spcPct val="50000"/>
              </a:spcBef>
            </a:pPr>
            <a:r>
              <a:rPr lang="es-ES">
                <a:solidFill>
                  <a:srgbClr val="FFFFFF"/>
                </a:solidFill>
              </a:rPr>
              <a:t>LOS PÉTALOS DE LAS FLORES SON NÚMEROS DE LA SUCESIÓN DE FIBONACCI.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WordArt 2"/>
          <p:cNvSpPr>
            <a:spLocks noChangeArrowheads="1" noChangeShapeType="1" noTextEdit="1"/>
          </p:cNvSpPr>
          <p:nvPr/>
        </p:nvSpPr>
        <p:spPr bwMode="auto">
          <a:xfrm>
            <a:off x="971550" y="260350"/>
            <a:ext cx="7162800" cy="704850"/>
          </a:xfrm>
          <a:prstGeom prst="rect">
            <a:avLst/>
          </a:prstGeom>
        </p:spPr>
        <p:txBody>
          <a:bodyPr wrap="none" fromWordArt="1">
            <a:prstTxWarp prst="textPlain">
              <a:avLst>
                <a:gd name="adj" fmla="val 50000"/>
              </a:avLst>
            </a:prstTxWarp>
          </a:bodyPr>
          <a:lstStyle/>
          <a:p>
            <a:pPr algn="ctr"/>
            <a:r>
              <a:rPr lang="es-ES" sz="4000" i="1" kern="10">
                <a:ln w="9525">
                  <a:solidFill>
                    <a:srgbClr val="000000"/>
                  </a:solidFill>
                  <a:round/>
                  <a:headEnd/>
                  <a:tailEnd/>
                </a:ln>
                <a:solidFill>
                  <a:srgbClr val="CCFFCC"/>
                </a:solidFill>
                <a:effectLst>
                  <a:outerShdw dist="35921" dir="2700000" algn="ctr" rotWithShape="0">
                    <a:srgbClr val="808080">
                      <a:alpha val="79999"/>
                    </a:srgbClr>
                  </a:outerShdw>
                </a:effectLst>
                <a:latin typeface="Arial Black"/>
              </a:rPr>
              <a:t>RAMAS Y HOJAS DE LAS PLANTAS</a:t>
            </a:r>
          </a:p>
        </p:txBody>
      </p:sp>
      <p:sp>
        <p:nvSpPr>
          <p:cNvPr id="15363" name="Rectangle 3"/>
          <p:cNvSpPr>
            <a:spLocks noChangeArrowheads="1"/>
          </p:cNvSpPr>
          <p:nvPr/>
        </p:nvSpPr>
        <p:spPr bwMode="auto">
          <a:xfrm>
            <a:off x="468313" y="1125538"/>
            <a:ext cx="8280400" cy="1655762"/>
          </a:xfrm>
          <a:prstGeom prst="rect">
            <a:avLst/>
          </a:prstGeom>
          <a:solidFill>
            <a:srgbClr val="008000"/>
          </a:solidFill>
          <a:ln w="9525">
            <a:solidFill>
              <a:schemeClr val="tx1"/>
            </a:solidFill>
            <a:miter lim="800000"/>
            <a:headEnd/>
            <a:tailEnd/>
          </a:ln>
        </p:spPr>
        <p:txBody>
          <a:bodyPr wrap="none" anchor="ctr"/>
          <a:lstStyle/>
          <a:p>
            <a:endParaRPr lang="es-ES"/>
          </a:p>
        </p:txBody>
      </p:sp>
      <p:sp>
        <p:nvSpPr>
          <p:cNvPr id="15364" name="Text Box 4"/>
          <p:cNvSpPr txBox="1">
            <a:spLocks noChangeArrowheads="1"/>
          </p:cNvSpPr>
          <p:nvPr/>
        </p:nvSpPr>
        <p:spPr bwMode="auto">
          <a:xfrm>
            <a:off x="539750" y="1125538"/>
            <a:ext cx="8135938" cy="1603375"/>
          </a:xfrm>
          <a:prstGeom prst="rect">
            <a:avLst/>
          </a:prstGeom>
          <a:noFill/>
          <a:ln w="9525">
            <a:noFill/>
            <a:miter lim="800000"/>
            <a:headEnd/>
            <a:tailEnd/>
          </a:ln>
        </p:spPr>
        <p:txBody>
          <a:bodyPr>
            <a:spAutoFit/>
          </a:bodyPr>
          <a:lstStyle/>
          <a:p>
            <a:pPr algn="just">
              <a:spcBef>
                <a:spcPct val="50000"/>
              </a:spcBef>
            </a:pPr>
            <a:r>
              <a:rPr lang="es-ES">
                <a:solidFill>
                  <a:srgbClr val="FFFFFF"/>
                </a:solidFill>
              </a:rPr>
              <a:t>Las ramas y las hojas de las plantas se distribuyen buscando siempre recibir el máximo de luz para cada una de ellas. Por eso ninguna hoja nace justo en la vertical de la anterior.</a:t>
            </a:r>
          </a:p>
          <a:p>
            <a:pPr algn="just">
              <a:spcBef>
                <a:spcPct val="50000"/>
              </a:spcBef>
            </a:pPr>
            <a:r>
              <a:rPr lang="es-ES">
                <a:solidFill>
                  <a:srgbClr val="FFFFFF"/>
                </a:solidFill>
              </a:rPr>
              <a:t>La distribución de las hojas alrededor del tallo de las plantas se produce</a:t>
            </a:r>
            <a:br>
              <a:rPr lang="es-ES">
                <a:solidFill>
                  <a:srgbClr val="FFFFFF"/>
                </a:solidFill>
              </a:rPr>
            </a:br>
            <a:r>
              <a:rPr lang="es-ES">
                <a:solidFill>
                  <a:srgbClr val="FFFFFF"/>
                </a:solidFill>
              </a:rPr>
              <a:t>siguiendo secuencias basadas números de la sucesión de Fibonacci. </a:t>
            </a:r>
          </a:p>
        </p:txBody>
      </p:sp>
      <p:pic>
        <p:nvPicPr>
          <p:cNvPr id="15365" name="Picture 5"/>
          <p:cNvPicPr>
            <a:picLocks noGrp="1" noChangeAspect="1" noChangeArrowheads="1"/>
          </p:cNvPicPr>
          <p:nvPr>
            <p:ph/>
          </p:nvPr>
        </p:nvPicPr>
        <p:blipFill>
          <a:blip r:embed="rId2"/>
          <a:srcRect/>
          <a:stretch>
            <a:fillRect/>
          </a:stretch>
        </p:blipFill>
        <p:spPr>
          <a:xfrm>
            <a:off x="1692275" y="2852738"/>
            <a:ext cx="5616575" cy="3838575"/>
          </a:xfr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sz="half" idx="1"/>
          </p:nvPr>
        </p:nvPicPr>
        <p:blipFill>
          <a:blip r:embed="rId2"/>
          <a:srcRect/>
          <a:stretch>
            <a:fillRect/>
          </a:stretch>
        </p:blipFill>
        <p:spPr>
          <a:xfrm>
            <a:off x="5795963" y="1196975"/>
            <a:ext cx="2714625" cy="2657475"/>
          </a:xfrm>
          <a:noFill/>
        </p:spPr>
      </p:pic>
      <p:pic>
        <p:nvPicPr>
          <p:cNvPr id="16387" name="Picture 3"/>
          <p:cNvPicPr>
            <a:picLocks noGrp="1" noChangeAspect="1" noChangeArrowheads="1"/>
          </p:cNvPicPr>
          <p:nvPr>
            <p:ph sz="half" idx="2"/>
          </p:nvPr>
        </p:nvPicPr>
        <p:blipFill>
          <a:blip r:embed="rId3"/>
          <a:srcRect/>
          <a:stretch>
            <a:fillRect/>
          </a:stretch>
        </p:blipFill>
        <p:spPr>
          <a:xfrm>
            <a:off x="5867400" y="4076700"/>
            <a:ext cx="2409825" cy="2362200"/>
          </a:xfrm>
          <a:noFill/>
        </p:spPr>
      </p:pic>
      <p:sp>
        <p:nvSpPr>
          <p:cNvPr id="16388" name="WordArt 4"/>
          <p:cNvSpPr>
            <a:spLocks noChangeArrowheads="1" noChangeShapeType="1" noTextEdit="1"/>
          </p:cNvSpPr>
          <p:nvPr/>
        </p:nvSpPr>
        <p:spPr bwMode="auto">
          <a:xfrm>
            <a:off x="971550" y="260350"/>
            <a:ext cx="7162800" cy="704850"/>
          </a:xfrm>
          <a:prstGeom prst="rect">
            <a:avLst/>
          </a:prstGeom>
        </p:spPr>
        <p:txBody>
          <a:bodyPr wrap="none" fromWordArt="1">
            <a:prstTxWarp prst="textPlain">
              <a:avLst>
                <a:gd name="adj" fmla="val 50000"/>
              </a:avLst>
            </a:prstTxWarp>
          </a:bodyPr>
          <a:lstStyle/>
          <a:p>
            <a:pPr algn="ctr"/>
            <a:r>
              <a:rPr lang="es-ES" sz="4000" i="1" kern="10">
                <a:ln w="9525">
                  <a:solidFill>
                    <a:srgbClr val="000000"/>
                  </a:solidFill>
                  <a:round/>
                  <a:headEnd/>
                  <a:tailEnd/>
                </a:ln>
                <a:solidFill>
                  <a:srgbClr val="008000"/>
                </a:solidFill>
                <a:effectLst>
                  <a:outerShdw dist="35921" dir="2700000" algn="ctr" rotWithShape="0">
                    <a:srgbClr val="808080">
                      <a:alpha val="79999"/>
                    </a:srgbClr>
                  </a:outerShdw>
                </a:effectLst>
                <a:latin typeface="Arial Black"/>
              </a:rPr>
              <a:t>PIÑA DE PINO</a:t>
            </a:r>
          </a:p>
        </p:txBody>
      </p:sp>
      <p:sp>
        <p:nvSpPr>
          <p:cNvPr id="16389" name="AutoShape 5"/>
          <p:cNvSpPr>
            <a:spLocks noChangeArrowheads="1"/>
          </p:cNvSpPr>
          <p:nvPr/>
        </p:nvSpPr>
        <p:spPr bwMode="auto">
          <a:xfrm>
            <a:off x="395288" y="1125538"/>
            <a:ext cx="5040312" cy="5183187"/>
          </a:xfrm>
          <a:prstGeom prst="roundRect">
            <a:avLst>
              <a:gd name="adj" fmla="val 16667"/>
            </a:avLst>
          </a:prstGeom>
          <a:solidFill>
            <a:srgbClr val="CCFFCC"/>
          </a:solidFill>
          <a:ln w="9525">
            <a:solidFill>
              <a:schemeClr val="tx1"/>
            </a:solidFill>
            <a:round/>
            <a:headEnd/>
            <a:tailEnd/>
          </a:ln>
        </p:spPr>
        <p:txBody>
          <a:bodyPr wrap="none" anchor="ctr"/>
          <a:lstStyle/>
          <a:p>
            <a:endParaRPr lang="es-ES"/>
          </a:p>
        </p:txBody>
      </p:sp>
      <p:sp>
        <p:nvSpPr>
          <p:cNvPr id="16390" name="Text Box 6"/>
          <p:cNvSpPr txBox="1">
            <a:spLocks noChangeArrowheads="1"/>
          </p:cNvSpPr>
          <p:nvPr/>
        </p:nvSpPr>
        <p:spPr bwMode="auto">
          <a:xfrm>
            <a:off x="755650" y="1557338"/>
            <a:ext cx="4321175" cy="3902075"/>
          </a:xfrm>
          <a:prstGeom prst="rect">
            <a:avLst/>
          </a:prstGeom>
          <a:noFill/>
          <a:ln w="9525">
            <a:noFill/>
            <a:miter lim="800000"/>
            <a:headEnd/>
            <a:tailEnd/>
          </a:ln>
        </p:spPr>
        <p:txBody>
          <a:bodyPr>
            <a:spAutoFit/>
          </a:bodyPr>
          <a:lstStyle/>
          <a:p>
            <a:pPr algn="just">
              <a:spcBef>
                <a:spcPct val="50000"/>
              </a:spcBef>
            </a:pPr>
            <a:r>
              <a:rPr lang="es-ES" sz="2000"/>
              <a:t>Si cogemos una Piña y contamos las hileras espirales de escamas. Descubriremos 8 espirales enrollándose hacia la izquierda y 13 espirales que se enrollan hacia la derecha, o bien 13 hacia la izquierda y 21 hacia la derecha, u otras parejas de números. </a:t>
            </a:r>
          </a:p>
          <a:p>
            <a:pPr algn="just">
              <a:spcBef>
                <a:spcPct val="50000"/>
              </a:spcBef>
            </a:pPr>
            <a:r>
              <a:rPr lang="es-ES" sz="2000"/>
              <a:t>Lo más impactante es que estas parejas de números siempre son números consecutivos de la famosa sucesión de Fibonacci.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WordArt 2"/>
          <p:cNvSpPr>
            <a:spLocks noChangeArrowheads="1" noChangeShapeType="1" noTextEdit="1"/>
          </p:cNvSpPr>
          <p:nvPr/>
        </p:nvSpPr>
        <p:spPr bwMode="auto">
          <a:xfrm>
            <a:off x="971550" y="260350"/>
            <a:ext cx="7162800" cy="704850"/>
          </a:xfrm>
          <a:prstGeom prst="rect">
            <a:avLst/>
          </a:prstGeom>
        </p:spPr>
        <p:txBody>
          <a:bodyPr wrap="none" fromWordArt="1">
            <a:prstTxWarp prst="textPlain">
              <a:avLst>
                <a:gd name="adj" fmla="val 50000"/>
              </a:avLst>
            </a:prstTxWarp>
          </a:bodyPr>
          <a:lstStyle/>
          <a:p>
            <a:pPr algn="ctr"/>
            <a:r>
              <a:rPr lang="es-ES" sz="4000" i="1" kern="10">
                <a:ln w="9525">
                  <a:solidFill>
                    <a:srgbClr val="000000"/>
                  </a:solidFill>
                  <a:round/>
                  <a:headEnd/>
                  <a:tailEnd/>
                </a:ln>
                <a:solidFill>
                  <a:srgbClr val="008000"/>
                </a:solidFill>
                <a:effectLst>
                  <a:outerShdw dist="35921" dir="2700000" algn="ctr" rotWithShape="0">
                    <a:srgbClr val="808080">
                      <a:alpha val="79999"/>
                    </a:srgbClr>
                  </a:outerShdw>
                </a:effectLst>
                <a:latin typeface="Arial Black"/>
              </a:rPr>
              <a:t>PIÑA TROPICAL</a:t>
            </a:r>
          </a:p>
        </p:txBody>
      </p:sp>
      <p:pic>
        <p:nvPicPr>
          <p:cNvPr id="17411" name="Picture 3"/>
          <p:cNvPicPr>
            <a:picLocks noGrp="1" noChangeAspect="1" noChangeArrowheads="1"/>
          </p:cNvPicPr>
          <p:nvPr>
            <p:ph/>
          </p:nvPr>
        </p:nvPicPr>
        <p:blipFill>
          <a:blip r:embed="rId2"/>
          <a:srcRect/>
          <a:stretch>
            <a:fillRect/>
          </a:stretch>
        </p:blipFill>
        <p:spPr>
          <a:xfrm>
            <a:off x="755650" y="1341438"/>
            <a:ext cx="3436938" cy="5143500"/>
          </a:xfrm>
          <a:noFill/>
        </p:spPr>
      </p:pic>
      <p:sp>
        <p:nvSpPr>
          <p:cNvPr id="17412" name="Rectangle 4"/>
          <p:cNvSpPr>
            <a:spLocks noChangeArrowheads="1"/>
          </p:cNvSpPr>
          <p:nvPr/>
        </p:nvSpPr>
        <p:spPr bwMode="auto">
          <a:xfrm>
            <a:off x="4716463" y="1484313"/>
            <a:ext cx="3600450" cy="4032250"/>
          </a:xfrm>
          <a:prstGeom prst="rect">
            <a:avLst/>
          </a:prstGeom>
          <a:solidFill>
            <a:srgbClr val="CCFFCC"/>
          </a:solidFill>
          <a:ln w="9525">
            <a:solidFill>
              <a:schemeClr val="tx1"/>
            </a:solidFill>
            <a:miter lim="800000"/>
            <a:headEnd/>
            <a:tailEnd/>
          </a:ln>
        </p:spPr>
        <p:txBody>
          <a:bodyPr wrap="none" anchor="ctr"/>
          <a:lstStyle/>
          <a:p>
            <a:endParaRPr lang="es-ES"/>
          </a:p>
        </p:txBody>
      </p:sp>
      <p:sp>
        <p:nvSpPr>
          <p:cNvPr id="17413" name="Text Box 5"/>
          <p:cNvSpPr txBox="1">
            <a:spLocks noChangeArrowheads="1"/>
          </p:cNvSpPr>
          <p:nvPr/>
        </p:nvSpPr>
        <p:spPr bwMode="auto">
          <a:xfrm>
            <a:off x="4932363" y="1773238"/>
            <a:ext cx="3240087" cy="3508375"/>
          </a:xfrm>
          <a:prstGeom prst="rect">
            <a:avLst/>
          </a:prstGeom>
          <a:noFill/>
          <a:ln w="9525">
            <a:noFill/>
            <a:miter lim="800000"/>
            <a:headEnd/>
            <a:tailEnd/>
          </a:ln>
        </p:spPr>
        <p:txBody>
          <a:bodyPr>
            <a:spAutoFit/>
          </a:bodyPr>
          <a:lstStyle/>
          <a:p>
            <a:pPr algn="just">
              <a:spcBef>
                <a:spcPct val="50000"/>
              </a:spcBef>
            </a:pPr>
            <a:r>
              <a:rPr lang="es-ES" sz="2800">
                <a:solidFill>
                  <a:srgbClr val="006600"/>
                </a:solidFill>
              </a:rPr>
              <a:t>Las escamas de una piña forman una serie de espirales cuyo número pertenece siempre a la sucesión de Fibonacci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p:nvPr>
        </p:nvPicPr>
        <p:blipFill>
          <a:blip r:embed="rId2"/>
          <a:srcRect/>
          <a:stretch>
            <a:fillRect/>
          </a:stretch>
        </p:blipFill>
        <p:spPr>
          <a:xfrm>
            <a:off x="468313" y="1881188"/>
            <a:ext cx="4381500" cy="3619500"/>
          </a:xfrm>
          <a:noFill/>
        </p:spPr>
      </p:pic>
      <p:sp>
        <p:nvSpPr>
          <p:cNvPr id="18435" name="WordArt 3"/>
          <p:cNvSpPr>
            <a:spLocks noChangeArrowheads="1" noChangeShapeType="1" noTextEdit="1"/>
          </p:cNvSpPr>
          <p:nvPr/>
        </p:nvSpPr>
        <p:spPr bwMode="auto">
          <a:xfrm>
            <a:off x="971550" y="549275"/>
            <a:ext cx="7162800" cy="704850"/>
          </a:xfrm>
          <a:prstGeom prst="rect">
            <a:avLst/>
          </a:prstGeom>
        </p:spPr>
        <p:txBody>
          <a:bodyPr wrap="none" fromWordArt="1">
            <a:prstTxWarp prst="textPlain">
              <a:avLst>
                <a:gd name="adj" fmla="val 50000"/>
              </a:avLst>
            </a:prstTxWarp>
          </a:bodyPr>
          <a:lstStyle/>
          <a:p>
            <a:pPr algn="ctr"/>
            <a:r>
              <a:rPr lang="es-ES" sz="4000" i="1" kern="10">
                <a:ln w="9525">
                  <a:solidFill>
                    <a:srgbClr val="000000"/>
                  </a:solidFill>
                  <a:round/>
                  <a:headEnd/>
                  <a:tailEnd/>
                </a:ln>
                <a:solidFill>
                  <a:srgbClr val="FFFF00"/>
                </a:solidFill>
                <a:effectLst>
                  <a:outerShdw dist="35921" dir="2700000" algn="ctr" rotWithShape="0">
                    <a:srgbClr val="808080">
                      <a:alpha val="79999"/>
                    </a:srgbClr>
                  </a:outerShdw>
                </a:effectLst>
                <a:latin typeface="Arial Black"/>
              </a:rPr>
              <a:t>SEMILLAS DE GIRASOL</a:t>
            </a:r>
          </a:p>
        </p:txBody>
      </p:sp>
      <p:sp>
        <p:nvSpPr>
          <p:cNvPr id="18436" name="Rectangle 4"/>
          <p:cNvSpPr>
            <a:spLocks noChangeArrowheads="1"/>
          </p:cNvSpPr>
          <p:nvPr/>
        </p:nvSpPr>
        <p:spPr bwMode="auto">
          <a:xfrm>
            <a:off x="5724525" y="1628775"/>
            <a:ext cx="2735263" cy="3960813"/>
          </a:xfrm>
          <a:prstGeom prst="rect">
            <a:avLst/>
          </a:prstGeom>
          <a:solidFill>
            <a:srgbClr val="FFCC00"/>
          </a:solidFill>
          <a:ln w="9525">
            <a:solidFill>
              <a:schemeClr val="tx1"/>
            </a:solidFill>
            <a:miter lim="800000"/>
            <a:headEnd/>
            <a:tailEnd/>
          </a:ln>
        </p:spPr>
        <p:txBody>
          <a:bodyPr wrap="none" anchor="ctr"/>
          <a:lstStyle/>
          <a:p>
            <a:endParaRPr lang="es-ES"/>
          </a:p>
        </p:txBody>
      </p:sp>
      <p:sp>
        <p:nvSpPr>
          <p:cNvPr id="18437" name="Text Box 5"/>
          <p:cNvSpPr txBox="1">
            <a:spLocks noChangeArrowheads="1"/>
          </p:cNvSpPr>
          <p:nvPr/>
        </p:nvSpPr>
        <p:spPr bwMode="auto">
          <a:xfrm>
            <a:off x="5580063" y="1773238"/>
            <a:ext cx="3095625" cy="3568700"/>
          </a:xfrm>
          <a:prstGeom prst="rect">
            <a:avLst/>
          </a:prstGeom>
          <a:noFill/>
          <a:ln w="9525">
            <a:noFill/>
            <a:miter lim="800000"/>
            <a:headEnd/>
            <a:tailEnd/>
          </a:ln>
        </p:spPr>
        <p:txBody>
          <a:bodyPr>
            <a:spAutoFit/>
          </a:bodyPr>
          <a:lstStyle/>
          <a:p>
            <a:pPr algn="ctr">
              <a:spcBef>
                <a:spcPct val="50000"/>
              </a:spcBef>
            </a:pPr>
            <a:r>
              <a:rPr lang="es-ES" sz="2800">
                <a:solidFill>
                  <a:srgbClr val="CC3300"/>
                </a:solidFill>
              </a:rPr>
              <a:t>El número de espirales que forman las semillas de girasol son números de la sucesión de Fibonacci.</a:t>
            </a:r>
            <a:r>
              <a:rPr lang="es-ES" sz="3200">
                <a:solidFill>
                  <a:srgbClr val="CC3300"/>
                </a:solidFill>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p:nvPr>
        </p:nvPicPr>
        <p:blipFill>
          <a:blip r:embed="rId2"/>
          <a:srcRect/>
          <a:stretch>
            <a:fillRect/>
          </a:stretch>
        </p:blipFill>
        <p:spPr>
          <a:xfrm>
            <a:off x="4643438" y="333375"/>
            <a:ext cx="4102100" cy="5851525"/>
          </a:xfrm>
          <a:noFill/>
        </p:spPr>
      </p:pic>
      <p:sp>
        <p:nvSpPr>
          <p:cNvPr id="19459" name="WordArt 3"/>
          <p:cNvSpPr>
            <a:spLocks noChangeArrowheads="1" noChangeShapeType="1" noTextEdit="1"/>
          </p:cNvSpPr>
          <p:nvPr/>
        </p:nvSpPr>
        <p:spPr bwMode="auto">
          <a:xfrm>
            <a:off x="395288" y="404813"/>
            <a:ext cx="3816350" cy="719137"/>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9900"/>
                </a:solidFill>
                <a:effectLst>
                  <a:outerShdw dist="35921" dir="2700000" algn="ctr" rotWithShape="0">
                    <a:srgbClr val="808080">
                      <a:alpha val="79999"/>
                    </a:srgbClr>
                  </a:outerShdw>
                </a:effectLst>
                <a:latin typeface="Arial Black"/>
              </a:rPr>
              <a:t>Pelicula</a:t>
            </a:r>
          </a:p>
        </p:txBody>
      </p:sp>
      <p:sp>
        <p:nvSpPr>
          <p:cNvPr id="19460" name="AutoShape 4"/>
          <p:cNvSpPr>
            <a:spLocks noChangeArrowheads="1"/>
          </p:cNvSpPr>
          <p:nvPr/>
        </p:nvSpPr>
        <p:spPr bwMode="auto">
          <a:xfrm>
            <a:off x="395288" y="1484313"/>
            <a:ext cx="3889375" cy="2808287"/>
          </a:xfrm>
          <a:prstGeom prst="roundRect">
            <a:avLst>
              <a:gd name="adj" fmla="val 16667"/>
            </a:avLst>
          </a:prstGeom>
          <a:solidFill>
            <a:srgbClr val="FFCC99"/>
          </a:solidFill>
          <a:ln w="9525">
            <a:solidFill>
              <a:schemeClr val="tx1"/>
            </a:solidFill>
            <a:round/>
            <a:headEnd/>
            <a:tailEnd/>
          </a:ln>
        </p:spPr>
        <p:txBody>
          <a:bodyPr wrap="none" anchor="ctr"/>
          <a:lstStyle/>
          <a:p>
            <a:pPr algn="ctr"/>
            <a:r>
              <a:rPr lang="es-ES" sz="2800">
                <a:solidFill>
                  <a:srgbClr val="CC3300"/>
                </a:solidFill>
              </a:rPr>
              <a:t>“DOPO MEZZANOTE”</a:t>
            </a:r>
          </a:p>
          <a:p>
            <a:pPr algn="ctr"/>
            <a:r>
              <a:rPr lang="es-ES" sz="2800">
                <a:solidFill>
                  <a:srgbClr val="CC3300"/>
                </a:solidFill>
              </a:rPr>
              <a:t>El protagonista usa sus </a:t>
            </a:r>
          </a:p>
          <a:p>
            <a:pPr algn="ctr"/>
            <a:r>
              <a:rPr lang="es-ES" sz="2800">
                <a:solidFill>
                  <a:srgbClr val="CC3300"/>
                </a:solidFill>
              </a:rPr>
              <a:t>Conocimientos sobre la </a:t>
            </a:r>
          </a:p>
          <a:p>
            <a:pPr algn="ctr"/>
            <a:r>
              <a:rPr lang="es-ES" sz="2800">
                <a:solidFill>
                  <a:srgbClr val="CC3300"/>
                </a:solidFill>
              </a:rPr>
              <a:t>Sucesión de Fibonacci </a:t>
            </a:r>
          </a:p>
          <a:p>
            <a:pPr algn="ctr"/>
            <a:r>
              <a:rPr lang="es-ES" sz="2800">
                <a:solidFill>
                  <a:srgbClr val="CC3300"/>
                </a:solidFill>
              </a:rPr>
              <a:t>para ligar...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WordArt 2"/>
          <p:cNvSpPr>
            <a:spLocks noChangeArrowheads="1" noChangeShapeType="1" noTextEdit="1"/>
          </p:cNvSpPr>
          <p:nvPr/>
        </p:nvSpPr>
        <p:spPr bwMode="auto">
          <a:xfrm>
            <a:off x="971550" y="260350"/>
            <a:ext cx="7162800" cy="704850"/>
          </a:xfrm>
          <a:prstGeom prst="rect">
            <a:avLst/>
          </a:prstGeom>
        </p:spPr>
        <p:txBody>
          <a:bodyPr wrap="none" fromWordArt="1">
            <a:prstTxWarp prst="textPlain">
              <a:avLst>
                <a:gd name="adj" fmla="val 50000"/>
              </a:avLst>
            </a:prstTxWarp>
          </a:bodyPr>
          <a:lstStyle/>
          <a:p>
            <a:pPr algn="ctr"/>
            <a:r>
              <a:rPr lang="es-ES" sz="4000" i="1" kern="1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rPr>
              <a:t>TRUCO DE FIBONACCI</a:t>
            </a:r>
          </a:p>
        </p:txBody>
      </p:sp>
      <p:pic>
        <p:nvPicPr>
          <p:cNvPr id="20483" name="Picture 15"/>
          <p:cNvPicPr>
            <a:picLocks noGrp="1" noChangeAspect="1" noChangeArrowheads="1"/>
          </p:cNvPicPr>
          <p:nvPr>
            <p:ph/>
          </p:nvPr>
        </p:nvPicPr>
        <p:blipFill>
          <a:blip r:embed="rId2"/>
          <a:srcRect/>
          <a:stretch>
            <a:fillRect/>
          </a:stretch>
        </p:blipFill>
        <p:spPr>
          <a:xfrm>
            <a:off x="684213" y="3089275"/>
            <a:ext cx="7559675" cy="3089275"/>
          </a:xfrm>
          <a:noFill/>
        </p:spPr>
      </p:pic>
      <p:sp>
        <p:nvSpPr>
          <p:cNvPr id="20484" name="AutoShape 19"/>
          <p:cNvSpPr>
            <a:spLocks noChangeArrowheads="1"/>
          </p:cNvSpPr>
          <p:nvPr/>
        </p:nvSpPr>
        <p:spPr bwMode="auto">
          <a:xfrm>
            <a:off x="684213" y="1268413"/>
            <a:ext cx="7704137" cy="1512887"/>
          </a:xfrm>
          <a:prstGeom prst="roundRect">
            <a:avLst>
              <a:gd name="adj" fmla="val 16667"/>
            </a:avLst>
          </a:prstGeom>
          <a:solidFill>
            <a:srgbClr val="CC99FF"/>
          </a:solidFill>
          <a:ln w="9525">
            <a:solidFill>
              <a:schemeClr val="tx1"/>
            </a:solidFill>
            <a:round/>
            <a:headEnd/>
            <a:tailEnd/>
          </a:ln>
        </p:spPr>
        <p:txBody>
          <a:bodyPr wrap="none" anchor="ctr"/>
          <a:lstStyle/>
          <a:p>
            <a:pPr algn="ctr"/>
            <a:r>
              <a:rPr lang="es-ES" sz="2400">
                <a:solidFill>
                  <a:srgbClr val="FFFFFF"/>
                </a:solidFill>
              </a:rPr>
              <a:t>Sobre un rectángulo de 21 cuadrados de ancho </a:t>
            </a:r>
          </a:p>
          <a:p>
            <a:pPr algn="ctr"/>
            <a:r>
              <a:rPr lang="es-ES" sz="2400">
                <a:solidFill>
                  <a:srgbClr val="FFFFFF"/>
                </a:solidFill>
              </a:rPr>
              <a:t>y 8 de alto, trazamos la diagonal principal </a:t>
            </a:r>
          </a:p>
          <a:p>
            <a:pPr algn="ctr"/>
            <a:r>
              <a:rPr lang="es-ES" sz="2400">
                <a:solidFill>
                  <a:srgbClr val="FFFFFF"/>
                </a:solidFill>
              </a:rPr>
              <a:t>y otras rectas a 8 cuadritos de las orillas </a:t>
            </a:r>
          </a:p>
          <a:p>
            <a:pPr algn="ctr"/>
            <a:r>
              <a:rPr lang="es-ES" sz="2400">
                <a:solidFill>
                  <a:srgbClr val="FFFFFF"/>
                </a:solidFill>
              </a:rPr>
              <a:t>como se muestra en el dibujo </a:t>
            </a:r>
          </a:p>
        </p:txBody>
      </p:sp>
      <p:sp>
        <p:nvSpPr>
          <p:cNvPr id="20485" name="WordArt 21"/>
          <p:cNvSpPr>
            <a:spLocks noChangeArrowheads="1" noChangeShapeType="1" noTextEdit="1"/>
          </p:cNvSpPr>
          <p:nvPr/>
        </p:nvSpPr>
        <p:spPr bwMode="auto">
          <a:xfrm>
            <a:off x="3419475" y="6219825"/>
            <a:ext cx="431800" cy="377825"/>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99"/>
                </a:solidFill>
                <a:effectLst>
                  <a:outerShdw dist="35921" dir="2700000" algn="ctr" rotWithShape="0">
                    <a:srgbClr val="808080">
                      <a:alpha val="79999"/>
                    </a:srgbClr>
                  </a:outerShdw>
                </a:effectLst>
                <a:latin typeface="Arial Black"/>
              </a:rPr>
              <a:t>21</a:t>
            </a:r>
          </a:p>
        </p:txBody>
      </p:sp>
      <p:sp>
        <p:nvSpPr>
          <p:cNvPr id="20486" name="WordArt 22"/>
          <p:cNvSpPr>
            <a:spLocks noChangeArrowheads="1" noChangeShapeType="1" noTextEdit="1"/>
          </p:cNvSpPr>
          <p:nvPr/>
        </p:nvSpPr>
        <p:spPr bwMode="auto">
          <a:xfrm>
            <a:off x="323850" y="4292600"/>
            <a:ext cx="233363" cy="377825"/>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99"/>
                </a:solidFill>
                <a:effectLst>
                  <a:outerShdw dist="35921" dir="2700000" algn="ctr" rotWithShape="0">
                    <a:srgbClr val="808080">
                      <a:alpha val="79999"/>
                    </a:srgbClr>
                  </a:outerShdw>
                </a:effectLst>
                <a:latin typeface="Arial Black"/>
              </a:rPr>
              <a:t>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WordArt 2"/>
          <p:cNvSpPr>
            <a:spLocks noChangeArrowheads="1" noChangeShapeType="1" noTextEdit="1"/>
          </p:cNvSpPr>
          <p:nvPr/>
        </p:nvSpPr>
        <p:spPr bwMode="auto">
          <a:xfrm>
            <a:off x="971550" y="260350"/>
            <a:ext cx="7162800" cy="704850"/>
          </a:xfrm>
          <a:prstGeom prst="rect">
            <a:avLst/>
          </a:prstGeom>
        </p:spPr>
        <p:txBody>
          <a:bodyPr wrap="none" fromWordArt="1">
            <a:prstTxWarp prst="textPlain">
              <a:avLst>
                <a:gd name="adj" fmla="val 50000"/>
              </a:avLst>
            </a:prstTxWarp>
          </a:bodyPr>
          <a:lstStyle/>
          <a:p>
            <a:pPr algn="ctr"/>
            <a:r>
              <a:rPr lang="es-ES" sz="4000" i="1" kern="1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rPr>
              <a:t>TRUCO DE FIBONACCI</a:t>
            </a:r>
          </a:p>
        </p:txBody>
      </p:sp>
      <p:sp>
        <p:nvSpPr>
          <p:cNvPr id="21507" name="AutoShape 8"/>
          <p:cNvSpPr>
            <a:spLocks noChangeArrowheads="1"/>
          </p:cNvSpPr>
          <p:nvPr/>
        </p:nvSpPr>
        <p:spPr bwMode="auto">
          <a:xfrm>
            <a:off x="611188" y="1341438"/>
            <a:ext cx="8135937" cy="5040312"/>
          </a:xfrm>
          <a:prstGeom prst="foldedCorner">
            <a:avLst>
              <a:gd name="adj" fmla="val 12500"/>
            </a:avLst>
          </a:prstGeom>
          <a:solidFill>
            <a:srgbClr val="FFCC99"/>
          </a:solidFill>
          <a:ln w="9525">
            <a:solidFill>
              <a:schemeClr val="tx1"/>
            </a:solidFill>
            <a:round/>
            <a:headEnd/>
            <a:tailEnd/>
          </a:ln>
        </p:spPr>
        <p:txBody>
          <a:bodyPr wrap="none" anchor="ctr"/>
          <a:lstStyle/>
          <a:p>
            <a:pPr algn="just"/>
            <a:r>
              <a:rPr lang="es-ES" sz="2400" b="1">
                <a:solidFill>
                  <a:srgbClr val="CC3300"/>
                </a:solidFill>
              </a:rPr>
              <a:t>Si recortamos las piezas de ese rectángulo,</a:t>
            </a:r>
          </a:p>
          <a:p>
            <a:pPr algn="just"/>
            <a:r>
              <a:rPr lang="es-ES" sz="2400" b="1">
                <a:solidFill>
                  <a:srgbClr val="CC3300"/>
                </a:solidFill>
              </a:rPr>
              <a:t>podemos construir con ellas un cuadrado</a:t>
            </a:r>
          </a:p>
          <a:p>
            <a:pPr algn="just"/>
            <a:r>
              <a:rPr lang="es-ES" sz="2400" b="1">
                <a:solidFill>
                  <a:srgbClr val="CC3300"/>
                </a:solidFill>
              </a:rPr>
              <a:t>de lado 13.</a:t>
            </a:r>
          </a:p>
          <a:p>
            <a:pPr algn="just"/>
            <a:r>
              <a:rPr lang="es-ES" sz="2400" b="1">
                <a:solidFill>
                  <a:srgbClr val="CC3300"/>
                </a:solidFill>
              </a:rPr>
              <a:t>a) Construye ese cuadrado.</a:t>
            </a:r>
          </a:p>
          <a:p>
            <a:pPr algn="just"/>
            <a:r>
              <a:rPr lang="es-ES" sz="2400" b="1">
                <a:solidFill>
                  <a:srgbClr val="CC3300"/>
                </a:solidFill>
              </a:rPr>
              <a:t>b)¿Qué</a:t>
            </a:r>
            <a:r>
              <a:rPr lang="es-ES" sz="2400">
                <a:solidFill>
                  <a:srgbClr val="CC3300"/>
                </a:solidFill>
              </a:rPr>
              <a:t> área tiene el rectángulo? </a:t>
            </a:r>
            <a:br>
              <a:rPr lang="es-ES" sz="2400">
                <a:solidFill>
                  <a:srgbClr val="CC3300"/>
                </a:solidFill>
              </a:rPr>
            </a:br>
            <a:r>
              <a:rPr lang="es-ES" sz="2400">
                <a:solidFill>
                  <a:srgbClr val="CC3300"/>
                </a:solidFill>
              </a:rPr>
              <a:t>   </a:t>
            </a:r>
            <a:r>
              <a:rPr lang="es-ES" sz="2400" b="1">
                <a:solidFill>
                  <a:srgbClr val="CC3300"/>
                </a:solidFill>
              </a:rPr>
              <a:t>¿Qué</a:t>
            </a:r>
            <a:r>
              <a:rPr lang="es-ES" sz="2400">
                <a:solidFill>
                  <a:srgbClr val="CC3300"/>
                </a:solidFill>
              </a:rPr>
              <a:t> área tiene el cuadrado? </a:t>
            </a:r>
          </a:p>
          <a:p>
            <a:pPr algn="just"/>
            <a:r>
              <a:rPr lang="es-ES" sz="2400" b="1">
                <a:solidFill>
                  <a:srgbClr val="CC3300"/>
                </a:solidFill>
              </a:rPr>
              <a:t>   ¿Son iguales las áreas? </a:t>
            </a:r>
            <a:br>
              <a:rPr lang="es-ES" sz="2400" b="1">
                <a:solidFill>
                  <a:srgbClr val="CC3300"/>
                </a:solidFill>
              </a:rPr>
            </a:br>
            <a:r>
              <a:rPr lang="es-ES" sz="2400" b="1">
                <a:solidFill>
                  <a:srgbClr val="CC3300"/>
                </a:solidFill>
              </a:rPr>
              <a:t>c)¿Qué está sucediendo? </a:t>
            </a:r>
          </a:p>
          <a:p>
            <a:pPr algn="just"/>
            <a:r>
              <a:rPr lang="es-ES" sz="2400" b="1">
                <a:solidFill>
                  <a:srgbClr val="CC3300"/>
                </a:solidFill>
              </a:rPr>
              <a:t>   ¿es correcto el resultado que obtuviste?</a:t>
            </a:r>
            <a:br>
              <a:rPr lang="es-ES" sz="2400" b="1">
                <a:solidFill>
                  <a:srgbClr val="CC3300"/>
                </a:solidFill>
              </a:rPr>
            </a:br>
            <a:r>
              <a:rPr lang="es-ES" sz="2400" b="1">
                <a:solidFill>
                  <a:srgbClr val="CC3300"/>
                </a:solidFill>
              </a:rPr>
              <a:t>   ¿Tendrá algo que ver que 8, 13 y 21 sean números </a:t>
            </a:r>
          </a:p>
          <a:p>
            <a:pPr algn="just"/>
            <a:r>
              <a:rPr lang="es-ES" sz="2400" b="1">
                <a:solidFill>
                  <a:srgbClr val="CC3300"/>
                </a:solidFill>
              </a:rPr>
              <a:t>   consecutivos de la sucesión de Fibonacci?</a:t>
            </a:r>
            <a:r>
              <a:rPr lang="es-ES" sz="2400">
                <a:solidFill>
                  <a:srgbClr val="FFFFFF"/>
                </a:solidFill>
              </a:rPr>
              <a:t> </a:t>
            </a:r>
          </a:p>
        </p:txBody>
      </p:sp>
      <p:pic>
        <p:nvPicPr>
          <p:cNvPr id="21508" name="Picture 9"/>
          <p:cNvPicPr>
            <a:picLocks noGrp="1" noChangeAspect="1" noChangeArrowheads="1"/>
          </p:cNvPicPr>
          <p:nvPr>
            <p:ph/>
          </p:nvPr>
        </p:nvPicPr>
        <p:blipFill>
          <a:blip r:embed="rId2" cstate="screen">
            <a:extLst>
              <a:ext uri="{28A0092B-C50C-407E-A947-70E740481C1C}">
                <a14:useLocalDpi xmlns:a14="http://schemas.microsoft.com/office/drawing/2010/main"/>
              </a:ext>
            </a:extLst>
          </a:blip>
          <a:srcRect/>
          <a:stretch>
            <a:fillRect/>
          </a:stretch>
        </p:blipFill>
        <p:spPr>
          <a:xfrm>
            <a:off x="5940425" y="3141663"/>
            <a:ext cx="2447925" cy="1000125"/>
          </a:xfr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WordArt 2"/>
          <p:cNvSpPr>
            <a:spLocks noChangeArrowheads="1" noChangeShapeType="1" noTextEdit="1"/>
          </p:cNvSpPr>
          <p:nvPr/>
        </p:nvSpPr>
        <p:spPr bwMode="auto">
          <a:xfrm>
            <a:off x="971550" y="260350"/>
            <a:ext cx="7162800" cy="704850"/>
          </a:xfrm>
          <a:prstGeom prst="rect">
            <a:avLst/>
          </a:prstGeom>
        </p:spPr>
        <p:txBody>
          <a:bodyPr wrap="none" fromWordArt="1">
            <a:prstTxWarp prst="textPlain">
              <a:avLst>
                <a:gd name="adj" fmla="val 50000"/>
              </a:avLst>
            </a:prstTxWarp>
          </a:bodyPr>
          <a:lstStyle/>
          <a:p>
            <a:pPr algn="ctr"/>
            <a:r>
              <a:rPr lang="es-ES" sz="4000" i="1" kern="1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rPr>
              <a:t>SOLUCIÓN AL PROBLEMA</a:t>
            </a:r>
          </a:p>
        </p:txBody>
      </p:sp>
      <p:sp>
        <p:nvSpPr>
          <p:cNvPr id="23555" name="WordArt 5"/>
          <p:cNvSpPr>
            <a:spLocks noChangeArrowheads="1" noChangeShapeType="1" noTextEdit="1"/>
          </p:cNvSpPr>
          <p:nvPr/>
        </p:nvSpPr>
        <p:spPr bwMode="auto">
          <a:xfrm>
            <a:off x="1763713" y="5805488"/>
            <a:ext cx="431800" cy="377825"/>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99"/>
                </a:solidFill>
                <a:effectLst>
                  <a:outerShdw dist="35921" dir="2700000" algn="ctr" rotWithShape="0">
                    <a:srgbClr val="808080">
                      <a:alpha val="79999"/>
                    </a:srgbClr>
                  </a:outerShdw>
                </a:effectLst>
                <a:latin typeface="Arial Black"/>
              </a:rPr>
              <a:t>13</a:t>
            </a:r>
          </a:p>
        </p:txBody>
      </p:sp>
      <p:sp>
        <p:nvSpPr>
          <p:cNvPr id="23556" name="WordArt 6"/>
          <p:cNvSpPr>
            <a:spLocks noChangeArrowheads="1" noChangeShapeType="1" noTextEdit="1"/>
          </p:cNvSpPr>
          <p:nvPr/>
        </p:nvSpPr>
        <p:spPr bwMode="auto">
          <a:xfrm>
            <a:off x="179388" y="2565400"/>
            <a:ext cx="377825" cy="377825"/>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99"/>
                </a:solidFill>
                <a:effectLst>
                  <a:outerShdw dist="35921" dir="2700000" algn="ctr" rotWithShape="0">
                    <a:srgbClr val="808080">
                      <a:alpha val="79999"/>
                    </a:srgbClr>
                  </a:outerShdw>
                </a:effectLst>
                <a:latin typeface="Arial Black"/>
              </a:rPr>
              <a:t>13</a:t>
            </a:r>
          </a:p>
        </p:txBody>
      </p:sp>
      <p:pic>
        <p:nvPicPr>
          <p:cNvPr id="23557" name="Picture 8"/>
          <p:cNvPicPr>
            <a:picLocks noGrp="1" noChangeAspect="1" noChangeArrowheads="1"/>
          </p:cNvPicPr>
          <p:nvPr>
            <p:ph sz="half" idx="1"/>
          </p:nvPr>
        </p:nvPicPr>
        <p:blipFill>
          <a:blip r:embed="rId2"/>
          <a:srcRect/>
          <a:stretch>
            <a:fillRect/>
          </a:stretch>
        </p:blipFill>
        <p:spPr>
          <a:xfrm>
            <a:off x="755650" y="1773238"/>
            <a:ext cx="3800475" cy="3810000"/>
          </a:xfrm>
          <a:noFill/>
        </p:spPr>
      </p:pic>
      <p:sp>
        <p:nvSpPr>
          <p:cNvPr id="23558" name="Rectangle 11"/>
          <p:cNvSpPr>
            <a:spLocks noChangeArrowheads="1"/>
          </p:cNvSpPr>
          <p:nvPr/>
        </p:nvSpPr>
        <p:spPr bwMode="auto">
          <a:xfrm>
            <a:off x="4787900" y="1268413"/>
            <a:ext cx="4176713" cy="273685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23559" name="Text Box 10"/>
          <p:cNvSpPr txBox="1">
            <a:spLocks noChangeArrowheads="1"/>
          </p:cNvSpPr>
          <p:nvPr/>
        </p:nvSpPr>
        <p:spPr bwMode="auto">
          <a:xfrm>
            <a:off x="4859338" y="1341438"/>
            <a:ext cx="3960812" cy="2378075"/>
          </a:xfrm>
          <a:prstGeom prst="rect">
            <a:avLst/>
          </a:prstGeom>
          <a:noFill/>
          <a:ln w="9525">
            <a:noFill/>
            <a:miter lim="800000"/>
            <a:headEnd/>
            <a:tailEnd/>
          </a:ln>
        </p:spPr>
        <p:txBody>
          <a:bodyPr>
            <a:spAutoFit/>
          </a:bodyPr>
          <a:lstStyle/>
          <a:p>
            <a:pPr algn="just">
              <a:spcBef>
                <a:spcPct val="50000"/>
              </a:spcBef>
            </a:pPr>
            <a:r>
              <a:rPr lang="es-ES" sz="2000">
                <a:solidFill>
                  <a:srgbClr val="FFFFFF"/>
                </a:solidFill>
              </a:rPr>
              <a:t>Este sería el cuadrado obtenido de lado 13 cuadraditos.</a:t>
            </a:r>
          </a:p>
          <a:p>
            <a:pPr algn="just">
              <a:spcBef>
                <a:spcPct val="50000"/>
              </a:spcBef>
            </a:pPr>
            <a:r>
              <a:rPr lang="es-ES" sz="2000">
                <a:solidFill>
                  <a:srgbClr val="FFFFFF"/>
                </a:solidFill>
              </a:rPr>
              <a:t>Su area es de 13x13=169.</a:t>
            </a:r>
          </a:p>
          <a:p>
            <a:pPr algn="just">
              <a:spcBef>
                <a:spcPct val="50000"/>
              </a:spcBef>
            </a:pPr>
            <a:r>
              <a:rPr lang="es-ES" sz="2000">
                <a:solidFill>
                  <a:srgbClr val="FFFFFF"/>
                </a:solidFill>
              </a:rPr>
              <a:t>La del rectangulo es 8x21=168</a:t>
            </a:r>
          </a:p>
          <a:p>
            <a:pPr algn="just">
              <a:spcBef>
                <a:spcPct val="50000"/>
              </a:spcBef>
            </a:pPr>
            <a:r>
              <a:rPr lang="es-ES" sz="2000">
                <a:solidFill>
                  <a:srgbClr val="FFFFFF"/>
                </a:solidFill>
              </a:rPr>
              <a:t>¿Cómo es posible que tengan área diferente?</a:t>
            </a:r>
          </a:p>
        </p:txBody>
      </p:sp>
      <p:pic>
        <p:nvPicPr>
          <p:cNvPr id="23560" name="Picture 12"/>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6084888" y="4581525"/>
            <a:ext cx="2813050" cy="1149350"/>
          </a:xfrm>
          <a:noFill/>
        </p:spPr>
      </p:pic>
      <p:sp>
        <p:nvSpPr>
          <p:cNvPr id="23561" name="WordArt 15"/>
          <p:cNvSpPr>
            <a:spLocks noChangeArrowheads="1" noChangeShapeType="1" noTextEdit="1"/>
          </p:cNvSpPr>
          <p:nvPr/>
        </p:nvSpPr>
        <p:spPr bwMode="auto">
          <a:xfrm>
            <a:off x="5651500" y="4868863"/>
            <a:ext cx="233363" cy="377825"/>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99"/>
                </a:solidFill>
                <a:effectLst>
                  <a:outerShdw dist="35921" dir="2700000" algn="ctr" rotWithShape="0">
                    <a:srgbClr val="808080">
                      <a:alpha val="79999"/>
                    </a:srgbClr>
                  </a:outerShdw>
                </a:effectLst>
                <a:latin typeface="Arial Black"/>
              </a:rPr>
              <a:t>8</a:t>
            </a:r>
          </a:p>
        </p:txBody>
      </p:sp>
      <p:sp>
        <p:nvSpPr>
          <p:cNvPr id="23562" name="WordArt 16"/>
          <p:cNvSpPr>
            <a:spLocks noChangeArrowheads="1" noChangeShapeType="1" noTextEdit="1"/>
          </p:cNvSpPr>
          <p:nvPr/>
        </p:nvSpPr>
        <p:spPr bwMode="auto">
          <a:xfrm>
            <a:off x="7308850" y="5876925"/>
            <a:ext cx="431800" cy="377825"/>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99"/>
                </a:solidFill>
                <a:effectLst>
                  <a:outerShdw dist="35921" dir="2700000" algn="ctr" rotWithShape="0">
                    <a:srgbClr val="808080">
                      <a:alpha val="79999"/>
                    </a:srgbClr>
                  </a:outerShdw>
                </a:effectLst>
                <a:latin typeface="Arial Black"/>
              </a:rPr>
              <a:t>21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WordArt 5">
            <a:hlinkClick r:id="" action="ppaction://hlinkshowjump?jump=nextslide"/>
          </p:cNvPr>
          <p:cNvSpPr>
            <a:spLocks noChangeArrowheads="1" noChangeShapeType="1" noTextEdit="1"/>
          </p:cNvSpPr>
          <p:nvPr/>
        </p:nvSpPr>
        <p:spPr bwMode="auto">
          <a:xfrm>
            <a:off x="1258888" y="836613"/>
            <a:ext cx="6600825" cy="638175"/>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rPr>
              <a:t>SUCESIONES GENERALES</a:t>
            </a:r>
          </a:p>
        </p:txBody>
      </p:sp>
      <p:sp>
        <p:nvSpPr>
          <p:cNvPr id="7171" name="WordArt 6"/>
          <p:cNvSpPr>
            <a:spLocks noChangeArrowheads="1" noChangeShapeType="1" noTextEdit="1"/>
          </p:cNvSpPr>
          <p:nvPr/>
        </p:nvSpPr>
        <p:spPr bwMode="auto">
          <a:xfrm>
            <a:off x="1403350" y="4149725"/>
            <a:ext cx="6600825" cy="638175"/>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00"/>
                </a:solidFill>
                <a:effectLst>
                  <a:outerShdw dist="35921" dir="2700000" algn="ctr" rotWithShape="0">
                    <a:srgbClr val="808080">
                      <a:alpha val="79999"/>
                    </a:srgbClr>
                  </a:outerShdw>
                </a:effectLst>
                <a:latin typeface="Arial Black"/>
              </a:rPr>
              <a:t>SUCESIONES GEOMÉTRICAS</a:t>
            </a:r>
          </a:p>
        </p:txBody>
      </p:sp>
      <p:sp>
        <p:nvSpPr>
          <p:cNvPr id="7172" name="WordArt 7"/>
          <p:cNvSpPr>
            <a:spLocks noChangeArrowheads="1" noChangeShapeType="1" noTextEdit="1"/>
          </p:cNvSpPr>
          <p:nvPr/>
        </p:nvSpPr>
        <p:spPr bwMode="auto">
          <a:xfrm>
            <a:off x="1331913" y="2565400"/>
            <a:ext cx="6600825" cy="638175"/>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9900"/>
                </a:solidFill>
                <a:effectLst>
                  <a:outerShdw dist="35921" dir="2700000" algn="ctr" rotWithShape="0">
                    <a:srgbClr val="808080">
                      <a:alpha val="79999"/>
                    </a:srgbClr>
                  </a:outerShdw>
                </a:effectLst>
                <a:latin typeface="Arial Black"/>
              </a:rPr>
              <a:t>SUCESIONES ARITMÉTICAS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WordArt 2"/>
          <p:cNvSpPr>
            <a:spLocks noChangeArrowheads="1" noChangeShapeType="1" noTextEdit="1"/>
          </p:cNvSpPr>
          <p:nvPr/>
        </p:nvSpPr>
        <p:spPr bwMode="auto">
          <a:xfrm>
            <a:off x="971550" y="260350"/>
            <a:ext cx="7162800" cy="704850"/>
          </a:xfrm>
          <a:prstGeom prst="rect">
            <a:avLst/>
          </a:prstGeom>
        </p:spPr>
        <p:txBody>
          <a:bodyPr wrap="none" fromWordArt="1">
            <a:prstTxWarp prst="textPlain">
              <a:avLst>
                <a:gd name="adj" fmla="val 50000"/>
              </a:avLst>
            </a:prstTxWarp>
          </a:bodyPr>
          <a:lstStyle/>
          <a:p>
            <a:pPr algn="ctr"/>
            <a:r>
              <a:rPr lang="es-ES" sz="4000" i="1" kern="1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rPr>
              <a:t>SOLUCIÓN AL PROBLEMA</a:t>
            </a:r>
          </a:p>
        </p:txBody>
      </p:sp>
      <p:sp>
        <p:nvSpPr>
          <p:cNvPr id="24579" name="Rectangle 6"/>
          <p:cNvSpPr>
            <a:spLocks noChangeArrowheads="1"/>
          </p:cNvSpPr>
          <p:nvPr/>
        </p:nvSpPr>
        <p:spPr bwMode="auto">
          <a:xfrm>
            <a:off x="395288" y="4365625"/>
            <a:ext cx="8137525" cy="2087563"/>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24580" name="Text Box 7"/>
          <p:cNvSpPr txBox="1">
            <a:spLocks noChangeArrowheads="1"/>
          </p:cNvSpPr>
          <p:nvPr/>
        </p:nvSpPr>
        <p:spPr bwMode="auto">
          <a:xfrm>
            <a:off x="611188" y="4437063"/>
            <a:ext cx="7777162" cy="1878012"/>
          </a:xfrm>
          <a:prstGeom prst="rect">
            <a:avLst/>
          </a:prstGeom>
          <a:noFill/>
          <a:ln w="9525">
            <a:noFill/>
            <a:miter lim="800000"/>
            <a:headEnd/>
            <a:tailEnd/>
          </a:ln>
        </p:spPr>
        <p:txBody>
          <a:bodyPr>
            <a:spAutoFit/>
          </a:bodyPr>
          <a:lstStyle/>
          <a:p>
            <a:pPr algn="just">
              <a:spcBef>
                <a:spcPct val="50000"/>
              </a:spcBef>
            </a:pPr>
            <a:r>
              <a:rPr lang="es-ES">
                <a:solidFill>
                  <a:srgbClr val="FFFFFF"/>
                </a:solidFill>
              </a:rPr>
              <a:t>Parece que el lado DE mide cinco unidades. Así al mover las piezas parece que los lados de este cuadrado miden 13 unidades, sin embargo esto no es cierto. </a:t>
            </a:r>
          </a:p>
          <a:p>
            <a:pPr algn="just">
              <a:spcBef>
                <a:spcPct val="50000"/>
              </a:spcBef>
            </a:pPr>
            <a:endParaRPr lang="es-ES">
              <a:solidFill>
                <a:srgbClr val="FFFFFF"/>
              </a:solidFill>
            </a:endParaRPr>
          </a:p>
          <a:p>
            <a:pPr algn="ctr"/>
            <a:r>
              <a:rPr lang="es-ES">
                <a:solidFill>
                  <a:srgbClr val="FFFFFF"/>
                </a:solidFill>
              </a:rPr>
              <a:t>Usando el Teorema de Tales de Mileto tenemos:  AB/AC=DE/DC </a:t>
            </a:r>
          </a:p>
          <a:p>
            <a:pPr algn="ctr"/>
            <a:r>
              <a:rPr lang="es-ES">
                <a:solidFill>
                  <a:srgbClr val="FFFFFF"/>
                </a:solidFill>
              </a:rPr>
              <a:t>Es decir:   8/12=DE/13  </a:t>
            </a:r>
            <a:r>
              <a:rPr lang="es-ES">
                <a:solidFill>
                  <a:srgbClr val="FFFFFF"/>
                </a:solidFill>
                <a:sym typeface="Wingdings" pitchFamily="2" charset="2"/>
              </a:rPr>
              <a:t></a:t>
            </a:r>
            <a:r>
              <a:rPr lang="es-ES">
                <a:solidFill>
                  <a:srgbClr val="FFFFFF"/>
                </a:solidFill>
              </a:rPr>
              <a:t>DE=104/21=4.952380952380..</a:t>
            </a:r>
          </a:p>
        </p:txBody>
      </p:sp>
      <p:pic>
        <p:nvPicPr>
          <p:cNvPr id="24581" name="Picture 13"/>
          <p:cNvPicPr>
            <a:picLocks noGrp="1" noChangeAspect="1" noChangeArrowheads="1"/>
          </p:cNvPicPr>
          <p:nvPr>
            <p:ph/>
          </p:nvPr>
        </p:nvPicPr>
        <p:blipFill>
          <a:blip r:embed="rId2"/>
          <a:srcRect/>
          <a:stretch>
            <a:fillRect/>
          </a:stretch>
        </p:blipFill>
        <p:spPr>
          <a:xfrm>
            <a:off x="1476375" y="1196975"/>
            <a:ext cx="6330950" cy="2695575"/>
          </a:xfr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WordArt 2"/>
          <p:cNvSpPr>
            <a:spLocks noChangeArrowheads="1" noChangeShapeType="1" noTextEdit="1"/>
          </p:cNvSpPr>
          <p:nvPr/>
        </p:nvSpPr>
        <p:spPr bwMode="auto">
          <a:xfrm>
            <a:off x="971550" y="260350"/>
            <a:ext cx="7162800" cy="704850"/>
          </a:xfrm>
          <a:prstGeom prst="rect">
            <a:avLst/>
          </a:prstGeom>
        </p:spPr>
        <p:txBody>
          <a:bodyPr wrap="none" fromWordArt="1">
            <a:prstTxWarp prst="textPlain">
              <a:avLst>
                <a:gd name="adj" fmla="val 50000"/>
              </a:avLst>
            </a:prstTxWarp>
          </a:bodyPr>
          <a:lstStyle/>
          <a:p>
            <a:pPr algn="ctr"/>
            <a:r>
              <a:rPr lang="es-ES" sz="4000" i="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rPr>
              <a:t>Chocolate  Infinito</a:t>
            </a:r>
          </a:p>
        </p:txBody>
      </p:sp>
      <p:sp>
        <p:nvSpPr>
          <p:cNvPr id="4" name="Rectángulo 3">
            <a:extLst>
              <a:ext uri="{FF2B5EF4-FFF2-40B4-BE49-F238E27FC236}">
                <a16:creationId xmlns:a16="http://schemas.microsoft.com/office/drawing/2014/main" id="{1EC6ED7A-0492-BE41-9254-55911B4339FC}"/>
              </a:ext>
            </a:extLst>
          </p:cNvPr>
          <p:cNvSpPr/>
          <p:nvPr/>
        </p:nvSpPr>
        <p:spPr>
          <a:xfrm>
            <a:off x="412490" y="5445224"/>
            <a:ext cx="8280920" cy="523220"/>
          </a:xfrm>
          <a:prstGeom prst="rect">
            <a:avLst/>
          </a:prstGeom>
          <a:solidFill>
            <a:srgbClr val="FFFFFF"/>
          </a:solidFill>
          <a:ln>
            <a:solidFill>
              <a:schemeClr val="bg1">
                <a:lumMod val="10000"/>
              </a:schemeClr>
            </a:solidFill>
          </a:ln>
        </p:spPr>
        <p:txBody>
          <a:bodyPr wrap="square">
            <a:spAutoFit/>
          </a:bodyPr>
          <a:lstStyle/>
          <a:p>
            <a:r>
              <a:rPr lang="es-ES" sz="2800" dirty="0">
                <a:hlinkClick r:id="rId2"/>
              </a:rPr>
              <a:t>https://www.youtube.com/watch?v=1ozW0Ow1AZ0</a:t>
            </a:r>
            <a:r>
              <a:rPr lang="es-ES" sz="2800" dirty="0"/>
              <a:t> </a:t>
            </a:r>
          </a:p>
        </p:txBody>
      </p:sp>
      <p:pic>
        <p:nvPicPr>
          <p:cNvPr id="5" name="Imagen 4">
            <a:extLst>
              <a:ext uri="{FF2B5EF4-FFF2-40B4-BE49-F238E27FC236}">
                <a16:creationId xmlns:a16="http://schemas.microsoft.com/office/drawing/2014/main" id="{27BE85F0-7302-A54F-B12F-AB469D164D8F}"/>
              </a:ext>
            </a:extLst>
          </p:cNvPr>
          <p:cNvPicPr>
            <a:picLocks noChangeAspect="1"/>
          </p:cNvPicPr>
          <p:nvPr/>
        </p:nvPicPr>
        <p:blipFill>
          <a:blip r:embed="rId3"/>
          <a:stretch>
            <a:fillRect/>
          </a:stretch>
        </p:blipFill>
        <p:spPr>
          <a:xfrm>
            <a:off x="1937519" y="1521897"/>
            <a:ext cx="5230862" cy="3366630"/>
          </a:xfrm>
          <a:prstGeom prst="rect">
            <a:avLst/>
          </a:prstGeom>
        </p:spPr>
      </p:pic>
    </p:spTree>
    <p:extLst>
      <p:ext uri="{BB962C8B-B14F-4D97-AF65-F5344CB8AC3E}">
        <p14:creationId xmlns:p14="http://schemas.microsoft.com/office/powerpoint/2010/main" val="1813641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a:srcRect/>
          <a:stretch>
            <a:fillRect/>
          </a:stretch>
        </p:blipFill>
        <p:spPr>
          <a:xfrm>
            <a:off x="4643438" y="1628775"/>
            <a:ext cx="4244975" cy="3554413"/>
          </a:xfrm>
        </p:spPr>
      </p:pic>
      <p:sp>
        <p:nvSpPr>
          <p:cNvPr id="25603" name="AutoShape 3"/>
          <p:cNvSpPr>
            <a:spLocks noChangeArrowheads="1"/>
          </p:cNvSpPr>
          <p:nvPr/>
        </p:nvSpPr>
        <p:spPr bwMode="auto">
          <a:xfrm>
            <a:off x="323850" y="1412875"/>
            <a:ext cx="4176713" cy="5111750"/>
          </a:xfrm>
          <a:prstGeom prst="foldedCorner">
            <a:avLst>
              <a:gd name="adj" fmla="val 12500"/>
            </a:avLst>
          </a:prstGeom>
          <a:solidFill>
            <a:srgbClr val="99CC00"/>
          </a:solidFill>
          <a:ln w="9525">
            <a:solidFill>
              <a:schemeClr val="tx1"/>
            </a:solidFill>
            <a:round/>
            <a:headEnd/>
            <a:tailEnd/>
          </a:ln>
        </p:spPr>
        <p:txBody>
          <a:bodyPr wrap="none" anchor="ctr"/>
          <a:lstStyle/>
          <a:p>
            <a:pPr algn="ctr"/>
            <a:endParaRPr lang="es-ES"/>
          </a:p>
        </p:txBody>
      </p:sp>
      <p:sp>
        <p:nvSpPr>
          <p:cNvPr id="25604" name="Text Box 4"/>
          <p:cNvSpPr txBox="1">
            <a:spLocks noChangeArrowheads="1"/>
          </p:cNvSpPr>
          <p:nvPr/>
        </p:nvSpPr>
        <p:spPr bwMode="auto">
          <a:xfrm>
            <a:off x="468313" y="1700213"/>
            <a:ext cx="3743325" cy="4173537"/>
          </a:xfrm>
          <a:prstGeom prst="rect">
            <a:avLst/>
          </a:prstGeom>
          <a:noFill/>
          <a:ln w="9525">
            <a:noFill/>
            <a:miter lim="800000"/>
            <a:headEnd/>
            <a:tailEnd/>
          </a:ln>
        </p:spPr>
        <p:txBody>
          <a:bodyPr>
            <a:spAutoFit/>
          </a:bodyPr>
          <a:lstStyle/>
          <a:p>
            <a:pPr algn="just">
              <a:spcBef>
                <a:spcPct val="50000"/>
              </a:spcBef>
            </a:pPr>
            <a:r>
              <a:rPr lang="es-ES" sz="2000" b="1" i="1">
                <a:solidFill>
                  <a:srgbClr val="006600"/>
                </a:solidFill>
              </a:rPr>
              <a:t>“Una pareja de conejos tarda un mes en alcanzar la edad fértil, a partir de ese momento cada vez engendra una pareja de conejos, que a su vez, tras ser fértiles engendrarán cada mes una pareja de conejos.</a:t>
            </a:r>
          </a:p>
          <a:p>
            <a:pPr algn="just">
              <a:spcBef>
                <a:spcPct val="50000"/>
              </a:spcBef>
            </a:pPr>
            <a:r>
              <a:rPr lang="es-ES" sz="2400" b="1" i="1">
                <a:solidFill>
                  <a:srgbClr val="006600"/>
                </a:solidFill>
              </a:rPr>
              <a:t>¿Cuántos conejos habrá al cabo de un determinado número de meses?.”</a:t>
            </a:r>
            <a:r>
              <a:rPr lang="es-ES" sz="2000">
                <a:solidFill>
                  <a:srgbClr val="006600"/>
                </a:solidFill>
              </a:rPr>
              <a:t> </a:t>
            </a:r>
          </a:p>
        </p:txBody>
      </p:sp>
      <p:sp>
        <p:nvSpPr>
          <p:cNvPr id="25605" name="WordArt 5"/>
          <p:cNvSpPr>
            <a:spLocks noChangeArrowheads="1" noChangeShapeType="1" noTextEdit="1"/>
          </p:cNvSpPr>
          <p:nvPr/>
        </p:nvSpPr>
        <p:spPr bwMode="auto">
          <a:xfrm>
            <a:off x="971550" y="260350"/>
            <a:ext cx="7162800" cy="704850"/>
          </a:xfrm>
          <a:prstGeom prst="rect">
            <a:avLst/>
          </a:prstGeom>
        </p:spPr>
        <p:txBody>
          <a:bodyPr wrap="none" fromWordArt="1">
            <a:prstTxWarp prst="textPlain">
              <a:avLst>
                <a:gd name="adj" fmla="val 50000"/>
              </a:avLst>
            </a:prstTxWarp>
          </a:bodyPr>
          <a:lstStyle/>
          <a:p>
            <a:pPr algn="ctr"/>
            <a:r>
              <a:rPr lang="es-ES" sz="4000" i="1" kern="10">
                <a:ln w="9525">
                  <a:solidFill>
                    <a:srgbClr val="000000"/>
                  </a:solidFill>
                  <a:round/>
                  <a:headEnd/>
                  <a:tailEnd/>
                </a:ln>
                <a:solidFill>
                  <a:srgbClr val="FF6600"/>
                </a:solidFill>
                <a:effectLst>
                  <a:outerShdw dist="35921" dir="2700000" algn="ctr" rotWithShape="0">
                    <a:srgbClr val="808080">
                      <a:alpha val="79999"/>
                    </a:srgbClr>
                  </a:outerShdw>
                </a:effectLst>
                <a:latin typeface="Arial Black"/>
              </a:rPr>
              <a:t>REPRODUCCIÓN DE CONEJOS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p:cNvPicPr>
            <a:picLocks noGrp="1" noChangeAspect="1" noChangeArrowheads="1"/>
          </p:cNvPicPr>
          <p:nvPr>
            <p:ph sz="half" idx="1"/>
          </p:nvPr>
        </p:nvPicPr>
        <p:blipFill>
          <a:blip r:embed="rId2"/>
          <a:srcRect/>
          <a:stretch>
            <a:fillRect/>
          </a:stretch>
        </p:blipFill>
        <p:spPr>
          <a:xfrm>
            <a:off x="755650" y="4149725"/>
            <a:ext cx="3048000" cy="2286000"/>
          </a:xfrm>
          <a:noFill/>
        </p:spPr>
      </p:pic>
      <p:pic>
        <p:nvPicPr>
          <p:cNvPr id="26627" name="Picture 9"/>
          <p:cNvPicPr>
            <a:picLocks noGrp="1" noChangeAspect="1" noChangeArrowheads="1"/>
          </p:cNvPicPr>
          <p:nvPr>
            <p:ph sz="half" idx="2"/>
          </p:nvPr>
        </p:nvPicPr>
        <p:blipFill>
          <a:blip r:embed="rId3"/>
          <a:srcRect/>
          <a:stretch>
            <a:fillRect/>
          </a:stretch>
        </p:blipFill>
        <p:spPr>
          <a:xfrm>
            <a:off x="4859338" y="188913"/>
            <a:ext cx="4000500" cy="6397625"/>
          </a:xfrm>
          <a:noFill/>
        </p:spPr>
      </p:pic>
      <p:sp>
        <p:nvSpPr>
          <p:cNvPr id="26628" name="WordArt 12"/>
          <p:cNvSpPr>
            <a:spLocks noChangeArrowheads="1" noChangeShapeType="1" noTextEdit="1"/>
          </p:cNvSpPr>
          <p:nvPr/>
        </p:nvSpPr>
        <p:spPr bwMode="auto">
          <a:xfrm>
            <a:off x="684213" y="260350"/>
            <a:ext cx="3313112" cy="704850"/>
          </a:xfrm>
          <a:prstGeom prst="rect">
            <a:avLst/>
          </a:prstGeom>
        </p:spPr>
        <p:txBody>
          <a:bodyPr wrap="none" fromWordArt="1">
            <a:prstTxWarp prst="textPlain">
              <a:avLst>
                <a:gd name="adj" fmla="val 50000"/>
              </a:avLst>
            </a:prstTxWarp>
          </a:bodyPr>
          <a:lstStyle/>
          <a:p>
            <a:pPr algn="ctr"/>
            <a:r>
              <a:rPr lang="es-ES" sz="4000" i="1" kern="10">
                <a:ln w="9525">
                  <a:solidFill>
                    <a:srgbClr val="000000"/>
                  </a:solidFill>
                  <a:round/>
                  <a:headEnd/>
                  <a:tailEnd/>
                </a:ln>
                <a:solidFill>
                  <a:srgbClr val="CC99FF"/>
                </a:solidFill>
                <a:effectLst>
                  <a:outerShdw dist="35921" dir="2700000" algn="ctr" rotWithShape="0">
                    <a:srgbClr val="808080">
                      <a:alpha val="79999"/>
                    </a:srgbClr>
                  </a:outerShdw>
                </a:effectLst>
                <a:latin typeface="Arial Black"/>
              </a:rPr>
              <a:t>ESPIRALES</a:t>
            </a:r>
          </a:p>
        </p:txBody>
      </p:sp>
      <p:sp>
        <p:nvSpPr>
          <p:cNvPr id="26629" name="AutoShape 13"/>
          <p:cNvSpPr>
            <a:spLocks noChangeArrowheads="1"/>
          </p:cNvSpPr>
          <p:nvPr/>
        </p:nvSpPr>
        <p:spPr bwMode="auto">
          <a:xfrm>
            <a:off x="323850" y="1268413"/>
            <a:ext cx="4103688" cy="2520950"/>
          </a:xfrm>
          <a:prstGeom prst="roundRect">
            <a:avLst>
              <a:gd name="adj" fmla="val 16667"/>
            </a:avLst>
          </a:prstGeom>
          <a:solidFill>
            <a:srgbClr val="C0C0C0"/>
          </a:solidFill>
          <a:ln w="9525">
            <a:solidFill>
              <a:schemeClr val="tx1"/>
            </a:solidFill>
            <a:round/>
            <a:headEnd/>
            <a:tailEnd/>
          </a:ln>
        </p:spPr>
        <p:txBody>
          <a:bodyPr wrap="none" anchor="ctr"/>
          <a:lstStyle/>
          <a:p>
            <a:pPr algn="ctr"/>
            <a:r>
              <a:rPr lang="es-ES" sz="2400">
                <a:solidFill>
                  <a:srgbClr val="333399"/>
                </a:solidFill>
              </a:rPr>
              <a:t>Estos números aparecen</a:t>
            </a:r>
          </a:p>
          <a:p>
            <a:pPr algn="ctr"/>
            <a:r>
              <a:rPr lang="es-ES" sz="2400">
                <a:solidFill>
                  <a:srgbClr val="333399"/>
                </a:solidFill>
              </a:rPr>
              <a:t>en la construcción de las </a:t>
            </a:r>
          </a:p>
          <a:p>
            <a:pPr algn="ctr"/>
            <a:r>
              <a:rPr lang="es-ES" sz="2400">
                <a:solidFill>
                  <a:srgbClr val="333399"/>
                </a:solidFill>
              </a:rPr>
              <a:t>espirales del crecimiento</a:t>
            </a:r>
          </a:p>
          <a:p>
            <a:pPr algn="ctr"/>
            <a:r>
              <a:rPr lang="es-ES" sz="2400">
                <a:solidFill>
                  <a:srgbClr val="333399"/>
                </a:solidFill>
              </a:rPr>
              <a:t>de conchas de moluscos,</a:t>
            </a:r>
          </a:p>
          <a:p>
            <a:pPr algn="ctr"/>
            <a:r>
              <a:rPr lang="es-ES" sz="2400">
                <a:solidFill>
                  <a:srgbClr val="333399"/>
                </a:solidFill>
              </a:rPr>
              <a:t>cuernos de rumiantes,...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467544" y="604137"/>
            <a:ext cx="8229600" cy="1143000"/>
          </a:xfrm>
        </p:spPr>
        <p:txBody>
          <a:bodyPr/>
          <a:lstStyle/>
          <a:p>
            <a:pPr eaLnBrk="1" hangingPunct="1"/>
            <a:r>
              <a:rPr lang="es-ES" dirty="0"/>
              <a:t>VIDEO SUCESIÓN FIBONACCI (HASTA MINUTO 4:42)</a:t>
            </a:r>
          </a:p>
        </p:txBody>
      </p:sp>
      <p:sp>
        <p:nvSpPr>
          <p:cNvPr id="3" name="Rectángulo 2">
            <a:extLst>
              <a:ext uri="{FF2B5EF4-FFF2-40B4-BE49-F238E27FC236}">
                <a16:creationId xmlns:a16="http://schemas.microsoft.com/office/drawing/2014/main" id="{B2352EDA-6542-2A4D-A85E-552FA9927E3D}"/>
              </a:ext>
            </a:extLst>
          </p:cNvPr>
          <p:cNvSpPr/>
          <p:nvPr/>
        </p:nvSpPr>
        <p:spPr>
          <a:xfrm>
            <a:off x="1907704" y="5949280"/>
            <a:ext cx="7236296" cy="369332"/>
          </a:xfrm>
          <a:prstGeom prst="rect">
            <a:avLst/>
          </a:prstGeom>
        </p:spPr>
        <p:txBody>
          <a:bodyPr wrap="square">
            <a:spAutoFit/>
          </a:bodyPr>
          <a:lstStyle/>
          <a:p>
            <a:r>
              <a:rPr lang="es-ES" dirty="0">
                <a:hlinkClick r:id="rId2"/>
              </a:rPr>
              <a:t>https://www.youtube.com/watch?v=yDyMSliKsxI</a:t>
            </a:r>
            <a:r>
              <a:rPr lang="es-ES" dirty="0"/>
              <a:t> </a:t>
            </a:r>
          </a:p>
        </p:txBody>
      </p:sp>
      <p:pic>
        <p:nvPicPr>
          <p:cNvPr id="4" name="Imagen 3">
            <a:extLst>
              <a:ext uri="{FF2B5EF4-FFF2-40B4-BE49-F238E27FC236}">
                <a16:creationId xmlns:a16="http://schemas.microsoft.com/office/drawing/2014/main" id="{05637610-F050-4C4F-86A8-67CDFACF7DEA}"/>
              </a:ext>
            </a:extLst>
          </p:cNvPr>
          <p:cNvPicPr>
            <a:picLocks noChangeAspect="1"/>
          </p:cNvPicPr>
          <p:nvPr/>
        </p:nvPicPr>
        <p:blipFill>
          <a:blip r:embed="rId3"/>
          <a:stretch>
            <a:fillRect/>
          </a:stretch>
        </p:blipFill>
        <p:spPr>
          <a:xfrm>
            <a:off x="1187624" y="1988840"/>
            <a:ext cx="6522478" cy="3718737"/>
          </a:xfrm>
          <a:prstGeom prst="rect">
            <a:avLst/>
          </a:prstGeom>
        </p:spPr>
      </p:pic>
    </p:spTree>
    <p:extLst>
      <p:ext uri="{BB962C8B-B14F-4D97-AF65-F5344CB8AC3E}">
        <p14:creationId xmlns:p14="http://schemas.microsoft.com/office/powerpoint/2010/main" val="4149680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WordArt 4"/>
          <p:cNvSpPr>
            <a:spLocks noChangeArrowheads="1" noChangeShapeType="1" noTextEdit="1"/>
          </p:cNvSpPr>
          <p:nvPr/>
        </p:nvSpPr>
        <p:spPr bwMode="auto">
          <a:xfrm>
            <a:off x="971550" y="260350"/>
            <a:ext cx="7162800" cy="704850"/>
          </a:xfrm>
          <a:prstGeom prst="rect">
            <a:avLst/>
          </a:prstGeom>
        </p:spPr>
        <p:txBody>
          <a:bodyPr wrap="none" fromWordArt="1">
            <a:prstTxWarp prst="textPlain">
              <a:avLst>
                <a:gd name="adj" fmla="val 50000"/>
              </a:avLst>
            </a:prstTxWarp>
          </a:bodyPr>
          <a:lstStyle/>
          <a:p>
            <a:pPr algn="ctr"/>
            <a:r>
              <a:rPr lang="es-ES" sz="4000" i="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rPr>
              <a:t>RECTÁNGULOS DE FIBONACCI</a:t>
            </a:r>
          </a:p>
        </p:txBody>
      </p:sp>
      <p:sp>
        <p:nvSpPr>
          <p:cNvPr id="27651" name="Rectangle 5"/>
          <p:cNvSpPr>
            <a:spLocks noChangeArrowheads="1"/>
          </p:cNvSpPr>
          <p:nvPr/>
        </p:nvSpPr>
        <p:spPr bwMode="auto">
          <a:xfrm>
            <a:off x="1258888" y="1196975"/>
            <a:ext cx="3168650" cy="1584325"/>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27652" name="Rectangle 7"/>
          <p:cNvSpPr>
            <a:spLocks noChangeArrowheads="1"/>
          </p:cNvSpPr>
          <p:nvPr/>
        </p:nvSpPr>
        <p:spPr bwMode="auto">
          <a:xfrm>
            <a:off x="3995738" y="3213100"/>
            <a:ext cx="4895850" cy="2663825"/>
          </a:xfrm>
          <a:prstGeom prst="rect">
            <a:avLst/>
          </a:prstGeom>
          <a:solidFill>
            <a:srgbClr val="99CC00"/>
          </a:solidFill>
          <a:ln w="9525">
            <a:solidFill>
              <a:schemeClr val="tx1"/>
            </a:solidFill>
            <a:miter lim="800000"/>
            <a:headEnd/>
            <a:tailEnd/>
          </a:ln>
        </p:spPr>
        <p:txBody>
          <a:bodyPr wrap="none" anchor="ctr"/>
          <a:lstStyle/>
          <a:p>
            <a:endParaRPr lang="es-ES"/>
          </a:p>
        </p:txBody>
      </p:sp>
      <p:sp>
        <p:nvSpPr>
          <p:cNvPr id="27653" name="WordArt 8"/>
          <p:cNvSpPr>
            <a:spLocks noChangeArrowheads="1" noChangeShapeType="1" noTextEdit="1"/>
          </p:cNvSpPr>
          <p:nvPr/>
        </p:nvSpPr>
        <p:spPr bwMode="auto">
          <a:xfrm>
            <a:off x="684213" y="1844675"/>
            <a:ext cx="304800" cy="638175"/>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5</a:t>
            </a:r>
          </a:p>
        </p:txBody>
      </p:sp>
      <p:sp>
        <p:nvSpPr>
          <p:cNvPr id="27654" name="WordArt 9"/>
          <p:cNvSpPr>
            <a:spLocks noChangeArrowheads="1" noChangeShapeType="1" noTextEdit="1"/>
          </p:cNvSpPr>
          <p:nvPr/>
        </p:nvSpPr>
        <p:spPr bwMode="auto">
          <a:xfrm>
            <a:off x="1692275" y="2852738"/>
            <a:ext cx="304800" cy="638175"/>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8</a:t>
            </a:r>
          </a:p>
        </p:txBody>
      </p:sp>
      <p:sp>
        <p:nvSpPr>
          <p:cNvPr id="27655" name="WordArt 10"/>
          <p:cNvSpPr>
            <a:spLocks noChangeArrowheads="1" noChangeShapeType="1" noTextEdit="1"/>
          </p:cNvSpPr>
          <p:nvPr/>
        </p:nvSpPr>
        <p:spPr bwMode="auto">
          <a:xfrm>
            <a:off x="3492500" y="3357563"/>
            <a:ext cx="304800" cy="638175"/>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8</a:t>
            </a:r>
          </a:p>
        </p:txBody>
      </p:sp>
      <p:sp>
        <p:nvSpPr>
          <p:cNvPr id="27656" name="WordArt 11"/>
          <p:cNvSpPr>
            <a:spLocks noChangeArrowheads="1" noChangeShapeType="1" noTextEdit="1"/>
          </p:cNvSpPr>
          <p:nvPr/>
        </p:nvSpPr>
        <p:spPr bwMode="auto">
          <a:xfrm>
            <a:off x="6300788" y="6021388"/>
            <a:ext cx="304800" cy="638175"/>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13</a:t>
            </a:r>
          </a:p>
        </p:txBody>
      </p:sp>
      <p:sp>
        <p:nvSpPr>
          <p:cNvPr id="27657" name="WordArt 12"/>
          <p:cNvSpPr>
            <a:spLocks noChangeArrowheads="1" noChangeShapeType="1" noTextEdit="1"/>
          </p:cNvSpPr>
          <p:nvPr/>
        </p:nvSpPr>
        <p:spPr bwMode="auto">
          <a:xfrm>
            <a:off x="323850" y="4437063"/>
            <a:ext cx="3257550" cy="1485900"/>
          </a:xfrm>
          <a:prstGeom prst="rect">
            <a:avLst/>
          </a:prstGeom>
        </p:spPr>
        <p:txBody>
          <a:bodyPr wrap="none" fromWordArt="1">
            <a:prstTxWarp prst="textPlain">
              <a:avLst>
                <a:gd name="adj" fmla="val 50000"/>
              </a:avLst>
            </a:prstTxWarp>
          </a:bodyPr>
          <a:lstStyle/>
          <a:p>
            <a:pPr algn="ctr"/>
            <a:r>
              <a:rPr lang="es-ES" sz="2800" i="1" kern="10">
                <a:ln w="9525">
                  <a:solidFill>
                    <a:srgbClr val="000000"/>
                  </a:solidFill>
                  <a:round/>
                  <a:headEnd/>
                  <a:tailEnd/>
                </a:ln>
                <a:solidFill>
                  <a:srgbClr val="FFFF99"/>
                </a:solidFill>
                <a:effectLst>
                  <a:outerShdw dist="35921" dir="2700000" algn="ctr" rotWithShape="0">
                    <a:srgbClr val="808080">
                      <a:alpha val="79999"/>
                    </a:srgbClr>
                  </a:outerShdw>
                </a:effectLst>
                <a:latin typeface="Arial Black"/>
              </a:rPr>
              <a:t>¿A qué número</a:t>
            </a:r>
          </a:p>
          <a:p>
            <a:pPr algn="ctr"/>
            <a:r>
              <a:rPr lang="es-ES" sz="2800" i="1" kern="10">
                <a:ln w="9525">
                  <a:solidFill>
                    <a:srgbClr val="000000"/>
                  </a:solidFill>
                  <a:round/>
                  <a:headEnd/>
                  <a:tailEnd/>
                </a:ln>
                <a:solidFill>
                  <a:srgbClr val="FFFF99"/>
                </a:solidFill>
                <a:effectLst>
                  <a:outerShdw dist="35921" dir="2700000" algn="ctr" rotWithShape="0">
                    <a:srgbClr val="808080">
                      <a:alpha val="79999"/>
                    </a:srgbClr>
                  </a:outerShdw>
                </a:effectLst>
                <a:latin typeface="Arial Black"/>
              </a:rPr>
              <a:t>se aproximan?</a:t>
            </a:r>
          </a:p>
        </p:txBody>
      </p:sp>
      <p:sp>
        <p:nvSpPr>
          <p:cNvPr id="27658" name="WordArt 13"/>
          <p:cNvSpPr>
            <a:spLocks noChangeArrowheads="1" noChangeShapeType="1" noTextEdit="1"/>
          </p:cNvSpPr>
          <p:nvPr/>
        </p:nvSpPr>
        <p:spPr bwMode="auto">
          <a:xfrm>
            <a:off x="5219700" y="1557338"/>
            <a:ext cx="3257550" cy="1485900"/>
          </a:xfrm>
          <a:prstGeom prst="rect">
            <a:avLst/>
          </a:prstGeom>
        </p:spPr>
        <p:txBody>
          <a:bodyPr wrap="none" fromWordArt="1">
            <a:prstTxWarp prst="textPlain">
              <a:avLst>
                <a:gd name="adj" fmla="val 50000"/>
              </a:avLst>
            </a:prstTxWarp>
          </a:bodyPr>
          <a:lstStyle/>
          <a:p>
            <a:pPr algn="ctr"/>
            <a:r>
              <a:rPr lang="es-ES" sz="2800" i="1" kern="10">
                <a:ln w="9525">
                  <a:solidFill>
                    <a:srgbClr val="000000"/>
                  </a:solidFill>
                  <a:round/>
                  <a:headEnd/>
                  <a:tailEnd/>
                </a:ln>
                <a:solidFill>
                  <a:srgbClr val="FFFF99"/>
                </a:solidFill>
                <a:effectLst>
                  <a:outerShdw dist="35921" dir="2700000" algn="ctr" rotWithShape="0">
                    <a:srgbClr val="808080">
                      <a:alpha val="79999"/>
                    </a:srgbClr>
                  </a:outerShdw>
                </a:effectLst>
                <a:latin typeface="Arial Black"/>
              </a:rPr>
              <a:t>¿Qué obtenemos</a:t>
            </a:r>
          </a:p>
          <a:p>
            <a:pPr algn="ctr"/>
            <a:r>
              <a:rPr lang="es-ES" sz="2800" i="1" kern="10">
                <a:ln w="9525">
                  <a:solidFill>
                    <a:srgbClr val="000000"/>
                  </a:solidFill>
                  <a:round/>
                  <a:headEnd/>
                  <a:tailEnd/>
                </a:ln>
                <a:solidFill>
                  <a:srgbClr val="FFFF99"/>
                </a:solidFill>
                <a:effectLst>
                  <a:outerShdw dist="35921" dir="2700000" algn="ctr" rotWithShape="0">
                    <a:srgbClr val="808080">
                      <a:alpha val="79999"/>
                    </a:srgbClr>
                  </a:outerShdw>
                </a:effectLst>
                <a:latin typeface="Arial Black"/>
              </a:rPr>
              <a:t>al dividir bases </a:t>
            </a:r>
          </a:p>
          <a:p>
            <a:pPr algn="ctr"/>
            <a:r>
              <a:rPr lang="es-ES" sz="2800" i="1" kern="10">
                <a:ln w="9525">
                  <a:solidFill>
                    <a:srgbClr val="000000"/>
                  </a:solidFill>
                  <a:round/>
                  <a:headEnd/>
                  <a:tailEnd/>
                </a:ln>
                <a:solidFill>
                  <a:srgbClr val="FFFF99"/>
                </a:solidFill>
                <a:effectLst>
                  <a:outerShdw dist="35921" dir="2700000" algn="ctr" rotWithShape="0">
                    <a:srgbClr val="808080">
                      <a:alpha val="79999"/>
                    </a:srgbClr>
                  </a:outerShdw>
                </a:effectLst>
                <a:latin typeface="Arial Black"/>
              </a:rPr>
              <a:t>entre alturas?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WordArt 2"/>
          <p:cNvSpPr>
            <a:spLocks noChangeArrowheads="1" noChangeShapeType="1" noTextEdit="1"/>
          </p:cNvSpPr>
          <p:nvPr/>
        </p:nvSpPr>
        <p:spPr bwMode="auto">
          <a:xfrm>
            <a:off x="971550" y="260350"/>
            <a:ext cx="7162800" cy="704850"/>
          </a:xfrm>
          <a:prstGeom prst="rect">
            <a:avLst/>
          </a:prstGeom>
        </p:spPr>
        <p:txBody>
          <a:bodyPr wrap="none" fromWordArt="1">
            <a:prstTxWarp prst="textPlain">
              <a:avLst>
                <a:gd name="adj" fmla="val 50000"/>
              </a:avLst>
            </a:prstTxWarp>
          </a:bodyPr>
          <a:lstStyle/>
          <a:p>
            <a:pPr algn="ctr"/>
            <a:r>
              <a:rPr lang="es-ES" sz="4000" i="1" kern="10">
                <a:ln w="9525">
                  <a:solidFill>
                    <a:srgbClr val="000000"/>
                  </a:solidFill>
                  <a:round/>
                  <a:headEnd/>
                  <a:tailEnd/>
                </a:ln>
                <a:solidFill>
                  <a:srgbClr val="CCFFCC"/>
                </a:solidFill>
                <a:effectLst>
                  <a:outerShdw dist="35921" dir="2700000" algn="ctr" rotWithShape="0">
                    <a:srgbClr val="808080">
                      <a:alpha val="79999"/>
                    </a:srgbClr>
                  </a:outerShdw>
                </a:effectLst>
                <a:latin typeface="Arial Black"/>
              </a:rPr>
              <a:t>OTRA PROPIEDAD DE LA SUCESIÓN DE FIBONACCI</a:t>
            </a:r>
          </a:p>
        </p:txBody>
      </p:sp>
      <p:sp>
        <p:nvSpPr>
          <p:cNvPr id="28675" name="AutoShape 3"/>
          <p:cNvSpPr>
            <a:spLocks noChangeArrowheads="1"/>
          </p:cNvSpPr>
          <p:nvPr/>
        </p:nvSpPr>
        <p:spPr bwMode="auto">
          <a:xfrm>
            <a:off x="755650" y="1341438"/>
            <a:ext cx="7775575" cy="3240087"/>
          </a:xfrm>
          <a:prstGeom prst="roundRect">
            <a:avLst>
              <a:gd name="adj" fmla="val 16667"/>
            </a:avLst>
          </a:prstGeom>
          <a:solidFill>
            <a:srgbClr val="FFFF99"/>
          </a:solidFill>
          <a:ln w="9525">
            <a:solidFill>
              <a:schemeClr val="tx1"/>
            </a:solidFill>
            <a:round/>
            <a:headEnd/>
            <a:tailEnd/>
          </a:ln>
        </p:spPr>
        <p:txBody>
          <a:bodyPr wrap="none" anchor="ctr"/>
          <a:lstStyle/>
          <a:p>
            <a:pPr algn="just"/>
            <a:r>
              <a:rPr lang="es-ES" sz="2400" b="1">
                <a:solidFill>
                  <a:srgbClr val="CC3300"/>
                </a:solidFill>
              </a:rPr>
              <a:t>P</a:t>
            </a:r>
            <a:r>
              <a:rPr lang="es-ES" sz="2400">
                <a:solidFill>
                  <a:srgbClr val="CC3300"/>
                </a:solidFill>
              </a:rPr>
              <a:t>iensa en dos números cualesquiera y construye, </a:t>
            </a:r>
          </a:p>
          <a:p>
            <a:pPr algn="just"/>
            <a:r>
              <a:rPr lang="es-ES" sz="2400">
                <a:solidFill>
                  <a:srgbClr val="CC3300"/>
                </a:solidFill>
              </a:rPr>
              <a:t>empezando con esos números, una sucesión </a:t>
            </a:r>
          </a:p>
          <a:p>
            <a:pPr algn="just"/>
            <a:r>
              <a:rPr lang="es-ES" sz="2400">
                <a:solidFill>
                  <a:srgbClr val="CC3300"/>
                </a:solidFill>
              </a:rPr>
              <a:t>como la de Fibonacci, es decir en la que cada </a:t>
            </a:r>
          </a:p>
          <a:p>
            <a:pPr algn="just"/>
            <a:r>
              <a:rPr lang="es-ES" sz="2400">
                <a:solidFill>
                  <a:srgbClr val="CC3300"/>
                </a:solidFill>
              </a:rPr>
              <a:t>término sea la suma de los dos anteriores.</a:t>
            </a:r>
            <a:endParaRPr lang="es-ES" sz="2400" b="1">
              <a:solidFill>
                <a:srgbClr val="CC3300"/>
              </a:solidFill>
            </a:endParaRPr>
          </a:p>
          <a:p>
            <a:pPr algn="just"/>
            <a:endParaRPr lang="es-ES" sz="2400" b="1">
              <a:solidFill>
                <a:srgbClr val="CC3300"/>
              </a:solidFill>
            </a:endParaRPr>
          </a:p>
          <a:p>
            <a:pPr algn="just"/>
            <a:r>
              <a:rPr lang="es-ES" sz="2400" b="1">
                <a:solidFill>
                  <a:srgbClr val="CC3300"/>
                </a:solidFill>
              </a:rPr>
              <a:t>L</a:t>
            </a:r>
            <a:r>
              <a:rPr lang="es-ES" sz="2400">
                <a:solidFill>
                  <a:srgbClr val="CC3300"/>
                </a:solidFill>
              </a:rPr>
              <a:t>a suma de los diez primeros términos </a:t>
            </a:r>
          </a:p>
          <a:p>
            <a:pPr algn="just"/>
            <a:r>
              <a:rPr lang="es-ES" sz="2400">
                <a:solidFill>
                  <a:srgbClr val="CC3300"/>
                </a:solidFill>
              </a:rPr>
              <a:t>de tu sucesión será once veces el séptimo término.</a:t>
            </a:r>
            <a:endParaRPr lang="es-ES" sz="2400" b="1">
              <a:solidFill>
                <a:srgbClr val="CC3300"/>
              </a:solidFill>
            </a:endParaRPr>
          </a:p>
          <a:p>
            <a:pPr algn="just"/>
            <a:endParaRPr lang="es-ES" sz="2400">
              <a:solidFill>
                <a:srgbClr val="CC3300"/>
              </a:solidFill>
            </a:endParaRPr>
          </a:p>
        </p:txBody>
      </p:sp>
      <p:pic>
        <p:nvPicPr>
          <p:cNvPr id="28676" name="Picture 4"/>
          <p:cNvPicPr>
            <a:picLocks noGrp="1" noChangeAspect="1" noChangeArrowheads="1"/>
          </p:cNvPicPr>
          <p:nvPr>
            <p:ph/>
          </p:nvPr>
        </p:nvPicPr>
        <p:blipFill>
          <a:blip r:embed="rId2"/>
          <a:srcRect/>
          <a:stretch>
            <a:fillRect/>
          </a:stretch>
        </p:blipFill>
        <p:spPr>
          <a:xfrm>
            <a:off x="3924300" y="4868863"/>
            <a:ext cx="4392613" cy="1722437"/>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1187450" y="5734050"/>
            <a:ext cx="6408738" cy="863600"/>
          </a:xfrm>
          <a:prstGeom prst="rect">
            <a:avLst/>
          </a:prstGeom>
          <a:solidFill>
            <a:srgbClr val="FFCC99"/>
          </a:solidFill>
          <a:ln w="9525">
            <a:solidFill>
              <a:schemeClr val="tx1"/>
            </a:solidFill>
            <a:miter lim="800000"/>
            <a:headEnd/>
            <a:tailEnd/>
          </a:ln>
        </p:spPr>
        <p:txBody>
          <a:bodyPr wrap="none" anchor="ctr"/>
          <a:lstStyle/>
          <a:p>
            <a:endParaRPr lang="es-ES"/>
          </a:p>
        </p:txBody>
      </p:sp>
      <p:sp>
        <p:nvSpPr>
          <p:cNvPr id="29699" name="Rectangle 4"/>
          <p:cNvSpPr>
            <a:spLocks noChangeArrowheads="1"/>
          </p:cNvSpPr>
          <p:nvPr/>
        </p:nvSpPr>
        <p:spPr bwMode="auto">
          <a:xfrm>
            <a:off x="1547813" y="5805488"/>
            <a:ext cx="5622925" cy="701675"/>
          </a:xfrm>
          <a:prstGeom prst="rect">
            <a:avLst/>
          </a:prstGeom>
          <a:noFill/>
          <a:ln w="9525">
            <a:noFill/>
            <a:miter lim="800000"/>
            <a:headEnd/>
            <a:tailEnd/>
          </a:ln>
        </p:spPr>
        <p:txBody>
          <a:bodyPr anchor="ctr">
            <a:spAutoFit/>
          </a:bodyPr>
          <a:lstStyle/>
          <a:p>
            <a:r>
              <a:rPr lang="es-ES_tradnl" sz="4000" b="1" i="1">
                <a:solidFill>
                  <a:srgbClr val="FFFFFF"/>
                </a:solidFill>
              </a:rPr>
              <a:t>f</a:t>
            </a:r>
            <a:r>
              <a:rPr lang="es-ES_tradnl" sz="4000" b="1" i="1" baseline="-25000">
                <a:solidFill>
                  <a:srgbClr val="FFFFFF"/>
                </a:solidFill>
              </a:rPr>
              <a:t>0</a:t>
            </a:r>
            <a:r>
              <a:rPr lang="es-ES_tradnl" sz="4000" b="1" i="1" baseline="30000">
                <a:solidFill>
                  <a:srgbClr val="FFFFFF"/>
                </a:solidFill>
              </a:rPr>
              <a:t>2 </a:t>
            </a:r>
            <a:r>
              <a:rPr lang="es-ES_tradnl" sz="4000" b="1" i="1">
                <a:solidFill>
                  <a:srgbClr val="FFFFFF"/>
                </a:solidFill>
              </a:rPr>
              <a:t>+ f</a:t>
            </a:r>
            <a:r>
              <a:rPr lang="es-ES_tradnl" sz="4000" b="1" i="1" baseline="-25000">
                <a:solidFill>
                  <a:srgbClr val="FFFFFF"/>
                </a:solidFill>
              </a:rPr>
              <a:t>1</a:t>
            </a:r>
            <a:r>
              <a:rPr lang="es-ES_tradnl" sz="4000" b="1" i="1" baseline="30000">
                <a:solidFill>
                  <a:srgbClr val="FFFFFF"/>
                </a:solidFill>
              </a:rPr>
              <a:t>2</a:t>
            </a:r>
            <a:r>
              <a:rPr lang="es-ES_tradnl" sz="4000" b="1" i="1">
                <a:solidFill>
                  <a:srgbClr val="FFFFFF"/>
                </a:solidFill>
              </a:rPr>
              <a:t>+ …+ f</a:t>
            </a:r>
            <a:r>
              <a:rPr lang="es-ES_tradnl" sz="4000" b="1" i="1" baseline="-25000">
                <a:solidFill>
                  <a:srgbClr val="FFFFFF"/>
                </a:solidFill>
              </a:rPr>
              <a:t>n</a:t>
            </a:r>
            <a:r>
              <a:rPr lang="es-ES_tradnl" sz="4000" b="1" i="1" baseline="30000">
                <a:solidFill>
                  <a:srgbClr val="FFFFFF"/>
                </a:solidFill>
              </a:rPr>
              <a:t>2</a:t>
            </a:r>
            <a:r>
              <a:rPr lang="es-ES_tradnl" sz="4000" b="1" i="1">
                <a:solidFill>
                  <a:srgbClr val="FFFFFF"/>
                </a:solidFill>
              </a:rPr>
              <a:t> =f</a:t>
            </a:r>
            <a:r>
              <a:rPr lang="es-ES_tradnl" sz="4000" b="1" i="1" baseline="-25000">
                <a:solidFill>
                  <a:srgbClr val="FFFFFF"/>
                </a:solidFill>
              </a:rPr>
              <a:t>n</a:t>
            </a:r>
            <a:r>
              <a:rPr lang="es-ES_tradnl" sz="4000" b="1" i="1">
                <a:solidFill>
                  <a:srgbClr val="FFFFFF"/>
                </a:solidFill>
              </a:rPr>
              <a:t>*f</a:t>
            </a:r>
            <a:r>
              <a:rPr lang="es-ES_tradnl" sz="4000" b="1" i="1" baseline="-25000">
                <a:solidFill>
                  <a:srgbClr val="FFFFFF"/>
                </a:solidFill>
              </a:rPr>
              <a:t>n+1</a:t>
            </a:r>
            <a:r>
              <a:rPr lang="en-US" b="1">
                <a:solidFill>
                  <a:schemeClr val="accent1"/>
                </a:solidFill>
              </a:rPr>
              <a:t> </a:t>
            </a:r>
          </a:p>
        </p:txBody>
      </p:sp>
      <p:sp>
        <p:nvSpPr>
          <p:cNvPr id="29700" name="WordArt 6"/>
          <p:cNvSpPr>
            <a:spLocks noChangeArrowheads="1" noChangeShapeType="1" noTextEdit="1"/>
          </p:cNvSpPr>
          <p:nvPr/>
        </p:nvSpPr>
        <p:spPr bwMode="auto">
          <a:xfrm>
            <a:off x="971550" y="260350"/>
            <a:ext cx="7162800" cy="704850"/>
          </a:xfrm>
          <a:prstGeom prst="rect">
            <a:avLst/>
          </a:prstGeom>
        </p:spPr>
        <p:txBody>
          <a:bodyPr wrap="none" fromWordArt="1">
            <a:prstTxWarp prst="textPlain">
              <a:avLst>
                <a:gd name="adj" fmla="val 50000"/>
              </a:avLst>
            </a:prstTxWarp>
          </a:bodyPr>
          <a:lstStyle/>
          <a:p>
            <a:pPr algn="ctr"/>
            <a:r>
              <a:rPr lang="es-ES" sz="4000" i="1" kern="10">
                <a:ln w="9525">
                  <a:solidFill>
                    <a:srgbClr val="000000"/>
                  </a:solidFill>
                  <a:round/>
                  <a:headEnd/>
                  <a:tailEnd/>
                </a:ln>
                <a:solidFill>
                  <a:srgbClr val="CCFFCC"/>
                </a:solidFill>
                <a:effectLst>
                  <a:outerShdw dist="35921" dir="2700000" algn="ctr" rotWithShape="0">
                    <a:srgbClr val="808080">
                      <a:alpha val="79999"/>
                    </a:srgbClr>
                  </a:outerShdw>
                </a:effectLst>
                <a:latin typeface="Arial Black"/>
              </a:rPr>
              <a:t>PROPIEDAD DE LA SUCESIÓN DE FIBONACCI</a:t>
            </a:r>
          </a:p>
        </p:txBody>
      </p:sp>
      <p:sp>
        <p:nvSpPr>
          <p:cNvPr id="29701" name="AutoShape 8"/>
          <p:cNvSpPr>
            <a:spLocks noChangeArrowheads="1"/>
          </p:cNvSpPr>
          <p:nvPr/>
        </p:nvSpPr>
        <p:spPr bwMode="auto">
          <a:xfrm>
            <a:off x="684213" y="1412875"/>
            <a:ext cx="7775575" cy="3960813"/>
          </a:xfrm>
          <a:prstGeom prst="roundRect">
            <a:avLst>
              <a:gd name="adj" fmla="val 16667"/>
            </a:avLst>
          </a:prstGeom>
          <a:solidFill>
            <a:srgbClr val="FFFF99"/>
          </a:solidFill>
          <a:ln w="9525">
            <a:solidFill>
              <a:schemeClr val="tx1"/>
            </a:solidFill>
            <a:round/>
            <a:headEnd/>
            <a:tailEnd/>
          </a:ln>
        </p:spPr>
        <p:txBody>
          <a:bodyPr wrap="none" anchor="ctr"/>
          <a:lstStyle/>
          <a:p>
            <a:r>
              <a:rPr lang="es-ES" sz="2400">
                <a:solidFill>
                  <a:srgbClr val="CC3300"/>
                </a:solidFill>
              </a:rPr>
              <a:t>Fijate que propiedades cumple la sucesión</a:t>
            </a:r>
          </a:p>
          <a:p>
            <a:r>
              <a:rPr lang="es-ES" sz="2400">
                <a:solidFill>
                  <a:srgbClr val="CC3300"/>
                </a:solidFill>
              </a:rPr>
              <a:t>1,1,2,3,5,8,13,21,34,...</a:t>
            </a:r>
          </a:p>
          <a:p>
            <a:endParaRPr lang="es-ES" sz="2400">
              <a:solidFill>
                <a:srgbClr val="CC3300"/>
              </a:solidFill>
            </a:endParaRPr>
          </a:p>
          <a:p>
            <a:pPr>
              <a:buFontTx/>
              <a:buChar char="•"/>
            </a:pPr>
            <a:r>
              <a:rPr lang="es-ES" sz="2400">
                <a:solidFill>
                  <a:srgbClr val="CC3300"/>
                </a:solidFill>
              </a:rPr>
              <a:t> 1</a:t>
            </a:r>
            <a:r>
              <a:rPr lang="es-ES" sz="2400" baseline="30000">
                <a:solidFill>
                  <a:srgbClr val="CC3300"/>
                </a:solidFill>
              </a:rPr>
              <a:t>2</a:t>
            </a:r>
            <a:r>
              <a:rPr lang="es-ES" sz="2400">
                <a:solidFill>
                  <a:srgbClr val="CC3300"/>
                </a:solidFill>
              </a:rPr>
              <a:t>+1</a:t>
            </a:r>
            <a:r>
              <a:rPr lang="es-ES" sz="2400" baseline="30000">
                <a:solidFill>
                  <a:srgbClr val="CC3300"/>
                </a:solidFill>
              </a:rPr>
              <a:t>2</a:t>
            </a:r>
            <a:r>
              <a:rPr lang="es-ES" sz="2400">
                <a:solidFill>
                  <a:srgbClr val="CC3300"/>
                </a:solidFill>
              </a:rPr>
              <a:t>=1*2</a:t>
            </a:r>
          </a:p>
          <a:p>
            <a:pPr>
              <a:buFontTx/>
              <a:buChar char="•"/>
            </a:pPr>
            <a:r>
              <a:rPr lang="es-ES" sz="2400">
                <a:solidFill>
                  <a:srgbClr val="CC3300"/>
                </a:solidFill>
              </a:rPr>
              <a:t> 1</a:t>
            </a:r>
            <a:r>
              <a:rPr lang="es-ES" sz="2400" baseline="30000">
                <a:solidFill>
                  <a:srgbClr val="CC3300"/>
                </a:solidFill>
              </a:rPr>
              <a:t>2</a:t>
            </a:r>
            <a:r>
              <a:rPr lang="es-ES" sz="2400">
                <a:solidFill>
                  <a:srgbClr val="CC3300"/>
                </a:solidFill>
              </a:rPr>
              <a:t>+1</a:t>
            </a:r>
            <a:r>
              <a:rPr lang="es-ES" sz="2400" baseline="30000">
                <a:solidFill>
                  <a:srgbClr val="CC3300"/>
                </a:solidFill>
              </a:rPr>
              <a:t>2</a:t>
            </a:r>
            <a:r>
              <a:rPr lang="es-ES" sz="2400">
                <a:solidFill>
                  <a:srgbClr val="CC3300"/>
                </a:solidFill>
              </a:rPr>
              <a:t>+2</a:t>
            </a:r>
            <a:r>
              <a:rPr lang="es-ES" sz="2400" baseline="30000">
                <a:solidFill>
                  <a:srgbClr val="CC3300"/>
                </a:solidFill>
              </a:rPr>
              <a:t>2</a:t>
            </a:r>
            <a:r>
              <a:rPr lang="es-ES" sz="2400">
                <a:solidFill>
                  <a:srgbClr val="CC3300"/>
                </a:solidFill>
              </a:rPr>
              <a:t>=2*3</a:t>
            </a:r>
          </a:p>
          <a:p>
            <a:pPr>
              <a:buFontTx/>
              <a:buChar char="•"/>
            </a:pPr>
            <a:r>
              <a:rPr lang="es-ES" sz="2400">
                <a:solidFill>
                  <a:srgbClr val="CC3300"/>
                </a:solidFill>
              </a:rPr>
              <a:t> 1</a:t>
            </a:r>
            <a:r>
              <a:rPr lang="es-ES" sz="2400" baseline="30000">
                <a:solidFill>
                  <a:srgbClr val="CC3300"/>
                </a:solidFill>
              </a:rPr>
              <a:t>2</a:t>
            </a:r>
            <a:r>
              <a:rPr lang="es-ES" sz="2400">
                <a:solidFill>
                  <a:srgbClr val="CC3300"/>
                </a:solidFill>
              </a:rPr>
              <a:t>+1</a:t>
            </a:r>
            <a:r>
              <a:rPr lang="es-ES" sz="2400" baseline="30000">
                <a:solidFill>
                  <a:srgbClr val="CC3300"/>
                </a:solidFill>
              </a:rPr>
              <a:t>2</a:t>
            </a:r>
            <a:r>
              <a:rPr lang="es-ES" sz="2400">
                <a:solidFill>
                  <a:srgbClr val="CC3300"/>
                </a:solidFill>
              </a:rPr>
              <a:t>+2</a:t>
            </a:r>
            <a:r>
              <a:rPr lang="es-ES" sz="2400" baseline="30000">
                <a:solidFill>
                  <a:srgbClr val="CC3300"/>
                </a:solidFill>
              </a:rPr>
              <a:t>2</a:t>
            </a:r>
            <a:r>
              <a:rPr lang="es-ES" sz="2400">
                <a:solidFill>
                  <a:srgbClr val="CC3300"/>
                </a:solidFill>
              </a:rPr>
              <a:t>+3</a:t>
            </a:r>
            <a:r>
              <a:rPr lang="es-ES" sz="2400" baseline="30000">
                <a:solidFill>
                  <a:srgbClr val="CC3300"/>
                </a:solidFill>
              </a:rPr>
              <a:t>2</a:t>
            </a:r>
            <a:r>
              <a:rPr lang="es-ES" sz="2400">
                <a:solidFill>
                  <a:srgbClr val="CC3300"/>
                </a:solidFill>
              </a:rPr>
              <a:t>=3*5</a:t>
            </a:r>
          </a:p>
          <a:p>
            <a:endParaRPr lang="es-ES" sz="2400" baseline="30000">
              <a:solidFill>
                <a:srgbClr val="CC3300"/>
              </a:solidFill>
            </a:endParaRPr>
          </a:p>
          <a:p>
            <a:r>
              <a:rPr lang="es-ES" sz="2400">
                <a:solidFill>
                  <a:srgbClr val="CC3300"/>
                </a:solidFill>
              </a:rPr>
              <a:t>Comprueba la siguiente igualdad que correspondería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s-ES"/>
              <a:t>Reflexión de la luz</a:t>
            </a:r>
          </a:p>
        </p:txBody>
      </p:sp>
      <p:sp>
        <p:nvSpPr>
          <p:cNvPr id="3" name="Rectangle 3"/>
          <p:cNvSpPr txBox="1">
            <a:spLocks noChangeArrowheads="1"/>
          </p:cNvSpPr>
          <p:nvPr/>
        </p:nvSpPr>
        <p:spPr>
          <a:xfrm>
            <a:off x="214313" y="1285875"/>
            <a:ext cx="8686800" cy="484028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lnSpc>
                <a:spcPct val="90000"/>
              </a:lnSpc>
              <a:buFontTx/>
              <a:buNone/>
            </a:pPr>
            <a:r>
              <a:rPr lang="es-ES" sz="2400" dirty="0"/>
              <a:t>    </a:t>
            </a:r>
            <a:r>
              <a:rPr lang="es-ES" dirty="0"/>
              <a:t>Leo </a:t>
            </a:r>
            <a:r>
              <a:rPr lang="es-ES" dirty="0" err="1"/>
              <a:t>Moser</a:t>
            </a:r>
            <a:r>
              <a:rPr lang="es-ES" dirty="0"/>
              <a:t> estudió las trayectorias de rayos luminosos que inciden oblicuamente sobre dos láminas de vidrio planas y en contacto. Cuando los rayos se reflejan, las trayectorias posibles del reflejo siempre son números de la sucesión de Fibonacci: para </a:t>
            </a:r>
            <a:r>
              <a:rPr lang="es-ES" i="1" dirty="0"/>
              <a:t>n</a:t>
            </a:r>
            <a:r>
              <a:rPr lang="es-ES" dirty="0"/>
              <a:t> reflexiones, el número de trayectorias es </a:t>
            </a:r>
            <a:r>
              <a:rPr lang="es-ES" i="1" dirty="0"/>
              <a:t>Fn</a:t>
            </a:r>
            <a:r>
              <a:rPr lang="es-ES" dirty="0"/>
              <a:t>+2. </a:t>
            </a:r>
          </a:p>
        </p:txBody>
      </p:sp>
      <p:pic>
        <p:nvPicPr>
          <p:cNvPr id="4" name="Picture 4"/>
          <p:cNvPicPr>
            <a:picLocks noChangeAspect="1" noChangeArrowheads="1"/>
          </p:cNvPicPr>
          <p:nvPr/>
        </p:nvPicPr>
        <p:blipFill>
          <a:blip r:embed="rId2"/>
          <a:srcRect/>
          <a:stretch>
            <a:fillRect/>
          </a:stretch>
        </p:blipFill>
        <p:spPr bwMode="auto">
          <a:xfrm>
            <a:off x="6072188" y="4929188"/>
            <a:ext cx="2276475" cy="1562100"/>
          </a:xfrm>
          <a:prstGeom prst="rect">
            <a:avLst/>
          </a:prstGeom>
          <a:ln>
            <a:noFill/>
          </a:ln>
          <a:effectLst>
            <a:outerShdw blurRad="292100" dist="139700" dir="2700000" algn="tl" rotWithShape="0">
              <a:srgbClr val="333333">
                <a:alpha val="65000"/>
              </a:srgbClr>
            </a:outerShdw>
          </a:effectLst>
        </p:spPr>
      </p:pic>
      <p:pic>
        <p:nvPicPr>
          <p:cNvPr id="5" name="Picture 5"/>
          <p:cNvPicPr>
            <a:picLocks noChangeAspect="1" noChangeArrowheads="1"/>
          </p:cNvPicPr>
          <p:nvPr/>
        </p:nvPicPr>
        <p:blipFill>
          <a:blip r:embed="rId3"/>
          <a:srcRect/>
          <a:stretch>
            <a:fillRect/>
          </a:stretch>
        </p:blipFill>
        <p:spPr bwMode="auto">
          <a:xfrm>
            <a:off x="1714500" y="4786313"/>
            <a:ext cx="3124200" cy="1743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2212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0" y="274638"/>
            <a:ext cx="8229600" cy="1143000"/>
          </a:xfrm>
        </p:spPr>
        <p:txBody>
          <a:bodyPr/>
          <a:lstStyle/>
          <a:p>
            <a:pPr eaLnBrk="1" hangingPunct="1"/>
            <a:r>
              <a:rPr lang="es-ES"/>
              <a:t>Abejas</a:t>
            </a:r>
          </a:p>
        </p:txBody>
      </p:sp>
      <p:sp>
        <p:nvSpPr>
          <p:cNvPr id="31747" name="Rectangle 3"/>
          <p:cNvSpPr>
            <a:spLocks noGrp="1" noChangeArrowheads="1"/>
          </p:cNvSpPr>
          <p:nvPr>
            <p:ph type="body" idx="4294967295"/>
          </p:nvPr>
        </p:nvSpPr>
        <p:spPr>
          <a:xfrm>
            <a:off x="0" y="1184275"/>
            <a:ext cx="8676456" cy="4525963"/>
          </a:xfrm>
        </p:spPr>
        <p:txBody>
          <a:bodyPr/>
          <a:lstStyle/>
          <a:p>
            <a:pPr algn="just" eaLnBrk="1" hangingPunct="1">
              <a:lnSpc>
                <a:spcPct val="80000"/>
              </a:lnSpc>
              <a:buFontTx/>
              <a:buNone/>
            </a:pPr>
            <a:r>
              <a:rPr lang="es-ES" sz="2000" dirty="0"/>
              <a:t>     </a:t>
            </a:r>
            <a:r>
              <a:rPr lang="es-ES" sz="2800" dirty="0"/>
              <a:t>La sucesión puede utilizarse para contar el número de distintas rutas que puede seguir una abeja que va recorriendo las celdillas hexagonales del panal.</a:t>
            </a:r>
          </a:p>
          <a:p>
            <a:pPr algn="just" eaLnBrk="1" hangingPunct="1">
              <a:lnSpc>
                <a:spcPct val="80000"/>
              </a:lnSpc>
              <a:buFontTx/>
              <a:buNone/>
            </a:pPr>
            <a:r>
              <a:rPr lang="es-ES" sz="2800" dirty="0"/>
              <a:t>    Y ya que viene a cuento, las abejas machos, o zánganos, no tienen padre.  Cada zángano tiene una madre, 2 abuelos (los padres de la madre), 3 bisabuelos (y no cuatro, pues el padre de la madre no tuvo padre), 5 tatarabuelos, y así sucesivamente, en sucesión de Fibonacci </a:t>
            </a:r>
          </a:p>
        </p:txBody>
      </p:sp>
      <p:pic>
        <p:nvPicPr>
          <p:cNvPr id="89092" name="Picture 4"/>
          <p:cNvPicPr>
            <a:picLocks noChangeAspect="1" noChangeArrowheads="1"/>
          </p:cNvPicPr>
          <p:nvPr/>
        </p:nvPicPr>
        <p:blipFill>
          <a:blip r:embed="rId2"/>
          <a:srcRect/>
          <a:stretch>
            <a:fillRect/>
          </a:stretch>
        </p:blipFill>
        <p:spPr bwMode="auto">
          <a:xfrm>
            <a:off x="4932040" y="4509120"/>
            <a:ext cx="2466975" cy="18478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755650" y="1341438"/>
            <a:ext cx="7772400" cy="1470025"/>
          </a:xfrm>
        </p:spPr>
        <p:txBody>
          <a:bodyPr/>
          <a:lstStyle/>
          <a:p>
            <a:pPr eaLnBrk="1" hangingPunct="1"/>
            <a:r>
              <a:rPr lang="es-ES" sz="7200" b="1"/>
              <a:t>SUCESIONES</a:t>
            </a:r>
            <a:br>
              <a:rPr lang="es-ES" sz="7200" b="1"/>
            </a:br>
            <a:r>
              <a:rPr lang="es-ES" sz="7200" b="1"/>
              <a:t>GENERALES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274638"/>
            <a:ext cx="8229600" cy="1143000"/>
          </a:xfrm>
        </p:spPr>
        <p:txBody>
          <a:bodyPr/>
          <a:lstStyle/>
          <a:p>
            <a:pPr eaLnBrk="1" hangingPunct="1"/>
            <a:r>
              <a:rPr lang="es-ES"/>
              <a:t>En la Actualidad</a:t>
            </a:r>
          </a:p>
        </p:txBody>
      </p:sp>
      <p:sp>
        <p:nvSpPr>
          <p:cNvPr id="32771" name="Rectangle 3"/>
          <p:cNvSpPr>
            <a:spLocks noGrp="1" noChangeArrowheads="1"/>
          </p:cNvSpPr>
          <p:nvPr>
            <p:ph type="body" idx="4294967295"/>
          </p:nvPr>
        </p:nvSpPr>
        <p:spPr>
          <a:xfrm>
            <a:off x="323528" y="1303656"/>
            <a:ext cx="8229600" cy="4525963"/>
          </a:xfrm>
        </p:spPr>
        <p:txBody>
          <a:bodyPr/>
          <a:lstStyle/>
          <a:p>
            <a:pPr algn="just" eaLnBrk="1" hangingPunct="1">
              <a:lnSpc>
                <a:spcPct val="90000"/>
              </a:lnSpc>
              <a:buFontTx/>
              <a:buNone/>
            </a:pPr>
            <a:r>
              <a:rPr lang="es-ES" dirty="0"/>
              <a:t>   Actualmente tienen mucho interés con la aparición de los ordenadores, ya que r tiene aplicación en clasificación de datos, recuperación de información, generación de números aleatorios, e incluso en métodos rápidos de cálculo aproximado de valores máximos o mínimos de funciones complicadas, en casos donde no se conoce la derivada.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9750" y="1989138"/>
            <a:ext cx="8229600" cy="1143000"/>
          </a:xfrm>
        </p:spPr>
        <p:txBody>
          <a:bodyPr/>
          <a:lstStyle/>
          <a:p>
            <a:pPr eaLnBrk="1" hangingPunct="1"/>
            <a:r>
              <a:rPr lang="es-ES" sz="8000"/>
              <a:t>SUCESIONES</a:t>
            </a:r>
            <a:br>
              <a:rPr lang="es-ES" sz="8000"/>
            </a:br>
            <a:r>
              <a:rPr lang="es-ES" sz="8000"/>
              <a:t>ARITMÉTICAS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576" y="3789040"/>
            <a:ext cx="7528648" cy="172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a:extLst>
              <a:ext uri="{FF2B5EF4-FFF2-40B4-BE49-F238E27FC236}">
                <a16:creationId xmlns:a16="http://schemas.microsoft.com/office/drawing/2014/main" id="{E91893AF-D75D-0343-A595-D0A6DC46B547}"/>
              </a:ext>
            </a:extLst>
          </p:cNvPr>
          <p:cNvSpPr/>
          <p:nvPr/>
        </p:nvSpPr>
        <p:spPr>
          <a:xfrm>
            <a:off x="611560" y="548680"/>
            <a:ext cx="7816680" cy="2246769"/>
          </a:xfrm>
          <a:prstGeom prst="rect">
            <a:avLst/>
          </a:prstGeom>
          <a:solidFill>
            <a:schemeClr val="accent1">
              <a:lumMod val="20000"/>
              <a:lumOff val="80000"/>
            </a:schemeClr>
          </a:solidFill>
          <a:ln>
            <a:solidFill>
              <a:schemeClr val="bg1">
                <a:lumMod val="10000"/>
              </a:schemeClr>
            </a:solidFill>
          </a:ln>
        </p:spPr>
        <p:txBody>
          <a:bodyPr wrap="square">
            <a:spAutoFit/>
          </a:bodyPr>
          <a:lstStyle/>
          <a:p>
            <a:pPr algn="just">
              <a:spcAft>
                <a:spcPts val="0"/>
              </a:spcAft>
            </a:pPr>
            <a:r>
              <a:rPr lang="es-ES" sz="2800" dirty="0">
                <a:latin typeface="Times New Roman" panose="02020603050405020304" pitchFamily="18" charset="0"/>
                <a:ea typeface="Times New Roman" panose="02020603050405020304" pitchFamily="18" charset="0"/>
              </a:rPr>
              <a:t>Una </a:t>
            </a:r>
            <a:r>
              <a:rPr lang="es-ES" sz="2800" u="sng" dirty="0">
                <a:latin typeface="Times New Roman" panose="02020603050405020304" pitchFamily="18" charset="0"/>
                <a:ea typeface="Times New Roman" panose="02020603050405020304" pitchFamily="18" charset="0"/>
              </a:rPr>
              <a:t>sucesión aritmética</a:t>
            </a:r>
            <a:r>
              <a:rPr lang="es-ES" sz="2800" dirty="0">
                <a:latin typeface="Times New Roman" panose="02020603050405020304" pitchFamily="18" charset="0"/>
                <a:ea typeface="Times New Roman" panose="02020603050405020304" pitchFamily="18" charset="0"/>
              </a:rPr>
              <a:t> es una sucesión en la que cada término se obtiene sumándole o restándole una cantidad fija llamada diferencia (d)</a:t>
            </a:r>
          </a:p>
          <a:p>
            <a:pPr algn="just">
              <a:spcAft>
                <a:spcPts val="0"/>
              </a:spcAft>
            </a:pPr>
            <a:r>
              <a:rPr lang="es-ES" sz="2800" dirty="0">
                <a:latin typeface="Times New Roman" panose="02020603050405020304" pitchFamily="18" charset="0"/>
                <a:ea typeface="Times New Roman" panose="02020603050405020304" pitchFamily="18" charset="0"/>
              </a:rPr>
              <a:t>Ejemplo: a) 3, 5, 7, 9, 11, …    (d=2)</a:t>
            </a:r>
          </a:p>
          <a:p>
            <a:pPr algn="just">
              <a:spcAft>
                <a:spcPts val="600"/>
              </a:spcAft>
            </a:pPr>
            <a:r>
              <a:rPr lang="es-ES" sz="2800" dirty="0">
                <a:latin typeface="Times New Roman" panose="02020603050405020304" pitchFamily="18" charset="0"/>
                <a:ea typeface="Times New Roman" panose="02020603050405020304" pitchFamily="18" charset="0"/>
              </a:rPr>
              <a:t>                b) 10, 7, 4, 1, -2 , … (d=-3)</a:t>
            </a:r>
            <a:endParaRPr lang="es-E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055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7544" y="692696"/>
            <a:ext cx="8164249" cy="93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560" y="1988840"/>
            <a:ext cx="7991844"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803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11560" y="533360"/>
            <a:ext cx="8064896" cy="523220"/>
          </a:xfrm>
          <a:prstGeom prst="rect">
            <a:avLst/>
          </a:prstGeom>
          <a:noFill/>
          <a:ln>
            <a:solidFill>
              <a:schemeClr val="accent3">
                <a:lumMod val="50000"/>
              </a:schemeClr>
            </a:solidFill>
          </a:ln>
        </p:spPr>
        <p:txBody>
          <a:bodyPr wrap="square" rtlCol="0">
            <a:spAutoFit/>
          </a:bodyPr>
          <a:lstStyle/>
          <a:p>
            <a:pPr algn="ctr"/>
            <a:r>
              <a:rPr lang="es-ES" sz="2800" b="1" dirty="0"/>
              <a:t>HISTORIA DEL PRODIGIOSO GAUSS</a:t>
            </a:r>
          </a:p>
        </p:txBody>
      </p:sp>
      <p:pic>
        <p:nvPicPr>
          <p:cNvPr id="2" name="Imagen 1">
            <a:extLst>
              <a:ext uri="{FF2B5EF4-FFF2-40B4-BE49-F238E27FC236}">
                <a16:creationId xmlns:a16="http://schemas.microsoft.com/office/drawing/2014/main" id="{0B091FE9-EACD-834F-A205-2C172E70B3F0}"/>
              </a:ext>
            </a:extLst>
          </p:cNvPr>
          <p:cNvPicPr>
            <a:picLocks noChangeAspect="1"/>
          </p:cNvPicPr>
          <p:nvPr/>
        </p:nvPicPr>
        <p:blipFill>
          <a:blip r:embed="rId2"/>
          <a:stretch>
            <a:fillRect/>
          </a:stretch>
        </p:blipFill>
        <p:spPr>
          <a:xfrm>
            <a:off x="611560" y="3425218"/>
            <a:ext cx="2857500" cy="2857500"/>
          </a:xfrm>
          <a:prstGeom prst="rect">
            <a:avLst/>
          </a:prstGeom>
        </p:spPr>
      </p:pic>
      <p:pic>
        <p:nvPicPr>
          <p:cNvPr id="4" name="Imagen 3">
            <a:extLst>
              <a:ext uri="{FF2B5EF4-FFF2-40B4-BE49-F238E27FC236}">
                <a16:creationId xmlns:a16="http://schemas.microsoft.com/office/drawing/2014/main" id="{E180DC08-3FB4-1F48-8618-2966872DDF0C}"/>
              </a:ext>
            </a:extLst>
          </p:cNvPr>
          <p:cNvPicPr>
            <a:picLocks noChangeAspect="1"/>
          </p:cNvPicPr>
          <p:nvPr/>
        </p:nvPicPr>
        <p:blipFill>
          <a:blip r:embed="rId3"/>
          <a:stretch>
            <a:fillRect/>
          </a:stretch>
        </p:blipFill>
        <p:spPr>
          <a:xfrm>
            <a:off x="5095056" y="4077072"/>
            <a:ext cx="3581400" cy="2273300"/>
          </a:xfrm>
          <a:prstGeom prst="rect">
            <a:avLst/>
          </a:prstGeom>
        </p:spPr>
      </p:pic>
      <p:pic>
        <p:nvPicPr>
          <p:cNvPr id="6" name="4 Imagen">
            <a:extLst>
              <a:ext uri="{FF2B5EF4-FFF2-40B4-BE49-F238E27FC236}">
                <a16:creationId xmlns:a16="http://schemas.microsoft.com/office/drawing/2014/main" id="{727F6342-235B-0D4F-BB87-58702B891BA4}"/>
              </a:ext>
            </a:extLst>
          </p:cNvPr>
          <p:cNvPicPr/>
          <p:nvPr/>
        </p:nvPicPr>
        <p:blipFill>
          <a:blip r:embed="rId4"/>
          <a:srcRect/>
          <a:stretch>
            <a:fillRect/>
          </a:stretch>
        </p:blipFill>
        <p:spPr bwMode="auto">
          <a:xfrm>
            <a:off x="2843808" y="1268760"/>
            <a:ext cx="3260704" cy="3297176"/>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2479201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3568" y="620688"/>
            <a:ext cx="7897753" cy="1584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9592" y="2492896"/>
            <a:ext cx="7224964"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903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11560" y="533360"/>
            <a:ext cx="8064896" cy="523220"/>
          </a:xfrm>
          <a:prstGeom prst="rect">
            <a:avLst/>
          </a:prstGeom>
          <a:noFill/>
          <a:ln>
            <a:solidFill>
              <a:schemeClr val="accent3">
                <a:lumMod val="50000"/>
              </a:schemeClr>
            </a:solidFill>
          </a:ln>
        </p:spPr>
        <p:txBody>
          <a:bodyPr wrap="square" rtlCol="0">
            <a:spAutoFit/>
          </a:bodyPr>
          <a:lstStyle/>
          <a:p>
            <a:pPr algn="ctr"/>
            <a:r>
              <a:rPr lang="es-ES" sz="2800" b="1" dirty="0"/>
              <a:t>Actividad de Dan Mayer – Contar escalones</a:t>
            </a:r>
          </a:p>
        </p:txBody>
      </p:sp>
      <p:sp>
        <p:nvSpPr>
          <p:cNvPr id="7" name="CuadroTexto 6">
            <a:extLst>
              <a:ext uri="{FF2B5EF4-FFF2-40B4-BE49-F238E27FC236}">
                <a16:creationId xmlns:a16="http://schemas.microsoft.com/office/drawing/2014/main" id="{262F10ED-100D-283D-A829-5ACB1322648B}"/>
              </a:ext>
            </a:extLst>
          </p:cNvPr>
          <p:cNvSpPr txBox="1"/>
          <p:nvPr/>
        </p:nvSpPr>
        <p:spPr>
          <a:xfrm>
            <a:off x="613968" y="1412776"/>
            <a:ext cx="7774455" cy="584775"/>
          </a:xfrm>
          <a:prstGeom prst="rect">
            <a:avLst/>
          </a:prstGeom>
          <a:noFill/>
        </p:spPr>
        <p:txBody>
          <a:bodyPr wrap="square">
            <a:spAutoFit/>
          </a:bodyPr>
          <a:lstStyle/>
          <a:p>
            <a:r>
              <a:rPr lang="es-ES" sz="3200" dirty="0">
                <a:hlinkClick r:id="rId2"/>
              </a:rPr>
              <a:t>https://www.101qs.com/2714-super-stairs</a:t>
            </a:r>
            <a:r>
              <a:rPr lang="es-ES" sz="3200" dirty="0"/>
              <a:t> </a:t>
            </a:r>
          </a:p>
        </p:txBody>
      </p:sp>
      <p:pic>
        <p:nvPicPr>
          <p:cNvPr id="8" name="Imagen 7">
            <a:extLst>
              <a:ext uri="{FF2B5EF4-FFF2-40B4-BE49-F238E27FC236}">
                <a16:creationId xmlns:a16="http://schemas.microsoft.com/office/drawing/2014/main" id="{63AF5F5F-F383-EBA8-D94C-05B41E8AA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3943" y="2396080"/>
            <a:ext cx="6256114" cy="3542742"/>
          </a:xfrm>
          <a:prstGeom prst="rect">
            <a:avLst/>
          </a:prstGeom>
        </p:spPr>
      </p:pic>
      <p:sp>
        <p:nvSpPr>
          <p:cNvPr id="2" name="2 CuadroTexto">
            <a:extLst>
              <a:ext uri="{FF2B5EF4-FFF2-40B4-BE49-F238E27FC236}">
                <a16:creationId xmlns:a16="http://schemas.microsoft.com/office/drawing/2014/main" id="{87494F1F-4AC9-A65E-E8EA-DF34C1682F96}"/>
              </a:ext>
            </a:extLst>
          </p:cNvPr>
          <p:cNvSpPr txBox="1"/>
          <p:nvPr/>
        </p:nvSpPr>
        <p:spPr>
          <a:xfrm>
            <a:off x="1443943" y="5938822"/>
            <a:ext cx="3128057" cy="523220"/>
          </a:xfrm>
          <a:prstGeom prst="rect">
            <a:avLst/>
          </a:prstGeom>
          <a:noFill/>
          <a:ln>
            <a:solidFill>
              <a:schemeClr val="accent3">
                <a:lumMod val="50000"/>
              </a:schemeClr>
            </a:solidFill>
          </a:ln>
        </p:spPr>
        <p:txBody>
          <a:bodyPr wrap="square" rtlCol="0">
            <a:spAutoFit/>
          </a:bodyPr>
          <a:lstStyle/>
          <a:p>
            <a:pPr algn="ctr"/>
            <a:r>
              <a:rPr lang="es-ES" sz="2800" b="1" dirty="0"/>
              <a:t>21 escalones</a:t>
            </a:r>
          </a:p>
        </p:txBody>
      </p:sp>
    </p:spTree>
    <p:extLst>
      <p:ext uri="{BB962C8B-B14F-4D97-AF65-F5344CB8AC3E}">
        <p14:creationId xmlns:p14="http://schemas.microsoft.com/office/powerpoint/2010/main" val="40934934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11560" y="533360"/>
            <a:ext cx="8064896" cy="523220"/>
          </a:xfrm>
          <a:prstGeom prst="rect">
            <a:avLst/>
          </a:prstGeom>
          <a:noFill/>
          <a:ln>
            <a:solidFill>
              <a:schemeClr val="accent3">
                <a:lumMod val="50000"/>
              </a:schemeClr>
            </a:solidFill>
          </a:ln>
        </p:spPr>
        <p:txBody>
          <a:bodyPr wrap="square" rtlCol="0">
            <a:spAutoFit/>
          </a:bodyPr>
          <a:lstStyle/>
          <a:p>
            <a:pPr algn="ctr"/>
            <a:r>
              <a:rPr lang="es-ES" sz="2800" b="1" dirty="0"/>
              <a:t>Actividad de Dan Mayer – Número de Perritos</a:t>
            </a:r>
          </a:p>
        </p:txBody>
      </p:sp>
      <p:sp>
        <p:nvSpPr>
          <p:cNvPr id="4" name="CuadroTexto 3">
            <a:extLst>
              <a:ext uri="{FF2B5EF4-FFF2-40B4-BE49-F238E27FC236}">
                <a16:creationId xmlns:a16="http://schemas.microsoft.com/office/drawing/2014/main" id="{704F3754-0CE7-F7F1-796B-2385476B600A}"/>
              </a:ext>
            </a:extLst>
          </p:cNvPr>
          <p:cNvSpPr txBox="1"/>
          <p:nvPr/>
        </p:nvSpPr>
        <p:spPr>
          <a:xfrm>
            <a:off x="683568" y="1484784"/>
            <a:ext cx="7704856" cy="584775"/>
          </a:xfrm>
          <a:prstGeom prst="rect">
            <a:avLst/>
          </a:prstGeom>
          <a:noFill/>
        </p:spPr>
        <p:txBody>
          <a:bodyPr wrap="square">
            <a:spAutoFit/>
          </a:bodyPr>
          <a:lstStyle/>
          <a:p>
            <a:r>
              <a:rPr lang="es-ES" sz="3200" dirty="0">
                <a:hlinkClick r:id="rId2"/>
              </a:rPr>
              <a:t>http://robertkaplinsky.com/work/hot-dogs/</a:t>
            </a:r>
            <a:r>
              <a:rPr lang="es-ES" sz="3200" dirty="0"/>
              <a:t> </a:t>
            </a:r>
          </a:p>
        </p:txBody>
      </p:sp>
      <p:pic>
        <p:nvPicPr>
          <p:cNvPr id="5" name="Imagen 4">
            <a:extLst>
              <a:ext uri="{FF2B5EF4-FFF2-40B4-BE49-F238E27FC236}">
                <a16:creationId xmlns:a16="http://schemas.microsoft.com/office/drawing/2014/main" id="{988AE37A-FD52-68AD-8A8A-CD2FFE6DF1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3688" y="2694442"/>
            <a:ext cx="5868144" cy="2678774"/>
          </a:xfrm>
          <a:prstGeom prst="rect">
            <a:avLst/>
          </a:prstGeom>
        </p:spPr>
      </p:pic>
    </p:spTree>
    <p:extLst>
      <p:ext uri="{BB962C8B-B14F-4D97-AF65-F5344CB8AC3E}">
        <p14:creationId xmlns:p14="http://schemas.microsoft.com/office/powerpoint/2010/main" val="773253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11560" y="533360"/>
            <a:ext cx="8064896" cy="523220"/>
          </a:xfrm>
          <a:prstGeom prst="rect">
            <a:avLst/>
          </a:prstGeom>
          <a:noFill/>
          <a:ln>
            <a:solidFill>
              <a:schemeClr val="accent3">
                <a:lumMod val="50000"/>
              </a:schemeClr>
            </a:solidFill>
          </a:ln>
        </p:spPr>
        <p:txBody>
          <a:bodyPr wrap="square" rtlCol="0">
            <a:spAutoFit/>
          </a:bodyPr>
          <a:lstStyle/>
          <a:p>
            <a:pPr algn="ctr"/>
            <a:r>
              <a:rPr lang="es-ES" sz="2800" b="1" dirty="0"/>
              <a:t>Actividad de Dan Mayer – Número de filas</a:t>
            </a:r>
          </a:p>
        </p:txBody>
      </p:sp>
      <p:sp>
        <p:nvSpPr>
          <p:cNvPr id="6" name="CuadroTexto 5">
            <a:extLst>
              <a:ext uri="{FF2B5EF4-FFF2-40B4-BE49-F238E27FC236}">
                <a16:creationId xmlns:a16="http://schemas.microsoft.com/office/drawing/2014/main" id="{3FA3390F-23FD-32A8-5101-42D37A034C3C}"/>
              </a:ext>
            </a:extLst>
          </p:cNvPr>
          <p:cNvSpPr txBox="1"/>
          <p:nvPr/>
        </p:nvSpPr>
        <p:spPr>
          <a:xfrm>
            <a:off x="611560" y="1472420"/>
            <a:ext cx="7848872" cy="584775"/>
          </a:xfrm>
          <a:prstGeom prst="rect">
            <a:avLst/>
          </a:prstGeom>
          <a:noFill/>
        </p:spPr>
        <p:txBody>
          <a:bodyPr wrap="square">
            <a:spAutoFit/>
          </a:bodyPr>
          <a:lstStyle/>
          <a:p>
            <a:r>
              <a:rPr lang="es-ES" sz="3200" dirty="0">
                <a:hlinkClick r:id="rId2"/>
              </a:rPr>
              <a:t>http://threeacts.mrmeyer.com/toothpicks/</a:t>
            </a:r>
            <a:r>
              <a:rPr lang="es-ES" sz="3200" dirty="0"/>
              <a:t> </a:t>
            </a:r>
          </a:p>
        </p:txBody>
      </p:sp>
      <p:pic>
        <p:nvPicPr>
          <p:cNvPr id="7" name="Imagen 6">
            <a:extLst>
              <a:ext uri="{FF2B5EF4-FFF2-40B4-BE49-F238E27FC236}">
                <a16:creationId xmlns:a16="http://schemas.microsoft.com/office/drawing/2014/main" id="{CE7D7A6C-B73B-AAF3-6344-501F942EA8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3652" y="2708920"/>
            <a:ext cx="5156696" cy="3104697"/>
          </a:xfrm>
          <a:prstGeom prst="rect">
            <a:avLst/>
          </a:prstGeom>
        </p:spPr>
      </p:pic>
    </p:spTree>
    <p:extLst>
      <p:ext uri="{BB962C8B-B14F-4D97-AF65-F5344CB8AC3E}">
        <p14:creationId xmlns:p14="http://schemas.microsoft.com/office/powerpoint/2010/main" val="8525814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401838" cy="523220"/>
          </a:xfrm>
          <a:prstGeom prst="rect">
            <a:avLst/>
          </a:prstGeom>
          <a:noFill/>
          <a:ln>
            <a:solidFill>
              <a:schemeClr val="accent3">
                <a:lumMod val="50000"/>
              </a:schemeClr>
            </a:solidFill>
          </a:ln>
        </p:spPr>
        <p:txBody>
          <a:bodyPr wrap="square" rtlCol="0">
            <a:spAutoFit/>
          </a:bodyPr>
          <a:lstStyle/>
          <a:p>
            <a:r>
              <a:rPr lang="es-ES" sz="2800" b="1" dirty="0"/>
              <a:t>7</a:t>
            </a:r>
          </a:p>
        </p:txBody>
      </p:sp>
      <p:sp>
        <p:nvSpPr>
          <p:cNvPr id="2" name="Rectángulo 1">
            <a:extLst>
              <a:ext uri="{FF2B5EF4-FFF2-40B4-BE49-F238E27FC236}">
                <a16:creationId xmlns:a16="http://schemas.microsoft.com/office/drawing/2014/main" id="{5E428CD3-FE94-DB41-87C5-424E296E4E48}"/>
              </a:ext>
            </a:extLst>
          </p:cNvPr>
          <p:cNvSpPr/>
          <p:nvPr/>
        </p:nvSpPr>
        <p:spPr>
          <a:xfrm>
            <a:off x="979722" y="395372"/>
            <a:ext cx="7416824" cy="830997"/>
          </a:xfrm>
          <a:prstGeom prst="rect">
            <a:avLst/>
          </a:prstGeom>
        </p:spPr>
        <p:txBody>
          <a:bodyPr wrap="square">
            <a:spAutoFit/>
          </a:bodyPr>
          <a:lstStyle/>
          <a:p>
            <a:pPr lvl="0"/>
            <a:r>
              <a:rPr lang="es-ES" sz="2400" dirty="0"/>
              <a:t>Determina si las siguientes sucesiones son o no aritméticas</a:t>
            </a:r>
            <a:r>
              <a:rPr lang="es-ES" dirty="0"/>
              <a:t>:</a:t>
            </a:r>
          </a:p>
        </p:txBody>
      </p:sp>
      <p:sp>
        <p:nvSpPr>
          <p:cNvPr id="7" name="Rectángulo 6">
            <a:extLst>
              <a:ext uri="{FF2B5EF4-FFF2-40B4-BE49-F238E27FC236}">
                <a16:creationId xmlns:a16="http://schemas.microsoft.com/office/drawing/2014/main" id="{221ECF5B-C00D-6F45-98DF-27E9E333E125}"/>
              </a:ext>
            </a:extLst>
          </p:cNvPr>
          <p:cNvSpPr/>
          <p:nvPr/>
        </p:nvSpPr>
        <p:spPr>
          <a:xfrm>
            <a:off x="843828" y="1389981"/>
            <a:ext cx="7552718" cy="4909036"/>
          </a:xfrm>
          <a:prstGeom prst="rect">
            <a:avLst/>
          </a:prstGeom>
        </p:spPr>
        <p:txBody>
          <a:bodyPr wrap="square">
            <a:spAutoFit/>
          </a:bodyPr>
          <a:lstStyle/>
          <a:p>
            <a:pPr>
              <a:spcAft>
                <a:spcPts val="600"/>
              </a:spcAft>
            </a:pPr>
            <a:r>
              <a:rPr lang="es-ES" sz="2400" dirty="0">
                <a:latin typeface="Calibri" panose="020F0502020204030204" pitchFamily="34" charset="0"/>
                <a:ea typeface="Times New Roman" panose="02020603050405020304" pitchFamily="18" charset="0"/>
              </a:rPr>
              <a:t>a) 2, 5, 8, 11, 14, …   		 ____________________________________</a:t>
            </a:r>
            <a:endParaRPr lang="es-ES" sz="2400" dirty="0">
              <a:latin typeface="Times New Roman" panose="02020603050405020304" pitchFamily="18" charset="0"/>
              <a:ea typeface="Times New Roman" panose="02020603050405020304" pitchFamily="18" charset="0"/>
            </a:endParaRPr>
          </a:p>
          <a:p>
            <a:pPr>
              <a:spcAft>
                <a:spcPts val="600"/>
              </a:spcAft>
            </a:pPr>
            <a:r>
              <a:rPr lang="es-ES" sz="2400" dirty="0">
                <a:latin typeface="Calibri" panose="020F0502020204030204" pitchFamily="34" charset="0"/>
                <a:ea typeface="Times New Roman" panose="02020603050405020304" pitchFamily="18" charset="0"/>
              </a:rPr>
              <a:t>b) 1, 10, 100, 1000, …    	 ____________________________________</a:t>
            </a:r>
            <a:endParaRPr lang="es-ES" sz="2400" dirty="0">
              <a:latin typeface="Times New Roman" panose="02020603050405020304" pitchFamily="18" charset="0"/>
              <a:ea typeface="Times New Roman" panose="02020603050405020304" pitchFamily="18" charset="0"/>
            </a:endParaRPr>
          </a:p>
          <a:p>
            <a:pPr>
              <a:spcAft>
                <a:spcPts val="600"/>
              </a:spcAft>
            </a:pPr>
            <a:r>
              <a:rPr lang="es-ES" sz="2400" dirty="0">
                <a:latin typeface="Calibri" panose="020F0502020204030204" pitchFamily="34" charset="0"/>
                <a:ea typeface="Times New Roman" panose="02020603050405020304" pitchFamily="18" charset="0"/>
              </a:rPr>
              <a:t>c) 2, 4, 8, 16, 32, …   			 ____________________________________</a:t>
            </a:r>
            <a:endParaRPr lang="es-ES" sz="2400" dirty="0">
              <a:latin typeface="Times New Roman" panose="02020603050405020304" pitchFamily="18" charset="0"/>
              <a:ea typeface="Times New Roman" panose="02020603050405020304" pitchFamily="18" charset="0"/>
            </a:endParaRPr>
          </a:p>
          <a:p>
            <a:pPr>
              <a:spcAft>
                <a:spcPts val="600"/>
              </a:spcAft>
            </a:pPr>
            <a:r>
              <a:rPr lang="es-ES" sz="2400" dirty="0">
                <a:latin typeface="Calibri" panose="020F0502020204030204" pitchFamily="34" charset="0"/>
                <a:ea typeface="Times New Roman" panose="02020603050405020304" pitchFamily="18" charset="0"/>
              </a:rPr>
              <a:t>d) 2, 4, 6, 8, 10, …   			 ____________________________________</a:t>
            </a:r>
            <a:endParaRPr lang="es-ES" sz="2400" dirty="0">
              <a:latin typeface="Times New Roman" panose="02020603050405020304" pitchFamily="18" charset="0"/>
              <a:ea typeface="Times New Roman" panose="02020603050405020304" pitchFamily="18" charset="0"/>
            </a:endParaRPr>
          </a:p>
          <a:p>
            <a:pPr>
              <a:spcAft>
                <a:spcPts val="600"/>
              </a:spcAft>
            </a:pPr>
            <a:r>
              <a:rPr lang="es-ES" sz="2400" dirty="0">
                <a:latin typeface="Calibri" panose="020F0502020204030204" pitchFamily="34" charset="0"/>
                <a:ea typeface="Times New Roman" panose="02020603050405020304" pitchFamily="18" charset="0"/>
              </a:rPr>
              <a:t>e) 8, 4, 0, -4, -8, …   			 ____________________________________</a:t>
            </a:r>
            <a:endParaRPr lang="es-ES" sz="2400" dirty="0">
              <a:latin typeface="Times New Roman" panose="02020603050405020304" pitchFamily="18" charset="0"/>
              <a:ea typeface="Times New Roman" panose="02020603050405020304" pitchFamily="18" charset="0"/>
            </a:endParaRPr>
          </a:p>
          <a:p>
            <a:pPr>
              <a:spcAft>
                <a:spcPts val="600"/>
              </a:spcAft>
            </a:pPr>
            <a:r>
              <a:rPr lang="es-ES" sz="2400" dirty="0">
                <a:latin typeface="Calibri" panose="020F0502020204030204" pitchFamily="34" charset="0"/>
                <a:ea typeface="Times New Roman" panose="02020603050405020304" pitchFamily="18" charset="0"/>
              </a:rPr>
              <a:t>f) 1, 3, 6, 10, 15, …   		 ____________________________________</a:t>
            </a:r>
            <a:endParaRPr lang="es-E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59225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8C0C962-33C2-9F4D-B069-3DB99C73DAA4}"/>
              </a:ext>
            </a:extLst>
          </p:cNvPr>
          <p:cNvSpPr/>
          <p:nvPr/>
        </p:nvSpPr>
        <p:spPr>
          <a:xfrm>
            <a:off x="500034" y="692696"/>
            <a:ext cx="8143932" cy="1569660"/>
          </a:xfrm>
          <a:prstGeom prst="rect">
            <a:avLst/>
          </a:prstGeom>
          <a:solidFill>
            <a:schemeClr val="accent1">
              <a:lumMod val="20000"/>
              <a:lumOff val="80000"/>
            </a:schemeClr>
          </a:solidFill>
          <a:ln>
            <a:solidFill>
              <a:schemeClr val="bg1">
                <a:lumMod val="10000"/>
              </a:schemeClr>
            </a:solidFill>
          </a:ln>
        </p:spPr>
        <p:txBody>
          <a:bodyPr wrap="square">
            <a:spAutoFit/>
          </a:bodyPr>
          <a:lstStyle/>
          <a:p>
            <a:pPr algn="just"/>
            <a:r>
              <a:rPr lang="es-ES" sz="3200" dirty="0">
                <a:latin typeface="Times New Roman" panose="02020603050405020304" pitchFamily="18" charset="0"/>
                <a:ea typeface="Times New Roman" panose="02020603050405020304" pitchFamily="18" charset="0"/>
              </a:rPr>
              <a:t>Una sucesión es un conjunto ordenado de números reales a</a:t>
            </a:r>
            <a:r>
              <a:rPr lang="es-ES" sz="3200" baseline="-25000" dirty="0">
                <a:latin typeface="Times New Roman" panose="02020603050405020304" pitchFamily="18" charset="0"/>
                <a:ea typeface="Times New Roman" panose="02020603050405020304" pitchFamily="18" charset="0"/>
              </a:rPr>
              <a:t>1</a:t>
            </a:r>
            <a:r>
              <a:rPr lang="es-ES" sz="3200" dirty="0">
                <a:latin typeface="Times New Roman" panose="02020603050405020304" pitchFamily="18" charset="0"/>
                <a:ea typeface="Times New Roman" panose="02020603050405020304" pitchFamily="18" charset="0"/>
              </a:rPr>
              <a:t> , a</a:t>
            </a:r>
            <a:r>
              <a:rPr lang="es-ES" sz="3200" baseline="-25000" dirty="0">
                <a:latin typeface="Times New Roman" panose="02020603050405020304" pitchFamily="18" charset="0"/>
                <a:ea typeface="Times New Roman" panose="02020603050405020304" pitchFamily="18" charset="0"/>
              </a:rPr>
              <a:t>2</a:t>
            </a:r>
            <a:r>
              <a:rPr lang="es-ES" sz="3200" dirty="0">
                <a:latin typeface="Times New Roman" panose="02020603050405020304" pitchFamily="18" charset="0"/>
                <a:ea typeface="Times New Roman" panose="02020603050405020304" pitchFamily="18" charset="0"/>
              </a:rPr>
              <a:t> , a</a:t>
            </a:r>
            <a:r>
              <a:rPr lang="es-ES" sz="3200" baseline="-25000" dirty="0">
                <a:latin typeface="Times New Roman" panose="02020603050405020304" pitchFamily="18" charset="0"/>
                <a:ea typeface="Times New Roman" panose="02020603050405020304" pitchFamily="18" charset="0"/>
              </a:rPr>
              <a:t>3</a:t>
            </a:r>
            <a:r>
              <a:rPr lang="es-ES" sz="3200" dirty="0">
                <a:latin typeface="Times New Roman" panose="02020603050405020304" pitchFamily="18" charset="0"/>
                <a:ea typeface="Times New Roman" panose="02020603050405020304" pitchFamily="18" charset="0"/>
              </a:rPr>
              <a:t> , a</a:t>
            </a:r>
            <a:r>
              <a:rPr lang="es-ES" sz="3200" baseline="-25000" dirty="0">
                <a:latin typeface="Times New Roman" panose="02020603050405020304" pitchFamily="18" charset="0"/>
                <a:ea typeface="Times New Roman" panose="02020603050405020304" pitchFamily="18" charset="0"/>
              </a:rPr>
              <a:t>4</a:t>
            </a:r>
            <a:r>
              <a:rPr lang="es-ES" sz="3200" dirty="0">
                <a:latin typeface="Times New Roman" panose="02020603050405020304" pitchFamily="18" charset="0"/>
                <a:ea typeface="Times New Roman" panose="02020603050405020304" pitchFamily="18" charset="0"/>
              </a:rPr>
              <a:t> , … . A cada número de la sucesión se le llama término.</a:t>
            </a:r>
            <a:r>
              <a:rPr lang="es-ES" sz="3200" dirty="0"/>
              <a:t> </a:t>
            </a:r>
          </a:p>
        </p:txBody>
      </p:sp>
      <p:sp>
        <p:nvSpPr>
          <p:cNvPr id="3" name="Rectángulo 2">
            <a:extLst>
              <a:ext uri="{FF2B5EF4-FFF2-40B4-BE49-F238E27FC236}">
                <a16:creationId xmlns:a16="http://schemas.microsoft.com/office/drawing/2014/main" id="{80BF25C1-3CEA-3E4B-9FAD-FE77D5E139CE}"/>
              </a:ext>
            </a:extLst>
          </p:cNvPr>
          <p:cNvSpPr/>
          <p:nvPr/>
        </p:nvSpPr>
        <p:spPr>
          <a:xfrm>
            <a:off x="500034" y="2492896"/>
            <a:ext cx="8143932" cy="1569660"/>
          </a:xfrm>
          <a:prstGeom prst="rect">
            <a:avLst/>
          </a:prstGeom>
          <a:solidFill>
            <a:schemeClr val="accent1">
              <a:lumMod val="20000"/>
              <a:lumOff val="80000"/>
            </a:schemeClr>
          </a:solidFill>
          <a:ln>
            <a:solidFill>
              <a:schemeClr val="bg1">
                <a:lumMod val="10000"/>
              </a:schemeClr>
            </a:solidFill>
          </a:ln>
        </p:spPr>
        <p:txBody>
          <a:bodyPr wrap="square">
            <a:spAutoFit/>
          </a:bodyPr>
          <a:lstStyle/>
          <a:p>
            <a:pPr algn="just"/>
            <a:r>
              <a:rPr lang="es-ES" sz="3200" dirty="0">
                <a:latin typeface="Times New Roman" panose="02020603050405020304" pitchFamily="18" charset="0"/>
                <a:ea typeface="Times New Roman" panose="02020603050405020304" pitchFamily="18" charset="0"/>
              </a:rPr>
              <a:t>A la fórmula que nos permite calcular cualquier término de la sucesión le llamamos </a:t>
            </a:r>
            <a:r>
              <a:rPr lang="es-ES" sz="3200" u="sng" dirty="0">
                <a:latin typeface="Times New Roman" panose="02020603050405020304" pitchFamily="18" charset="0"/>
                <a:ea typeface="Times New Roman" panose="02020603050405020304" pitchFamily="18" charset="0"/>
              </a:rPr>
              <a:t>término general</a:t>
            </a:r>
            <a:r>
              <a:rPr lang="es-ES" sz="3200" dirty="0">
                <a:latin typeface="Times New Roman" panose="02020603050405020304" pitchFamily="18" charset="0"/>
                <a:ea typeface="Times New Roman" panose="02020603050405020304" pitchFamily="18" charset="0"/>
              </a:rPr>
              <a:t>.</a:t>
            </a:r>
            <a:r>
              <a:rPr lang="es-ES" sz="3200" dirty="0"/>
              <a:t> </a:t>
            </a:r>
          </a:p>
        </p:txBody>
      </p:sp>
      <p:sp>
        <p:nvSpPr>
          <p:cNvPr id="4" name="Rectángulo 3">
            <a:extLst>
              <a:ext uri="{FF2B5EF4-FFF2-40B4-BE49-F238E27FC236}">
                <a16:creationId xmlns:a16="http://schemas.microsoft.com/office/drawing/2014/main" id="{EC205C6B-80B9-714F-870C-E8ED119CB2C8}"/>
              </a:ext>
            </a:extLst>
          </p:cNvPr>
          <p:cNvSpPr/>
          <p:nvPr/>
        </p:nvSpPr>
        <p:spPr>
          <a:xfrm>
            <a:off x="528594" y="4332292"/>
            <a:ext cx="8115372" cy="2062103"/>
          </a:xfrm>
          <a:prstGeom prst="rect">
            <a:avLst/>
          </a:prstGeom>
        </p:spPr>
        <p:txBody>
          <a:bodyPr wrap="square">
            <a:spAutoFit/>
          </a:bodyPr>
          <a:lstStyle/>
          <a:p>
            <a:pPr>
              <a:spcAft>
                <a:spcPts val="0"/>
              </a:spcAft>
            </a:pPr>
            <a:r>
              <a:rPr lang="es-ES" sz="3200" dirty="0">
                <a:latin typeface="Times New Roman" panose="02020603050405020304" pitchFamily="18" charset="0"/>
                <a:ea typeface="Times New Roman" panose="02020603050405020304" pitchFamily="18" charset="0"/>
              </a:rPr>
              <a:t>Ejemplos:  </a:t>
            </a:r>
          </a:p>
          <a:p>
            <a:pPr marL="342900" lvl="0" indent="-342900">
              <a:spcAft>
                <a:spcPts val="0"/>
              </a:spcAft>
              <a:buFont typeface="+mj-lt"/>
              <a:buAutoNum type="alphaLcParenR"/>
            </a:pPr>
            <a:r>
              <a:rPr lang="es-ES" sz="3200" dirty="0">
                <a:latin typeface="Times New Roman" panose="02020603050405020304" pitchFamily="18" charset="0"/>
                <a:ea typeface="Times New Roman" panose="02020603050405020304" pitchFamily="18" charset="0"/>
              </a:rPr>
              <a:t>1, 2, 3, 4, 5, …   //  b)  3, 7, 11, 14, 17, …</a:t>
            </a:r>
          </a:p>
          <a:p>
            <a:pPr>
              <a:spcAft>
                <a:spcPts val="0"/>
              </a:spcAft>
            </a:pPr>
            <a:r>
              <a:rPr lang="es-ES" sz="3200" dirty="0">
                <a:latin typeface="Times New Roman" panose="02020603050405020304" pitchFamily="18" charset="0"/>
                <a:ea typeface="Times New Roman" panose="02020603050405020304" pitchFamily="18" charset="0"/>
              </a:rPr>
              <a:t>c)   3, 6, 12, 24, …  //   d)  1, 4, 9, 16, 25, 36, …</a:t>
            </a:r>
          </a:p>
          <a:p>
            <a:pPr>
              <a:spcAft>
                <a:spcPts val="600"/>
              </a:spcAft>
            </a:pPr>
            <a:r>
              <a:rPr lang="es-ES" sz="3200" dirty="0">
                <a:latin typeface="Times New Roman" panose="02020603050405020304" pitchFamily="18" charset="0"/>
                <a:ea typeface="Times New Roman" panose="02020603050405020304" pitchFamily="18" charset="0"/>
              </a:rPr>
              <a:t>e)   1, 1, 2, 3, 5, 8 ,… (Sucesión de Fibonacci)</a:t>
            </a:r>
            <a:endParaRPr lang="es-ES" sz="32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401838" cy="523220"/>
          </a:xfrm>
          <a:prstGeom prst="rect">
            <a:avLst/>
          </a:prstGeom>
          <a:noFill/>
          <a:ln>
            <a:solidFill>
              <a:schemeClr val="accent3">
                <a:lumMod val="50000"/>
              </a:schemeClr>
            </a:solidFill>
          </a:ln>
        </p:spPr>
        <p:txBody>
          <a:bodyPr wrap="square" rtlCol="0">
            <a:spAutoFit/>
          </a:bodyPr>
          <a:lstStyle/>
          <a:p>
            <a:r>
              <a:rPr lang="es-ES" sz="2800" b="1" dirty="0"/>
              <a:t>8</a:t>
            </a:r>
          </a:p>
        </p:txBody>
      </p:sp>
      <p:sp>
        <p:nvSpPr>
          <p:cNvPr id="2" name="Rectángulo 1">
            <a:extLst>
              <a:ext uri="{FF2B5EF4-FFF2-40B4-BE49-F238E27FC236}">
                <a16:creationId xmlns:a16="http://schemas.microsoft.com/office/drawing/2014/main" id="{5E428CD3-FE94-DB41-87C5-424E296E4E48}"/>
              </a:ext>
            </a:extLst>
          </p:cNvPr>
          <p:cNvSpPr/>
          <p:nvPr/>
        </p:nvSpPr>
        <p:spPr>
          <a:xfrm>
            <a:off x="1115616" y="549260"/>
            <a:ext cx="7416824" cy="1569660"/>
          </a:xfrm>
          <a:prstGeom prst="rect">
            <a:avLst/>
          </a:prstGeom>
          <a:solidFill>
            <a:schemeClr val="accent6">
              <a:lumMod val="20000"/>
              <a:lumOff val="80000"/>
            </a:schemeClr>
          </a:solidFill>
          <a:ln>
            <a:solidFill>
              <a:schemeClr val="bg1">
                <a:lumMod val="10000"/>
              </a:schemeClr>
            </a:solidFill>
          </a:ln>
        </p:spPr>
        <p:txBody>
          <a:bodyPr wrap="square">
            <a:spAutoFit/>
          </a:bodyPr>
          <a:lstStyle/>
          <a:p>
            <a:pPr lvl="0" algn="just"/>
            <a:r>
              <a:rPr lang="es-ES" sz="3200" dirty="0"/>
              <a:t>En una progresión aritmética donde a</a:t>
            </a:r>
            <a:r>
              <a:rPr lang="es-ES" sz="3200" baseline="-25000" dirty="0"/>
              <a:t>1</a:t>
            </a:r>
            <a:r>
              <a:rPr lang="es-ES" sz="3200" dirty="0"/>
              <a:t>=4´2 y a</a:t>
            </a:r>
            <a:r>
              <a:rPr lang="es-ES" sz="3200" baseline="-25000" dirty="0"/>
              <a:t>2</a:t>
            </a:r>
            <a:r>
              <a:rPr lang="es-ES" sz="3200" dirty="0"/>
              <a:t>=4´9, calcula el valor de “d” y el término a</a:t>
            </a:r>
            <a:r>
              <a:rPr lang="es-ES" sz="3200" baseline="-25000" dirty="0"/>
              <a:t>5</a:t>
            </a:r>
            <a:r>
              <a:rPr lang="es-ES" sz="3200" dirty="0"/>
              <a:t>.</a:t>
            </a:r>
          </a:p>
        </p:txBody>
      </p:sp>
    </p:spTree>
    <p:extLst>
      <p:ext uri="{BB962C8B-B14F-4D97-AF65-F5344CB8AC3E}">
        <p14:creationId xmlns:p14="http://schemas.microsoft.com/office/powerpoint/2010/main" val="3651595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401838" cy="523220"/>
          </a:xfrm>
          <a:prstGeom prst="rect">
            <a:avLst/>
          </a:prstGeom>
          <a:noFill/>
          <a:ln>
            <a:solidFill>
              <a:schemeClr val="accent3">
                <a:lumMod val="50000"/>
              </a:schemeClr>
            </a:solidFill>
          </a:ln>
        </p:spPr>
        <p:txBody>
          <a:bodyPr wrap="square" rtlCol="0">
            <a:spAutoFit/>
          </a:bodyPr>
          <a:lstStyle/>
          <a:p>
            <a:r>
              <a:rPr lang="es-ES" sz="2800" b="1" dirty="0"/>
              <a:t>9</a:t>
            </a:r>
          </a:p>
        </p:txBody>
      </p:sp>
      <p:sp>
        <p:nvSpPr>
          <p:cNvPr id="2" name="Rectángulo 1">
            <a:extLst>
              <a:ext uri="{FF2B5EF4-FFF2-40B4-BE49-F238E27FC236}">
                <a16:creationId xmlns:a16="http://schemas.microsoft.com/office/drawing/2014/main" id="{5E428CD3-FE94-DB41-87C5-424E296E4E48}"/>
              </a:ext>
            </a:extLst>
          </p:cNvPr>
          <p:cNvSpPr/>
          <p:nvPr/>
        </p:nvSpPr>
        <p:spPr>
          <a:xfrm>
            <a:off x="1115616" y="549260"/>
            <a:ext cx="7416824" cy="1077218"/>
          </a:xfrm>
          <a:prstGeom prst="rect">
            <a:avLst/>
          </a:prstGeom>
          <a:solidFill>
            <a:schemeClr val="accent6">
              <a:lumMod val="20000"/>
              <a:lumOff val="80000"/>
            </a:schemeClr>
          </a:solidFill>
          <a:ln>
            <a:solidFill>
              <a:schemeClr val="bg1">
                <a:lumMod val="10000"/>
              </a:schemeClr>
            </a:solidFill>
          </a:ln>
        </p:spPr>
        <p:txBody>
          <a:bodyPr wrap="square">
            <a:spAutoFit/>
          </a:bodyPr>
          <a:lstStyle/>
          <a:p>
            <a:pPr lvl="0"/>
            <a:r>
              <a:rPr lang="es-ES" sz="3200" dirty="0"/>
              <a:t>En una progresión aritmética donde a</a:t>
            </a:r>
            <a:r>
              <a:rPr lang="es-ES" sz="3200" baseline="-25000" dirty="0"/>
              <a:t>5</a:t>
            </a:r>
            <a:r>
              <a:rPr lang="es-ES" sz="3200" dirty="0"/>
              <a:t>=8 y d=-3, calcula el valor de a</a:t>
            </a:r>
            <a:r>
              <a:rPr lang="es-ES" sz="3200" baseline="-25000" dirty="0"/>
              <a:t>1</a:t>
            </a:r>
            <a:r>
              <a:rPr lang="es-ES" sz="3200" dirty="0"/>
              <a:t> y a</a:t>
            </a:r>
            <a:r>
              <a:rPr lang="es-ES" sz="3200" baseline="-25000" dirty="0"/>
              <a:t>9</a:t>
            </a:r>
            <a:r>
              <a:rPr lang="es-ES" sz="3200" dirty="0"/>
              <a:t>. </a:t>
            </a:r>
          </a:p>
        </p:txBody>
      </p:sp>
    </p:spTree>
    <p:extLst>
      <p:ext uri="{BB962C8B-B14F-4D97-AF65-F5344CB8AC3E}">
        <p14:creationId xmlns:p14="http://schemas.microsoft.com/office/powerpoint/2010/main" val="33116498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10</a:t>
            </a:r>
          </a:p>
        </p:txBody>
      </p:sp>
      <p:sp>
        <p:nvSpPr>
          <p:cNvPr id="2" name="Rectángulo 1">
            <a:extLst>
              <a:ext uri="{FF2B5EF4-FFF2-40B4-BE49-F238E27FC236}">
                <a16:creationId xmlns:a16="http://schemas.microsoft.com/office/drawing/2014/main" id="{5E428CD3-FE94-DB41-87C5-424E296E4E48}"/>
              </a:ext>
            </a:extLst>
          </p:cNvPr>
          <p:cNvSpPr/>
          <p:nvPr/>
        </p:nvSpPr>
        <p:spPr>
          <a:xfrm>
            <a:off x="1403648" y="395371"/>
            <a:ext cx="7416824" cy="830997"/>
          </a:xfrm>
          <a:prstGeom prst="rect">
            <a:avLst/>
          </a:prstGeom>
        </p:spPr>
        <p:txBody>
          <a:bodyPr wrap="square">
            <a:spAutoFit/>
          </a:bodyPr>
          <a:lstStyle/>
          <a:p>
            <a:pPr lvl="0"/>
            <a:r>
              <a:rPr lang="es-ES" sz="2400" dirty="0"/>
              <a:t>Calcula el término general de las siguientes sucesiones aritméticas:</a:t>
            </a:r>
          </a:p>
        </p:txBody>
      </p:sp>
      <p:graphicFrame>
        <p:nvGraphicFramePr>
          <p:cNvPr id="4" name="Tabla 3">
            <a:extLst>
              <a:ext uri="{FF2B5EF4-FFF2-40B4-BE49-F238E27FC236}">
                <a16:creationId xmlns:a16="http://schemas.microsoft.com/office/drawing/2014/main" id="{CCC040B9-46F0-9F44-AD06-F3E8B577F43E}"/>
              </a:ext>
            </a:extLst>
          </p:cNvPr>
          <p:cNvGraphicFramePr>
            <a:graphicFrameLocks noGrp="1"/>
          </p:cNvGraphicFramePr>
          <p:nvPr>
            <p:extLst>
              <p:ext uri="{D42A27DB-BD31-4B8C-83A1-F6EECF244321}">
                <p14:modId xmlns:p14="http://schemas.microsoft.com/office/powerpoint/2010/main" val="2826897125"/>
              </p:ext>
            </p:extLst>
          </p:nvPr>
        </p:nvGraphicFramePr>
        <p:xfrm>
          <a:off x="611875" y="1556792"/>
          <a:ext cx="7992888" cy="2445076"/>
        </p:xfrm>
        <a:graphic>
          <a:graphicData uri="http://schemas.openxmlformats.org/drawingml/2006/table">
            <a:tbl>
              <a:tblPr firstRow="1" firstCol="1" bandRow="1">
                <a:tableStyleId>{5C22544A-7EE6-4342-B048-85BDC9FD1C3A}</a:tableStyleId>
              </a:tblPr>
              <a:tblGrid>
                <a:gridCol w="7992888">
                  <a:extLst>
                    <a:ext uri="{9D8B030D-6E8A-4147-A177-3AD203B41FA5}">
                      <a16:colId xmlns:a16="http://schemas.microsoft.com/office/drawing/2014/main" val="3310493397"/>
                    </a:ext>
                  </a:extLst>
                </a:gridCol>
              </a:tblGrid>
              <a:tr h="611269">
                <a:tc>
                  <a:txBody>
                    <a:bodyPr/>
                    <a:lstStyle/>
                    <a:p>
                      <a:pPr>
                        <a:spcBef>
                          <a:spcPts val="600"/>
                        </a:spcBef>
                        <a:spcAft>
                          <a:spcPts val="600"/>
                        </a:spcAft>
                      </a:pPr>
                      <a:r>
                        <a:rPr lang="es-ES" sz="2800" b="0" dirty="0">
                          <a:solidFill>
                            <a:schemeClr val="tx1"/>
                          </a:solidFill>
                          <a:effectLst/>
                        </a:rPr>
                        <a:t>a) 5, 6, 7, 8, 9, …                    </a:t>
                      </a:r>
                      <a:r>
                        <a:rPr lang="es-ES" sz="3200" b="0" dirty="0" err="1">
                          <a:solidFill>
                            <a:schemeClr val="tx1"/>
                          </a:solidFill>
                          <a:effectLst/>
                        </a:rPr>
                        <a:t>a</a:t>
                      </a:r>
                      <a:r>
                        <a:rPr lang="es-ES" sz="3200" b="0" baseline="-25000" dirty="0" err="1">
                          <a:solidFill>
                            <a:schemeClr val="tx1"/>
                          </a:solidFill>
                          <a:effectLst/>
                        </a:rPr>
                        <a:t>n</a:t>
                      </a:r>
                      <a:r>
                        <a:rPr lang="es-ES" sz="3200" b="0" dirty="0">
                          <a:solidFill>
                            <a:schemeClr val="tx1"/>
                          </a:solidFill>
                          <a:effectLst/>
                        </a:rPr>
                        <a:t> = </a:t>
                      </a:r>
                      <a:endParaRPr lang="es-ES" sz="28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83730794"/>
                  </a:ext>
                </a:extLst>
              </a:tr>
              <a:tr h="611269">
                <a:tc>
                  <a:txBody>
                    <a:bodyPr/>
                    <a:lstStyle/>
                    <a:p>
                      <a:pPr>
                        <a:spcBef>
                          <a:spcPts val="600"/>
                        </a:spcBef>
                        <a:spcAft>
                          <a:spcPts val="600"/>
                        </a:spcAft>
                      </a:pPr>
                      <a:r>
                        <a:rPr lang="es-ES" sz="2800" b="0">
                          <a:solidFill>
                            <a:schemeClr val="tx1"/>
                          </a:solidFill>
                          <a:effectLst/>
                        </a:rPr>
                        <a:t>b) -2, 0, 2, 4, 6, …                   b</a:t>
                      </a:r>
                      <a:r>
                        <a:rPr lang="es-ES" sz="3200" b="0" baseline="-25000">
                          <a:solidFill>
                            <a:schemeClr val="tx1"/>
                          </a:solidFill>
                          <a:effectLst/>
                        </a:rPr>
                        <a:t>n</a:t>
                      </a:r>
                      <a:r>
                        <a:rPr lang="es-ES" sz="3200" b="0">
                          <a:solidFill>
                            <a:schemeClr val="tx1"/>
                          </a:solidFill>
                          <a:effectLst/>
                        </a:rPr>
                        <a:t> = </a:t>
                      </a:r>
                      <a:endParaRPr lang="es-ES" sz="2800" b="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45718511"/>
                  </a:ext>
                </a:extLst>
              </a:tr>
              <a:tr h="611269">
                <a:tc>
                  <a:txBody>
                    <a:bodyPr/>
                    <a:lstStyle/>
                    <a:p>
                      <a:pPr>
                        <a:spcBef>
                          <a:spcPts val="600"/>
                        </a:spcBef>
                        <a:spcAft>
                          <a:spcPts val="600"/>
                        </a:spcAft>
                      </a:pPr>
                      <a:r>
                        <a:rPr lang="es-ES" sz="2800" b="0">
                          <a:solidFill>
                            <a:schemeClr val="tx1"/>
                          </a:solidFill>
                          <a:effectLst/>
                        </a:rPr>
                        <a:t>c) -1, 1, 3, 5, 7, 9, …                c</a:t>
                      </a:r>
                      <a:r>
                        <a:rPr lang="es-ES" sz="3200" b="0" baseline="-25000">
                          <a:solidFill>
                            <a:schemeClr val="tx1"/>
                          </a:solidFill>
                          <a:effectLst/>
                        </a:rPr>
                        <a:t>n</a:t>
                      </a:r>
                      <a:r>
                        <a:rPr lang="es-ES" sz="3200" b="0">
                          <a:solidFill>
                            <a:schemeClr val="tx1"/>
                          </a:solidFill>
                          <a:effectLst/>
                        </a:rPr>
                        <a:t> = </a:t>
                      </a:r>
                      <a:endParaRPr lang="es-ES" sz="2800" b="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098190"/>
                  </a:ext>
                </a:extLst>
              </a:tr>
              <a:tr h="611269">
                <a:tc>
                  <a:txBody>
                    <a:bodyPr/>
                    <a:lstStyle/>
                    <a:p>
                      <a:pPr>
                        <a:spcBef>
                          <a:spcPts val="600"/>
                        </a:spcBef>
                        <a:spcAft>
                          <a:spcPts val="600"/>
                        </a:spcAft>
                      </a:pPr>
                      <a:r>
                        <a:rPr lang="es-ES" sz="2800" b="0" dirty="0">
                          <a:solidFill>
                            <a:schemeClr val="tx1"/>
                          </a:solidFill>
                          <a:effectLst/>
                        </a:rPr>
                        <a:t>d)  3, 6, 9, 12, 15, …                </a:t>
                      </a:r>
                      <a:r>
                        <a:rPr lang="es-ES" sz="2800" b="0" dirty="0" err="1">
                          <a:solidFill>
                            <a:schemeClr val="tx1"/>
                          </a:solidFill>
                          <a:effectLst/>
                        </a:rPr>
                        <a:t>d</a:t>
                      </a:r>
                      <a:r>
                        <a:rPr lang="es-ES" sz="3200" b="0" baseline="-25000" dirty="0" err="1">
                          <a:solidFill>
                            <a:schemeClr val="tx1"/>
                          </a:solidFill>
                          <a:effectLst/>
                        </a:rPr>
                        <a:t>n</a:t>
                      </a:r>
                      <a:r>
                        <a:rPr lang="es-ES" sz="3200" b="0" dirty="0">
                          <a:solidFill>
                            <a:schemeClr val="tx1"/>
                          </a:solidFill>
                          <a:effectLst/>
                        </a:rPr>
                        <a:t> = </a:t>
                      </a:r>
                      <a:endParaRPr lang="es-ES" sz="28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14103067"/>
                  </a:ext>
                </a:extLst>
              </a:tr>
            </a:tbl>
          </a:graphicData>
        </a:graphic>
      </p:graphicFrame>
    </p:spTree>
    <p:extLst>
      <p:ext uri="{BB962C8B-B14F-4D97-AF65-F5344CB8AC3E}">
        <p14:creationId xmlns:p14="http://schemas.microsoft.com/office/powerpoint/2010/main" val="4193385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E428CD3-FE94-DB41-87C5-424E296E4E48}"/>
              </a:ext>
            </a:extLst>
          </p:cNvPr>
          <p:cNvSpPr/>
          <p:nvPr/>
        </p:nvSpPr>
        <p:spPr>
          <a:xfrm>
            <a:off x="1115616" y="437763"/>
            <a:ext cx="7416824" cy="830997"/>
          </a:xfrm>
          <a:prstGeom prst="rect">
            <a:avLst/>
          </a:prstGeom>
        </p:spPr>
        <p:txBody>
          <a:bodyPr wrap="square">
            <a:spAutoFit/>
          </a:bodyPr>
          <a:lstStyle/>
          <a:p>
            <a:pPr lvl="0"/>
            <a:r>
              <a:rPr lang="es-ES" sz="2400" dirty="0"/>
              <a:t>Calcula el término treinta de las siguientes sucesiones aritméticas </a:t>
            </a:r>
          </a:p>
        </p:txBody>
      </p:sp>
      <p:graphicFrame>
        <p:nvGraphicFramePr>
          <p:cNvPr id="4" name="Tabla 3">
            <a:extLst>
              <a:ext uri="{FF2B5EF4-FFF2-40B4-BE49-F238E27FC236}">
                <a16:creationId xmlns:a16="http://schemas.microsoft.com/office/drawing/2014/main" id="{B25603C9-0A67-6B44-B8C5-03E92D33EC62}"/>
              </a:ext>
            </a:extLst>
          </p:cNvPr>
          <p:cNvGraphicFramePr>
            <a:graphicFrameLocks noGrp="1"/>
          </p:cNvGraphicFramePr>
          <p:nvPr>
            <p:extLst>
              <p:ext uri="{D42A27DB-BD31-4B8C-83A1-F6EECF244321}">
                <p14:modId xmlns:p14="http://schemas.microsoft.com/office/powerpoint/2010/main" val="1661762166"/>
              </p:ext>
            </p:extLst>
          </p:nvPr>
        </p:nvGraphicFramePr>
        <p:xfrm>
          <a:off x="586006" y="1628800"/>
          <a:ext cx="8090450" cy="1872207"/>
        </p:xfrm>
        <a:graphic>
          <a:graphicData uri="http://schemas.openxmlformats.org/drawingml/2006/table">
            <a:tbl>
              <a:tblPr firstRow="1" firstCol="1" bandRow="1">
                <a:tableStyleId>{5C22544A-7EE6-4342-B048-85BDC9FD1C3A}</a:tableStyleId>
              </a:tblPr>
              <a:tblGrid>
                <a:gridCol w="8090450">
                  <a:extLst>
                    <a:ext uri="{9D8B030D-6E8A-4147-A177-3AD203B41FA5}">
                      <a16:colId xmlns:a16="http://schemas.microsoft.com/office/drawing/2014/main" val="2298105506"/>
                    </a:ext>
                  </a:extLst>
                </a:gridCol>
              </a:tblGrid>
              <a:tr h="624069">
                <a:tc>
                  <a:txBody>
                    <a:bodyPr/>
                    <a:lstStyle/>
                    <a:p>
                      <a:pPr>
                        <a:spcBef>
                          <a:spcPts val="600"/>
                        </a:spcBef>
                        <a:spcAft>
                          <a:spcPts val="600"/>
                        </a:spcAft>
                      </a:pPr>
                      <a:r>
                        <a:rPr lang="es-ES" sz="2000" b="0" dirty="0">
                          <a:solidFill>
                            <a:schemeClr val="tx1"/>
                          </a:solidFill>
                          <a:effectLst/>
                        </a:rPr>
                        <a:t>a) 8, 11, 14, 17, 20, …            </a:t>
                      </a:r>
                      <a:r>
                        <a:rPr lang="es-ES" sz="2400" b="0" dirty="0" err="1">
                          <a:solidFill>
                            <a:schemeClr val="tx1"/>
                          </a:solidFill>
                          <a:effectLst/>
                        </a:rPr>
                        <a:t>a</a:t>
                      </a:r>
                      <a:r>
                        <a:rPr lang="es-ES" sz="2400" b="0" baseline="-25000" dirty="0" err="1">
                          <a:solidFill>
                            <a:schemeClr val="tx1"/>
                          </a:solidFill>
                          <a:effectLst/>
                        </a:rPr>
                        <a:t>n</a:t>
                      </a:r>
                      <a:r>
                        <a:rPr lang="es-ES" sz="2400" b="0" dirty="0">
                          <a:solidFill>
                            <a:schemeClr val="tx1"/>
                          </a:solidFill>
                          <a:effectLst/>
                        </a:rPr>
                        <a:t> =                         a</a:t>
                      </a:r>
                      <a:r>
                        <a:rPr lang="es-ES" sz="2400" b="0" baseline="-25000" dirty="0">
                          <a:solidFill>
                            <a:schemeClr val="tx1"/>
                          </a:solidFill>
                          <a:effectLst/>
                        </a:rPr>
                        <a:t>30</a:t>
                      </a:r>
                      <a:r>
                        <a:rPr lang="es-ES" sz="2400" b="0" dirty="0">
                          <a:solidFill>
                            <a:schemeClr val="tx1"/>
                          </a:solidFill>
                          <a:effectLst/>
                        </a:rPr>
                        <a:t> =</a:t>
                      </a:r>
                      <a:endParaRPr lang="es-ES"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12285824"/>
                  </a:ext>
                </a:extLst>
              </a:tr>
              <a:tr h="624069">
                <a:tc>
                  <a:txBody>
                    <a:bodyPr/>
                    <a:lstStyle/>
                    <a:p>
                      <a:pPr>
                        <a:spcBef>
                          <a:spcPts val="600"/>
                        </a:spcBef>
                        <a:spcAft>
                          <a:spcPts val="600"/>
                        </a:spcAft>
                      </a:pPr>
                      <a:r>
                        <a:rPr lang="es-ES" sz="2000" b="0" dirty="0">
                          <a:solidFill>
                            <a:schemeClr val="tx1"/>
                          </a:solidFill>
                          <a:effectLst/>
                        </a:rPr>
                        <a:t>b) 9, 5, 1, -3, -7, …                  </a:t>
                      </a:r>
                      <a:r>
                        <a:rPr lang="es-ES" sz="2000" b="0" dirty="0" err="1">
                          <a:solidFill>
                            <a:schemeClr val="tx1"/>
                          </a:solidFill>
                          <a:effectLst/>
                        </a:rPr>
                        <a:t>b</a:t>
                      </a:r>
                      <a:r>
                        <a:rPr lang="es-ES" sz="2400" b="0" baseline="-25000" dirty="0" err="1">
                          <a:solidFill>
                            <a:schemeClr val="tx1"/>
                          </a:solidFill>
                          <a:effectLst/>
                        </a:rPr>
                        <a:t>n</a:t>
                      </a:r>
                      <a:r>
                        <a:rPr lang="es-ES" sz="2400" b="0" dirty="0">
                          <a:solidFill>
                            <a:schemeClr val="tx1"/>
                          </a:solidFill>
                          <a:effectLst/>
                        </a:rPr>
                        <a:t> =                         b</a:t>
                      </a:r>
                      <a:r>
                        <a:rPr lang="es-ES" sz="2400" b="0" baseline="-25000" dirty="0">
                          <a:solidFill>
                            <a:schemeClr val="tx1"/>
                          </a:solidFill>
                          <a:effectLst/>
                        </a:rPr>
                        <a:t>30</a:t>
                      </a:r>
                      <a:r>
                        <a:rPr lang="es-ES" sz="2400" b="0" dirty="0">
                          <a:solidFill>
                            <a:schemeClr val="tx1"/>
                          </a:solidFill>
                          <a:effectLst/>
                        </a:rPr>
                        <a:t> =</a:t>
                      </a:r>
                      <a:endParaRPr lang="es-ES"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36971293"/>
                  </a:ext>
                </a:extLst>
              </a:tr>
              <a:tr h="624069">
                <a:tc>
                  <a:txBody>
                    <a:bodyPr/>
                    <a:lstStyle/>
                    <a:p>
                      <a:pPr>
                        <a:spcBef>
                          <a:spcPts val="600"/>
                        </a:spcBef>
                        <a:spcAft>
                          <a:spcPts val="600"/>
                        </a:spcAft>
                      </a:pPr>
                      <a:r>
                        <a:rPr lang="es-ES" sz="2000" b="0" dirty="0">
                          <a:solidFill>
                            <a:schemeClr val="tx1"/>
                          </a:solidFill>
                          <a:effectLst/>
                        </a:rPr>
                        <a:t>c) 2, 6, 10, 14, 18, …               </a:t>
                      </a:r>
                      <a:r>
                        <a:rPr lang="es-ES" sz="2000" b="0" dirty="0" err="1">
                          <a:solidFill>
                            <a:schemeClr val="tx1"/>
                          </a:solidFill>
                          <a:effectLst/>
                        </a:rPr>
                        <a:t>c</a:t>
                      </a:r>
                      <a:r>
                        <a:rPr lang="es-ES" sz="2400" b="0" baseline="-25000" dirty="0" err="1">
                          <a:solidFill>
                            <a:schemeClr val="tx1"/>
                          </a:solidFill>
                          <a:effectLst/>
                        </a:rPr>
                        <a:t>n</a:t>
                      </a:r>
                      <a:r>
                        <a:rPr lang="es-ES" sz="2400" b="0" dirty="0">
                          <a:solidFill>
                            <a:schemeClr val="tx1"/>
                          </a:solidFill>
                          <a:effectLst/>
                        </a:rPr>
                        <a:t> =                         c</a:t>
                      </a:r>
                      <a:r>
                        <a:rPr lang="es-ES" sz="2400" b="0" baseline="-25000" dirty="0">
                          <a:solidFill>
                            <a:schemeClr val="tx1"/>
                          </a:solidFill>
                          <a:effectLst/>
                        </a:rPr>
                        <a:t>30</a:t>
                      </a:r>
                      <a:r>
                        <a:rPr lang="es-ES" sz="2400" b="0" dirty="0">
                          <a:solidFill>
                            <a:schemeClr val="tx1"/>
                          </a:solidFill>
                          <a:effectLst/>
                        </a:rPr>
                        <a:t> =</a:t>
                      </a:r>
                      <a:endParaRPr lang="es-ES"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56369785"/>
                  </a:ext>
                </a:extLst>
              </a:tr>
            </a:tbl>
          </a:graphicData>
        </a:graphic>
      </p:graphicFrame>
      <p:sp>
        <p:nvSpPr>
          <p:cNvPr id="5" name="2 CuadroTexto">
            <a:extLst>
              <a:ext uri="{FF2B5EF4-FFF2-40B4-BE49-F238E27FC236}">
                <a16:creationId xmlns:a16="http://schemas.microsoft.com/office/drawing/2014/main" id="{A723DA68-CCC5-6985-B85B-B79A36350242}"/>
              </a:ext>
            </a:extLst>
          </p:cNvPr>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11</a:t>
            </a:r>
          </a:p>
        </p:txBody>
      </p:sp>
    </p:spTree>
    <p:extLst>
      <p:ext uri="{BB962C8B-B14F-4D97-AF65-F5344CB8AC3E}">
        <p14:creationId xmlns:p14="http://schemas.microsoft.com/office/powerpoint/2010/main" val="4144807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12</a:t>
            </a:r>
          </a:p>
        </p:txBody>
      </p:sp>
      <p:sp>
        <p:nvSpPr>
          <p:cNvPr id="2" name="Rectángulo 1">
            <a:extLst>
              <a:ext uri="{FF2B5EF4-FFF2-40B4-BE49-F238E27FC236}">
                <a16:creationId xmlns:a16="http://schemas.microsoft.com/office/drawing/2014/main" id="{5E428CD3-FE94-DB41-87C5-424E296E4E48}"/>
              </a:ext>
            </a:extLst>
          </p:cNvPr>
          <p:cNvSpPr/>
          <p:nvPr/>
        </p:nvSpPr>
        <p:spPr>
          <a:xfrm>
            <a:off x="1259632" y="549260"/>
            <a:ext cx="7416824" cy="1569660"/>
          </a:xfrm>
          <a:prstGeom prst="rect">
            <a:avLst/>
          </a:prstGeom>
          <a:solidFill>
            <a:schemeClr val="accent6">
              <a:lumMod val="20000"/>
              <a:lumOff val="80000"/>
            </a:schemeClr>
          </a:solidFill>
          <a:ln>
            <a:solidFill>
              <a:schemeClr val="bg1">
                <a:lumMod val="10000"/>
              </a:schemeClr>
            </a:solidFill>
          </a:ln>
        </p:spPr>
        <p:txBody>
          <a:bodyPr wrap="square">
            <a:spAutoFit/>
          </a:bodyPr>
          <a:lstStyle/>
          <a:p>
            <a:pPr lvl="0"/>
            <a:r>
              <a:rPr lang="es-ES" sz="3200" dirty="0"/>
              <a:t>Calcula el primer término de una sucesión aritmética sabiendo que a</a:t>
            </a:r>
            <a:r>
              <a:rPr lang="es-ES" sz="3200" baseline="-25000" dirty="0"/>
              <a:t>10</a:t>
            </a:r>
            <a:r>
              <a:rPr lang="es-ES" sz="3200" dirty="0"/>
              <a:t>=34 y d=3. </a:t>
            </a:r>
          </a:p>
        </p:txBody>
      </p:sp>
    </p:spTree>
    <p:extLst>
      <p:ext uri="{BB962C8B-B14F-4D97-AF65-F5344CB8AC3E}">
        <p14:creationId xmlns:p14="http://schemas.microsoft.com/office/powerpoint/2010/main" val="32892456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13</a:t>
            </a:r>
          </a:p>
        </p:txBody>
      </p:sp>
      <p:sp>
        <p:nvSpPr>
          <p:cNvPr id="2" name="Rectángulo 1">
            <a:extLst>
              <a:ext uri="{FF2B5EF4-FFF2-40B4-BE49-F238E27FC236}">
                <a16:creationId xmlns:a16="http://schemas.microsoft.com/office/drawing/2014/main" id="{5E428CD3-FE94-DB41-87C5-424E296E4E48}"/>
              </a:ext>
            </a:extLst>
          </p:cNvPr>
          <p:cNvSpPr/>
          <p:nvPr/>
        </p:nvSpPr>
        <p:spPr>
          <a:xfrm>
            <a:off x="1259632" y="549260"/>
            <a:ext cx="7416824" cy="1569660"/>
          </a:xfrm>
          <a:prstGeom prst="rect">
            <a:avLst/>
          </a:prstGeom>
          <a:solidFill>
            <a:schemeClr val="accent6">
              <a:lumMod val="20000"/>
              <a:lumOff val="80000"/>
            </a:schemeClr>
          </a:solidFill>
          <a:ln>
            <a:solidFill>
              <a:schemeClr val="bg1">
                <a:lumMod val="10000"/>
              </a:schemeClr>
            </a:solidFill>
          </a:ln>
        </p:spPr>
        <p:txBody>
          <a:bodyPr wrap="square">
            <a:spAutoFit/>
          </a:bodyPr>
          <a:lstStyle/>
          <a:p>
            <a:pPr lvl="0" algn="just"/>
            <a:r>
              <a:rPr lang="es-ES" sz="3200" dirty="0"/>
              <a:t>Calcula el primer término de una sucesión aritmética sabiendo que a</a:t>
            </a:r>
            <a:r>
              <a:rPr lang="es-ES" sz="3200" baseline="-25000" dirty="0"/>
              <a:t>15</a:t>
            </a:r>
            <a:r>
              <a:rPr lang="es-ES" sz="3200" dirty="0"/>
              <a:t>=40 y d=2</a:t>
            </a:r>
            <a:endParaRPr lang="es-ES" sz="4800" dirty="0"/>
          </a:p>
        </p:txBody>
      </p:sp>
    </p:spTree>
    <p:extLst>
      <p:ext uri="{BB962C8B-B14F-4D97-AF65-F5344CB8AC3E}">
        <p14:creationId xmlns:p14="http://schemas.microsoft.com/office/powerpoint/2010/main" val="20323311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s-ES"/>
              <a:t>Cálculo del gasto del movil</a:t>
            </a:r>
          </a:p>
        </p:txBody>
      </p:sp>
      <p:sp>
        <p:nvSpPr>
          <p:cNvPr id="34819" name="Rectangle 3"/>
          <p:cNvSpPr>
            <a:spLocks noGrp="1" noChangeArrowheads="1"/>
          </p:cNvSpPr>
          <p:nvPr>
            <p:ph type="body" idx="1"/>
          </p:nvPr>
        </p:nvSpPr>
        <p:spPr/>
        <p:txBody>
          <a:bodyPr/>
          <a:lstStyle/>
          <a:p>
            <a:pPr algn="just" eaLnBrk="1" hangingPunct="1">
              <a:buFontTx/>
              <a:buNone/>
            </a:pPr>
            <a:r>
              <a:rPr lang="es-ES" dirty="0"/>
              <a:t>Comprobamos que nosotros gastamos una media de 25 euros al mes. Al comprar el móvil nos gastamos 59€. ¿Cuánto nos habremos gastado en 3 años y 3 meses?</a:t>
            </a:r>
          </a:p>
          <a:p>
            <a:pPr algn="just" eaLnBrk="1" hangingPunct="1">
              <a:buFontTx/>
              <a:buNone/>
            </a:pPr>
            <a:r>
              <a:rPr lang="es-ES" dirty="0"/>
              <a:t> ¿Y en 5 años y 7 meses?</a:t>
            </a:r>
          </a:p>
        </p:txBody>
      </p:sp>
      <p:pic>
        <p:nvPicPr>
          <p:cNvPr id="21508" name="Picture 4"/>
          <p:cNvPicPr>
            <a:picLocks noChangeAspect="1" noChangeArrowheads="1"/>
          </p:cNvPicPr>
          <p:nvPr/>
        </p:nvPicPr>
        <p:blipFill>
          <a:blip r:embed="rId2"/>
          <a:srcRect/>
          <a:stretch>
            <a:fillRect/>
          </a:stretch>
        </p:blipFill>
        <p:spPr bwMode="auto">
          <a:xfrm>
            <a:off x="5286375" y="4149080"/>
            <a:ext cx="2798763" cy="2162175"/>
          </a:xfrm>
          <a:prstGeom prst="rect">
            <a:avLst/>
          </a:prstGeom>
          <a:ln>
            <a:noFill/>
          </a:ln>
          <a:effectLst>
            <a:outerShdw blurRad="292100" dist="139700" dir="2700000" algn="tl" rotWithShape="0">
              <a:srgbClr val="333333">
                <a:alpha val="65000"/>
              </a:srgbClr>
            </a:outerShdw>
          </a:effectLst>
        </p:spPr>
      </p:pic>
      <p:sp>
        <p:nvSpPr>
          <p:cNvPr id="5" name="2 CuadroTexto">
            <a:extLst>
              <a:ext uri="{FF2B5EF4-FFF2-40B4-BE49-F238E27FC236}">
                <a16:creationId xmlns:a16="http://schemas.microsoft.com/office/drawing/2014/main" id="{275127A6-0F3A-9545-B9C0-39959EE303DF}"/>
              </a:ext>
            </a:extLst>
          </p:cNvPr>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14</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331640" y="274638"/>
            <a:ext cx="7355160" cy="1143000"/>
          </a:xfrm>
        </p:spPr>
        <p:txBody>
          <a:bodyPr/>
          <a:lstStyle/>
          <a:p>
            <a:pPr eaLnBrk="1" hangingPunct="1"/>
            <a:r>
              <a:rPr lang="es-ES" sz="3600" dirty="0"/>
              <a:t>Cálculo del gasto de la hipoteca</a:t>
            </a:r>
          </a:p>
        </p:txBody>
      </p:sp>
      <p:sp>
        <p:nvSpPr>
          <p:cNvPr id="36867" name="Rectangle 3"/>
          <p:cNvSpPr>
            <a:spLocks noGrp="1" noChangeArrowheads="1"/>
          </p:cNvSpPr>
          <p:nvPr>
            <p:ph type="body" idx="1"/>
          </p:nvPr>
        </p:nvSpPr>
        <p:spPr>
          <a:xfrm>
            <a:off x="457200" y="1417638"/>
            <a:ext cx="8229600" cy="4525963"/>
          </a:xfrm>
        </p:spPr>
        <p:txBody>
          <a:bodyPr/>
          <a:lstStyle/>
          <a:p>
            <a:pPr algn="just" eaLnBrk="1" hangingPunct="1">
              <a:buFontTx/>
              <a:buNone/>
            </a:pPr>
            <a:r>
              <a:rPr lang="es-ES" dirty="0"/>
              <a:t>Cuota mensual de 550€. De entrada dimos 30000€ ¿Cuánto nos habremos pagado en 4 años y 5 meses?.</a:t>
            </a:r>
          </a:p>
        </p:txBody>
      </p:sp>
      <p:pic>
        <p:nvPicPr>
          <p:cNvPr id="86020" name="Picture 4"/>
          <p:cNvPicPr>
            <a:picLocks noChangeAspect="1" noChangeArrowheads="1"/>
          </p:cNvPicPr>
          <p:nvPr/>
        </p:nvPicPr>
        <p:blipFill>
          <a:blip r:embed="rId2"/>
          <a:srcRect/>
          <a:stretch>
            <a:fillRect/>
          </a:stretch>
        </p:blipFill>
        <p:spPr bwMode="auto">
          <a:xfrm>
            <a:off x="6372200" y="4268788"/>
            <a:ext cx="1857375" cy="1857375"/>
          </a:xfrm>
          <a:prstGeom prst="rect">
            <a:avLst/>
          </a:prstGeom>
          <a:ln>
            <a:noFill/>
          </a:ln>
          <a:effectLst>
            <a:outerShdw blurRad="292100" dist="139700" dir="2700000" algn="tl" rotWithShape="0">
              <a:srgbClr val="333333">
                <a:alpha val="65000"/>
              </a:srgbClr>
            </a:outerShdw>
          </a:effectLst>
        </p:spPr>
      </p:pic>
      <p:sp>
        <p:nvSpPr>
          <p:cNvPr id="5" name="2 CuadroTexto">
            <a:extLst>
              <a:ext uri="{FF2B5EF4-FFF2-40B4-BE49-F238E27FC236}">
                <a16:creationId xmlns:a16="http://schemas.microsoft.com/office/drawing/2014/main" id="{7716A066-B098-4A47-B2F6-C02C87BBFCB1}"/>
              </a:ext>
            </a:extLst>
          </p:cNvPr>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15</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16</a:t>
            </a:r>
          </a:p>
        </p:txBody>
      </p:sp>
      <p:sp>
        <p:nvSpPr>
          <p:cNvPr id="2" name="Rectángulo 1">
            <a:extLst>
              <a:ext uri="{FF2B5EF4-FFF2-40B4-BE49-F238E27FC236}">
                <a16:creationId xmlns:a16="http://schemas.microsoft.com/office/drawing/2014/main" id="{5E428CD3-FE94-DB41-87C5-424E296E4E48}"/>
              </a:ext>
            </a:extLst>
          </p:cNvPr>
          <p:cNvSpPr/>
          <p:nvPr/>
        </p:nvSpPr>
        <p:spPr>
          <a:xfrm>
            <a:off x="1331640" y="549260"/>
            <a:ext cx="7200800" cy="1569660"/>
          </a:xfrm>
          <a:prstGeom prst="rect">
            <a:avLst/>
          </a:prstGeom>
          <a:solidFill>
            <a:schemeClr val="accent6">
              <a:lumMod val="20000"/>
              <a:lumOff val="80000"/>
            </a:schemeClr>
          </a:solidFill>
          <a:ln>
            <a:solidFill>
              <a:schemeClr val="bg1">
                <a:lumMod val="10000"/>
              </a:schemeClr>
            </a:solidFill>
          </a:ln>
        </p:spPr>
        <p:txBody>
          <a:bodyPr wrap="square">
            <a:spAutoFit/>
          </a:bodyPr>
          <a:lstStyle/>
          <a:p>
            <a:pPr lvl="0"/>
            <a:r>
              <a:rPr lang="es-ES" sz="3200" dirty="0"/>
              <a:t>Halla la suma de los 20 primeros términos de la sucesión 1,7,13,19,25, … </a:t>
            </a:r>
          </a:p>
        </p:txBody>
      </p:sp>
    </p:spTree>
    <p:extLst>
      <p:ext uri="{BB962C8B-B14F-4D97-AF65-F5344CB8AC3E}">
        <p14:creationId xmlns:p14="http://schemas.microsoft.com/office/powerpoint/2010/main" val="41490186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17</a:t>
            </a:r>
          </a:p>
        </p:txBody>
      </p:sp>
      <p:sp>
        <p:nvSpPr>
          <p:cNvPr id="2" name="Rectángulo 1">
            <a:extLst>
              <a:ext uri="{FF2B5EF4-FFF2-40B4-BE49-F238E27FC236}">
                <a16:creationId xmlns:a16="http://schemas.microsoft.com/office/drawing/2014/main" id="{5E428CD3-FE94-DB41-87C5-424E296E4E48}"/>
              </a:ext>
            </a:extLst>
          </p:cNvPr>
          <p:cNvSpPr/>
          <p:nvPr/>
        </p:nvSpPr>
        <p:spPr>
          <a:xfrm>
            <a:off x="1331640" y="549260"/>
            <a:ext cx="7200800" cy="1569660"/>
          </a:xfrm>
          <a:prstGeom prst="rect">
            <a:avLst/>
          </a:prstGeom>
          <a:solidFill>
            <a:schemeClr val="accent6">
              <a:lumMod val="20000"/>
              <a:lumOff val="80000"/>
            </a:schemeClr>
          </a:solidFill>
          <a:ln>
            <a:solidFill>
              <a:schemeClr val="bg1">
                <a:lumMod val="10000"/>
              </a:schemeClr>
            </a:solidFill>
          </a:ln>
        </p:spPr>
        <p:txBody>
          <a:bodyPr wrap="square">
            <a:spAutoFit/>
          </a:bodyPr>
          <a:lstStyle/>
          <a:p>
            <a:pPr lvl="0"/>
            <a:r>
              <a:rPr lang="es-ES" sz="3200" dirty="0"/>
              <a:t>Halla la suma de los 30 primeros términos de la sucesión 1,4,7,10,13, … </a:t>
            </a:r>
          </a:p>
        </p:txBody>
      </p:sp>
    </p:spTree>
    <p:extLst>
      <p:ext uri="{BB962C8B-B14F-4D97-AF65-F5344CB8AC3E}">
        <p14:creationId xmlns:p14="http://schemas.microsoft.com/office/powerpoint/2010/main" val="868908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259632" y="623511"/>
            <a:ext cx="7560840" cy="1143000"/>
          </a:xfrm>
        </p:spPr>
        <p:txBody>
          <a:bodyPr/>
          <a:lstStyle/>
          <a:p>
            <a:pPr algn="l" eaLnBrk="1" hangingPunct="1"/>
            <a:r>
              <a:rPr lang="es-ES" sz="3200" b="1" i="1" dirty="0"/>
              <a:t>Dada las siguientes sucesiones calcula los términos indicados</a:t>
            </a:r>
            <a:br>
              <a:rPr lang="es-ES" sz="4000" dirty="0"/>
            </a:br>
            <a:endParaRPr lang="es-ES" sz="4000" dirty="0"/>
          </a:p>
        </p:txBody>
      </p:sp>
      <p:sp>
        <p:nvSpPr>
          <p:cNvPr id="2" name="CuadroTexto 1">
            <a:extLst>
              <a:ext uri="{FF2B5EF4-FFF2-40B4-BE49-F238E27FC236}">
                <a16:creationId xmlns:a16="http://schemas.microsoft.com/office/drawing/2014/main" id="{44B6700D-3FC4-6645-8C1C-953AC1B19151}"/>
              </a:ext>
            </a:extLst>
          </p:cNvPr>
          <p:cNvSpPr txBox="1"/>
          <p:nvPr/>
        </p:nvSpPr>
        <p:spPr>
          <a:xfrm>
            <a:off x="590872" y="548680"/>
            <a:ext cx="452736" cy="646331"/>
          </a:xfrm>
          <a:prstGeom prst="rect">
            <a:avLst/>
          </a:prstGeom>
          <a:noFill/>
          <a:ln w="28575">
            <a:solidFill>
              <a:schemeClr val="bg1">
                <a:lumMod val="50000"/>
              </a:schemeClr>
            </a:solidFill>
          </a:ln>
        </p:spPr>
        <p:txBody>
          <a:bodyPr wrap="square" rtlCol="0">
            <a:spAutoFit/>
          </a:bodyPr>
          <a:lstStyle/>
          <a:p>
            <a:pPr algn="ctr"/>
            <a:r>
              <a:rPr lang="es-ES" sz="3600" dirty="0"/>
              <a:t>0</a:t>
            </a:r>
          </a:p>
        </p:txBody>
      </p:sp>
      <p:sp>
        <p:nvSpPr>
          <p:cNvPr id="3" name="Rectángulo 2">
            <a:extLst>
              <a:ext uri="{FF2B5EF4-FFF2-40B4-BE49-F238E27FC236}">
                <a16:creationId xmlns:a16="http://schemas.microsoft.com/office/drawing/2014/main" id="{41C2DA70-E054-E542-AB76-0CA04507F808}"/>
              </a:ext>
            </a:extLst>
          </p:cNvPr>
          <p:cNvSpPr/>
          <p:nvPr/>
        </p:nvSpPr>
        <p:spPr>
          <a:xfrm>
            <a:off x="590872" y="1556792"/>
            <a:ext cx="8013576" cy="4909036"/>
          </a:xfrm>
          <a:prstGeom prst="rect">
            <a:avLst/>
          </a:prstGeom>
        </p:spPr>
        <p:txBody>
          <a:bodyPr wrap="square">
            <a:spAutoFit/>
          </a:bodyPr>
          <a:lstStyle/>
          <a:p>
            <a:pPr marL="457200">
              <a:spcBef>
                <a:spcPts val="600"/>
              </a:spcBef>
              <a:spcAft>
                <a:spcPts val="1200"/>
              </a:spcAft>
            </a:pPr>
            <a:r>
              <a:rPr lang="es-ES" sz="2800" dirty="0">
                <a:latin typeface="Calibri" panose="020F0502020204030204" pitchFamily="34" charset="0"/>
                <a:ea typeface="Times New Roman" panose="02020603050405020304" pitchFamily="18" charset="0"/>
              </a:rPr>
              <a:t>a) 1, 5, 9, 13, 17, 21, 25, …</a:t>
            </a:r>
          </a:p>
          <a:p>
            <a:pPr marL="457200">
              <a:spcBef>
                <a:spcPts val="600"/>
              </a:spcBef>
              <a:spcAft>
                <a:spcPts val="1200"/>
              </a:spcAft>
            </a:pPr>
            <a:r>
              <a:rPr lang="es-ES" sz="2400" dirty="0">
                <a:latin typeface="Calibri" panose="020F0502020204030204" pitchFamily="34" charset="0"/>
                <a:ea typeface="Times New Roman" panose="02020603050405020304" pitchFamily="18" charset="0"/>
              </a:rPr>
              <a:t>a</a:t>
            </a:r>
            <a:r>
              <a:rPr lang="es-ES" sz="2400" baseline="-25000" dirty="0">
                <a:latin typeface="Calibri" panose="020F0502020204030204" pitchFamily="34" charset="0"/>
                <a:ea typeface="Times New Roman" panose="02020603050405020304" pitchFamily="18" charset="0"/>
              </a:rPr>
              <a:t>2</a:t>
            </a:r>
            <a:r>
              <a:rPr lang="es-ES" sz="2400" dirty="0">
                <a:latin typeface="Calibri" panose="020F0502020204030204" pitchFamily="34" charset="0"/>
                <a:ea typeface="Times New Roman" panose="02020603050405020304" pitchFamily="18" charset="0"/>
              </a:rPr>
              <a:t>= _____	a</a:t>
            </a:r>
            <a:r>
              <a:rPr lang="es-ES" sz="2400" baseline="-25000" dirty="0">
                <a:latin typeface="Calibri" panose="020F0502020204030204" pitchFamily="34" charset="0"/>
                <a:ea typeface="Times New Roman" panose="02020603050405020304" pitchFamily="18" charset="0"/>
              </a:rPr>
              <a:t>5</a:t>
            </a:r>
            <a:r>
              <a:rPr lang="es-ES" sz="2400" dirty="0">
                <a:latin typeface="Calibri" panose="020F0502020204030204" pitchFamily="34" charset="0"/>
                <a:ea typeface="Times New Roman" panose="02020603050405020304" pitchFamily="18" charset="0"/>
              </a:rPr>
              <a:t>= _____        a</a:t>
            </a:r>
            <a:r>
              <a:rPr lang="es-ES" sz="2400" baseline="-25000" dirty="0">
                <a:latin typeface="Calibri" panose="020F0502020204030204" pitchFamily="34" charset="0"/>
                <a:ea typeface="Times New Roman" panose="02020603050405020304" pitchFamily="18" charset="0"/>
              </a:rPr>
              <a:t>8</a:t>
            </a:r>
            <a:r>
              <a:rPr lang="es-ES" sz="2400" dirty="0">
                <a:latin typeface="Calibri" panose="020F0502020204030204" pitchFamily="34" charset="0"/>
                <a:ea typeface="Times New Roman" panose="02020603050405020304" pitchFamily="18" charset="0"/>
              </a:rPr>
              <a:t>= ______   a</a:t>
            </a:r>
            <a:r>
              <a:rPr lang="es-ES" sz="2400" baseline="-25000" dirty="0">
                <a:latin typeface="Calibri" panose="020F0502020204030204" pitchFamily="34" charset="0"/>
                <a:ea typeface="Times New Roman" panose="02020603050405020304" pitchFamily="18" charset="0"/>
              </a:rPr>
              <a:t>9</a:t>
            </a:r>
            <a:r>
              <a:rPr lang="es-ES" sz="2400" dirty="0">
                <a:latin typeface="Calibri" panose="020F0502020204030204" pitchFamily="34" charset="0"/>
                <a:ea typeface="Times New Roman" panose="02020603050405020304" pitchFamily="18" charset="0"/>
              </a:rPr>
              <a:t>= _____</a:t>
            </a:r>
            <a:endParaRPr lang="es-ES" sz="2400" dirty="0">
              <a:latin typeface="Times New Roman" panose="02020603050405020304" pitchFamily="18" charset="0"/>
              <a:ea typeface="Times New Roman" panose="02020603050405020304" pitchFamily="18" charset="0"/>
            </a:endParaRPr>
          </a:p>
          <a:p>
            <a:pPr marL="457200">
              <a:spcBef>
                <a:spcPts val="600"/>
              </a:spcBef>
              <a:spcAft>
                <a:spcPts val="1200"/>
              </a:spcAft>
            </a:pPr>
            <a:r>
              <a:rPr lang="es-ES" sz="2800" dirty="0">
                <a:latin typeface="Calibri" panose="020F0502020204030204" pitchFamily="34" charset="0"/>
                <a:ea typeface="Times New Roman" panose="02020603050405020304" pitchFamily="18" charset="0"/>
              </a:rPr>
              <a:t>b) 1, 3, 5, 7, 9, 11, 13, …	   </a:t>
            </a:r>
            <a:r>
              <a:rPr lang="es-ES" sz="2400" dirty="0">
                <a:latin typeface="Calibri" panose="020F0502020204030204" pitchFamily="34" charset="0"/>
                <a:ea typeface="Times New Roman" panose="02020603050405020304" pitchFamily="18" charset="0"/>
              </a:rPr>
              <a:t>			   </a:t>
            </a:r>
          </a:p>
          <a:p>
            <a:pPr marL="457200">
              <a:spcBef>
                <a:spcPts val="600"/>
              </a:spcBef>
              <a:spcAft>
                <a:spcPts val="1200"/>
              </a:spcAft>
            </a:pPr>
            <a:r>
              <a:rPr lang="es-ES" sz="2400" dirty="0">
                <a:latin typeface="Calibri" panose="020F0502020204030204" pitchFamily="34" charset="0"/>
                <a:ea typeface="Times New Roman" panose="02020603050405020304" pitchFamily="18" charset="0"/>
              </a:rPr>
              <a:t> a</a:t>
            </a:r>
            <a:r>
              <a:rPr lang="es-ES" sz="2400" baseline="-25000" dirty="0">
                <a:latin typeface="Calibri" panose="020F0502020204030204" pitchFamily="34" charset="0"/>
                <a:ea typeface="Times New Roman" panose="02020603050405020304" pitchFamily="18" charset="0"/>
              </a:rPr>
              <a:t>2</a:t>
            </a:r>
            <a:r>
              <a:rPr lang="es-ES" sz="2400" dirty="0">
                <a:latin typeface="Calibri" panose="020F0502020204030204" pitchFamily="34" charset="0"/>
                <a:ea typeface="Times New Roman" panose="02020603050405020304" pitchFamily="18" charset="0"/>
              </a:rPr>
              <a:t>= _____	a</a:t>
            </a:r>
            <a:r>
              <a:rPr lang="es-ES" sz="2400" baseline="-25000" dirty="0">
                <a:latin typeface="Calibri" panose="020F0502020204030204" pitchFamily="34" charset="0"/>
                <a:ea typeface="Times New Roman" panose="02020603050405020304" pitchFamily="18" charset="0"/>
              </a:rPr>
              <a:t>5</a:t>
            </a:r>
            <a:r>
              <a:rPr lang="es-ES" sz="2400" dirty="0">
                <a:latin typeface="Calibri" panose="020F0502020204030204" pitchFamily="34" charset="0"/>
                <a:ea typeface="Times New Roman" panose="02020603050405020304" pitchFamily="18" charset="0"/>
              </a:rPr>
              <a:t>= _____        a</a:t>
            </a:r>
            <a:r>
              <a:rPr lang="es-ES" sz="2400" baseline="-25000" dirty="0">
                <a:latin typeface="Calibri" panose="020F0502020204030204" pitchFamily="34" charset="0"/>
                <a:ea typeface="Times New Roman" panose="02020603050405020304" pitchFamily="18" charset="0"/>
              </a:rPr>
              <a:t>8</a:t>
            </a:r>
            <a:r>
              <a:rPr lang="es-ES" sz="2400" dirty="0">
                <a:latin typeface="Calibri" panose="020F0502020204030204" pitchFamily="34" charset="0"/>
                <a:ea typeface="Times New Roman" panose="02020603050405020304" pitchFamily="18" charset="0"/>
              </a:rPr>
              <a:t>= ______   a</a:t>
            </a:r>
            <a:r>
              <a:rPr lang="es-ES" sz="2400" baseline="-25000" dirty="0">
                <a:latin typeface="Calibri" panose="020F0502020204030204" pitchFamily="34" charset="0"/>
                <a:ea typeface="Times New Roman" panose="02020603050405020304" pitchFamily="18" charset="0"/>
              </a:rPr>
              <a:t>9</a:t>
            </a:r>
            <a:r>
              <a:rPr lang="es-ES" sz="2400" dirty="0">
                <a:latin typeface="Calibri" panose="020F0502020204030204" pitchFamily="34" charset="0"/>
                <a:ea typeface="Times New Roman" panose="02020603050405020304" pitchFamily="18" charset="0"/>
              </a:rPr>
              <a:t>= _____ </a:t>
            </a:r>
            <a:endParaRPr lang="es-ES" sz="2400" dirty="0">
              <a:latin typeface="Times New Roman" panose="02020603050405020304" pitchFamily="18" charset="0"/>
              <a:ea typeface="Times New Roman" panose="02020603050405020304" pitchFamily="18" charset="0"/>
            </a:endParaRPr>
          </a:p>
          <a:p>
            <a:pPr marL="457200">
              <a:spcBef>
                <a:spcPts val="600"/>
              </a:spcBef>
              <a:spcAft>
                <a:spcPts val="1200"/>
              </a:spcAft>
            </a:pPr>
            <a:r>
              <a:rPr lang="es-ES" sz="2800" dirty="0">
                <a:latin typeface="Calibri" panose="020F0502020204030204" pitchFamily="34" charset="0"/>
                <a:ea typeface="Times New Roman" panose="02020603050405020304" pitchFamily="18" charset="0"/>
              </a:rPr>
              <a:t>c) 1, 1, 2, 3, 5, 8, 13, …	</a:t>
            </a:r>
            <a:r>
              <a:rPr lang="es-ES" sz="2400" dirty="0">
                <a:latin typeface="Calibri" panose="020F0502020204030204" pitchFamily="34" charset="0"/>
                <a:ea typeface="Times New Roman" panose="02020603050405020304" pitchFamily="18" charset="0"/>
              </a:rPr>
              <a:t>			      </a:t>
            </a:r>
          </a:p>
          <a:p>
            <a:pPr marL="457200">
              <a:spcBef>
                <a:spcPts val="600"/>
              </a:spcBef>
              <a:spcAft>
                <a:spcPts val="1200"/>
              </a:spcAft>
            </a:pPr>
            <a:r>
              <a:rPr lang="es-ES" sz="2400" dirty="0">
                <a:latin typeface="Calibri" panose="020F0502020204030204" pitchFamily="34" charset="0"/>
                <a:ea typeface="Times New Roman" panose="02020603050405020304" pitchFamily="18" charset="0"/>
              </a:rPr>
              <a:t> a</a:t>
            </a:r>
            <a:r>
              <a:rPr lang="es-ES" sz="2400" baseline="-25000" dirty="0">
                <a:latin typeface="Calibri" panose="020F0502020204030204" pitchFamily="34" charset="0"/>
                <a:ea typeface="Times New Roman" panose="02020603050405020304" pitchFamily="18" charset="0"/>
              </a:rPr>
              <a:t>2</a:t>
            </a:r>
            <a:r>
              <a:rPr lang="es-ES" sz="2400" dirty="0">
                <a:latin typeface="Calibri" panose="020F0502020204030204" pitchFamily="34" charset="0"/>
                <a:ea typeface="Times New Roman" panose="02020603050405020304" pitchFamily="18" charset="0"/>
              </a:rPr>
              <a:t>= _____	a</a:t>
            </a:r>
            <a:r>
              <a:rPr lang="es-ES" sz="2400" baseline="-25000" dirty="0">
                <a:latin typeface="Calibri" panose="020F0502020204030204" pitchFamily="34" charset="0"/>
                <a:ea typeface="Times New Roman" panose="02020603050405020304" pitchFamily="18" charset="0"/>
              </a:rPr>
              <a:t>5</a:t>
            </a:r>
            <a:r>
              <a:rPr lang="es-ES" sz="2400" dirty="0">
                <a:latin typeface="Calibri" panose="020F0502020204030204" pitchFamily="34" charset="0"/>
                <a:ea typeface="Times New Roman" panose="02020603050405020304" pitchFamily="18" charset="0"/>
              </a:rPr>
              <a:t>= _____        a</a:t>
            </a:r>
            <a:r>
              <a:rPr lang="es-ES" sz="2400" baseline="-25000" dirty="0">
                <a:latin typeface="Calibri" panose="020F0502020204030204" pitchFamily="34" charset="0"/>
                <a:ea typeface="Times New Roman" panose="02020603050405020304" pitchFamily="18" charset="0"/>
              </a:rPr>
              <a:t>8</a:t>
            </a:r>
            <a:r>
              <a:rPr lang="es-ES" sz="2400" dirty="0">
                <a:latin typeface="Calibri" panose="020F0502020204030204" pitchFamily="34" charset="0"/>
                <a:ea typeface="Times New Roman" panose="02020603050405020304" pitchFamily="18" charset="0"/>
              </a:rPr>
              <a:t>= ______   a</a:t>
            </a:r>
            <a:r>
              <a:rPr lang="es-ES" sz="2400" baseline="-25000" dirty="0">
                <a:latin typeface="Calibri" panose="020F0502020204030204" pitchFamily="34" charset="0"/>
                <a:ea typeface="Times New Roman" panose="02020603050405020304" pitchFamily="18" charset="0"/>
              </a:rPr>
              <a:t>9</a:t>
            </a:r>
            <a:r>
              <a:rPr lang="es-ES" sz="2400" dirty="0">
                <a:latin typeface="Calibri" panose="020F0502020204030204" pitchFamily="34" charset="0"/>
                <a:ea typeface="Times New Roman" panose="02020603050405020304" pitchFamily="18" charset="0"/>
              </a:rPr>
              <a:t>= _____ </a:t>
            </a:r>
            <a:endParaRPr lang="es-ES" sz="2400" dirty="0">
              <a:latin typeface="Times New Roman" panose="02020603050405020304" pitchFamily="18" charset="0"/>
              <a:ea typeface="Times New Roman" panose="02020603050405020304" pitchFamily="18" charset="0"/>
            </a:endParaRPr>
          </a:p>
          <a:p>
            <a:pPr marL="457200">
              <a:spcBef>
                <a:spcPts val="600"/>
              </a:spcBef>
              <a:spcAft>
                <a:spcPts val="1200"/>
              </a:spcAft>
            </a:pPr>
            <a:r>
              <a:rPr lang="es-ES" sz="2800" dirty="0">
                <a:latin typeface="Calibri" panose="020F0502020204030204" pitchFamily="34" charset="0"/>
                <a:ea typeface="Times New Roman" panose="02020603050405020304" pitchFamily="18" charset="0"/>
              </a:rPr>
              <a:t>d) 2, 4, 8, 16, 32, 64, 128, …</a:t>
            </a:r>
            <a:r>
              <a:rPr lang="es-ES" sz="2400" dirty="0">
                <a:latin typeface="Calibri" panose="020F0502020204030204" pitchFamily="34" charset="0"/>
                <a:ea typeface="Times New Roman" panose="02020603050405020304" pitchFamily="18" charset="0"/>
              </a:rPr>
              <a:t>		</a:t>
            </a:r>
          </a:p>
          <a:p>
            <a:pPr marL="457200">
              <a:spcBef>
                <a:spcPts val="600"/>
              </a:spcBef>
              <a:spcAft>
                <a:spcPts val="1200"/>
              </a:spcAft>
            </a:pPr>
            <a:r>
              <a:rPr lang="es-ES" sz="2400" dirty="0">
                <a:latin typeface="Calibri" panose="020F0502020204030204" pitchFamily="34" charset="0"/>
                <a:ea typeface="Times New Roman" panose="02020603050405020304" pitchFamily="18" charset="0"/>
              </a:rPr>
              <a:t>a</a:t>
            </a:r>
            <a:r>
              <a:rPr lang="es-ES" sz="2400" baseline="-25000" dirty="0">
                <a:latin typeface="Calibri" panose="020F0502020204030204" pitchFamily="34" charset="0"/>
                <a:ea typeface="Times New Roman" panose="02020603050405020304" pitchFamily="18" charset="0"/>
              </a:rPr>
              <a:t>2</a:t>
            </a:r>
            <a:r>
              <a:rPr lang="es-ES" sz="2400" dirty="0">
                <a:latin typeface="Calibri" panose="020F0502020204030204" pitchFamily="34" charset="0"/>
                <a:ea typeface="Times New Roman" panose="02020603050405020304" pitchFamily="18" charset="0"/>
              </a:rPr>
              <a:t>= _____	a</a:t>
            </a:r>
            <a:r>
              <a:rPr lang="es-ES" sz="2400" baseline="-25000" dirty="0">
                <a:latin typeface="Calibri" panose="020F0502020204030204" pitchFamily="34" charset="0"/>
                <a:ea typeface="Times New Roman" panose="02020603050405020304" pitchFamily="18" charset="0"/>
              </a:rPr>
              <a:t>5</a:t>
            </a:r>
            <a:r>
              <a:rPr lang="es-ES" sz="2400" dirty="0">
                <a:latin typeface="Calibri" panose="020F0502020204030204" pitchFamily="34" charset="0"/>
                <a:ea typeface="Times New Roman" panose="02020603050405020304" pitchFamily="18" charset="0"/>
              </a:rPr>
              <a:t>= _____        a</a:t>
            </a:r>
            <a:r>
              <a:rPr lang="es-ES" sz="2400" baseline="-25000" dirty="0">
                <a:latin typeface="Calibri" panose="020F0502020204030204" pitchFamily="34" charset="0"/>
                <a:ea typeface="Times New Roman" panose="02020603050405020304" pitchFamily="18" charset="0"/>
              </a:rPr>
              <a:t>8</a:t>
            </a:r>
            <a:r>
              <a:rPr lang="es-ES" sz="2400" dirty="0">
                <a:latin typeface="Calibri" panose="020F0502020204030204" pitchFamily="34" charset="0"/>
                <a:ea typeface="Times New Roman" panose="02020603050405020304" pitchFamily="18" charset="0"/>
              </a:rPr>
              <a:t>= ______   a</a:t>
            </a:r>
            <a:r>
              <a:rPr lang="es-ES" sz="2400" baseline="-25000" dirty="0">
                <a:latin typeface="Calibri" panose="020F0502020204030204" pitchFamily="34" charset="0"/>
                <a:ea typeface="Times New Roman" panose="02020603050405020304" pitchFamily="18" charset="0"/>
              </a:rPr>
              <a:t>9</a:t>
            </a:r>
            <a:r>
              <a:rPr lang="es-ES" sz="2400" dirty="0">
                <a:latin typeface="Calibri" panose="020F0502020204030204" pitchFamily="34" charset="0"/>
                <a:ea typeface="Times New Roman" panose="02020603050405020304" pitchFamily="18" charset="0"/>
              </a:rPr>
              <a:t>= _____</a:t>
            </a:r>
            <a:endParaRPr lang="es-ES" sz="24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s-ES" dirty="0"/>
              <a:t>Naipes</a:t>
            </a:r>
          </a:p>
        </p:txBody>
      </p:sp>
      <p:sp>
        <p:nvSpPr>
          <p:cNvPr id="34819" name="Rectangle 3"/>
          <p:cNvSpPr>
            <a:spLocks noGrp="1" noChangeArrowheads="1"/>
          </p:cNvSpPr>
          <p:nvPr>
            <p:ph type="body" idx="1"/>
          </p:nvPr>
        </p:nvSpPr>
        <p:spPr>
          <a:xfrm>
            <a:off x="395536" y="1268760"/>
            <a:ext cx="5616624" cy="5256584"/>
          </a:xfrm>
        </p:spPr>
        <p:txBody>
          <a:bodyPr/>
          <a:lstStyle/>
          <a:p>
            <a:pPr lvl="0"/>
            <a:r>
              <a:rPr lang="es-ES" dirty="0"/>
              <a:t>¿Cuántas cartas necesitamos para construir un castillo de 4 pisos como el de la imagen?</a:t>
            </a:r>
          </a:p>
          <a:p>
            <a:pPr lvl="0"/>
            <a:r>
              <a:rPr lang="es-ES" dirty="0"/>
              <a:t>¿Y para construir un castillo de 12 pisos?.</a:t>
            </a:r>
          </a:p>
          <a:p>
            <a:pPr lvl="0"/>
            <a:r>
              <a:rPr lang="es-ES" dirty="0"/>
              <a:t>El record del mundo se consiguió con un castillo de 60 pisos. ¿Cuántas cartas se necesitaron?.</a:t>
            </a:r>
          </a:p>
        </p:txBody>
      </p:sp>
      <p:pic>
        <p:nvPicPr>
          <p:cNvPr id="5" name="4 Imagen"/>
          <p:cNvPicPr/>
          <p:nvPr/>
        </p:nvPicPr>
        <p:blipFill>
          <a:blip r:embed="rId2">
            <a:extLst>
              <a:ext uri="{28A0092B-C50C-407E-A947-70E740481C1C}">
                <a14:useLocalDpi xmlns:a14="http://schemas.microsoft.com/office/drawing/2010/main"/>
              </a:ext>
            </a:extLst>
          </a:blip>
          <a:srcRect/>
          <a:stretch>
            <a:fillRect/>
          </a:stretch>
        </p:blipFill>
        <p:spPr bwMode="auto">
          <a:xfrm>
            <a:off x="6012160" y="404664"/>
            <a:ext cx="2448272" cy="1728192"/>
          </a:xfrm>
          <a:prstGeom prst="rect">
            <a:avLst/>
          </a:prstGeom>
          <a:solidFill>
            <a:srgbClr val="FFFFFF"/>
          </a:solidFill>
          <a:ln>
            <a:noFill/>
          </a:ln>
        </p:spPr>
      </p:pic>
      <p:pic>
        <p:nvPicPr>
          <p:cNvPr id="6" name="5 Imagen"/>
          <p:cNvPicPr/>
          <p:nvPr/>
        </p:nvPicPr>
        <p:blipFill>
          <a:blip r:embed="rId3">
            <a:extLst>
              <a:ext uri="{28A0092B-C50C-407E-A947-70E740481C1C}">
                <a14:useLocalDpi xmlns:a14="http://schemas.microsoft.com/office/drawing/2010/main"/>
              </a:ext>
            </a:extLst>
          </a:blip>
          <a:srcRect/>
          <a:stretch>
            <a:fillRect/>
          </a:stretch>
        </p:blipFill>
        <p:spPr bwMode="auto">
          <a:xfrm>
            <a:off x="6012160" y="2564904"/>
            <a:ext cx="2664296" cy="3759681"/>
          </a:xfrm>
          <a:prstGeom prst="rect">
            <a:avLst/>
          </a:prstGeom>
          <a:solidFill>
            <a:srgbClr val="FFFFFF"/>
          </a:solidFill>
          <a:ln>
            <a:noFill/>
          </a:ln>
        </p:spPr>
      </p:pic>
      <p:sp>
        <p:nvSpPr>
          <p:cNvPr id="7" name="2 CuadroTexto">
            <a:extLst>
              <a:ext uri="{FF2B5EF4-FFF2-40B4-BE49-F238E27FC236}">
                <a16:creationId xmlns:a16="http://schemas.microsoft.com/office/drawing/2014/main" id="{1A6EDCEF-775A-FE4E-A8CE-D20BF34F5C9F}"/>
              </a:ext>
            </a:extLst>
          </p:cNvPr>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18</a:t>
            </a:r>
          </a:p>
        </p:txBody>
      </p:sp>
    </p:spTree>
    <p:extLst>
      <p:ext uri="{BB962C8B-B14F-4D97-AF65-F5344CB8AC3E}">
        <p14:creationId xmlns:p14="http://schemas.microsoft.com/office/powerpoint/2010/main" val="255231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fade">
                                      <p:cBhvr>
                                        <p:cTn id="12" dur="500"/>
                                        <p:tgtEl>
                                          <p:spTgt spid="348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fade">
                                      <p:cBhvr>
                                        <p:cTn id="17" dur="500"/>
                                        <p:tgtEl>
                                          <p:spTgt spid="34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10</a:t>
            </a:r>
          </a:p>
        </p:txBody>
      </p:sp>
      <p:sp>
        <p:nvSpPr>
          <p:cNvPr id="2" name="Rectángulo 1">
            <a:extLst>
              <a:ext uri="{FF2B5EF4-FFF2-40B4-BE49-F238E27FC236}">
                <a16:creationId xmlns:a16="http://schemas.microsoft.com/office/drawing/2014/main" id="{5E428CD3-FE94-DB41-87C5-424E296E4E48}"/>
              </a:ext>
            </a:extLst>
          </p:cNvPr>
          <p:cNvSpPr/>
          <p:nvPr/>
        </p:nvSpPr>
        <p:spPr>
          <a:xfrm>
            <a:off x="1331640" y="549260"/>
            <a:ext cx="7200800" cy="954107"/>
          </a:xfrm>
          <a:prstGeom prst="rect">
            <a:avLst/>
          </a:prstGeom>
          <a:solidFill>
            <a:schemeClr val="accent6">
              <a:lumMod val="20000"/>
              <a:lumOff val="80000"/>
            </a:schemeClr>
          </a:solidFill>
          <a:ln>
            <a:solidFill>
              <a:schemeClr val="bg1">
                <a:lumMod val="10000"/>
              </a:schemeClr>
            </a:solidFill>
          </a:ln>
        </p:spPr>
        <p:txBody>
          <a:bodyPr wrap="square">
            <a:spAutoFit/>
          </a:bodyPr>
          <a:lstStyle/>
          <a:p>
            <a:pPr lvl="0"/>
            <a:r>
              <a:rPr lang="es-ES" sz="2800" dirty="0"/>
              <a:t>Halla la suma de los 150 primeros números pares.</a:t>
            </a:r>
          </a:p>
        </p:txBody>
      </p:sp>
    </p:spTree>
    <p:extLst>
      <p:ext uri="{BB962C8B-B14F-4D97-AF65-F5344CB8AC3E}">
        <p14:creationId xmlns:p14="http://schemas.microsoft.com/office/powerpoint/2010/main" val="2372283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20</a:t>
            </a:r>
          </a:p>
        </p:txBody>
      </p:sp>
      <p:sp>
        <p:nvSpPr>
          <p:cNvPr id="2" name="Rectángulo 1">
            <a:extLst>
              <a:ext uri="{FF2B5EF4-FFF2-40B4-BE49-F238E27FC236}">
                <a16:creationId xmlns:a16="http://schemas.microsoft.com/office/drawing/2014/main" id="{5E428CD3-FE94-DB41-87C5-424E296E4E48}"/>
              </a:ext>
            </a:extLst>
          </p:cNvPr>
          <p:cNvSpPr/>
          <p:nvPr/>
        </p:nvSpPr>
        <p:spPr>
          <a:xfrm>
            <a:off x="1331640" y="549260"/>
            <a:ext cx="7200800" cy="2554545"/>
          </a:xfrm>
          <a:prstGeom prst="rect">
            <a:avLst/>
          </a:prstGeom>
          <a:solidFill>
            <a:srgbClr val="FFFFFF"/>
          </a:solidFill>
          <a:ln>
            <a:solidFill>
              <a:schemeClr val="bg1">
                <a:lumMod val="10000"/>
              </a:schemeClr>
            </a:solidFill>
          </a:ln>
        </p:spPr>
        <p:txBody>
          <a:bodyPr wrap="square">
            <a:spAutoFit/>
          </a:bodyPr>
          <a:lstStyle/>
          <a:p>
            <a:pPr lvl="0"/>
            <a:r>
              <a:rPr lang="es-ES" sz="3200" dirty="0"/>
              <a:t>Un nadador, se somete al siguiente entrenamiento: 11 largos de piscina el primer día y cada día que pasa aumenta en tres largos. ¿Cuántos largos hará́ en total en 40 días? </a:t>
            </a:r>
          </a:p>
        </p:txBody>
      </p:sp>
      <p:pic>
        <p:nvPicPr>
          <p:cNvPr id="4" name="Imagen 3">
            <a:extLst>
              <a:ext uri="{FF2B5EF4-FFF2-40B4-BE49-F238E27FC236}">
                <a16:creationId xmlns:a16="http://schemas.microsoft.com/office/drawing/2014/main" id="{DA778701-50D7-5441-B1E7-21F47FDD6239}"/>
              </a:ext>
            </a:extLst>
          </p:cNvPr>
          <p:cNvPicPr>
            <a:picLocks noChangeAspect="1"/>
          </p:cNvPicPr>
          <p:nvPr/>
        </p:nvPicPr>
        <p:blipFill>
          <a:blip r:embed="rId2"/>
          <a:stretch>
            <a:fillRect/>
          </a:stretch>
        </p:blipFill>
        <p:spPr>
          <a:xfrm>
            <a:off x="5039940" y="3573016"/>
            <a:ext cx="3492500" cy="2324100"/>
          </a:xfrm>
          <a:prstGeom prst="rect">
            <a:avLst/>
          </a:prstGeom>
        </p:spPr>
      </p:pic>
    </p:spTree>
    <p:extLst>
      <p:ext uri="{BB962C8B-B14F-4D97-AF65-F5344CB8AC3E}">
        <p14:creationId xmlns:p14="http://schemas.microsoft.com/office/powerpoint/2010/main" val="3735081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21</a:t>
            </a:r>
          </a:p>
        </p:txBody>
      </p:sp>
      <p:sp>
        <p:nvSpPr>
          <p:cNvPr id="2" name="Rectángulo 1">
            <a:extLst>
              <a:ext uri="{FF2B5EF4-FFF2-40B4-BE49-F238E27FC236}">
                <a16:creationId xmlns:a16="http://schemas.microsoft.com/office/drawing/2014/main" id="{5E428CD3-FE94-DB41-87C5-424E296E4E48}"/>
              </a:ext>
            </a:extLst>
          </p:cNvPr>
          <p:cNvSpPr/>
          <p:nvPr/>
        </p:nvSpPr>
        <p:spPr>
          <a:xfrm>
            <a:off x="1331640" y="549260"/>
            <a:ext cx="7200800" cy="2554545"/>
          </a:xfrm>
          <a:prstGeom prst="rect">
            <a:avLst/>
          </a:prstGeom>
          <a:solidFill>
            <a:srgbClr val="FFFFFF"/>
          </a:solidFill>
          <a:ln>
            <a:solidFill>
              <a:schemeClr val="bg1">
                <a:lumMod val="10000"/>
              </a:schemeClr>
            </a:solidFill>
          </a:ln>
        </p:spPr>
        <p:txBody>
          <a:bodyPr wrap="square">
            <a:spAutoFit/>
          </a:bodyPr>
          <a:lstStyle/>
          <a:p>
            <a:pPr lvl="0"/>
            <a:r>
              <a:rPr lang="es-ES" sz="3200" dirty="0"/>
              <a:t>Se quiere construir un tejado de forma que en la primera fila haya 10 tejas, en la segunda 11, y así́ sucesivamente, hasta un total de 20 filas de tejas. ¿Cuántas tejas se necesitan? </a:t>
            </a:r>
          </a:p>
        </p:txBody>
      </p:sp>
      <p:pic>
        <p:nvPicPr>
          <p:cNvPr id="4" name="Imagen 3">
            <a:extLst>
              <a:ext uri="{FF2B5EF4-FFF2-40B4-BE49-F238E27FC236}">
                <a16:creationId xmlns:a16="http://schemas.microsoft.com/office/drawing/2014/main" id="{81F9DD8B-AA50-E648-967C-88D0740EFF7E}"/>
              </a:ext>
            </a:extLst>
          </p:cNvPr>
          <p:cNvPicPr>
            <a:picLocks noChangeAspect="1"/>
          </p:cNvPicPr>
          <p:nvPr/>
        </p:nvPicPr>
        <p:blipFill>
          <a:blip r:embed="rId2"/>
          <a:stretch>
            <a:fillRect/>
          </a:stretch>
        </p:blipFill>
        <p:spPr>
          <a:xfrm>
            <a:off x="5243140" y="3501008"/>
            <a:ext cx="3289300" cy="2463800"/>
          </a:xfrm>
          <a:prstGeom prst="rect">
            <a:avLst/>
          </a:prstGeom>
        </p:spPr>
      </p:pic>
    </p:spTree>
    <p:extLst>
      <p:ext uri="{BB962C8B-B14F-4D97-AF65-F5344CB8AC3E}">
        <p14:creationId xmlns:p14="http://schemas.microsoft.com/office/powerpoint/2010/main" val="36258138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9750" y="1989138"/>
            <a:ext cx="8229600" cy="1143000"/>
          </a:xfrm>
        </p:spPr>
        <p:txBody>
          <a:bodyPr/>
          <a:lstStyle/>
          <a:p>
            <a:pPr eaLnBrk="1" hangingPunct="1"/>
            <a:r>
              <a:rPr lang="es-ES" sz="8000"/>
              <a:t>SUCESIONES</a:t>
            </a:r>
            <a:br>
              <a:rPr lang="es-ES" sz="8000"/>
            </a:br>
            <a:r>
              <a:rPr lang="es-ES" sz="8000"/>
              <a:t>GEOMÉTRICAS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55832D4-350E-984D-B6AA-65A6BBA6D53B}"/>
              </a:ext>
            </a:extLst>
          </p:cNvPr>
          <p:cNvSpPr/>
          <p:nvPr/>
        </p:nvSpPr>
        <p:spPr>
          <a:xfrm>
            <a:off x="611560" y="548680"/>
            <a:ext cx="8064896" cy="2554545"/>
          </a:xfrm>
          <a:prstGeom prst="rect">
            <a:avLst/>
          </a:prstGeom>
          <a:solidFill>
            <a:schemeClr val="accent1">
              <a:lumMod val="20000"/>
              <a:lumOff val="80000"/>
            </a:schemeClr>
          </a:solidFill>
          <a:ln>
            <a:solidFill>
              <a:schemeClr val="bg1">
                <a:lumMod val="10000"/>
              </a:schemeClr>
            </a:solidFill>
          </a:ln>
        </p:spPr>
        <p:txBody>
          <a:bodyPr wrap="square">
            <a:spAutoFit/>
          </a:bodyPr>
          <a:lstStyle/>
          <a:p>
            <a:pPr algn="just">
              <a:spcAft>
                <a:spcPts val="0"/>
              </a:spcAft>
            </a:pPr>
            <a:r>
              <a:rPr lang="es-ES" sz="3200" dirty="0">
                <a:latin typeface="Times New Roman" panose="02020603050405020304" pitchFamily="18" charset="0"/>
                <a:ea typeface="Times New Roman" panose="02020603050405020304" pitchFamily="18" charset="0"/>
              </a:rPr>
              <a:t>Una </a:t>
            </a:r>
            <a:r>
              <a:rPr lang="es-ES" sz="3200" u="sng" dirty="0">
                <a:latin typeface="Times New Roman" panose="02020603050405020304" pitchFamily="18" charset="0"/>
                <a:ea typeface="Times New Roman" panose="02020603050405020304" pitchFamily="18" charset="0"/>
              </a:rPr>
              <a:t>sucesión geométrica</a:t>
            </a:r>
            <a:r>
              <a:rPr lang="es-ES" sz="3200" dirty="0">
                <a:latin typeface="Times New Roman" panose="02020603050405020304" pitchFamily="18" charset="0"/>
                <a:ea typeface="Times New Roman" panose="02020603050405020304" pitchFamily="18" charset="0"/>
              </a:rPr>
              <a:t> es una sucesión en la que cada término se obtiene multiplicando una cantidad fija llamada razón (r)</a:t>
            </a:r>
          </a:p>
          <a:p>
            <a:pPr algn="just">
              <a:spcAft>
                <a:spcPts val="0"/>
              </a:spcAft>
            </a:pPr>
            <a:r>
              <a:rPr lang="es-ES" sz="3200" dirty="0">
                <a:latin typeface="Times New Roman" panose="02020603050405020304" pitchFamily="18" charset="0"/>
                <a:ea typeface="Times New Roman" panose="02020603050405020304" pitchFamily="18" charset="0"/>
              </a:rPr>
              <a:t>Ejemplo: a) 1, 2, 4, 8, 16, … (r=2)</a:t>
            </a:r>
          </a:p>
          <a:p>
            <a:pPr algn="just">
              <a:spcAft>
                <a:spcPts val="600"/>
              </a:spcAft>
            </a:pPr>
            <a:r>
              <a:rPr lang="es-ES" sz="3200" dirty="0">
                <a:latin typeface="Times New Roman" panose="02020603050405020304" pitchFamily="18" charset="0"/>
                <a:ea typeface="Times New Roman" panose="02020603050405020304" pitchFamily="18" charset="0"/>
              </a:rPr>
              <a:t>b) 4, 2, 1, 1/2, 1/4 , … (r=1/2)</a:t>
            </a:r>
            <a:endParaRPr lang="es-ES" sz="32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1AFC8F0E-4E44-D94D-AC27-BD85A0DE9D57}"/>
                  </a:ext>
                </a:extLst>
              </p:cNvPr>
              <p:cNvSpPr/>
              <p:nvPr/>
            </p:nvSpPr>
            <p:spPr>
              <a:xfrm>
                <a:off x="611560" y="620688"/>
                <a:ext cx="7920880" cy="4368119"/>
              </a:xfrm>
              <a:prstGeom prst="rect">
                <a:avLst/>
              </a:prstGeom>
              <a:solidFill>
                <a:schemeClr val="accent1">
                  <a:lumMod val="20000"/>
                  <a:lumOff val="80000"/>
                </a:schemeClr>
              </a:solidFill>
              <a:ln>
                <a:solidFill>
                  <a:schemeClr val="bg1">
                    <a:lumMod val="10000"/>
                  </a:schemeClr>
                </a:solidFill>
              </a:ln>
            </p:spPr>
            <p:txBody>
              <a:bodyPr wrap="square">
                <a:spAutoFit/>
              </a:bodyPr>
              <a:lstStyle/>
              <a:p>
                <a:pPr algn="just">
                  <a:spcAft>
                    <a:spcPts val="600"/>
                  </a:spcAft>
                </a:pPr>
                <a:r>
                  <a:rPr lang="es-ES" sz="2800" dirty="0">
                    <a:latin typeface="Times New Roman" panose="02020603050405020304" pitchFamily="18" charset="0"/>
                    <a:ea typeface="Times New Roman" panose="02020603050405020304" pitchFamily="18" charset="0"/>
                  </a:rPr>
                  <a:t>- </a:t>
                </a:r>
                <a:r>
                  <a:rPr lang="es-ES" sz="2800" u="sng" dirty="0">
                    <a:effectLst/>
                    <a:latin typeface="Times New Roman" panose="02020603050405020304" pitchFamily="18" charset="0"/>
                    <a:ea typeface="Times New Roman" panose="02020603050405020304" pitchFamily="18" charset="0"/>
                  </a:rPr>
                  <a:t>Término general de una sucesión geométrica</a:t>
                </a:r>
                <a:r>
                  <a:rPr lang="es-ES" sz="2800" dirty="0">
                    <a:effectLst/>
                    <a:latin typeface="Times New Roman" panose="02020603050405020304" pitchFamily="18" charset="0"/>
                    <a:ea typeface="Times New Roman" panose="02020603050405020304" pitchFamily="18" charset="0"/>
                  </a:rPr>
                  <a:t> </a:t>
                </a:r>
                <a:r>
                  <a:rPr lang="es-ES" sz="3200" b="1" dirty="0">
                    <a:effectLst/>
                    <a:latin typeface="Times New Roman" panose="02020603050405020304" pitchFamily="18" charset="0"/>
                    <a:ea typeface="Times New Roman" panose="02020603050405020304" pitchFamily="18" charset="0"/>
                  </a:rPr>
                  <a:t>   </a:t>
                </a:r>
                <a:endParaRPr lang="es-ES" sz="2800" dirty="0">
                  <a:effectLst/>
                  <a:latin typeface="Times New Roman" panose="02020603050405020304" pitchFamily="18" charset="0"/>
                  <a:ea typeface="Times New Roman" panose="02020603050405020304" pitchFamily="18" charset="0"/>
                </a:endParaRPr>
              </a:p>
              <a:p>
                <a:pPr algn="just">
                  <a:spcAft>
                    <a:spcPts val="600"/>
                  </a:spcAft>
                </a:pPr>
                <a:r>
                  <a:rPr lang="es-ES" sz="4000" dirty="0">
                    <a:effectLst/>
                    <a:latin typeface="Times New Roman" panose="02020603050405020304" pitchFamily="18" charset="0"/>
                    <a:ea typeface="Times New Roman" panose="02020603050405020304" pitchFamily="18" charset="0"/>
                  </a:rPr>
                  <a:t>                    </a:t>
                </a:r>
                <a:r>
                  <a:rPr lang="es-ES" sz="4000" dirty="0" err="1">
                    <a:effectLst/>
                    <a:latin typeface="Times New Roman" panose="02020603050405020304" pitchFamily="18" charset="0"/>
                    <a:ea typeface="Times New Roman" panose="02020603050405020304" pitchFamily="18" charset="0"/>
                  </a:rPr>
                  <a:t>a</a:t>
                </a:r>
                <a:r>
                  <a:rPr lang="es-ES" sz="4000" baseline="-25000" dirty="0" err="1">
                    <a:effectLst/>
                    <a:latin typeface="Times New Roman" panose="02020603050405020304" pitchFamily="18" charset="0"/>
                    <a:ea typeface="Times New Roman" panose="02020603050405020304" pitchFamily="18" charset="0"/>
                  </a:rPr>
                  <a:t>n</a:t>
                </a:r>
                <a:r>
                  <a:rPr lang="es-ES" sz="4000" dirty="0">
                    <a:effectLst/>
                    <a:latin typeface="Times New Roman" panose="02020603050405020304" pitchFamily="18" charset="0"/>
                    <a:ea typeface="Times New Roman" panose="02020603050405020304" pitchFamily="18" charset="0"/>
                  </a:rPr>
                  <a:t>=a</a:t>
                </a:r>
                <a:r>
                  <a:rPr lang="es-ES" sz="4000" baseline="-25000" dirty="0">
                    <a:effectLst/>
                    <a:latin typeface="Times New Roman" panose="02020603050405020304" pitchFamily="18" charset="0"/>
                    <a:ea typeface="Times New Roman" panose="02020603050405020304" pitchFamily="18" charset="0"/>
                  </a:rPr>
                  <a:t>1</a:t>
                </a:r>
                <a:r>
                  <a:rPr lang="es-ES" sz="4000" dirty="0">
                    <a:effectLst/>
                    <a:latin typeface="Times New Roman" panose="02020603050405020304" pitchFamily="18" charset="0"/>
                    <a:ea typeface="Times New Roman" panose="02020603050405020304" pitchFamily="18" charset="0"/>
                  </a:rPr>
                  <a:t>∙r</a:t>
                </a:r>
                <a:r>
                  <a:rPr lang="es-ES" sz="4000" baseline="30000" dirty="0">
                    <a:effectLst/>
                    <a:latin typeface="Times New Roman" panose="02020603050405020304" pitchFamily="18" charset="0"/>
                    <a:ea typeface="Times New Roman" panose="02020603050405020304" pitchFamily="18" charset="0"/>
                  </a:rPr>
                  <a:t>n-1</a:t>
                </a:r>
                <a:endParaRPr lang="es-ES" sz="2800" dirty="0">
                  <a:effectLst/>
                  <a:latin typeface="Times New Roman" panose="02020603050405020304" pitchFamily="18" charset="0"/>
                  <a:ea typeface="Times New Roman" panose="02020603050405020304" pitchFamily="18" charset="0"/>
                </a:endParaRPr>
              </a:p>
              <a:p>
                <a:pPr algn="just">
                  <a:spcAft>
                    <a:spcPts val="600"/>
                  </a:spcAft>
                </a:pPr>
                <a:r>
                  <a:rPr lang="es-ES" sz="2800" dirty="0">
                    <a:effectLst/>
                    <a:latin typeface="Times New Roman" panose="02020603050405020304" pitchFamily="18" charset="0"/>
                    <a:ea typeface="Times New Roman" panose="02020603050405020304" pitchFamily="18" charset="0"/>
                  </a:rPr>
                  <a:t>- </a:t>
                </a:r>
                <a:r>
                  <a:rPr lang="es-ES" sz="2800" u="sng" dirty="0">
                    <a:effectLst/>
                    <a:latin typeface="Times New Roman" panose="02020603050405020304" pitchFamily="18" charset="0"/>
                    <a:ea typeface="Times New Roman" panose="02020603050405020304" pitchFamily="18" charset="0"/>
                  </a:rPr>
                  <a:t>Suma de n términos de sucesión geométrica</a:t>
                </a:r>
                <a:r>
                  <a:rPr lang="es-ES" sz="2800" dirty="0">
                    <a:effectLst/>
                    <a:latin typeface="Times New Roman" panose="02020603050405020304" pitchFamily="18" charset="0"/>
                    <a:ea typeface="Times New Roman" panose="02020603050405020304" pitchFamily="18" charset="0"/>
                  </a:rPr>
                  <a:t> </a:t>
                </a:r>
                <a:r>
                  <a:rPr lang="es-ES" sz="3200" b="1" dirty="0">
                    <a:effectLst/>
                    <a:latin typeface="Times New Roman" panose="02020603050405020304" pitchFamily="18" charset="0"/>
                    <a:ea typeface="Times New Roman" panose="02020603050405020304" pitchFamily="18" charset="0"/>
                  </a:rPr>
                  <a:t>   </a:t>
                </a:r>
                <a:endParaRPr lang="es-ES" sz="2800" dirty="0">
                  <a:effectLst/>
                  <a:latin typeface="Times New Roman" panose="02020603050405020304" pitchFamily="18" charset="0"/>
                  <a:ea typeface="Times New Roman" panose="02020603050405020304" pitchFamily="18" charset="0"/>
                </a:endParaRPr>
              </a:p>
              <a:p>
                <a:pPr algn="just">
                  <a:spcBef>
                    <a:spcPts val="600"/>
                  </a:spcBef>
                  <a:spcAft>
                    <a:spcPts val="0"/>
                  </a:spcAft>
                </a:pPr>
                <a:r>
                  <a:rPr lang="es-ES" sz="3200" b="1" dirty="0">
                    <a:effectLst/>
                    <a:latin typeface="Times New Roman" panose="02020603050405020304" pitchFamily="18" charset="0"/>
                    <a:ea typeface="Times New Roman" panose="02020603050405020304" pitchFamily="18" charset="0"/>
                  </a:rPr>
                  <a:t>                  </a:t>
                </a:r>
                <a:r>
                  <a:rPr lang="es-ES" sz="4000" dirty="0">
                    <a:effectLst/>
                    <a:latin typeface="Times New Roman" panose="02020603050405020304" pitchFamily="18" charset="0"/>
                    <a:ea typeface="Times New Roman" panose="02020603050405020304" pitchFamily="18" charset="0"/>
                  </a:rPr>
                  <a:t>S</a:t>
                </a:r>
                <a:r>
                  <a:rPr lang="es-ES" sz="4000" baseline="-25000" dirty="0">
                    <a:effectLst/>
                    <a:latin typeface="Times New Roman" panose="02020603050405020304" pitchFamily="18" charset="0"/>
                    <a:ea typeface="Times New Roman" panose="02020603050405020304" pitchFamily="18" charset="0"/>
                  </a:rPr>
                  <a:t>n</a:t>
                </a:r>
                <a:r>
                  <a:rPr lang="es-ES" sz="4000" dirty="0">
                    <a:effectLst/>
                    <a:latin typeface="Times New Roman" panose="02020603050405020304" pitchFamily="18" charset="0"/>
                    <a:ea typeface="Times New Roman" panose="02020603050405020304" pitchFamily="18" charset="0"/>
                  </a:rPr>
                  <a:t>=a</a:t>
                </a:r>
                <a:r>
                  <a:rPr lang="es-ES" sz="4000" baseline="-25000" dirty="0">
                    <a:effectLst/>
                    <a:latin typeface="Times New Roman" panose="02020603050405020304" pitchFamily="18" charset="0"/>
                    <a:ea typeface="Times New Roman" panose="02020603050405020304" pitchFamily="18" charset="0"/>
                  </a:rPr>
                  <a:t>1</a:t>
                </a:r>
                <a:r>
                  <a:rPr lang="es-ES" sz="4000"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s-ES" sz="4000" i="1">
                            <a:effectLst/>
                            <a:latin typeface="Cambria Math" panose="02040503050406030204" pitchFamily="18" charset="0"/>
                            <a:ea typeface="Times New Roman" panose="02020603050405020304" pitchFamily="18" charset="0"/>
                          </a:rPr>
                        </m:ctrlPr>
                      </m:fPr>
                      <m:num>
                        <m:r>
                          <a:rPr lang="es-ES" sz="4000" i="1">
                            <a:effectLst/>
                            <a:latin typeface="Cambria Math" panose="02040503050406030204" pitchFamily="18" charset="0"/>
                            <a:ea typeface="Times New Roman" panose="02020603050405020304" pitchFamily="18" charset="0"/>
                          </a:rPr>
                          <m:t>(</m:t>
                        </m:r>
                        <m:sSup>
                          <m:sSupPr>
                            <m:ctrlPr>
                              <a:rPr lang="es-ES" sz="4000" i="1">
                                <a:effectLst/>
                                <a:latin typeface="Cambria Math" panose="02040503050406030204" pitchFamily="18" charset="0"/>
                                <a:ea typeface="Times New Roman" panose="02020603050405020304" pitchFamily="18" charset="0"/>
                              </a:rPr>
                            </m:ctrlPr>
                          </m:sSupPr>
                          <m:e>
                            <m:r>
                              <a:rPr lang="es-ES" sz="4000" i="1">
                                <a:effectLst/>
                                <a:latin typeface="Cambria Math" panose="02040503050406030204" pitchFamily="18" charset="0"/>
                                <a:ea typeface="Times New Roman" panose="02020603050405020304" pitchFamily="18" charset="0"/>
                              </a:rPr>
                              <m:t>𝑟</m:t>
                            </m:r>
                          </m:e>
                          <m:sup>
                            <m:r>
                              <a:rPr lang="es-ES" sz="4000" i="1">
                                <a:effectLst/>
                                <a:latin typeface="Cambria Math" panose="02040503050406030204" pitchFamily="18" charset="0"/>
                                <a:ea typeface="Times New Roman" panose="02020603050405020304" pitchFamily="18" charset="0"/>
                              </a:rPr>
                              <m:t>𝑛</m:t>
                            </m:r>
                          </m:sup>
                        </m:sSup>
                        <m:r>
                          <a:rPr lang="es-ES" sz="4000" i="1">
                            <a:effectLst/>
                            <a:latin typeface="Cambria Math" panose="02040503050406030204" pitchFamily="18" charset="0"/>
                            <a:ea typeface="Times New Roman" panose="02020603050405020304" pitchFamily="18" charset="0"/>
                          </a:rPr>
                          <m:t>−1)</m:t>
                        </m:r>
                      </m:num>
                      <m:den>
                        <m:r>
                          <a:rPr lang="es-ES" sz="4000" i="1">
                            <a:effectLst/>
                            <a:latin typeface="Cambria Math" panose="02040503050406030204" pitchFamily="18" charset="0"/>
                            <a:ea typeface="Times New Roman" panose="02020603050405020304" pitchFamily="18" charset="0"/>
                          </a:rPr>
                          <m:t>𝑟</m:t>
                        </m:r>
                        <m:r>
                          <a:rPr lang="es-ES" sz="4000" i="1">
                            <a:effectLst/>
                            <a:latin typeface="Cambria Math" panose="02040503050406030204" pitchFamily="18" charset="0"/>
                            <a:ea typeface="Times New Roman" panose="02020603050405020304" pitchFamily="18" charset="0"/>
                          </a:rPr>
                          <m:t>−1</m:t>
                        </m:r>
                      </m:den>
                    </m:f>
                  </m:oMath>
                </a14:m>
                <a:endParaRPr lang="es-ES" sz="2800" dirty="0">
                  <a:effectLst/>
                  <a:latin typeface="Times New Roman" panose="02020603050405020304" pitchFamily="18" charset="0"/>
                  <a:ea typeface="Times New Roman" panose="02020603050405020304" pitchFamily="18" charset="0"/>
                </a:endParaRPr>
              </a:p>
              <a:p>
                <a:pPr algn="just">
                  <a:spcAft>
                    <a:spcPts val="600"/>
                  </a:spcAft>
                </a:pPr>
                <a:r>
                  <a:rPr lang="es-ES" sz="2800" dirty="0">
                    <a:effectLst/>
                    <a:latin typeface="Times New Roman" panose="02020603050405020304" pitchFamily="18" charset="0"/>
                    <a:ea typeface="Times New Roman" panose="02020603050405020304" pitchFamily="18" charset="0"/>
                  </a:rPr>
                  <a:t>- </a:t>
                </a:r>
                <a:r>
                  <a:rPr lang="es-ES" sz="2800" u="sng" dirty="0">
                    <a:effectLst/>
                    <a:latin typeface="Times New Roman" panose="02020603050405020304" pitchFamily="18" charset="0"/>
                    <a:ea typeface="Times New Roman" panose="02020603050405020304" pitchFamily="18" charset="0"/>
                  </a:rPr>
                  <a:t>Suma de infinitos términos sucesión geométrica</a:t>
                </a:r>
                <a:r>
                  <a:rPr lang="es-ES" sz="2800" dirty="0">
                    <a:effectLst/>
                    <a:latin typeface="Times New Roman" panose="02020603050405020304" pitchFamily="18" charset="0"/>
                    <a:ea typeface="Times New Roman" panose="02020603050405020304" pitchFamily="18" charset="0"/>
                  </a:rPr>
                  <a:t> </a:t>
                </a:r>
                <a:r>
                  <a:rPr lang="es-ES" sz="3200" b="1" dirty="0">
                    <a:effectLst/>
                    <a:latin typeface="Times New Roman" panose="02020603050405020304" pitchFamily="18" charset="0"/>
                    <a:ea typeface="Times New Roman" panose="02020603050405020304" pitchFamily="18" charset="0"/>
                  </a:rPr>
                  <a:t>   </a:t>
                </a:r>
                <a:endParaRPr lang="es-ES" sz="2800" dirty="0">
                  <a:effectLst/>
                  <a:latin typeface="Times New Roman" panose="02020603050405020304" pitchFamily="18" charset="0"/>
                  <a:ea typeface="Times New Roman" panose="02020603050405020304" pitchFamily="18" charset="0"/>
                </a:endParaRPr>
              </a:p>
              <a:p>
                <a:pPr algn="just">
                  <a:spcAft>
                    <a:spcPts val="0"/>
                  </a:spcAft>
                </a:pPr>
                <a:r>
                  <a:rPr lang="es-ES" sz="4000" dirty="0">
                    <a:effectLst/>
                    <a:latin typeface="Times New Roman" panose="02020603050405020304" pitchFamily="18" charset="0"/>
                    <a:ea typeface="Times New Roman" panose="02020603050405020304" pitchFamily="18" charset="0"/>
                  </a:rPr>
                  <a:t>            S</a:t>
                </a:r>
                <a:r>
                  <a:rPr lang="es-ES" sz="4000" baseline="-25000" dirty="0">
                    <a:effectLst/>
                    <a:latin typeface="Times New Roman" panose="02020603050405020304" pitchFamily="18" charset="0"/>
                    <a:ea typeface="Times New Roman" panose="02020603050405020304" pitchFamily="18" charset="0"/>
                  </a:rPr>
                  <a:t>n</a:t>
                </a:r>
                <a:r>
                  <a:rPr lang="es-ES" sz="4000" dirty="0">
                    <a:effectLst/>
                    <a:latin typeface="Times New Roman" panose="02020603050405020304" pitchFamily="18" charset="0"/>
                    <a:ea typeface="Times New Roman" panose="02020603050405020304" pitchFamily="18" charset="0"/>
                  </a:rPr>
                  <a:t>=a</a:t>
                </a:r>
                <a:r>
                  <a:rPr lang="es-ES" sz="4000" baseline="-25000" dirty="0">
                    <a:effectLst/>
                    <a:latin typeface="Times New Roman" panose="02020603050405020304" pitchFamily="18" charset="0"/>
                    <a:ea typeface="Times New Roman" panose="02020603050405020304" pitchFamily="18" charset="0"/>
                  </a:rPr>
                  <a:t>1</a:t>
                </a:r>
                <a:r>
                  <a:rPr lang="es-ES" sz="4000"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s-ES" sz="4000" i="1">
                            <a:effectLst/>
                            <a:latin typeface="Cambria Math" panose="02040503050406030204" pitchFamily="18" charset="0"/>
                            <a:ea typeface="Times New Roman" panose="02020603050405020304" pitchFamily="18" charset="0"/>
                          </a:rPr>
                        </m:ctrlPr>
                      </m:fPr>
                      <m:num>
                        <m:r>
                          <a:rPr lang="es-ES" sz="4000" i="1">
                            <a:effectLst/>
                            <a:latin typeface="Cambria Math" panose="02040503050406030204" pitchFamily="18" charset="0"/>
                            <a:ea typeface="Times New Roman" panose="02020603050405020304" pitchFamily="18" charset="0"/>
                          </a:rPr>
                          <m:t>1</m:t>
                        </m:r>
                      </m:num>
                      <m:den>
                        <m:r>
                          <a:rPr lang="es-ES" sz="4000" i="1">
                            <a:effectLst/>
                            <a:latin typeface="Cambria Math" panose="02040503050406030204" pitchFamily="18" charset="0"/>
                            <a:ea typeface="Times New Roman" panose="02020603050405020304" pitchFamily="18" charset="0"/>
                          </a:rPr>
                          <m:t>1−</m:t>
                        </m:r>
                        <m:r>
                          <a:rPr lang="es-ES" sz="4000" i="1">
                            <a:effectLst/>
                            <a:latin typeface="Cambria Math" panose="02040503050406030204" pitchFamily="18" charset="0"/>
                            <a:ea typeface="Times New Roman" panose="02020603050405020304" pitchFamily="18" charset="0"/>
                          </a:rPr>
                          <m:t>𝑟</m:t>
                        </m:r>
                      </m:den>
                    </m:f>
                  </m:oMath>
                </a14:m>
                <a:r>
                  <a:rPr lang="es-ES" sz="2800" dirty="0">
                    <a:effectLst/>
                    <a:latin typeface="Times New Roman" panose="02020603050405020304" pitchFamily="18" charset="0"/>
                    <a:ea typeface="Times New Roman" panose="02020603050405020304" pitchFamily="18" charset="0"/>
                  </a:rPr>
                  <a:t> ,  </a:t>
                </a:r>
                <a:r>
                  <a:rPr lang="es-ES" sz="3200" b="1" dirty="0">
                    <a:effectLst/>
                    <a:latin typeface="Times New Roman" panose="02020603050405020304" pitchFamily="18" charset="0"/>
                    <a:ea typeface="Times New Roman" panose="02020603050405020304" pitchFamily="18" charset="0"/>
                  </a:rPr>
                  <a:t>-1&lt;r&lt;1    </a:t>
                </a:r>
                <a:endParaRPr lang="es-ES" sz="2800" dirty="0">
                  <a:effectLst/>
                  <a:latin typeface="Times New Roman" panose="02020603050405020304" pitchFamily="18" charset="0"/>
                  <a:ea typeface="Times New Roman" panose="02020603050405020304" pitchFamily="18" charset="0"/>
                </a:endParaRPr>
              </a:p>
            </p:txBody>
          </p:sp>
        </mc:Choice>
        <mc:Fallback xmlns="">
          <p:sp>
            <p:nvSpPr>
              <p:cNvPr id="3" name="Rectángulo 2">
                <a:extLst>
                  <a:ext uri="{FF2B5EF4-FFF2-40B4-BE49-F238E27FC236}">
                    <a16:creationId xmlns:a16="http://schemas.microsoft.com/office/drawing/2014/main" id="{1AFC8F0E-4E44-D94D-AC27-BD85A0DE9D57}"/>
                  </a:ext>
                </a:extLst>
              </p:cNvPr>
              <p:cNvSpPr>
                <a:spLocks noRot="1" noChangeAspect="1" noMove="1" noResize="1" noEditPoints="1" noAdjustHandles="1" noChangeArrowheads="1" noChangeShapeType="1" noTextEdit="1"/>
              </p:cNvSpPr>
              <p:nvPr/>
            </p:nvSpPr>
            <p:spPr>
              <a:xfrm>
                <a:off x="611560" y="620688"/>
                <a:ext cx="7920880" cy="4368119"/>
              </a:xfrm>
              <a:prstGeom prst="rect">
                <a:avLst/>
              </a:prstGeom>
              <a:blipFill>
                <a:blip r:embed="rId2"/>
                <a:stretch>
                  <a:fillRect l="-1760" t="-289" b="-1156"/>
                </a:stretch>
              </a:blipFill>
              <a:ln>
                <a:solidFill>
                  <a:schemeClr val="bg1">
                    <a:lumMod val="10000"/>
                  </a:schemeClr>
                </a:solidFill>
              </a:ln>
            </p:spPr>
            <p:txBody>
              <a:bodyPr/>
              <a:lstStyle/>
              <a:p>
                <a:r>
                  <a:rPr lang="es-ES">
                    <a:noFill/>
                  </a:rPr>
                  <a:t> </a:t>
                </a:r>
              </a:p>
            </p:txBody>
          </p:sp>
        </mc:Fallback>
      </mc:AlternateContent>
    </p:spTree>
    <p:extLst>
      <p:ext uri="{BB962C8B-B14F-4D97-AF65-F5344CB8AC3E}">
        <p14:creationId xmlns:p14="http://schemas.microsoft.com/office/powerpoint/2010/main" val="5150481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0" y="274638"/>
            <a:ext cx="8229600" cy="1143000"/>
          </a:xfrm>
        </p:spPr>
        <p:txBody>
          <a:bodyPr/>
          <a:lstStyle/>
          <a:p>
            <a:pPr eaLnBrk="1" hangingPunct="1"/>
            <a:r>
              <a:rPr lang="es-ES"/>
              <a:t>HISTORIA DEL AJEDREZ</a:t>
            </a:r>
          </a:p>
        </p:txBody>
      </p:sp>
      <p:pic>
        <p:nvPicPr>
          <p:cNvPr id="40963" name="Picture 4"/>
          <p:cNvPicPr>
            <a:picLocks noChangeAspect="1" noChangeArrowheads="1"/>
          </p:cNvPicPr>
          <p:nvPr/>
        </p:nvPicPr>
        <p:blipFill>
          <a:blip r:embed="rId2"/>
          <a:srcRect/>
          <a:stretch>
            <a:fillRect/>
          </a:stretch>
        </p:blipFill>
        <p:spPr bwMode="auto">
          <a:xfrm>
            <a:off x="1357313" y="1571625"/>
            <a:ext cx="6391275" cy="4843463"/>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0" y="274638"/>
            <a:ext cx="8229600" cy="1143000"/>
          </a:xfrm>
        </p:spPr>
        <p:txBody>
          <a:bodyPr/>
          <a:lstStyle/>
          <a:p>
            <a:pPr eaLnBrk="1" hangingPunct="1"/>
            <a:r>
              <a:rPr lang="es-ES"/>
              <a:t>HISTORIA DEL AJEDREZ</a:t>
            </a:r>
          </a:p>
        </p:txBody>
      </p:sp>
      <p:pic>
        <p:nvPicPr>
          <p:cNvPr id="2" name="Imagen 1"/>
          <p:cNvPicPr>
            <a:picLocks noChangeAspect="1"/>
          </p:cNvPicPr>
          <p:nvPr/>
        </p:nvPicPr>
        <p:blipFill>
          <a:blip r:embed="rId2"/>
          <a:stretch>
            <a:fillRect/>
          </a:stretch>
        </p:blipFill>
        <p:spPr>
          <a:xfrm>
            <a:off x="611560" y="1628800"/>
            <a:ext cx="7957721" cy="3168352"/>
          </a:xfrm>
          <a:prstGeom prst="rect">
            <a:avLst/>
          </a:prstGeom>
        </p:spPr>
      </p:pic>
    </p:spTree>
    <p:extLst>
      <p:ext uri="{BB962C8B-B14F-4D97-AF65-F5344CB8AC3E}">
        <p14:creationId xmlns:p14="http://schemas.microsoft.com/office/powerpoint/2010/main" val="15348327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22</a:t>
            </a:r>
          </a:p>
        </p:txBody>
      </p:sp>
      <p:sp>
        <p:nvSpPr>
          <p:cNvPr id="2" name="Rectángulo 1">
            <a:extLst>
              <a:ext uri="{FF2B5EF4-FFF2-40B4-BE49-F238E27FC236}">
                <a16:creationId xmlns:a16="http://schemas.microsoft.com/office/drawing/2014/main" id="{5E428CD3-FE94-DB41-87C5-424E296E4E48}"/>
              </a:ext>
            </a:extLst>
          </p:cNvPr>
          <p:cNvSpPr/>
          <p:nvPr/>
        </p:nvSpPr>
        <p:spPr>
          <a:xfrm>
            <a:off x="1331640" y="437763"/>
            <a:ext cx="7200800" cy="830997"/>
          </a:xfrm>
          <a:prstGeom prst="rect">
            <a:avLst/>
          </a:prstGeom>
        </p:spPr>
        <p:txBody>
          <a:bodyPr wrap="square">
            <a:spAutoFit/>
          </a:bodyPr>
          <a:lstStyle/>
          <a:p>
            <a:pPr lvl="0"/>
            <a:r>
              <a:rPr lang="es-ES" sz="2400" dirty="0"/>
              <a:t>Determina si las siguientes sucesiones son o no geométricas</a:t>
            </a:r>
            <a:r>
              <a:rPr lang="es-ES" dirty="0"/>
              <a:t>:</a:t>
            </a:r>
            <a:endParaRPr lang="es-ES" sz="2400" dirty="0"/>
          </a:p>
        </p:txBody>
      </p:sp>
      <p:sp>
        <p:nvSpPr>
          <p:cNvPr id="7" name="Rectángulo 6">
            <a:extLst>
              <a:ext uri="{FF2B5EF4-FFF2-40B4-BE49-F238E27FC236}">
                <a16:creationId xmlns:a16="http://schemas.microsoft.com/office/drawing/2014/main" id="{DC433F7F-AB87-FB41-8F89-A24699941BEF}"/>
              </a:ext>
            </a:extLst>
          </p:cNvPr>
          <p:cNvSpPr/>
          <p:nvPr/>
        </p:nvSpPr>
        <p:spPr>
          <a:xfrm>
            <a:off x="441990" y="1389981"/>
            <a:ext cx="8090450" cy="4909036"/>
          </a:xfrm>
          <a:prstGeom prst="rect">
            <a:avLst/>
          </a:prstGeom>
        </p:spPr>
        <p:txBody>
          <a:bodyPr wrap="square">
            <a:spAutoFit/>
          </a:bodyPr>
          <a:lstStyle/>
          <a:p>
            <a:pPr>
              <a:spcAft>
                <a:spcPts val="600"/>
              </a:spcAft>
            </a:pPr>
            <a:r>
              <a:rPr lang="es-ES" sz="2400" dirty="0">
                <a:latin typeface="Calibri" panose="020F0502020204030204" pitchFamily="34" charset="0"/>
                <a:ea typeface="Times New Roman" panose="02020603050405020304" pitchFamily="18" charset="0"/>
              </a:rPr>
              <a:t>a) 2, 5, 8, 11, 14, …   		 ____________________________________</a:t>
            </a:r>
            <a:endParaRPr lang="es-ES" sz="2400" dirty="0">
              <a:latin typeface="Times New Roman" panose="02020603050405020304" pitchFamily="18" charset="0"/>
              <a:ea typeface="Times New Roman" panose="02020603050405020304" pitchFamily="18" charset="0"/>
            </a:endParaRPr>
          </a:p>
          <a:p>
            <a:pPr>
              <a:spcAft>
                <a:spcPts val="600"/>
              </a:spcAft>
            </a:pPr>
            <a:r>
              <a:rPr lang="es-ES" sz="2400" dirty="0">
                <a:latin typeface="Calibri" panose="020F0502020204030204" pitchFamily="34" charset="0"/>
                <a:ea typeface="Times New Roman" panose="02020603050405020304" pitchFamily="18" charset="0"/>
              </a:rPr>
              <a:t>b) 1, 10, 100, 1000, …    	 ____________________________________</a:t>
            </a:r>
            <a:endParaRPr lang="es-ES" sz="2400" dirty="0">
              <a:latin typeface="Times New Roman" panose="02020603050405020304" pitchFamily="18" charset="0"/>
              <a:ea typeface="Times New Roman" panose="02020603050405020304" pitchFamily="18" charset="0"/>
            </a:endParaRPr>
          </a:p>
          <a:p>
            <a:pPr>
              <a:spcAft>
                <a:spcPts val="600"/>
              </a:spcAft>
            </a:pPr>
            <a:r>
              <a:rPr lang="es-ES" sz="2400" dirty="0">
                <a:latin typeface="Calibri" panose="020F0502020204030204" pitchFamily="34" charset="0"/>
                <a:ea typeface="Times New Roman" panose="02020603050405020304" pitchFamily="18" charset="0"/>
              </a:rPr>
              <a:t>c) 2, 4, 8, 16, 32, …   			 ____________________________________</a:t>
            </a:r>
            <a:endParaRPr lang="es-ES" sz="2400" dirty="0">
              <a:latin typeface="Times New Roman" panose="02020603050405020304" pitchFamily="18" charset="0"/>
              <a:ea typeface="Times New Roman" panose="02020603050405020304" pitchFamily="18" charset="0"/>
            </a:endParaRPr>
          </a:p>
          <a:p>
            <a:pPr>
              <a:spcAft>
                <a:spcPts val="600"/>
              </a:spcAft>
            </a:pPr>
            <a:r>
              <a:rPr lang="es-ES" sz="2400" dirty="0">
                <a:latin typeface="Calibri" panose="020F0502020204030204" pitchFamily="34" charset="0"/>
                <a:ea typeface="Times New Roman" panose="02020603050405020304" pitchFamily="18" charset="0"/>
              </a:rPr>
              <a:t>d) 4, 2, 1, 1/2, 1/4, …   	 ____________________________________</a:t>
            </a:r>
            <a:endParaRPr lang="es-ES" sz="2400" dirty="0">
              <a:latin typeface="Times New Roman" panose="02020603050405020304" pitchFamily="18" charset="0"/>
              <a:ea typeface="Times New Roman" panose="02020603050405020304" pitchFamily="18" charset="0"/>
            </a:endParaRPr>
          </a:p>
          <a:p>
            <a:pPr>
              <a:spcAft>
                <a:spcPts val="600"/>
              </a:spcAft>
            </a:pPr>
            <a:r>
              <a:rPr lang="es-ES" sz="2400" dirty="0">
                <a:latin typeface="Calibri" panose="020F0502020204030204" pitchFamily="34" charset="0"/>
                <a:ea typeface="Times New Roman" panose="02020603050405020304" pitchFamily="18" charset="0"/>
              </a:rPr>
              <a:t>e) 2, 6, 12, 36,  …   			 ____________________________________</a:t>
            </a:r>
            <a:endParaRPr lang="es-ES" sz="2400" dirty="0">
              <a:latin typeface="Times New Roman" panose="02020603050405020304" pitchFamily="18" charset="0"/>
              <a:ea typeface="Times New Roman" panose="02020603050405020304" pitchFamily="18" charset="0"/>
            </a:endParaRPr>
          </a:p>
          <a:p>
            <a:r>
              <a:rPr lang="es-ES" sz="2400" dirty="0">
                <a:latin typeface="Calibri" panose="020F0502020204030204" pitchFamily="34" charset="0"/>
                <a:ea typeface="Times New Roman" panose="02020603050405020304" pitchFamily="18" charset="0"/>
                <a:cs typeface="Times New Roman" panose="02020603050405020304" pitchFamily="18" charset="0"/>
              </a:rPr>
              <a:t>f) 1, -2, 4, -8,  16, …       	 ____________________________________</a:t>
            </a:r>
            <a:r>
              <a:rPr lang="es-ES" sz="2400" dirty="0"/>
              <a:t> </a:t>
            </a:r>
          </a:p>
        </p:txBody>
      </p:sp>
    </p:spTree>
    <p:extLst>
      <p:ext uri="{BB962C8B-B14F-4D97-AF65-F5344CB8AC3E}">
        <p14:creationId xmlns:p14="http://schemas.microsoft.com/office/powerpoint/2010/main" val="4188097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259632" y="548680"/>
            <a:ext cx="7560840" cy="1143000"/>
          </a:xfrm>
        </p:spPr>
        <p:txBody>
          <a:bodyPr/>
          <a:lstStyle/>
          <a:p>
            <a:pPr algn="l" eaLnBrk="1" hangingPunct="1"/>
            <a:r>
              <a:rPr lang="es-ES" sz="3200" b="1" i="1" dirty="0"/>
              <a:t>Indica que regla siguen estas sucesiones:</a:t>
            </a:r>
            <a:br>
              <a:rPr lang="es-ES" sz="4000" dirty="0"/>
            </a:br>
            <a:endParaRPr lang="es-ES" sz="4000" dirty="0"/>
          </a:p>
        </p:txBody>
      </p:sp>
      <p:sp>
        <p:nvSpPr>
          <p:cNvPr id="9219" name="Rectangle 3"/>
          <p:cNvSpPr>
            <a:spLocks noGrp="1" noChangeArrowheads="1"/>
          </p:cNvSpPr>
          <p:nvPr>
            <p:ph type="body" idx="4294967295"/>
          </p:nvPr>
        </p:nvSpPr>
        <p:spPr>
          <a:xfrm>
            <a:off x="590872" y="1500188"/>
            <a:ext cx="8229600" cy="4525962"/>
          </a:xfrm>
        </p:spPr>
        <p:txBody>
          <a:bodyPr/>
          <a:lstStyle/>
          <a:p>
            <a:pPr eaLnBrk="1" hangingPunct="1"/>
            <a:r>
              <a:rPr lang="es-ES" dirty="0"/>
              <a:t>1,4,7,10,13,16,19…</a:t>
            </a:r>
          </a:p>
          <a:p>
            <a:pPr eaLnBrk="1" hangingPunct="1"/>
            <a:r>
              <a:rPr lang="es-ES" dirty="0"/>
              <a:t>1,2,4,8,16,32,…</a:t>
            </a:r>
          </a:p>
          <a:p>
            <a:pPr eaLnBrk="1" hangingPunct="1"/>
            <a:r>
              <a:rPr lang="es-ES" dirty="0"/>
              <a:t>1,4,9,16,25,36,…</a:t>
            </a:r>
          </a:p>
          <a:p>
            <a:pPr eaLnBrk="1" hangingPunct="1"/>
            <a:r>
              <a:rPr lang="es-ES" dirty="0"/>
              <a:t>1,-3,9,-27,81,…</a:t>
            </a:r>
          </a:p>
          <a:p>
            <a:pPr eaLnBrk="1" hangingPunct="1"/>
            <a:r>
              <a:rPr lang="es-ES" dirty="0"/>
              <a:t>2,4,6,10,16,26,…</a:t>
            </a:r>
          </a:p>
          <a:p>
            <a:pPr eaLnBrk="1" hangingPunct="1"/>
            <a:r>
              <a:rPr lang="es-ES" dirty="0"/>
              <a:t>110,90,70,50,30,…</a:t>
            </a:r>
          </a:p>
          <a:p>
            <a:pPr eaLnBrk="1" hangingPunct="1"/>
            <a:r>
              <a:rPr lang="es-ES" dirty="0"/>
              <a:t>6,8,16,18,26,28,36,38,…</a:t>
            </a:r>
          </a:p>
          <a:p>
            <a:pPr eaLnBrk="1" hangingPunct="1"/>
            <a:endParaRPr lang="es-ES" dirty="0"/>
          </a:p>
          <a:p>
            <a:pPr eaLnBrk="1" hangingPunct="1">
              <a:buFontTx/>
              <a:buNone/>
            </a:pPr>
            <a:endParaRPr lang="es-ES" dirty="0"/>
          </a:p>
          <a:p>
            <a:pPr eaLnBrk="1" hangingPunct="1">
              <a:buFontTx/>
              <a:buNone/>
            </a:pPr>
            <a:r>
              <a:rPr lang="es-ES" dirty="0"/>
              <a:t>   </a:t>
            </a:r>
          </a:p>
        </p:txBody>
      </p:sp>
      <p:sp>
        <p:nvSpPr>
          <p:cNvPr id="2" name="CuadroTexto 1">
            <a:extLst>
              <a:ext uri="{FF2B5EF4-FFF2-40B4-BE49-F238E27FC236}">
                <a16:creationId xmlns:a16="http://schemas.microsoft.com/office/drawing/2014/main" id="{44B6700D-3FC4-6645-8C1C-953AC1B19151}"/>
              </a:ext>
            </a:extLst>
          </p:cNvPr>
          <p:cNvSpPr txBox="1"/>
          <p:nvPr/>
        </p:nvSpPr>
        <p:spPr>
          <a:xfrm>
            <a:off x="590872" y="548680"/>
            <a:ext cx="452736" cy="646331"/>
          </a:xfrm>
          <a:prstGeom prst="rect">
            <a:avLst/>
          </a:prstGeom>
          <a:noFill/>
          <a:ln w="28575">
            <a:solidFill>
              <a:schemeClr val="bg1">
                <a:lumMod val="50000"/>
              </a:schemeClr>
            </a:solidFill>
          </a:ln>
        </p:spPr>
        <p:txBody>
          <a:bodyPr wrap="square" rtlCol="0">
            <a:spAutoFit/>
          </a:bodyPr>
          <a:lstStyle/>
          <a:p>
            <a:pPr algn="ctr"/>
            <a:r>
              <a:rPr lang="es-ES" sz="3600" dirty="0"/>
              <a:t>1</a:t>
            </a:r>
          </a:p>
        </p:txBody>
      </p:sp>
    </p:spTree>
    <p:extLst>
      <p:ext uri="{BB962C8B-B14F-4D97-AF65-F5344CB8AC3E}">
        <p14:creationId xmlns:p14="http://schemas.microsoft.com/office/powerpoint/2010/main" val="19174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fade">
                                      <p:cBhvr>
                                        <p:cTn id="7" dur="20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fade">
                                      <p:cBhvr>
                                        <p:cTn id="12" dur="2000"/>
                                        <p:tgtEl>
                                          <p:spTgt spid="9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fade">
                                      <p:cBhvr>
                                        <p:cTn id="17" dur="2000"/>
                                        <p:tgtEl>
                                          <p:spTgt spid="92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19">
                                            <p:txEl>
                                              <p:pRg st="3" end="3"/>
                                            </p:txEl>
                                          </p:spTgt>
                                        </p:tgtEl>
                                        <p:attrNameLst>
                                          <p:attrName>style.visibility</p:attrName>
                                        </p:attrNameLst>
                                      </p:cBhvr>
                                      <p:to>
                                        <p:strVal val="visible"/>
                                      </p:to>
                                    </p:set>
                                    <p:animEffect transition="in" filter="fade">
                                      <p:cBhvr>
                                        <p:cTn id="22" dur="2000"/>
                                        <p:tgtEl>
                                          <p:spTgt spid="92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animEffect transition="in" filter="fade">
                                      <p:cBhvr>
                                        <p:cTn id="27" dur="2000"/>
                                        <p:tgtEl>
                                          <p:spTgt spid="92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19">
                                            <p:txEl>
                                              <p:pRg st="5" end="5"/>
                                            </p:txEl>
                                          </p:spTgt>
                                        </p:tgtEl>
                                        <p:attrNameLst>
                                          <p:attrName>style.visibility</p:attrName>
                                        </p:attrNameLst>
                                      </p:cBhvr>
                                      <p:to>
                                        <p:strVal val="visible"/>
                                      </p:to>
                                    </p:set>
                                    <p:animEffect transition="in" filter="fade">
                                      <p:cBhvr>
                                        <p:cTn id="32" dur="2000"/>
                                        <p:tgtEl>
                                          <p:spTgt spid="92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219">
                                            <p:txEl>
                                              <p:pRg st="6" end="6"/>
                                            </p:txEl>
                                          </p:spTgt>
                                        </p:tgtEl>
                                        <p:attrNameLst>
                                          <p:attrName>style.visibility</p:attrName>
                                        </p:attrNameLst>
                                      </p:cBhvr>
                                      <p:to>
                                        <p:strVal val="visible"/>
                                      </p:to>
                                    </p:set>
                                    <p:animEffect transition="in" filter="fade">
                                      <p:cBhvr>
                                        <p:cTn id="37" dur="2000"/>
                                        <p:tgtEl>
                                          <p:spTgt spid="92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23</a:t>
            </a:r>
          </a:p>
        </p:txBody>
      </p:sp>
      <p:sp>
        <p:nvSpPr>
          <p:cNvPr id="2" name="Rectángulo 1">
            <a:extLst>
              <a:ext uri="{FF2B5EF4-FFF2-40B4-BE49-F238E27FC236}">
                <a16:creationId xmlns:a16="http://schemas.microsoft.com/office/drawing/2014/main" id="{5E428CD3-FE94-DB41-87C5-424E296E4E48}"/>
              </a:ext>
            </a:extLst>
          </p:cNvPr>
          <p:cNvSpPr/>
          <p:nvPr/>
        </p:nvSpPr>
        <p:spPr>
          <a:xfrm>
            <a:off x="1331640" y="437763"/>
            <a:ext cx="7200800" cy="830997"/>
          </a:xfrm>
          <a:prstGeom prst="rect">
            <a:avLst/>
          </a:prstGeom>
        </p:spPr>
        <p:txBody>
          <a:bodyPr wrap="square">
            <a:spAutoFit/>
          </a:bodyPr>
          <a:lstStyle/>
          <a:p>
            <a:pPr lvl="0"/>
            <a:r>
              <a:rPr lang="es-ES" sz="2400" dirty="0"/>
              <a:t>Calcula el término general de las siguientes sucesiones geométricas: </a:t>
            </a:r>
          </a:p>
        </p:txBody>
      </p:sp>
      <p:graphicFrame>
        <p:nvGraphicFramePr>
          <p:cNvPr id="5" name="Tabla 4">
            <a:extLst>
              <a:ext uri="{FF2B5EF4-FFF2-40B4-BE49-F238E27FC236}">
                <a16:creationId xmlns:a16="http://schemas.microsoft.com/office/drawing/2014/main" id="{22428DAC-1A77-BB49-8319-86F152094C88}"/>
              </a:ext>
            </a:extLst>
          </p:cNvPr>
          <p:cNvGraphicFramePr>
            <a:graphicFrameLocks noGrp="1"/>
          </p:cNvGraphicFramePr>
          <p:nvPr>
            <p:extLst>
              <p:ext uri="{D42A27DB-BD31-4B8C-83A1-F6EECF244321}">
                <p14:modId xmlns:p14="http://schemas.microsoft.com/office/powerpoint/2010/main" val="3177443023"/>
              </p:ext>
            </p:extLst>
          </p:nvPr>
        </p:nvGraphicFramePr>
        <p:xfrm>
          <a:off x="441990" y="1628800"/>
          <a:ext cx="8090450" cy="2661100"/>
        </p:xfrm>
        <a:graphic>
          <a:graphicData uri="http://schemas.openxmlformats.org/drawingml/2006/table">
            <a:tbl>
              <a:tblPr firstRow="1" firstCol="1" bandRow="1">
                <a:tableStyleId>{5C22544A-7EE6-4342-B048-85BDC9FD1C3A}</a:tableStyleId>
              </a:tblPr>
              <a:tblGrid>
                <a:gridCol w="8090450">
                  <a:extLst>
                    <a:ext uri="{9D8B030D-6E8A-4147-A177-3AD203B41FA5}">
                      <a16:colId xmlns:a16="http://schemas.microsoft.com/office/drawing/2014/main" val="984287181"/>
                    </a:ext>
                  </a:extLst>
                </a:gridCol>
              </a:tblGrid>
              <a:tr h="665275">
                <a:tc>
                  <a:txBody>
                    <a:bodyPr/>
                    <a:lstStyle/>
                    <a:p>
                      <a:pPr>
                        <a:spcBef>
                          <a:spcPts val="600"/>
                        </a:spcBef>
                        <a:spcAft>
                          <a:spcPts val="600"/>
                        </a:spcAft>
                      </a:pPr>
                      <a:r>
                        <a:rPr lang="es-ES" sz="3200" b="0">
                          <a:solidFill>
                            <a:schemeClr val="tx1"/>
                          </a:solidFill>
                          <a:effectLst/>
                        </a:rPr>
                        <a:t>a) 3,6,12,24,48 …                    </a:t>
                      </a:r>
                      <a:r>
                        <a:rPr lang="es-ES" sz="3600" b="0">
                          <a:solidFill>
                            <a:schemeClr val="tx1"/>
                          </a:solidFill>
                          <a:effectLst/>
                        </a:rPr>
                        <a:t>a</a:t>
                      </a:r>
                      <a:r>
                        <a:rPr lang="es-ES" sz="3600" b="0" baseline="-25000">
                          <a:solidFill>
                            <a:schemeClr val="tx1"/>
                          </a:solidFill>
                          <a:effectLst/>
                        </a:rPr>
                        <a:t>n</a:t>
                      </a:r>
                      <a:r>
                        <a:rPr lang="es-ES" sz="3600" b="0">
                          <a:solidFill>
                            <a:schemeClr val="tx1"/>
                          </a:solidFill>
                          <a:effectLst/>
                        </a:rPr>
                        <a:t> = </a:t>
                      </a:r>
                      <a:endParaRPr lang="es-ES" sz="3200" b="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43445760"/>
                  </a:ext>
                </a:extLst>
              </a:tr>
              <a:tr h="665275">
                <a:tc>
                  <a:txBody>
                    <a:bodyPr/>
                    <a:lstStyle/>
                    <a:p>
                      <a:pPr>
                        <a:spcBef>
                          <a:spcPts val="600"/>
                        </a:spcBef>
                        <a:spcAft>
                          <a:spcPts val="600"/>
                        </a:spcAft>
                      </a:pPr>
                      <a:r>
                        <a:rPr lang="es-ES" sz="3200" b="0" dirty="0">
                          <a:solidFill>
                            <a:schemeClr val="tx1"/>
                          </a:solidFill>
                          <a:effectLst/>
                        </a:rPr>
                        <a:t>b) 4, 2, 1, 1/2, 1/4, …               </a:t>
                      </a:r>
                      <a:r>
                        <a:rPr lang="es-ES" sz="3200" b="0" dirty="0" err="1">
                          <a:solidFill>
                            <a:schemeClr val="tx1"/>
                          </a:solidFill>
                          <a:effectLst/>
                        </a:rPr>
                        <a:t>b</a:t>
                      </a:r>
                      <a:r>
                        <a:rPr lang="es-ES" sz="3600" b="0" baseline="-25000" dirty="0" err="1">
                          <a:solidFill>
                            <a:schemeClr val="tx1"/>
                          </a:solidFill>
                          <a:effectLst/>
                        </a:rPr>
                        <a:t>n</a:t>
                      </a:r>
                      <a:r>
                        <a:rPr lang="es-ES" sz="3600" b="0" dirty="0">
                          <a:solidFill>
                            <a:schemeClr val="tx1"/>
                          </a:solidFill>
                          <a:effectLst/>
                        </a:rPr>
                        <a:t> = </a:t>
                      </a:r>
                      <a:endParaRPr lang="es-ES" sz="3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03747350"/>
                  </a:ext>
                </a:extLst>
              </a:tr>
              <a:tr h="665275">
                <a:tc>
                  <a:txBody>
                    <a:bodyPr/>
                    <a:lstStyle/>
                    <a:p>
                      <a:pPr>
                        <a:spcBef>
                          <a:spcPts val="600"/>
                        </a:spcBef>
                        <a:spcAft>
                          <a:spcPts val="600"/>
                        </a:spcAft>
                      </a:pPr>
                      <a:r>
                        <a:rPr lang="es-ES" sz="3200" b="0">
                          <a:solidFill>
                            <a:schemeClr val="tx1"/>
                          </a:solidFill>
                          <a:effectLst/>
                        </a:rPr>
                        <a:t>c) 2, 10, 50, 250,  …                c</a:t>
                      </a:r>
                      <a:r>
                        <a:rPr lang="es-ES" sz="3600" b="0" baseline="-25000">
                          <a:solidFill>
                            <a:schemeClr val="tx1"/>
                          </a:solidFill>
                          <a:effectLst/>
                        </a:rPr>
                        <a:t>n</a:t>
                      </a:r>
                      <a:r>
                        <a:rPr lang="es-ES" sz="3600" b="0">
                          <a:solidFill>
                            <a:schemeClr val="tx1"/>
                          </a:solidFill>
                          <a:effectLst/>
                        </a:rPr>
                        <a:t> = </a:t>
                      </a:r>
                      <a:endParaRPr lang="es-ES" sz="3200" b="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39238500"/>
                  </a:ext>
                </a:extLst>
              </a:tr>
              <a:tr h="665275">
                <a:tc>
                  <a:txBody>
                    <a:bodyPr/>
                    <a:lstStyle/>
                    <a:p>
                      <a:pPr>
                        <a:spcBef>
                          <a:spcPts val="600"/>
                        </a:spcBef>
                        <a:spcAft>
                          <a:spcPts val="600"/>
                        </a:spcAft>
                      </a:pPr>
                      <a:r>
                        <a:rPr lang="es-ES" sz="3200" b="0" dirty="0">
                          <a:solidFill>
                            <a:schemeClr val="tx1"/>
                          </a:solidFill>
                          <a:effectLst/>
                        </a:rPr>
                        <a:t>d)  27, 9, 3, 1, 1/3, …               </a:t>
                      </a:r>
                      <a:r>
                        <a:rPr lang="es-ES" sz="3200" b="0" dirty="0" err="1">
                          <a:solidFill>
                            <a:schemeClr val="tx1"/>
                          </a:solidFill>
                          <a:effectLst/>
                        </a:rPr>
                        <a:t>d</a:t>
                      </a:r>
                      <a:r>
                        <a:rPr lang="es-ES" sz="3600" b="0" baseline="-25000" dirty="0" err="1">
                          <a:solidFill>
                            <a:schemeClr val="tx1"/>
                          </a:solidFill>
                          <a:effectLst/>
                        </a:rPr>
                        <a:t>n</a:t>
                      </a:r>
                      <a:r>
                        <a:rPr lang="es-ES" sz="3600" b="0" dirty="0">
                          <a:solidFill>
                            <a:schemeClr val="tx1"/>
                          </a:solidFill>
                          <a:effectLst/>
                        </a:rPr>
                        <a:t> = </a:t>
                      </a:r>
                      <a:endParaRPr lang="es-ES" sz="3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513181669"/>
                  </a:ext>
                </a:extLst>
              </a:tr>
            </a:tbl>
          </a:graphicData>
        </a:graphic>
      </p:graphicFrame>
    </p:spTree>
    <p:extLst>
      <p:ext uri="{BB962C8B-B14F-4D97-AF65-F5344CB8AC3E}">
        <p14:creationId xmlns:p14="http://schemas.microsoft.com/office/powerpoint/2010/main" val="31409892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24</a:t>
            </a:r>
          </a:p>
        </p:txBody>
      </p:sp>
      <p:sp>
        <p:nvSpPr>
          <p:cNvPr id="2" name="Rectángulo 1">
            <a:extLst>
              <a:ext uri="{FF2B5EF4-FFF2-40B4-BE49-F238E27FC236}">
                <a16:creationId xmlns:a16="http://schemas.microsoft.com/office/drawing/2014/main" id="{5E428CD3-FE94-DB41-87C5-424E296E4E48}"/>
              </a:ext>
            </a:extLst>
          </p:cNvPr>
          <p:cNvSpPr/>
          <p:nvPr/>
        </p:nvSpPr>
        <p:spPr>
          <a:xfrm>
            <a:off x="1331640" y="437763"/>
            <a:ext cx="7200800" cy="830997"/>
          </a:xfrm>
          <a:prstGeom prst="rect">
            <a:avLst/>
          </a:prstGeom>
        </p:spPr>
        <p:txBody>
          <a:bodyPr wrap="square">
            <a:spAutoFit/>
          </a:bodyPr>
          <a:lstStyle/>
          <a:p>
            <a:pPr lvl="0"/>
            <a:r>
              <a:rPr lang="es-ES" sz="2400" dirty="0"/>
              <a:t>Calcula el término octavo de las siguientes sucesiones geométricas</a:t>
            </a:r>
            <a:r>
              <a:rPr lang="es-ES" dirty="0"/>
              <a:t>:</a:t>
            </a:r>
          </a:p>
        </p:txBody>
      </p:sp>
      <p:graphicFrame>
        <p:nvGraphicFramePr>
          <p:cNvPr id="5" name="Tabla 4">
            <a:extLst>
              <a:ext uri="{FF2B5EF4-FFF2-40B4-BE49-F238E27FC236}">
                <a16:creationId xmlns:a16="http://schemas.microsoft.com/office/drawing/2014/main" id="{C419DC65-B685-2541-B12C-9DD753D3472F}"/>
              </a:ext>
            </a:extLst>
          </p:cNvPr>
          <p:cNvGraphicFramePr>
            <a:graphicFrameLocks noGrp="1"/>
          </p:cNvGraphicFramePr>
          <p:nvPr>
            <p:extLst>
              <p:ext uri="{D42A27DB-BD31-4B8C-83A1-F6EECF244321}">
                <p14:modId xmlns:p14="http://schemas.microsoft.com/office/powerpoint/2010/main" val="1761410833"/>
              </p:ext>
            </p:extLst>
          </p:nvPr>
        </p:nvGraphicFramePr>
        <p:xfrm>
          <a:off x="539552" y="1412776"/>
          <a:ext cx="8090450" cy="1690326"/>
        </p:xfrm>
        <a:graphic>
          <a:graphicData uri="http://schemas.openxmlformats.org/drawingml/2006/table">
            <a:tbl>
              <a:tblPr firstRow="1" firstCol="1" bandRow="1">
                <a:tableStyleId>{5C22544A-7EE6-4342-B048-85BDC9FD1C3A}</a:tableStyleId>
              </a:tblPr>
              <a:tblGrid>
                <a:gridCol w="8090450">
                  <a:extLst>
                    <a:ext uri="{9D8B030D-6E8A-4147-A177-3AD203B41FA5}">
                      <a16:colId xmlns:a16="http://schemas.microsoft.com/office/drawing/2014/main" val="4249989217"/>
                    </a:ext>
                  </a:extLst>
                </a:gridCol>
              </a:tblGrid>
              <a:tr h="563442">
                <a:tc>
                  <a:txBody>
                    <a:bodyPr/>
                    <a:lstStyle/>
                    <a:p>
                      <a:pPr>
                        <a:spcBef>
                          <a:spcPts val="600"/>
                        </a:spcBef>
                        <a:spcAft>
                          <a:spcPts val="600"/>
                        </a:spcAft>
                      </a:pPr>
                      <a:r>
                        <a:rPr lang="es-ES" sz="2400" b="0" dirty="0">
                          <a:solidFill>
                            <a:schemeClr val="tx1"/>
                          </a:solidFill>
                          <a:effectLst/>
                        </a:rPr>
                        <a:t>a) 5, 2´5, 1´25, …            </a:t>
                      </a:r>
                      <a:r>
                        <a:rPr lang="es-ES" sz="2800" b="0" dirty="0" err="1">
                          <a:solidFill>
                            <a:schemeClr val="tx1"/>
                          </a:solidFill>
                          <a:effectLst/>
                        </a:rPr>
                        <a:t>a</a:t>
                      </a:r>
                      <a:r>
                        <a:rPr lang="es-ES" sz="2800" b="0" baseline="-25000" dirty="0" err="1">
                          <a:solidFill>
                            <a:schemeClr val="tx1"/>
                          </a:solidFill>
                          <a:effectLst/>
                        </a:rPr>
                        <a:t>n</a:t>
                      </a:r>
                      <a:r>
                        <a:rPr lang="es-ES" sz="2800" b="0" dirty="0">
                          <a:solidFill>
                            <a:schemeClr val="tx1"/>
                          </a:solidFill>
                          <a:effectLst/>
                        </a:rPr>
                        <a:t> =                       a</a:t>
                      </a:r>
                      <a:r>
                        <a:rPr lang="es-ES" sz="2800" b="0" baseline="-25000" dirty="0">
                          <a:solidFill>
                            <a:schemeClr val="tx1"/>
                          </a:solidFill>
                          <a:effectLst/>
                        </a:rPr>
                        <a:t>8</a:t>
                      </a:r>
                      <a:r>
                        <a:rPr lang="es-ES" sz="2800" b="0" dirty="0">
                          <a:solidFill>
                            <a:schemeClr val="tx1"/>
                          </a:solidFill>
                          <a:effectLst/>
                        </a:rPr>
                        <a:t> =</a:t>
                      </a:r>
                      <a:endParaRPr lang="es-ES" sz="2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61984581"/>
                  </a:ext>
                </a:extLst>
              </a:tr>
              <a:tr h="563442">
                <a:tc>
                  <a:txBody>
                    <a:bodyPr/>
                    <a:lstStyle/>
                    <a:p>
                      <a:pPr>
                        <a:spcBef>
                          <a:spcPts val="600"/>
                        </a:spcBef>
                        <a:spcAft>
                          <a:spcPts val="600"/>
                        </a:spcAft>
                      </a:pPr>
                      <a:r>
                        <a:rPr lang="es-ES" sz="2400" b="0" dirty="0">
                          <a:solidFill>
                            <a:schemeClr val="tx1"/>
                          </a:solidFill>
                          <a:effectLst/>
                        </a:rPr>
                        <a:t>b) 1, 2, 4, 8, 16, …           </a:t>
                      </a:r>
                      <a:r>
                        <a:rPr lang="es-ES" sz="2400" b="0" dirty="0" err="1">
                          <a:solidFill>
                            <a:schemeClr val="tx1"/>
                          </a:solidFill>
                          <a:effectLst/>
                        </a:rPr>
                        <a:t>b</a:t>
                      </a:r>
                      <a:r>
                        <a:rPr lang="es-ES" sz="2800" b="0" baseline="-25000" dirty="0" err="1">
                          <a:solidFill>
                            <a:schemeClr val="tx1"/>
                          </a:solidFill>
                          <a:effectLst/>
                        </a:rPr>
                        <a:t>n</a:t>
                      </a:r>
                      <a:r>
                        <a:rPr lang="es-ES" sz="2800" b="0" dirty="0">
                          <a:solidFill>
                            <a:schemeClr val="tx1"/>
                          </a:solidFill>
                          <a:effectLst/>
                        </a:rPr>
                        <a:t> =                       b</a:t>
                      </a:r>
                      <a:r>
                        <a:rPr lang="es-ES" sz="2800" b="0" baseline="-25000" dirty="0">
                          <a:solidFill>
                            <a:schemeClr val="tx1"/>
                          </a:solidFill>
                          <a:effectLst/>
                        </a:rPr>
                        <a:t>8</a:t>
                      </a:r>
                      <a:r>
                        <a:rPr lang="es-ES" sz="2800" b="0" dirty="0">
                          <a:solidFill>
                            <a:schemeClr val="tx1"/>
                          </a:solidFill>
                          <a:effectLst/>
                        </a:rPr>
                        <a:t> =</a:t>
                      </a:r>
                      <a:endParaRPr lang="es-ES" sz="2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3405923"/>
                  </a:ext>
                </a:extLst>
              </a:tr>
              <a:tr h="563442">
                <a:tc>
                  <a:txBody>
                    <a:bodyPr/>
                    <a:lstStyle/>
                    <a:p>
                      <a:pPr>
                        <a:spcBef>
                          <a:spcPts val="600"/>
                        </a:spcBef>
                        <a:spcAft>
                          <a:spcPts val="600"/>
                        </a:spcAft>
                      </a:pPr>
                      <a:r>
                        <a:rPr lang="es-ES" sz="2400" b="0" dirty="0">
                          <a:solidFill>
                            <a:schemeClr val="tx1"/>
                          </a:solidFill>
                          <a:effectLst/>
                        </a:rPr>
                        <a:t>c) 7, 14, 28, 56, …            </a:t>
                      </a:r>
                      <a:r>
                        <a:rPr lang="es-ES" sz="2400" b="0" dirty="0" err="1">
                          <a:solidFill>
                            <a:schemeClr val="tx1"/>
                          </a:solidFill>
                          <a:effectLst/>
                        </a:rPr>
                        <a:t>c</a:t>
                      </a:r>
                      <a:r>
                        <a:rPr lang="es-ES" sz="2800" b="0" baseline="-25000" dirty="0" err="1">
                          <a:solidFill>
                            <a:schemeClr val="tx1"/>
                          </a:solidFill>
                          <a:effectLst/>
                        </a:rPr>
                        <a:t>n</a:t>
                      </a:r>
                      <a:r>
                        <a:rPr lang="es-ES" sz="2800" b="0" dirty="0">
                          <a:solidFill>
                            <a:schemeClr val="tx1"/>
                          </a:solidFill>
                          <a:effectLst/>
                        </a:rPr>
                        <a:t> =                       c</a:t>
                      </a:r>
                      <a:r>
                        <a:rPr lang="es-ES" sz="2800" b="0" baseline="-25000" dirty="0">
                          <a:solidFill>
                            <a:schemeClr val="tx1"/>
                          </a:solidFill>
                          <a:effectLst/>
                        </a:rPr>
                        <a:t>8 </a:t>
                      </a:r>
                      <a:r>
                        <a:rPr lang="es-ES" sz="2800" b="0" dirty="0">
                          <a:solidFill>
                            <a:schemeClr val="tx1"/>
                          </a:solidFill>
                          <a:effectLst/>
                        </a:rPr>
                        <a:t>=</a:t>
                      </a:r>
                      <a:endParaRPr lang="es-ES" sz="2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7020436"/>
                  </a:ext>
                </a:extLst>
              </a:tr>
            </a:tbl>
          </a:graphicData>
        </a:graphic>
      </p:graphicFrame>
    </p:spTree>
    <p:extLst>
      <p:ext uri="{BB962C8B-B14F-4D97-AF65-F5344CB8AC3E}">
        <p14:creationId xmlns:p14="http://schemas.microsoft.com/office/powerpoint/2010/main" val="2593837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25</a:t>
            </a:r>
          </a:p>
        </p:txBody>
      </p:sp>
      <p:sp>
        <p:nvSpPr>
          <p:cNvPr id="2" name="Rectángulo 1">
            <a:extLst>
              <a:ext uri="{FF2B5EF4-FFF2-40B4-BE49-F238E27FC236}">
                <a16:creationId xmlns:a16="http://schemas.microsoft.com/office/drawing/2014/main" id="{5E428CD3-FE94-DB41-87C5-424E296E4E48}"/>
              </a:ext>
            </a:extLst>
          </p:cNvPr>
          <p:cNvSpPr/>
          <p:nvPr/>
        </p:nvSpPr>
        <p:spPr>
          <a:xfrm>
            <a:off x="1331640" y="549260"/>
            <a:ext cx="7200800" cy="1569660"/>
          </a:xfrm>
          <a:prstGeom prst="rect">
            <a:avLst/>
          </a:prstGeom>
          <a:solidFill>
            <a:schemeClr val="accent6">
              <a:lumMod val="20000"/>
              <a:lumOff val="80000"/>
            </a:schemeClr>
          </a:solidFill>
          <a:ln>
            <a:solidFill>
              <a:schemeClr val="bg1">
                <a:lumMod val="10000"/>
              </a:schemeClr>
            </a:solidFill>
          </a:ln>
        </p:spPr>
        <p:txBody>
          <a:bodyPr wrap="square">
            <a:spAutoFit/>
          </a:bodyPr>
          <a:lstStyle/>
          <a:p>
            <a:pPr lvl="0"/>
            <a:r>
              <a:rPr lang="es-ES" sz="3200" dirty="0"/>
              <a:t>Calcula los seis primeros términos de una sucesión geométrica sabiendo que a</a:t>
            </a:r>
            <a:r>
              <a:rPr lang="es-ES" sz="3200" baseline="-25000" dirty="0"/>
              <a:t>1</a:t>
            </a:r>
            <a:r>
              <a:rPr lang="es-ES" sz="3200" dirty="0"/>
              <a:t>=5 y r=4.</a:t>
            </a:r>
            <a:endParaRPr lang="es-ES" sz="4800" dirty="0"/>
          </a:p>
        </p:txBody>
      </p:sp>
    </p:spTree>
    <p:extLst>
      <p:ext uri="{BB962C8B-B14F-4D97-AF65-F5344CB8AC3E}">
        <p14:creationId xmlns:p14="http://schemas.microsoft.com/office/powerpoint/2010/main" val="42754468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26</a:t>
            </a:r>
          </a:p>
        </p:txBody>
      </p:sp>
      <p:sp>
        <p:nvSpPr>
          <p:cNvPr id="2" name="Rectángulo 1">
            <a:extLst>
              <a:ext uri="{FF2B5EF4-FFF2-40B4-BE49-F238E27FC236}">
                <a16:creationId xmlns:a16="http://schemas.microsoft.com/office/drawing/2014/main" id="{5E428CD3-FE94-DB41-87C5-424E296E4E48}"/>
              </a:ext>
            </a:extLst>
          </p:cNvPr>
          <p:cNvSpPr/>
          <p:nvPr/>
        </p:nvSpPr>
        <p:spPr>
          <a:xfrm>
            <a:off x="1331640" y="549260"/>
            <a:ext cx="7200800" cy="1569660"/>
          </a:xfrm>
          <a:prstGeom prst="rect">
            <a:avLst/>
          </a:prstGeom>
          <a:solidFill>
            <a:schemeClr val="accent6">
              <a:lumMod val="20000"/>
              <a:lumOff val="80000"/>
            </a:schemeClr>
          </a:solidFill>
          <a:ln>
            <a:solidFill>
              <a:schemeClr val="bg1">
                <a:lumMod val="10000"/>
              </a:schemeClr>
            </a:solidFill>
          </a:ln>
        </p:spPr>
        <p:txBody>
          <a:bodyPr wrap="square">
            <a:spAutoFit/>
          </a:bodyPr>
          <a:lstStyle/>
          <a:p>
            <a:pPr lvl="0"/>
            <a:r>
              <a:rPr lang="es-ES" sz="3200" dirty="0"/>
              <a:t>Calcula los seis primeros términos de una sucesión geométrica sabiendo que a</a:t>
            </a:r>
            <a:r>
              <a:rPr lang="es-ES" sz="3200" baseline="-25000" dirty="0"/>
              <a:t>1</a:t>
            </a:r>
            <a:r>
              <a:rPr lang="es-ES" sz="3200" dirty="0"/>
              <a:t>=5 y a</a:t>
            </a:r>
            <a:r>
              <a:rPr lang="es-ES" sz="3200" baseline="-25000" dirty="0"/>
              <a:t>2</a:t>
            </a:r>
            <a:r>
              <a:rPr lang="es-ES" sz="3200" dirty="0"/>
              <a:t>=3. </a:t>
            </a:r>
          </a:p>
        </p:txBody>
      </p:sp>
    </p:spTree>
    <p:extLst>
      <p:ext uri="{BB962C8B-B14F-4D97-AF65-F5344CB8AC3E}">
        <p14:creationId xmlns:p14="http://schemas.microsoft.com/office/powerpoint/2010/main" val="16106690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srcRect/>
          <a:stretch>
            <a:fillRect/>
          </a:stretch>
        </p:blipFill>
        <p:spPr bwMode="auto">
          <a:xfrm>
            <a:off x="1714480" y="2285992"/>
            <a:ext cx="5286375" cy="1628775"/>
          </a:xfrm>
          <a:prstGeom prst="rect">
            <a:avLst/>
          </a:prstGeom>
          <a:noFill/>
          <a:ln w="9525">
            <a:noFill/>
            <a:miter lim="800000"/>
            <a:headEnd/>
            <a:tailEnd/>
          </a:ln>
        </p:spPr>
      </p:pic>
      <p:pic>
        <p:nvPicPr>
          <p:cNvPr id="6" name="Picture 5"/>
          <p:cNvPicPr>
            <a:picLocks noChangeAspect="1" noChangeArrowheads="1"/>
          </p:cNvPicPr>
          <p:nvPr/>
        </p:nvPicPr>
        <p:blipFill>
          <a:blip r:embed="rId3"/>
          <a:srcRect/>
          <a:stretch>
            <a:fillRect/>
          </a:stretch>
        </p:blipFill>
        <p:spPr bwMode="auto">
          <a:xfrm>
            <a:off x="857224" y="4000504"/>
            <a:ext cx="2285996" cy="228599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noChangeArrowheads="1"/>
          </p:cNvPicPr>
          <p:nvPr/>
        </p:nvPicPr>
        <p:blipFill>
          <a:blip r:embed="rId4"/>
          <a:srcRect/>
          <a:stretch>
            <a:fillRect/>
          </a:stretch>
        </p:blipFill>
        <p:spPr bwMode="auto">
          <a:xfrm>
            <a:off x="4857752" y="4000504"/>
            <a:ext cx="2609824" cy="2263055"/>
          </a:xfrm>
          <a:prstGeom prst="rect">
            <a:avLst/>
          </a:prstGeom>
          <a:ln>
            <a:noFill/>
          </a:ln>
          <a:effectLst>
            <a:outerShdw blurRad="292100" dist="139700" dir="2700000" algn="tl" rotWithShape="0">
              <a:srgbClr val="333333">
                <a:alpha val="65000"/>
              </a:srgbClr>
            </a:outerShdw>
          </a:effectLst>
        </p:spPr>
      </p:pic>
      <p:sp>
        <p:nvSpPr>
          <p:cNvPr id="8" name="2 CuadroTexto">
            <a:extLst>
              <a:ext uri="{FF2B5EF4-FFF2-40B4-BE49-F238E27FC236}">
                <a16:creationId xmlns:a16="http://schemas.microsoft.com/office/drawing/2014/main" id="{51A3D5E5-E44C-1746-917F-46166EF00DA1}"/>
              </a:ext>
            </a:extLst>
          </p:cNvPr>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27</a:t>
            </a:r>
          </a:p>
        </p:txBody>
      </p:sp>
      <p:sp>
        <p:nvSpPr>
          <p:cNvPr id="9" name="Rectángulo 8">
            <a:extLst>
              <a:ext uri="{FF2B5EF4-FFF2-40B4-BE49-F238E27FC236}">
                <a16:creationId xmlns:a16="http://schemas.microsoft.com/office/drawing/2014/main" id="{40F93880-28F9-5648-A940-1FD903754321}"/>
              </a:ext>
            </a:extLst>
          </p:cNvPr>
          <p:cNvSpPr/>
          <p:nvPr/>
        </p:nvSpPr>
        <p:spPr>
          <a:xfrm>
            <a:off x="1331640" y="549260"/>
            <a:ext cx="7200800" cy="1569660"/>
          </a:xfrm>
          <a:prstGeom prst="rect">
            <a:avLst/>
          </a:prstGeom>
          <a:solidFill>
            <a:srgbClr val="FFFFFF"/>
          </a:solidFill>
          <a:ln>
            <a:solidFill>
              <a:schemeClr val="bg1">
                <a:lumMod val="10000"/>
              </a:schemeClr>
            </a:solidFill>
          </a:ln>
        </p:spPr>
        <p:txBody>
          <a:bodyPr wrap="square">
            <a:spAutoFit/>
          </a:bodyPr>
          <a:lstStyle/>
          <a:p>
            <a:pPr lvl="0" algn="just"/>
            <a:r>
              <a:rPr lang="es-ES" sz="3200" dirty="0"/>
              <a:t>Una célula se reproduce por bipartición cada 5 minutos. ¿Cuántas habrá al cabo de 10 horas?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1331640" y="274638"/>
            <a:ext cx="6897960" cy="1143000"/>
          </a:xfrm>
        </p:spPr>
        <p:txBody>
          <a:bodyPr/>
          <a:lstStyle/>
          <a:p>
            <a:pPr eaLnBrk="1" hangingPunct="1"/>
            <a:r>
              <a:rPr lang="es-ES" dirty="0"/>
              <a:t>Depreciación de un coche</a:t>
            </a:r>
          </a:p>
        </p:txBody>
      </p:sp>
      <p:sp>
        <p:nvSpPr>
          <p:cNvPr id="39939" name="Rectangle 3"/>
          <p:cNvSpPr>
            <a:spLocks noGrp="1" noChangeArrowheads="1"/>
          </p:cNvSpPr>
          <p:nvPr>
            <p:ph type="body" idx="4294967295"/>
          </p:nvPr>
        </p:nvSpPr>
        <p:spPr>
          <a:xfrm>
            <a:off x="0" y="1600200"/>
            <a:ext cx="8229600" cy="4525963"/>
          </a:xfrm>
        </p:spPr>
        <p:txBody>
          <a:bodyPr/>
          <a:lstStyle/>
          <a:p>
            <a:pPr algn="just" eaLnBrk="1" hangingPunct="1">
              <a:buFontTx/>
              <a:buNone/>
            </a:pPr>
            <a:r>
              <a:rPr lang="es-ES"/>
              <a:t>   Va perdiendo un 11% cada año. Si al principio costaba 30000€, ¿Cuánto valdrá dentro de 7 años?.</a:t>
            </a:r>
          </a:p>
        </p:txBody>
      </p:sp>
      <p:pic>
        <p:nvPicPr>
          <p:cNvPr id="31748" name="Picture 4"/>
          <p:cNvPicPr>
            <a:picLocks noChangeAspect="1" noChangeArrowheads="1"/>
          </p:cNvPicPr>
          <p:nvPr/>
        </p:nvPicPr>
        <p:blipFill>
          <a:blip r:embed="rId2"/>
          <a:srcRect/>
          <a:stretch>
            <a:fillRect/>
          </a:stretch>
        </p:blipFill>
        <p:spPr bwMode="auto">
          <a:xfrm>
            <a:off x="4214813" y="3286125"/>
            <a:ext cx="3643312" cy="2917825"/>
          </a:xfrm>
          <a:prstGeom prst="rect">
            <a:avLst/>
          </a:prstGeom>
          <a:ln>
            <a:noFill/>
          </a:ln>
          <a:effectLst>
            <a:outerShdw blurRad="292100" dist="139700" dir="2700000" algn="tl" rotWithShape="0">
              <a:srgbClr val="333333">
                <a:alpha val="65000"/>
              </a:srgbClr>
            </a:outerShdw>
          </a:effectLst>
        </p:spPr>
      </p:pic>
      <p:sp>
        <p:nvSpPr>
          <p:cNvPr id="5" name="2 CuadroTexto">
            <a:extLst>
              <a:ext uri="{FF2B5EF4-FFF2-40B4-BE49-F238E27FC236}">
                <a16:creationId xmlns:a16="http://schemas.microsoft.com/office/drawing/2014/main" id="{7CA4B8B7-3A87-F94E-94C4-A523B42CA31A}"/>
              </a:ext>
            </a:extLst>
          </p:cNvPr>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28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4294967295"/>
          </p:nvPr>
        </p:nvSpPr>
        <p:spPr>
          <a:xfrm>
            <a:off x="1331640" y="549261"/>
            <a:ext cx="7320458" cy="3167772"/>
          </a:xfrm>
        </p:spPr>
        <p:txBody>
          <a:bodyPr/>
          <a:lstStyle/>
          <a:p>
            <a:pPr algn="just" eaLnBrk="1" hangingPunct="1">
              <a:buNone/>
            </a:pPr>
            <a:r>
              <a:rPr lang="es-ES" dirty="0"/>
              <a:t>   A Isabel y Andrés les han confiado, a las nueve de la mañana, un secreto. Cada uno de ellos, al cuarto de hora, se lo han contado a tres amigos. Estos a otros tres,...,etc. ¿Cuánta gente lo sabrá́ a las 2 de la tarde? </a:t>
            </a:r>
          </a:p>
          <a:p>
            <a:pPr algn="just" eaLnBrk="1" hangingPunct="1">
              <a:buFontTx/>
              <a:buNone/>
            </a:pPr>
            <a:endParaRPr lang="es-ES" dirty="0"/>
          </a:p>
        </p:txBody>
      </p:sp>
      <p:sp>
        <p:nvSpPr>
          <p:cNvPr id="5" name="2 CuadroTexto">
            <a:extLst>
              <a:ext uri="{FF2B5EF4-FFF2-40B4-BE49-F238E27FC236}">
                <a16:creationId xmlns:a16="http://schemas.microsoft.com/office/drawing/2014/main" id="{7CA4B8B7-3A87-F94E-94C4-A523B42CA31A}"/>
              </a:ext>
            </a:extLst>
          </p:cNvPr>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29</a:t>
            </a:r>
          </a:p>
        </p:txBody>
      </p:sp>
    </p:spTree>
    <p:extLst>
      <p:ext uri="{BB962C8B-B14F-4D97-AF65-F5344CB8AC3E}">
        <p14:creationId xmlns:p14="http://schemas.microsoft.com/office/powerpoint/2010/main" val="22377911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1403648" y="274638"/>
            <a:ext cx="7272808" cy="1143000"/>
          </a:xfrm>
        </p:spPr>
        <p:txBody>
          <a:bodyPr/>
          <a:lstStyle/>
          <a:p>
            <a:pPr eaLnBrk="1" hangingPunct="1"/>
            <a:r>
              <a:rPr lang="es-ES" dirty="0"/>
              <a:t>Tasa de Crecimiento Anual</a:t>
            </a:r>
          </a:p>
        </p:txBody>
      </p:sp>
      <p:sp>
        <p:nvSpPr>
          <p:cNvPr id="43011" name="Rectangle 3"/>
          <p:cNvSpPr>
            <a:spLocks noGrp="1" noChangeArrowheads="1"/>
          </p:cNvSpPr>
          <p:nvPr>
            <p:ph type="body" idx="4294967295"/>
          </p:nvPr>
        </p:nvSpPr>
        <p:spPr>
          <a:xfrm>
            <a:off x="428596" y="1600200"/>
            <a:ext cx="7801004" cy="4525963"/>
          </a:xfrm>
        </p:spPr>
        <p:txBody>
          <a:bodyPr/>
          <a:lstStyle/>
          <a:p>
            <a:pPr algn="just" eaLnBrk="1" hangingPunct="1">
              <a:buFontTx/>
              <a:buNone/>
            </a:pPr>
            <a:r>
              <a:rPr lang="es-ES" dirty="0"/>
              <a:t>   Crecimiento anual de un 6%. Si la población es de 40 millones de personas. ¿Cuál será la población dentro de 10 años?</a:t>
            </a:r>
          </a:p>
        </p:txBody>
      </p:sp>
      <p:pic>
        <p:nvPicPr>
          <p:cNvPr id="32772" name="Picture 4"/>
          <p:cNvPicPr>
            <a:picLocks noChangeAspect="1" noChangeArrowheads="1"/>
          </p:cNvPicPr>
          <p:nvPr/>
        </p:nvPicPr>
        <p:blipFill>
          <a:blip r:embed="rId2"/>
          <a:srcRect/>
          <a:stretch>
            <a:fillRect/>
          </a:stretch>
        </p:blipFill>
        <p:spPr bwMode="auto">
          <a:xfrm>
            <a:off x="2857500" y="3757632"/>
            <a:ext cx="3692525" cy="2457450"/>
          </a:xfrm>
          <a:prstGeom prst="rect">
            <a:avLst/>
          </a:prstGeom>
          <a:ln>
            <a:noFill/>
          </a:ln>
          <a:effectLst>
            <a:outerShdw blurRad="292100" dist="139700" dir="2700000" algn="tl" rotWithShape="0">
              <a:srgbClr val="333333">
                <a:alpha val="65000"/>
              </a:srgbClr>
            </a:outerShdw>
          </a:effectLst>
        </p:spPr>
      </p:pic>
      <p:sp>
        <p:nvSpPr>
          <p:cNvPr id="5" name="2 CuadroTexto">
            <a:extLst>
              <a:ext uri="{FF2B5EF4-FFF2-40B4-BE49-F238E27FC236}">
                <a16:creationId xmlns:a16="http://schemas.microsoft.com/office/drawing/2014/main" id="{F2362E6A-D14A-F544-A617-75E762265C31}"/>
              </a:ext>
            </a:extLst>
          </p:cNvPr>
          <p:cNvSpPr txBox="1"/>
          <p:nvPr/>
        </p:nvSpPr>
        <p:spPr>
          <a:xfrm>
            <a:off x="428596" y="584528"/>
            <a:ext cx="673626" cy="523220"/>
          </a:xfrm>
          <a:prstGeom prst="rect">
            <a:avLst/>
          </a:prstGeom>
          <a:noFill/>
          <a:ln>
            <a:solidFill>
              <a:schemeClr val="accent3">
                <a:lumMod val="50000"/>
              </a:schemeClr>
            </a:solidFill>
          </a:ln>
        </p:spPr>
        <p:txBody>
          <a:bodyPr wrap="square" rtlCol="0">
            <a:spAutoFit/>
          </a:bodyPr>
          <a:lstStyle/>
          <a:p>
            <a:r>
              <a:rPr lang="es-ES" sz="2800" b="1" dirty="0"/>
              <a:t>30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1150956" y="214290"/>
            <a:ext cx="7669516" cy="1143000"/>
          </a:xfrm>
        </p:spPr>
        <p:txBody>
          <a:bodyPr/>
          <a:lstStyle/>
          <a:p>
            <a:pPr eaLnBrk="1" hangingPunct="1"/>
            <a:r>
              <a:rPr lang="es-ES" sz="3600" dirty="0"/>
              <a:t>Crecimiento del precio de la vivienda</a:t>
            </a:r>
          </a:p>
        </p:txBody>
      </p:sp>
      <p:sp>
        <p:nvSpPr>
          <p:cNvPr id="44035" name="Rectangle 3"/>
          <p:cNvSpPr>
            <a:spLocks noGrp="1" noChangeArrowheads="1"/>
          </p:cNvSpPr>
          <p:nvPr>
            <p:ph type="body" idx="4294967295"/>
          </p:nvPr>
        </p:nvSpPr>
        <p:spPr>
          <a:xfrm>
            <a:off x="71406" y="1403368"/>
            <a:ext cx="8358246" cy="4525962"/>
          </a:xfrm>
        </p:spPr>
        <p:txBody>
          <a:bodyPr/>
          <a:lstStyle/>
          <a:p>
            <a:pPr algn="just" eaLnBrk="1" hangingPunct="1">
              <a:lnSpc>
                <a:spcPct val="90000"/>
              </a:lnSpc>
              <a:buFontTx/>
              <a:buNone/>
            </a:pPr>
            <a:r>
              <a:rPr lang="es-ES" dirty="0"/>
              <a:t>   Una vivienda de 90 m^2 en Albacete costaba 90000€ hace 10 años. Teniendo en cuenta que el crecimiento medio anual en esos 10 años ha sido de un 14%. ¿Qué precio tendría ahora esa casa?</a:t>
            </a:r>
          </a:p>
        </p:txBody>
      </p:sp>
      <p:pic>
        <p:nvPicPr>
          <p:cNvPr id="33796" name="Picture 4"/>
          <p:cNvPicPr>
            <a:picLocks noChangeAspect="1" noChangeArrowheads="1"/>
          </p:cNvPicPr>
          <p:nvPr/>
        </p:nvPicPr>
        <p:blipFill>
          <a:blip r:embed="rId2"/>
          <a:srcRect/>
          <a:stretch>
            <a:fillRect/>
          </a:stretch>
        </p:blipFill>
        <p:spPr bwMode="auto">
          <a:xfrm>
            <a:off x="5857884" y="4357694"/>
            <a:ext cx="2619375" cy="1743075"/>
          </a:xfrm>
          <a:prstGeom prst="rect">
            <a:avLst/>
          </a:prstGeom>
          <a:ln>
            <a:noFill/>
          </a:ln>
          <a:effectLst>
            <a:outerShdw blurRad="292100" dist="139700" dir="2700000" algn="tl" rotWithShape="0">
              <a:srgbClr val="333333">
                <a:alpha val="65000"/>
              </a:srgbClr>
            </a:outerShdw>
          </a:effectLst>
        </p:spPr>
      </p:pic>
      <p:sp>
        <p:nvSpPr>
          <p:cNvPr id="5" name="2 CuadroTexto">
            <a:extLst>
              <a:ext uri="{FF2B5EF4-FFF2-40B4-BE49-F238E27FC236}">
                <a16:creationId xmlns:a16="http://schemas.microsoft.com/office/drawing/2014/main" id="{45D7A5B1-1566-CB45-A19D-4E76F91CAC2D}"/>
              </a:ext>
            </a:extLst>
          </p:cNvPr>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31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32</a:t>
            </a:r>
          </a:p>
        </p:txBody>
      </p:sp>
      <p:sp>
        <p:nvSpPr>
          <p:cNvPr id="2" name="Rectángulo 1">
            <a:extLst>
              <a:ext uri="{FF2B5EF4-FFF2-40B4-BE49-F238E27FC236}">
                <a16:creationId xmlns:a16="http://schemas.microsoft.com/office/drawing/2014/main" id="{5E428CD3-FE94-DB41-87C5-424E296E4E48}"/>
              </a:ext>
            </a:extLst>
          </p:cNvPr>
          <p:cNvSpPr/>
          <p:nvPr/>
        </p:nvSpPr>
        <p:spPr>
          <a:xfrm>
            <a:off x="1331640" y="549260"/>
            <a:ext cx="7200800" cy="1569660"/>
          </a:xfrm>
          <a:prstGeom prst="rect">
            <a:avLst/>
          </a:prstGeom>
          <a:solidFill>
            <a:schemeClr val="accent6">
              <a:lumMod val="20000"/>
              <a:lumOff val="80000"/>
            </a:schemeClr>
          </a:solidFill>
          <a:ln>
            <a:solidFill>
              <a:schemeClr val="bg1">
                <a:lumMod val="10000"/>
              </a:schemeClr>
            </a:solidFill>
          </a:ln>
        </p:spPr>
        <p:txBody>
          <a:bodyPr wrap="square">
            <a:spAutoFit/>
          </a:bodyPr>
          <a:lstStyle/>
          <a:p>
            <a:pPr lvl="0"/>
            <a:r>
              <a:rPr lang="es-ES" sz="3200" dirty="0"/>
              <a:t>Calcula la suma de los 10 primeros términos de la sucesión 2, 6, 12, 24, 48, ... </a:t>
            </a:r>
          </a:p>
        </p:txBody>
      </p:sp>
    </p:spTree>
    <p:extLst>
      <p:ext uri="{BB962C8B-B14F-4D97-AF65-F5344CB8AC3E}">
        <p14:creationId xmlns:p14="http://schemas.microsoft.com/office/powerpoint/2010/main" val="872671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539552" y="773832"/>
            <a:ext cx="8229600" cy="1143000"/>
          </a:xfrm>
        </p:spPr>
        <p:txBody>
          <a:bodyPr/>
          <a:lstStyle/>
          <a:p>
            <a:pPr eaLnBrk="1" hangingPunct="1"/>
            <a:r>
              <a:rPr lang="es-ES" sz="4000" b="1" i="1" dirty="0"/>
              <a:t>¿Cuál es el siguiente número de esta sucesión?</a:t>
            </a:r>
            <a:br>
              <a:rPr lang="es-ES" sz="4000" dirty="0"/>
            </a:br>
            <a:endParaRPr lang="es-ES" sz="4000" dirty="0"/>
          </a:p>
        </p:txBody>
      </p:sp>
      <p:sp>
        <p:nvSpPr>
          <p:cNvPr id="9219" name="Rectangle 3"/>
          <p:cNvSpPr>
            <a:spLocks noGrp="1" noChangeArrowheads="1"/>
          </p:cNvSpPr>
          <p:nvPr>
            <p:ph type="body" idx="4294967295"/>
          </p:nvPr>
        </p:nvSpPr>
        <p:spPr>
          <a:xfrm>
            <a:off x="914400" y="2205038"/>
            <a:ext cx="8229600" cy="4525962"/>
          </a:xfrm>
        </p:spPr>
        <p:txBody>
          <a:bodyPr/>
          <a:lstStyle/>
          <a:p>
            <a:pPr eaLnBrk="1" hangingPunct="1"/>
            <a:r>
              <a:rPr lang="es-ES"/>
              <a:t>2, 10, 12, 16, 17, 18, 19, ... </a:t>
            </a:r>
          </a:p>
          <a:p>
            <a:pPr eaLnBrk="1" hangingPunct="1">
              <a:buFontTx/>
              <a:buNone/>
            </a:pPr>
            <a:endParaRPr lang="es-ES"/>
          </a:p>
          <a:p>
            <a:pPr eaLnBrk="1" hangingPunct="1">
              <a:buFontTx/>
              <a:buNone/>
            </a:pPr>
            <a:r>
              <a:rPr lang="es-ES"/>
              <a:t>   Solución: Es 200 ya que todos empiezan por “d”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xEl>
                                              <p:pRg st="2" end="2"/>
                                            </p:txEl>
                                          </p:spTgt>
                                        </p:tgtEl>
                                        <p:attrNameLst>
                                          <p:attrName>style.visibility</p:attrName>
                                        </p:attrNameLst>
                                      </p:cBhvr>
                                      <p:to>
                                        <p:strVal val="visible"/>
                                      </p:to>
                                    </p:set>
                                    <p:animEffect transition="in" filter="fade">
                                      <p:cBhvr>
                                        <p:cTn id="7" dur="2000"/>
                                        <p:tgtEl>
                                          <p:spTgt spid="9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dirty="0"/>
              <a:t>33</a:t>
            </a:r>
          </a:p>
        </p:txBody>
      </p:sp>
      <p:sp>
        <p:nvSpPr>
          <p:cNvPr id="2" name="Rectángulo 1">
            <a:extLst>
              <a:ext uri="{FF2B5EF4-FFF2-40B4-BE49-F238E27FC236}">
                <a16:creationId xmlns:a16="http://schemas.microsoft.com/office/drawing/2014/main" id="{5E428CD3-FE94-DB41-87C5-424E296E4E48}"/>
              </a:ext>
            </a:extLst>
          </p:cNvPr>
          <p:cNvSpPr/>
          <p:nvPr/>
        </p:nvSpPr>
        <p:spPr>
          <a:xfrm>
            <a:off x="1331640" y="549260"/>
            <a:ext cx="7200800" cy="1569660"/>
          </a:xfrm>
          <a:prstGeom prst="rect">
            <a:avLst/>
          </a:prstGeom>
          <a:solidFill>
            <a:schemeClr val="accent6">
              <a:lumMod val="20000"/>
              <a:lumOff val="80000"/>
            </a:schemeClr>
          </a:solidFill>
          <a:ln>
            <a:solidFill>
              <a:schemeClr val="bg1">
                <a:lumMod val="10000"/>
              </a:schemeClr>
            </a:solidFill>
          </a:ln>
        </p:spPr>
        <p:txBody>
          <a:bodyPr wrap="square">
            <a:spAutoFit/>
          </a:bodyPr>
          <a:lstStyle/>
          <a:p>
            <a:pPr lvl="0"/>
            <a:r>
              <a:rPr lang="es-ES" sz="3200" dirty="0"/>
              <a:t>Calcula la suma de los infinitos términos de una sucesión con a</a:t>
            </a:r>
            <a:r>
              <a:rPr lang="es-ES" sz="3200" baseline="-25000" dirty="0"/>
              <a:t>1</a:t>
            </a:r>
            <a:r>
              <a:rPr lang="es-ES" sz="3200" dirty="0"/>
              <a:t>= 6 y r=0´5. </a:t>
            </a:r>
          </a:p>
        </p:txBody>
      </p:sp>
    </p:spTree>
    <p:extLst>
      <p:ext uri="{BB962C8B-B14F-4D97-AF65-F5344CB8AC3E}">
        <p14:creationId xmlns:p14="http://schemas.microsoft.com/office/powerpoint/2010/main" val="17718118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41990" y="549260"/>
            <a:ext cx="673626" cy="523220"/>
          </a:xfrm>
          <a:prstGeom prst="rect">
            <a:avLst/>
          </a:prstGeom>
          <a:noFill/>
          <a:ln>
            <a:solidFill>
              <a:schemeClr val="accent3">
                <a:lumMod val="50000"/>
              </a:schemeClr>
            </a:solidFill>
          </a:ln>
        </p:spPr>
        <p:txBody>
          <a:bodyPr wrap="square" rtlCol="0">
            <a:spAutoFit/>
          </a:bodyPr>
          <a:lstStyle/>
          <a:p>
            <a:r>
              <a:rPr lang="es-ES" sz="2800" b="1"/>
              <a:t>34</a:t>
            </a:r>
            <a:endParaRPr lang="es-ES" sz="2800" b="1" dirty="0"/>
          </a:p>
        </p:txBody>
      </p:sp>
      <p:sp>
        <p:nvSpPr>
          <p:cNvPr id="2" name="Rectángulo 1">
            <a:extLst>
              <a:ext uri="{FF2B5EF4-FFF2-40B4-BE49-F238E27FC236}">
                <a16:creationId xmlns:a16="http://schemas.microsoft.com/office/drawing/2014/main" id="{5E428CD3-FE94-DB41-87C5-424E296E4E48}"/>
              </a:ext>
            </a:extLst>
          </p:cNvPr>
          <p:cNvSpPr/>
          <p:nvPr/>
        </p:nvSpPr>
        <p:spPr>
          <a:xfrm>
            <a:off x="1331640" y="549260"/>
            <a:ext cx="7200800" cy="1569660"/>
          </a:xfrm>
          <a:prstGeom prst="rect">
            <a:avLst/>
          </a:prstGeom>
          <a:solidFill>
            <a:schemeClr val="accent6">
              <a:lumMod val="20000"/>
              <a:lumOff val="80000"/>
            </a:schemeClr>
          </a:solidFill>
          <a:ln>
            <a:solidFill>
              <a:schemeClr val="bg1">
                <a:lumMod val="10000"/>
              </a:schemeClr>
            </a:solidFill>
          </a:ln>
        </p:spPr>
        <p:txBody>
          <a:bodyPr wrap="square">
            <a:spAutoFit/>
          </a:bodyPr>
          <a:lstStyle/>
          <a:p>
            <a:pPr lvl="0"/>
            <a:r>
              <a:rPr lang="es-ES" sz="3200" dirty="0"/>
              <a:t>Calcula la suma de los infinitos términos de una sucesión con a</a:t>
            </a:r>
            <a:r>
              <a:rPr lang="es-ES" sz="3200" baseline="-25000" dirty="0"/>
              <a:t>1</a:t>
            </a:r>
            <a:r>
              <a:rPr lang="es-ES" sz="3200" dirty="0"/>
              <a:t>= 60 y r=-0´2</a:t>
            </a:r>
          </a:p>
        </p:txBody>
      </p:sp>
    </p:spTree>
    <p:extLst>
      <p:ext uri="{BB962C8B-B14F-4D97-AF65-F5344CB8AC3E}">
        <p14:creationId xmlns:p14="http://schemas.microsoft.com/office/powerpoint/2010/main" val="3201998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259632" y="526694"/>
            <a:ext cx="7560840" cy="998984"/>
          </a:xfrm>
        </p:spPr>
        <p:txBody>
          <a:bodyPr/>
          <a:lstStyle/>
          <a:p>
            <a:pPr algn="l" eaLnBrk="1" hangingPunct="1"/>
            <a:r>
              <a:rPr lang="es-ES" sz="2800" dirty="0">
                <a:effectLst/>
                <a:latin typeface="Calibri" panose="020F0502020204030204" pitchFamily="34" charset="0"/>
              </a:rPr>
              <a:t>Observe la siguiente secuencia, cuente la cantidad de cuadros blancos en cada caso y determine el </a:t>
            </a:r>
            <a:r>
              <a:rPr lang="es-ES" sz="2800" dirty="0" err="1">
                <a:effectLst/>
                <a:latin typeface="Calibri" panose="020F0502020204030204" pitchFamily="34" charset="0"/>
              </a:rPr>
              <a:t>número</a:t>
            </a:r>
            <a:r>
              <a:rPr lang="es-ES" sz="2800" dirty="0">
                <a:effectLst/>
                <a:latin typeface="Calibri" panose="020F0502020204030204" pitchFamily="34" charset="0"/>
              </a:rPr>
              <a:t> de cuadros blancos de la figura </a:t>
            </a:r>
            <a:r>
              <a:rPr lang="es-ES" sz="2800" dirty="0" err="1">
                <a:effectLst/>
                <a:latin typeface="Calibri" panose="020F0502020204030204" pitchFamily="34" charset="0"/>
              </a:rPr>
              <a:t>n-ésima</a:t>
            </a:r>
            <a:r>
              <a:rPr lang="es-ES" sz="2800" dirty="0">
                <a:effectLst/>
                <a:latin typeface="Calibri" panose="020F0502020204030204" pitchFamily="34" charset="0"/>
              </a:rPr>
              <a:t>. </a:t>
            </a:r>
            <a:endParaRPr lang="es-ES" sz="5400" dirty="0"/>
          </a:p>
        </p:txBody>
      </p:sp>
      <p:sp>
        <p:nvSpPr>
          <p:cNvPr id="2" name="CuadroTexto 1">
            <a:extLst>
              <a:ext uri="{FF2B5EF4-FFF2-40B4-BE49-F238E27FC236}">
                <a16:creationId xmlns:a16="http://schemas.microsoft.com/office/drawing/2014/main" id="{44B6700D-3FC4-6645-8C1C-953AC1B19151}"/>
              </a:ext>
            </a:extLst>
          </p:cNvPr>
          <p:cNvSpPr txBox="1"/>
          <p:nvPr/>
        </p:nvSpPr>
        <p:spPr>
          <a:xfrm>
            <a:off x="590872" y="548680"/>
            <a:ext cx="452736" cy="646331"/>
          </a:xfrm>
          <a:prstGeom prst="rect">
            <a:avLst/>
          </a:prstGeom>
          <a:noFill/>
          <a:ln w="28575">
            <a:solidFill>
              <a:schemeClr val="bg1">
                <a:lumMod val="50000"/>
              </a:schemeClr>
            </a:solidFill>
          </a:ln>
        </p:spPr>
        <p:txBody>
          <a:bodyPr wrap="square" rtlCol="0">
            <a:spAutoFit/>
          </a:bodyPr>
          <a:lstStyle/>
          <a:p>
            <a:pPr algn="ctr"/>
            <a:r>
              <a:rPr lang="es-ES" sz="3600" dirty="0"/>
              <a:t>3</a:t>
            </a:r>
          </a:p>
        </p:txBody>
      </p:sp>
      <p:pic>
        <p:nvPicPr>
          <p:cNvPr id="3" name="Imagen 2">
            <a:extLst>
              <a:ext uri="{FF2B5EF4-FFF2-40B4-BE49-F238E27FC236}">
                <a16:creationId xmlns:a16="http://schemas.microsoft.com/office/drawing/2014/main" id="{9041B178-C8D6-DC6A-9BA3-CF3FC5420CBF}"/>
              </a:ext>
            </a:extLst>
          </p:cNvPr>
          <p:cNvPicPr>
            <a:picLocks noChangeAspect="1"/>
          </p:cNvPicPr>
          <p:nvPr/>
        </p:nvPicPr>
        <p:blipFill>
          <a:blip r:embed="rId2"/>
          <a:stretch>
            <a:fillRect/>
          </a:stretch>
        </p:blipFill>
        <p:spPr>
          <a:xfrm>
            <a:off x="804788" y="1856345"/>
            <a:ext cx="7560840" cy="3145309"/>
          </a:xfrm>
          <a:prstGeom prst="rect">
            <a:avLst/>
          </a:prstGeom>
        </p:spPr>
      </p:pic>
      <p:pic>
        <p:nvPicPr>
          <p:cNvPr id="4" name="Imagen 3">
            <a:extLst>
              <a:ext uri="{FF2B5EF4-FFF2-40B4-BE49-F238E27FC236}">
                <a16:creationId xmlns:a16="http://schemas.microsoft.com/office/drawing/2014/main" id="{58706307-AB1F-13E7-1CC2-DA3E9ECEDA16}"/>
              </a:ext>
            </a:extLst>
          </p:cNvPr>
          <p:cNvPicPr>
            <a:picLocks noChangeAspect="1"/>
          </p:cNvPicPr>
          <p:nvPr/>
        </p:nvPicPr>
        <p:blipFill>
          <a:blip r:embed="rId2"/>
          <a:stretch>
            <a:fillRect/>
          </a:stretch>
        </p:blipFill>
        <p:spPr>
          <a:xfrm>
            <a:off x="957188" y="2008745"/>
            <a:ext cx="7560840" cy="3145309"/>
          </a:xfrm>
          <a:prstGeom prst="rect">
            <a:avLst/>
          </a:prstGeom>
        </p:spPr>
      </p:pic>
    </p:spTree>
    <p:extLst>
      <p:ext uri="{BB962C8B-B14F-4D97-AF65-F5344CB8AC3E}">
        <p14:creationId xmlns:p14="http://schemas.microsoft.com/office/powerpoint/2010/main" val="3428791481"/>
      </p:ext>
    </p:extLst>
  </p:cSld>
  <p:clrMapOvr>
    <a:masterClrMapping/>
  </p:clrMapOvr>
</p:sld>
</file>

<file path=ppt/theme/theme1.xml><?xml version="1.0" encoding="utf-8"?>
<a:theme xmlns:a="http://schemas.openxmlformats.org/drawingml/2006/main" name="master">
  <a:themeElements>
    <a:clrScheme name="">
      <a:dk1>
        <a:srgbClr val="000000"/>
      </a:dk1>
      <a:lt1>
        <a:srgbClr val="FF99CC"/>
      </a:lt1>
      <a:dk2>
        <a:srgbClr val="1C1C1C"/>
      </a:dk2>
      <a:lt2>
        <a:srgbClr val="4D4D4D"/>
      </a:lt2>
      <a:accent1>
        <a:srgbClr val="0099FF"/>
      </a:accent1>
      <a:accent2>
        <a:srgbClr val="FF99CC"/>
      </a:accent2>
      <a:accent3>
        <a:srgbClr val="FFCAE2"/>
      </a:accent3>
      <a:accent4>
        <a:srgbClr val="000000"/>
      </a:accent4>
      <a:accent5>
        <a:srgbClr val="AACAFF"/>
      </a:accent5>
      <a:accent6>
        <a:srgbClr val="E78AB9"/>
      </a:accent6>
      <a:hlink>
        <a:srgbClr val="9933FF"/>
      </a:hlink>
      <a:folHlink>
        <a:srgbClr val="44C63A"/>
      </a:folHlink>
    </a:clrScheme>
    <a:fontScheme name="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lormaster">
  <a:themeElements>
    <a:clrScheme name="">
      <a:dk1>
        <a:srgbClr val="000000"/>
      </a:dk1>
      <a:lt1>
        <a:srgbClr val="FF99CC"/>
      </a:lt1>
      <a:dk2>
        <a:srgbClr val="1C1C1C"/>
      </a:dk2>
      <a:lt2>
        <a:srgbClr val="4D4D4D"/>
      </a:lt2>
      <a:accent1>
        <a:srgbClr val="0099FF"/>
      </a:accent1>
      <a:accent2>
        <a:srgbClr val="FF99CC"/>
      </a:accent2>
      <a:accent3>
        <a:srgbClr val="FFCAE2"/>
      </a:accent3>
      <a:accent4>
        <a:srgbClr val="000000"/>
      </a:accent4>
      <a:accent5>
        <a:srgbClr val="AACAFF"/>
      </a:accent5>
      <a:accent6>
        <a:srgbClr val="E78AB9"/>
      </a:accent6>
      <a:hlink>
        <a:srgbClr val="9933FF"/>
      </a:hlink>
      <a:folHlink>
        <a:srgbClr val="44C63A"/>
      </a:folHlink>
    </a:clrScheme>
    <a:fontScheme name="1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olormaster">
  <a:themeElements>
    <a:clrScheme name="">
      <a:dk1>
        <a:srgbClr val="000000"/>
      </a:dk1>
      <a:lt1>
        <a:srgbClr val="FF99CC"/>
      </a:lt1>
      <a:dk2>
        <a:srgbClr val="1C1C1C"/>
      </a:dk2>
      <a:lt2>
        <a:srgbClr val="4D4D4D"/>
      </a:lt2>
      <a:accent1>
        <a:srgbClr val="0099FF"/>
      </a:accent1>
      <a:accent2>
        <a:srgbClr val="FF99CC"/>
      </a:accent2>
      <a:accent3>
        <a:srgbClr val="FFCAE2"/>
      </a:accent3>
      <a:accent4>
        <a:srgbClr val="000000"/>
      </a:accent4>
      <a:accent5>
        <a:srgbClr val="AACAFF"/>
      </a:accent5>
      <a:accent6>
        <a:srgbClr val="E78AB9"/>
      </a:accent6>
      <a:hlink>
        <a:srgbClr val="9933FF"/>
      </a:hlink>
      <a:folHlink>
        <a:srgbClr val="44C63A"/>
      </a:folHlink>
    </a:clrScheme>
    <a:fontScheme name="2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olormaster">
  <a:themeElements>
    <a:clrScheme name="">
      <a:dk1>
        <a:srgbClr val="000000"/>
      </a:dk1>
      <a:lt1>
        <a:srgbClr val="FF99CC"/>
      </a:lt1>
      <a:dk2>
        <a:srgbClr val="1C1C1C"/>
      </a:dk2>
      <a:lt2>
        <a:srgbClr val="4D4D4D"/>
      </a:lt2>
      <a:accent1>
        <a:srgbClr val="0099FF"/>
      </a:accent1>
      <a:accent2>
        <a:srgbClr val="FF99CC"/>
      </a:accent2>
      <a:accent3>
        <a:srgbClr val="FFCAE2"/>
      </a:accent3>
      <a:accent4>
        <a:srgbClr val="000000"/>
      </a:accent4>
      <a:accent5>
        <a:srgbClr val="AACAFF"/>
      </a:accent5>
      <a:accent6>
        <a:srgbClr val="E78AB9"/>
      </a:accent6>
      <a:hlink>
        <a:srgbClr val="9933FF"/>
      </a:hlink>
      <a:folHlink>
        <a:srgbClr val="44C63A"/>
      </a:folHlink>
    </a:clrScheme>
    <a:fontScheme name="3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olormaster">
  <a:themeElements>
    <a:clrScheme name="">
      <a:dk1>
        <a:srgbClr val="000000"/>
      </a:dk1>
      <a:lt1>
        <a:srgbClr val="FF99CC"/>
      </a:lt1>
      <a:dk2>
        <a:srgbClr val="1C1C1C"/>
      </a:dk2>
      <a:lt2>
        <a:srgbClr val="4D4D4D"/>
      </a:lt2>
      <a:accent1>
        <a:srgbClr val="0099FF"/>
      </a:accent1>
      <a:accent2>
        <a:srgbClr val="FF99CC"/>
      </a:accent2>
      <a:accent3>
        <a:srgbClr val="FFCAE2"/>
      </a:accent3>
      <a:accent4>
        <a:srgbClr val="000000"/>
      </a:accent4>
      <a:accent5>
        <a:srgbClr val="AACAFF"/>
      </a:accent5>
      <a:accent6>
        <a:srgbClr val="E78AB9"/>
      </a:accent6>
      <a:hlink>
        <a:srgbClr val="9933FF"/>
      </a:hlink>
      <a:folHlink>
        <a:srgbClr val="44C63A"/>
      </a:folHlink>
    </a:clrScheme>
    <a:fontScheme name="4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4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4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4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4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4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4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4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4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4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4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4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4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4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4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4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116</Template>
  <TotalTime>15070</TotalTime>
  <Words>3270</Words>
  <Application>Microsoft Macintosh PowerPoint</Application>
  <PresentationFormat>Presentación en pantalla (4:3)</PresentationFormat>
  <Paragraphs>356</Paragraphs>
  <Slides>81</Slides>
  <Notes>0</Notes>
  <HiddenSlides>0</HiddenSlides>
  <MMClips>0</MMClips>
  <ScaleCrop>false</ScaleCrop>
  <HeadingPairs>
    <vt:vector size="6" baseType="variant">
      <vt:variant>
        <vt:lpstr>Fuentes usadas</vt:lpstr>
      </vt:variant>
      <vt:variant>
        <vt:i4>5</vt:i4>
      </vt:variant>
      <vt:variant>
        <vt:lpstr>Tema</vt:lpstr>
      </vt:variant>
      <vt:variant>
        <vt:i4>5</vt:i4>
      </vt:variant>
      <vt:variant>
        <vt:lpstr>Títulos de diapositiva</vt:lpstr>
      </vt:variant>
      <vt:variant>
        <vt:i4>81</vt:i4>
      </vt:variant>
    </vt:vector>
  </HeadingPairs>
  <TitlesOfParts>
    <vt:vector size="91" baseType="lpstr">
      <vt:lpstr>Arial</vt:lpstr>
      <vt:lpstr>Arial Black</vt:lpstr>
      <vt:lpstr>Calibri</vt:lpstr>
      <vt:lpstr>Cambria Math</vt:lpstr>
      <vt:lpstr>Times New Roman</vt:lpstr>
      <vt:lpstr>master</vt:lpstr>
      <vt:lpstr>1_colormaster</vt:lpstr>
      <vt:lpstr>2_colormaster</vt:lpstr>
      <vt:lpstr>3_colormaster</vt:lpstr>
      <vt:lpstr>4_colormaster</vt:lpstr>
      <vt:lpstr>SUCESIONES</vt:lpstr>
      <vt:lpstr>Presentación de PowerPoint</vt:lpstr>
      <vt:lpstr>Presentación de PowerPoint</vt:lpstr>
      <vt:lpstr>SUCESIONES GENERALES</vt:lpstr>
      <vt:lpstr>Presentación de PowerPoint</vt:lpstr>
      <vt:lpstr>Dada las siguientes sucesiones calcula los términos indicados </vt:lpstr>
      <vt:lpstr>Indica que regla siguen estas sucesiones: </vt:lpstr>
      <vt:lpstr>¿Cuál es el siguiente número de esta sucesión? </vt:lpstr>
      <vt:lpstr>Observe la siguiente secuencia, cuente la cantidad de cuadros blancos en cada caso y determine el número de cuadros blancos de la figura n-ésima. </vt:lpstr>
      <vt:lpstr>Adivina los siguientes términos de la sucesión y trata de obtener una fórmula para el término n-ésimo de la sucesión:. </vt:lpstr>
      <vt:lpstr>Adivina los siguientes términos de la sucesión y trata de obtener una fórmula para el término n-ésimo de la sucesión:. </vt:lpstr>
      <vt:lpstr>Adivina los siguientes términos de la sucesión y trata de obtener una fórmula para el término n-ésimo de la sucesión:. </vt:lpstr>
      <vt:lpstr>VIDEO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VIDEO SUCESIÓN FIBONACCI (HASTA MINUTO 4:42)</vt:lpstr>
      <vt:lpstr>Presentación de PowerPoint</vt:lpstr>
      <vt:lpstr>Presentación de PowerPoint</vt:lpstr>
      <vt:lpstr>Presentación de PowerPoint</vt:lpstr>
      <vt:lpstr>Presentación de PowerPoint</vt:lpstr>
      <vt:lpstr>Abejas</vt:lpstr>
      <vt:lpstr>En la Actualidad</vt:lpstr>
      <vt:lpstr>SUCESIONES ARITMÉTICAS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Cálculo del gasto del movil</vt:lpstr>
      <vt:lpstr>Cálculo del gasto de la hipoteca</vt:lpstr>
      <vt:lpstr>Presentación de PowerPoint</vt:lpstr>
      <vt:lpstr>Presentación de PowerPoint</vt:lpstr>
      <vt:lpstr>Naipes</vt:lpstr>
      <vt:lpstr>Presentación de PowerPoint</vt:lpstr>
      <vt:lpstr>Presentación de PowerPoint</vt:lpstr>
      <vt:lpstr>Presentación de PowerPoint</vt:lpstr>
      <vt:lpstr>SUCESIONES GEOMÉTRICAS</vt:lpstr>
      <vt:lpstr>Presentación de PowerPoint</vt:lpstr>
      <vt:lpstr>Presentación de PowerPoint</vt:lpstr>
      <vt:lpstr>HISTORIA DEL AJEDREZ</vt:lpstr>
      <vt:lpstr>HISTORIA DEL AJEDREZ</vt:lpstr>
      <vt:lpstr>Presentación de PowerPoint</vt:lpstr>
      <vt:lpstr>Presentación de PowerPoint</vt:lpstr>
      <vt:lpstr>Presentación de PowerPoint</vt:lpstr>
      <vt:lpstr>Presentación de PowerPoint</vt:lpstr>
      <vt:lpstr>Presentación de PowerPoint</vt:lpstr>
      <vt:lpstr>Presentación de PowerPoint</vt:lpstr>
      <vt:lpstr>Depreciación de un coche</vt:lpstr>
      <vt:lpstr>Presentación de PowerPoint</vt:lpstr>
      <vt:lpstr>Tasa de Crecimiento Anual</vt:lpstr>
      <vt:lpstr>Crecimiento del precio de la vivienda</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dc:creator>
  <cp:lastModifiedBy>Dani h</cp:lastModifiedBy>
  <cp:revision>88</cp:revision>
  <dcterms:created xsi:type="dcterms:W3CDTF">1601-01-01T00:00:00Z</dcterms:created>
  <dcterms:modified xsi:type="dcterms:W3CDTF">2023-04-23T21:14:07Z</dcterms:modified>
</cp:coreProperties>
</file>