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8" r:id="rId3"/>
    <p:sldId id="308" r:id="rId4"/>
    <p:sldId id="366" r:id="rId5"/>
    <p:sldId id="367" r:id="rId6"/>
    <p:sldId id="319" r:id="rId7"/>
    <p:sldId id="368" r:id="rId8"/>
    <p:sldId id="320" r:id="rId9"/>
    <p:sldId id="321" r:id="rId10"/>
    <p:sldId id="369" r:id="rId11"/>
    <p:sldId id="323" r:id="rId12"/>
    <p:sldId id="371" r:id="rId13"/>
    <p:sldId id="324" r:id="rId14"/>
    <p:sldId id="372" r:id="rId15"/>
    <p:sldId id="370" r:id="rId16"/>
    <p:sldId id="373" r:id="rId17"/>
    <p:sldId id="374" r:id="rId18"/>
    <p:sldId id="375" r:id="rId19"/>
    <p:sldId id="376" r:id="rId20"/>
    <p:sldId id="327" r:id="rId21"/>
    <p:sldId id="377" r:id="rId22"/>
    <p:sldId id="378" r:id="rId23"/>
    <p:sldId id="330" r:id="rId24"/>
    <p:sldId id="331" r:id="rId25"/>
    <p:sldId id="333" r:id="rId26"/>
    <p:sldId id="380" r:id="rId27"/>
    <p:sldId id="379" r:id="rId28"/>
    <p:sldId id="381" r:id="rId29"/>
    <p:sldId id="339" r:id="rId30"/>
    <p:sldId id="382" r:id="rId31"/>
    <p:sldId id="383" r:id="rId32"/>
    <p:sldId id="384" r:id="rId33"/>
    <p:sldId id="385" r:id="rId34"/>
    <p:sldId id="386" r:id="rId35"/>
    <p:sldId id="387" r:id="rId36"/>
    <p:sldId id="388" r:id="rId37"/>
    <p:sldId id="389" r:id="rId38"/>
    <p:sldId id="390" r:id="rId39"/>
    <p:sldId id="310" r:id="rId40"/>
    <p:sldId id="309" r:id="rId41"/>
    <p:sldId id="349" r:id="rId42"/>
    <p:sldId id="392" r:id="rId43"/>
    <p:sldId id="393" r:id="rId44"/>
    <p:sldId id="394" r:id="rId45"/>
    <p:sldId id="395" r:id="rId46"/>
    <p:sldId id="397" r:id="rId47"/>
    <p:sldId id="398" r:id="rId48"/>
    <p:sldId id="396" r:id="rId49"/>
    <p:sldId id="399" r:id="rId50"/>
    <p:sldId id="400" r:id="rId51"/>
    <p:sldId id="401" r:id="rId52"/>
    <p:sldId id="412" r:id="rId53"/>
    <p:sldId id="313" r:id="rId54"/>
    <p:sldId id="391" r:id="rId55"/>
    <p:sldId id="402" r:id="rId56"/>
    <p:sldId id="408" r:id="rId57"/>
    <p:sldId id="409" r:id="rId58"/>
    <p:sldId id="410" r:id="rId59"/>
    <p:sldId id="403" r:id="rId60"/>
    <p:sldId id="404" r:id="rId61"/>
    <p:sldId id="405" r:id="rId62"/>
    <p:sldId id="406" r:id="rId63"/>
    <p:sldId id="407" r:id="rId64"/>
    <p:sldId id="411" r:id="rId65"/>
    <p:sldId id="413" r:id="rId6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2761"/>
  </p:normalViewPr>
  <p:slideViewPr>
    <p:cSldViewPr>
      <p:cViewPr varScale="1">
        <p:scale>
          <a:sx n="52" d="100"/>
          <a:sy n="52" d="100"/>
        </p:scale>
        <p:origin x="12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8AA05-24A3-4E05-BC14-05F23BFBCDCE}"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es-ES"/>
        </a:p>
      </dgm:t>
    </dgm:pt>
    <dgm:pt modelId="{4058EC0A-9744-40D0-A6ED-ECDA502CF6E6}">
      <dgm:prSet phldrT="[Texto]"/>
      <dgm:spPr/>
      <dgm:t>
        <a:bodyPr/>
        <a:lstStyle/>
        <a:p>
          <a:r>
            <a:rPr lang="es-ES" dirty="0"/>
            <a:t>1</a:t>
          </a:r>
        </a:p>
      </dgm:t>
    </dgm:pt>
    <dgm:pt modelId="{25ECCF16-73F4-4E50-B82F-546CDDD81944}" type="parTrans" cxnId="{B26AC79B-BF1E-4123-9308-C82CA323DD7F}">
      <dgm:prSet/>
      <dgm:spPr/>
      <dgm:t>
        <a:bodyPr/>
        <a:lstStyle/>
        <a:p>
          <a:endParaRPr lang="es-ES"/>
        </a:p>
      </dgm:t>
    </dgm:pt>
    <dgm:pt modelId="{A95088B3-86D3-44E6-9EA4-5C57F6935AD2}" type="sibTrans" cxnId="{B26AC79B-BF1E-4123-9308-C82CA323DD7F}">
      <dgm:prSet/>
      <dgm:spPr/>
      <dgm:t>
        <a:bodyPr/>
        <a:lstStyle/>
        <a:p>
          <a:endParaRPr lang="es-ES"/>
        </a:p>
      </dgm:t>
    </dgm:pt>
    <dgm:pt modelId="{FF0146BA-C1D0-4CD3-9BB7-BE1496C1163D}">
      <dgm:prSet phldrT="[Texto]"/>
      <dgm:spPr/>
      <dgm:t>
        <a:bodyPr/>
        <a:lstStyle/>
        <a:p>
          <a:r>
            <a:rPr lang="es-ES" dirty="0"/>
            <a:t>Método de Sustitución</a:t>
          </a:r>
        </a:p>
      </dgm:t>
    </dgm:pt>
    <dgm:pt modelId="{C46D5385-9B06-4DB2-B8F6-33A939573895}" type="parTrans" cxnId="{1422ED50-E382-4828-9756-1B06D5526397}">
      <dgm:prSet/>
      <dgm:spPr/>
      <dgm:t>
        <a:bodyPr/>
        <a:lstStyle/>
        <a:p>
          <a:endParaRPr lang="es-ES"/>
        </a:p>
      </dgm:t>
    </dgm:pt>
    <dgm:pt modelId="{A56C5802-5D70-4ECC-8EAF-5B10D15B3E0D}" type="sibTrans" cxnId="{1422ED50-E382-4828-9756-1B06D5526397}">
      <dgm:prSet/>
      <dgm:spPr/>
      <dgm:t>
        <a:bodyPr/>
        <a:lstStyle/>
        <a:p>
          <a:endParaRPr lang="es-ES"/>
        </a:p>
      </dgm:t>
    </dgm:pt>
    <dgm:pt modelId="{1E5DC08B-30C3-4A5F-914B-740AE58850B4}">
      <dgm:prSet phldrT="[Texto]"/>
      <dgm:spPr/>
      <dgm:t>
        <a:bodyPr/>
        <a:lstStyle/>
        <a:p>
          <a:r>
            <a:rPr lang="es-ES" dirty="0"/>
            <a:t>2</a:t>
          </a:r>
        </a:p>
      </dgm:t>
    </dgm:pt>
    <dgm:pt modelId="{D845C7C7-CB3E-4782-8AED-932D1B1D3DE8}" type="parTrans" cxnId="{F66F1F47-A4A2-4ACD-BF25-AC9C258A99DC}">
      <dgm:prSet/>
      <dgm:spPr/>
      <dgm:t>
        <a:bodyPr/>
        <a:lstStyle/>
        <a:p>
          <a:endParaRPr lang="es-ES"/>
        </a:p>
      </dgm:t>
    </dgm:pt>
    <dgm:pt modelId="{A2F198CB-8362-47D9-BE09-B37EFB3BB733}" type="sibTrans" cxnId="{F66F1F47-A4A2-4ACD-BF25-AC9C258A99DC}">
      <dgm:prSet/>
      <dgm:spPr/>
      <dgm:t>
        <a:bodyPr/>
        <a:lstStyle/>
        <a:p>
          <a:endParaRPr lang="es-ES"/>
        </a:p>
      </dgm:t>
    </dgm:pt>
    <dgm:pt modelId="{EF071F76-2A3E-4A97-9930-86F7A6A94F48}">
      <dgm:prSet phldrT="[Texto]"/>
      <dgm:spPr/>
      <dgm:t>
        <a:bodyPr/>
        <a:lstStyle/>
        <a:p>
          <a:r>
            <a:rPr lang="es-ES" dirty="0"/>
            <a:t>Método de Igualación</a:t>
          </a:r>
        </a:p>
      </dgm:t>
    </dgm:pt>
    <dgm:pt modelId="{BDD23EF0-8883-42BE-AAE3-ED747876B032}" type="parTrans" cxnId="{7A0C5BB9-445B-4948-A73E-33D8772352F3}">
      <dgm:prSet/>
      <dgm:spPr/>
      <dgm:t>
        <a:bodyPr/>
        <a:lstStyle/>
        <a:p>
          <a:endParaRPr lang="es-ES"/>
        </a:p>
      </dgm:t>
    </dgm:pt>
    <dgm:pt modelId="{02165796-2A14-47E8-A8E5-1E770EF6B655}" type="sibTrans" cxnId="{7A0C5BB9-445B-4948-A73E-33D8772352F3}">
      <dgm:prSet/>
      <dgm:spPr/>
      <dgm:t>
        <a:bodyPr/>
        <a:lstStyle/>
        <a:p>
          <a:endParaRPr lang="es-ES"/>
        </a:p>
      </dgm:t>
    </dgm:pt>
    <dgm:pt modelId="{2FAEE32C-FB6E-4940-98B3-DAF77D3AEF0A}">
      <dgm:prSet phldrT="[Texto]"/>
      <dgm:spPr/>
      <dgm:t>
        <a:bodyPr/>
        <a:lstStyle/>
        <a:p>
          <a:r>
            <a:rPr lang="es-ES" dirty="0"/>
            <a:t>3</a:t>
          </a:r>
        </a:p>
      </dgm:t>
    </dgm:pt>
    <dgm:pt modelId="{C3188778-F861-43B7-8B90-CF0E38CA4B5E}" type="parTrans" cxnId="{B6C50D42-FABA-4DD3-BB5C-5B2C4519B784}">
      <dgm:prSet/>
      <dgm:spPr/>
      <dgm:t>
        <a:bodyPr/>
        <a:lstStyle/>
        <a:p>
          <a:endParaRPr lang="es-ES"/>
        </a:p>
      </dgm:t>
    </dgm:pt>
    <dgm:pt modelId="{EDAE69FB-568A-4053-8A97-B54201E921A9}" type="sibTrans" cxnId="{B6C50D42-FABA-4DD3-BB5C-5B2C4519B784}">
      <dgm:prSet/>
      <dgm:spPr/>
      <dgm:t>
        <a:bodyPr/>
        <a:lstStyle/>
        <a:p>
          <a:endParaRPr lang="es-ES"/>
        </a:p>
      </dgm:t>
    </dgm:pt>
    <dgm:pt modelId="{38AD2278-4884-4503-A884-EFC159BEF95D}">
      <dgm:prSet phldrT="[Texto]"/>
      <dgm:spPr/>
      <dgm:t>
        <a:bodyPr/>
        <a:lstStyle/>
        <a:p>
          <a:r>
            <a:rPr lang="es-ES" dirty="0"/>
            <a:t>Método de Reducción</a:t>
          </a:r>
        </a:p>
      </dgm:t>
    </dgm:pt>
    <dgm:pt modelId="{7A6F66AD-10FD-40C0-BF41-D2640435781F}" type="parTrans" cxnId="{2A721994-3A89-445D-BE3E-2F1CFB516ABF}">
      <dgm:prSet/>
      <dgm:spPr/>
      <dgm:t>
        <a:bodyPr/>
        <a:lstStyle/>
        <a:p>
          <a:endParaRPr lang="es-ES"/>
        </a:p>
      </dgm:t>
    </dgm:pt>
    <dgm:pt modelId="{F481D14F-7C39-4AB9-8049-6E7BA8BBEDF7}" type="sibTrans" cxnId="{2A721994-3A89-445D-BE3E-2F1CFB516ABF}">
      <dgm:prSet/>
      <dgm:spPr/>
      <dgm:t>
        <a:bodyPr/>
        <a:lstStyle/>
        <a:p>
          <a:endParaRPr lang="es-ES"/>
        </a:p>
      </dgm:t>
    </dgm:pt>
    <dgm:pt modelId="{E1106A9E-1012-469C-88FD-12BC72303829}" type="pres">
      <dgm:prSet presAssocID="{2C78AA05-24A3-4E05-BC14-05F23BFBCDCE}" presName="linearFlow" presStyleCnt="0">
        <dgm:presLayoutVars>
          <dgm:dir/>
          <dgm:animLvl val="lvl"/>
          <dgm:resizeHandles val="exact"/>
        </dgm:presLayoutVars>
      </dgm:prSet>
      <dgm:spPr/>
    </dgm:pt>
    <dgm:pt modelId="{AF2A75DE-0421-4908-8F4F-588B2D30A63E}" type="pres">
      <dgm:prSet presAssocID="{4058EC0A-9744-40D0-A6ED-ECDA502CF6E6}" presName="composite" presStyleCnt="0"/>
      <dgm:spPr/>
    </dgm:pt>
    <dgm:pt modelId="{81D575AF-BA74-45E5-95DF-B3A91648DA5B}" type="pres">
      <dgm:prSet presAssocID="{4058EC0A-9744-40D0-A6ED-ECDA502CF6E6}" presName="parentText" presStyleLbl="alignNode1" presStyleIdx="0" presStyleCnt="3">
        <dgm:presLayoutVars>
          <dgm:chMax val="1"/>
          <dgm:bulletEnabled val="1"/>
        </dgm:presLayoutVars>
      </dgm:prSet>
      <dgm:spPr/>
    </dgm:pt>
    <dgm:pt modelId="{0495A384-AD8C-45D2-B368-B7C635B595D6}" type="pres">
      <dgm:prSet presAssocID="{4058EC0A-9744-40D0-A6ED-ECDA502CF6E6}" presName="descendantText" presStyleLbl="alignAcc1" presStyleIdx="0" presStyleCnt="3">
        <dgm:presLayoutVars>
          <dgm:bulletEnabled val="1"/>
        </dgm:presLayoutVars>
      </dgm:prSet>
      <dgm:spPr/>
    </dgm:pt>
    <dgm:pt modelId="{8C4C501F-889E-4574-8988-C7CC584283F7}" type="pres">
      <dgm:prSet presAssocID="{A95088B3-86D3-44E6-9EA4-5C57F6935AD2}" presName="sp" presStyleCnt="0"/>
      <dgm:spPr/>
    </dgm:pt>
    <dgm:pt modelId="{A0118D47-94AA-405B-B64E-62CB9096AC2B}" type="pres">
      <dgm:prSet presAssocID="{1E5DC08B-30C3-4A5F-914B-740AE58850B4}" presName="composite" presStyleCnt="0"/>
      <dgm:spPr/>
    </dgm:pt>
    <dgm:pt modelId="{C35E18D5-EEBC-4FF7-980A-517FED23A516}" type="pres">
      <dgm:prSet presAssocID="{1E5DC08B-30C3-4A5F-914B-740AE58850B4}" presName="parentText" presStyleLbl="alignNode1" presStyleIdx="1" presStyleCnt="3">
        <dgm:presLayoutVars>
          <dgm:chMax val="1"/>
          <dgm:bulletEnabled val="1"/>
        </dgm:presLayoutVars>
      </dgm:prSet>
      <dgm:spPr/>
    </dgm:pt>
    <dgm:pt modelId="{7D889D44-DA77-42CF-B374-673411081AAC}" type="pres">
      <dgm:prSet presAssocID="{1E5DC08B-30C3-4A5F-914B-740AE58850B4}" presName="descendantText" presStyleLbl="alignAcc1" presStyleIdx="1" presStyleCnt="3">
        <dgm:presLayoutVars>
          <dgm:bulletEnabled val="1"/>
        </dgm:presLayoutVars>
      </dgm:prSet>
      <dgm:spPr/>
    </dgm:pt>
    <dgm:pt modelId="{760D38E5-B077-4438-9A6E-4FE520F53E01}" type="pres">
      <dgm:prSet presAssocID="{A2F198CB-8362-47D9-BE09-B37EFB3BB733}" presName="sp" presStyleCnt="0"/>
      <dgm:spPr/>
    </dgm:pt>
    <dgm:pt modelId="{CC773E98-4E07-4F2E-B07D-F2AE7467F53A}" type="pres">
      <dgm:prSet presAssocID="{2FAEE32C-FB6E-4940-98B3-DAF77D3AEF0A}" presName="composite" presStyleCnt="0"/>
      <dgm:spPr/>
    </dgm:pt>
    <dgm:pt modelId="{72AC38E2-637F-4191-ADB5-7D3421720668}" type="pres">
      <dgm:prSet presAssocID="{2FAEE32C-FB6E-4940-98B3-DAF77D3AEF0A}" presName="parentText" presStyleLbl="alignNode1" presStyleIdx="2" presStyleCnt="3">
        <dgm:presLayoutVars>
          <dgm:chMax val="1"/>
          <dgm:bulletEnabled val="1"/>
        </dgm:presLayoutVars>
      </dgm:prSet>
      <dgm:spPr/>
    </dgm:pt>
    <dgm:pt modelId="{F99FBF8F-FF28-4FA7-B8BA-11FF900FC999}" type="pres">
      <dgm:prSet presAssocID="{2FAEE32C-FB6E-4940-98B3-DAF77D3AEF0A}" presName="descendantText" presStyleLbl="alignAcc1" presStyleIdx="2" presStyleCnt="3">
        <dgm:presLayoutVars>
          <dgm:bulletEnabled val="1"/>
        </dgm:presLayoutVars>
      </dgm:prSet>
      <dgm:spPr/>
    </dgm:pt>
  </dgm:ptLst>
  <dgm:cxnLst>
    <dgm:cxn modelId="{B6C50D42-FABA-4DD3-BB5C-5B2C4519B784}" srcId="{2C78AA05-24A3-4E05-BC14-05F23BFBCDCE}" destId="{2FAEE32C-FB6E-4940-98B3-DAF77D3AEF0A}" srcOrd="2" destOrd="0" parTransId="{C3188778-F861-43B7-8B90-CF0E38CA4B5E}" sibTransId="{EDAE69FB-568A-4053-8A97-B54201E921A9}"/>
    <dgm:cxn modelId="{F66F1F47-A4A2-4ACD-BF25-AC9C258A99DC}" srcId="{2C78AA05-24A3-4E05-BC14-05F23BFBCDCE}" destId="{1E5DC08B-30C3-4A5F-914B-740AE58850B4}" srcOrd="1" destOrd="0" parTransId="{D845C7C7-CB3E-4782-8AED-932D1B1D3DE8}" sibTransId="{A2F198CB-8362-47D9-BE09-B37EFB3BB733}"/>
    <dgm:cxn modelId="{1422ED50-E382-4828-9756-1B06D5526397}" srcId="{4058EC0A-9744-40D0-A6ED-ECDA502CF6E6}" destId="{FF0146BA-C1D0-4CD3-9BB7-BE1496C1163D}" srcOrd="0" destOrd="0" parTransId="{C46D5385-9B06-4DB2-B8F6-33A939573895}" sibTransId="{A56C5802-5D70-4ECC-8EAF-5B10D15B3E0D}"/>
    <dgm:cxn modelId="{C9DA8C79-CFC8-4AA2-ACF6-2614C7903DEB}" type="presOf" srcId="{2C78AA05-24A3-4E05-BC14-05F23BFBCDCE}" destId="{E1106A9E-1012-469C-88FD-12BC72303829}" srcOrd="0" destOrd="0" presId="urn:microsoft.com/office/officeart/2005/8/layout/chevron2"/>
    <dgm:cxn modelId="{CF064387-373A-409B-921C-A7106EE8BE43}" type="presOf" srcId="{38AD2278-4884-4503-A884-EFC159BEF95D}" destId="{F99FBF8F-FF28-4FA7-B8BA-11FF900FC999}" srcOrd="0" destOrd="0" presId="urn:microsoft.com/office/officeart/2005/8/layout/chevron2"/>
    <dgm:cxn modelId="{2A721994-3A89-445D-BE3E-2F1CFB516ABF}" srcId="{2FAEE32C-FB6E-4940-98B3-DAF77D3AEF0A}" destId="{38AD2278-4884-4503-A884-EFC159BEF95D}" srcOrd="0" destOrd="0" parTransId="{7A6F66AD-10FD-40C0-BF41-D2640435781F}" sibTransId="{F481D14F-7C39-4AB9-8049-6E7BA8BBEDF7}"/>
    <dgm:cxn modelId="{B26AC79B-BF1E-4123-9308-C82CA323DD7F}" srcId="{2C78AA05-24A3-4E05-BC14-05F23BFBCDCE}" destId="{4058EC0A-9744-40D0-A6ED-ECDA502CF6E6}" srcOrd="0" destOrd="0" parTransId="{25ECCF16-73F4-4E50-B82F-546CDDD81944}" sibTransId="{A95088B3-86D3-44E6-9EA4-5C57F6935AD2}"/>
    <dgm:cxn modelId="{30CF2CAC-9C6E-49EC-8702-6FCDA5A5450A}" type="presOf" srcId="{4058EC0A-9744-40D0-A6ED-ECDA502CF6E6}" destId="{81D575AF-BA74-45E5-95DF-B3A91648DA5B}" srcOrd="0" destOrd="0" presId="urn:microsoft.com/office/officeart/2005/8/layout/chevron2"/>
    <dgm:cxn modelId="{7A0C5BB9-445B-4948-A73E-33D8772352F3}" srcId="{1E5DC08B-30C3-4A5F-914B-740AE58850B4}" destId="{EF071F76-2A3E-4A97-9930-86F7A6A94F48}" srcOrd="0" destOrd="0" parTransId="{BDD23EF0-8883-42BE-AAE3-ED747876B032}" sibTransId="{02165796-2A14-47E8-A8E5-1E770EF6B655}"/>
    <dgm:cxn modelId="{4E2CB1DA-890D-4EC5-9037-F1D5E06DB0A0}" type="presOf" srcId="{2FAEE32C-FB6E-4940-98B3-DAF77D3AEF0A}" destId="{72AC38E2-637F-4191-ADB5-7D3421720668}" srcOrd="0" destOrd="0" presId="urn:microsoft.com/office/officeart/2005/8/layout/chevron2"/>
    <dgm:cxn modelId="{007F6CF1-6EDB-4FFC-AF20-D498A860BD19}" type="presOf" srcId="{EF071F76-2A3E-4A97-9930-86F7A6A94F48}" destId="{7D889D44-DA77-42CF-B374-673411081AAC}" srcOrd="0" destOrd="0" presId="urn:microsoft.com/office/officeart/2005/8/layout/chevron2"/>
    <dgm:cxn modelId="{1974F1F8-850F-4680-BA4A-F9EEFDE60FEE}" type="presOf" srcId="{FF0146BA-C1D0-4CD3-9BB7-BE1496C1163D}" destId="{0495A384-AD8C-45D2-B368-B7C635B595D6}" srcOrd="0" destOrd="0" presId="urn:microsoft.com/office/officeart/2005/8/layout/chevron2"/>
    <dgm:cxn modelId="{8A9DEBFE-9BCE-4F92-B6EE-8412CACE926D}" type="presOf" srcId="{1E5DC08B-30C3-4A5F-914B-740AE58850B4}" destId="{C35E18D5-EEBC-4FF7-980A-517FED23A516}" srcOrd="0" destOrd="0" presId="urn:microsoft.com/office/officeart/2005/8/layout/chevron2"/>
    <dgm:cxn modelId="{351193A8-4DF9-41EB-9BEC-B7FD0667BE18}" type="presParOf" srcId="{E1106A9E-1012-469C-88FD-12BC72303829}" destId="{AF2A75DE-0421-4908-8F4F-588B2D30A63E}" srcOrd="0" destOrd="0" presId="urn:microsoft.com/office/officeart/2005/8/layout/chevron2"/>
    <dgm:cxn modelId="{9E977445-39A2-4B16-BEEB-7994D659289C}" type="presParOf" srcId="{AF2A75DE-0421-4908-8F4F-588B2D30A63E}" destId="{81D575AF-BA74-45E5-95DF-B3A91648DA5B}" srcOrd="0" destOrd="0" presId="urn:microsoft.com/office/officeart/2005/8/layout/chevron2"/>
    <dgm:cxn modelId="{D8FF924E-1C14-4183-9639-8CD7A4208DE4}" type="presParOf" srcId="{AF2A75DE-0421-4908-8F4F-588B2D30A63E}" destId="{0495A384-AD8C-45D2-B368-B7C635B595D6}" srcOrd="1" destOrd="0" presId="urn:microsoft.com/office/officeart/2005/8/layout/chevron2"/>
    <dgm:cxn modelId="{C94AE391-CCB4-4E90-8A06-CA24C2BF24FE}" type="presParOf" srcId="{E1106A9E-1012-469C-88FD-12BC72303829}" destId="{8C4C501F-889E-4574-8988-C7CC584283F7}" srcOrd="1" destOrd="0" presId="urn:microsoft.com/office/officeart/2005/8/layout/chevron2"/>
    <dgm:cxn modelId="{C6FA0225-90BD-4969-8321-D68B56ACC7FD}" type="presParOf" srcId="{E1106A9E-1012-469C-88FD-12BC72303829}" destId="{A0118D47-94AA-405B-B64E-62CB9096AC2B}" srcOrd="2" destOrd="0" presId="urn:microsoft.com/office/officeart/2005/8/layout/chevron2"/>
    <dgm:cxn modelId="{033BBE1D-DE47-4643-9A50-22E44DAA7715}" type="presParOf" srcId="{A0118D47-94AA-405B-B64E-62CB9096AC2B}" destId="{C35E18D5-EEBC-4FF7-980A-517FED23A516}" srcOrd="0" destOrd="0" presId="urn:microsoft.com/office/officeart/2005/8/layout/chevron2"/>
    <dgm:cxn modelId="{1048F3DC-BE99-4D6E-A74B-11372B87DAC7}" type="presParOf" srcId="{A0118D47-94AA-405B-B64E-62CB9096AC2B}" destId="{7D889D44-DA77-42CF-B374-673411081AAC}" srcOrd="1" destOrd="0" presId="urn:microsoft.com/office/officeart/2005/8/layout/chevron2"/>
    <dgm:cxn modelId="{F8D37F66-83C3-4423-AF19-08DFC46328A5}" type="presParOf" srcId="{E1106A9E-1012-469C-88FD-12BC72303829}" destId="{760D38E5-B077-4438-9A6E-4FE520F53E01}" srcOrd="3" destOrd="0" presId="urn:microsoft.com/office/officeart/2005/8/layout/chevron2"/>
    <dgm:cxn modelId="{999D8844-FC67-4E00-92F8-B0E70E3659E7}" type="presParOf" srcId="{E1106A9E-1012-469C-88FD-12BC72303829}" destId="{CC773E98-4E07-4F2E-B07D-F2AE7467F53A}" srcOrd="4" destOrd="0" presId="urn:microsoft.com/office/officeart/2005/8/layout/chevron2"/>
    <dgm:cxn modelId="{7DDB675B-2122-4C52-A535-4FF1E59351A9}" type="presParOf" srcId="{CC773E98-4E07-4F2E-B07D-F2AE7467F53A}" destId="{72AC38E2-637F-4191-ADB5-7D3421720668}" srcOrd="0" destOrd="0" presId="urn:microsoft.com/office/officeart/2005/8/layout/chevron2"/>
    <dgm:cxn modelId="{8AB7E73E-5A09-4F7C-B834-9D5376D3F908}" type="presParOf" srcId="{CC773E98-4E07-4F2E-B07D-F2AE7467F53A}" destId="{F99FBF8F-FF28-4FA7-B8BA-11FF900FC99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575AF-BA74-45E5-95DF-B3A91648DA5B}">
      <dsp:nvSpPr>
        <dsp:cNvPr id="0" name=""/>
        <dsp:cNvSpPr/>
      </dsp:nvSpPr>
      <dsp:spPr>
        <a:xfrm rot="5400000">
          <a:off x="-159777" y="159842"/>
          <a:ext cx="1065186" cy="745630"/>
        </a:xfrm>
        <a:prstGeom prst="chevron">
          <a:avLst/>
        </a:prstGeom>
        <a:gradFill rotWithShape="0">
          <a:gsLst>
            <a:gs pos="0">
              <a:schemeClr val="accent4">
                <a:hueOff val="0"/>
                <a:satOff val="0"/>
                <a:lumOff val="0"/>
                <a:alphaOff val="0"/>
                <a:tint val="65000"/>
                <a:satMod val="270000"/>
              </a:schemeClr>
            </a:gs>
            <a:gs pos="25000">
              <a:schemeClr val="accent4">
                <a:hueOff val="0"/>
                <a:satOff val="0"/>
                <a:lumOff val="0"/>
                <a:alphaOff val="0"/>
                <a:tint val="60000"/>
                <a:satMod val="300000"/>
              </a:schemeClr>
            </a:gs>
            <a:gs pos="100000">
              <a:schemeClr val="accent4">
                <a:hueOff val="0"/>
                <a:satOff val="0"/>
                <a:lumOff val="0"/>
                <a:alphaOff val="0"/>
                <a:tint val="29000"/>
                <a:satMod val="400000"/>
              </a:schemeClr>
            </a:gs>
          </a:gsLst>
          <a:lin ang="16200000" scaled="1"/>
        </a:gradFill>
        <a:ln w="9525" cap="flat" cmpd="sng" algn="ctr">
          <a:solidFill>
            <a:schemeClr val="accent4">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1</a:t>
          </a:r>
        </a:p>
      </dsp:txBody>
      <dsp:txXfrm rot="-5400000">
        <a:off x="1" y="372879"/>
        <a:ext cx="745630" cy="319556"/>
      </dsp:txXfrm>
    </dsp:sp>
    <dsp:sp modelId="{0495A384-AD8C-45D2-B368-B7C635B595D6}">
      <dsp:nvSpPr>
        <dsp:cNvPr id="0" name=""/>
        <dsp:cNvSpPr/>
      </dsp:nvSpPr>
      <dsp:spPr>
        <a:xfrm rot="5400000">
          <a:off x="3848562" y="-3102867"/>
          <a:ext cx="692371" cy="689823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s-ES" sz="4100" kern="1200" dirty="0"/>
            <a:t>Método de Sustitución</a:t>
          </a:r>
        </a:p>
      </dsp:txBody>
      <dsp:txXfrm rot="-5400000">
        <a:off x="745631" y="33863"/>
        <a:ext cx="6864436" cy="624773"/>
      </dsp:txXfrm>
    </dsp:sp>
    <dsp:sp modelId="{C35E18D5-EEBC-4FF7-980A-517FED23A516}">
      <dsp:nvSpPr>
        <dsp:cNvPr id="0" name=""/>
        <dsp:cNvSpPr/>
      </dsp:nvSpPr>
      <dsp:spPr>
        <a:xfrm rot="5400000">
          <a:off x="-159777" y="1020225"/>
          <a:ext cx="1065186" cy="745630"/>
        </a:xfrm>
        <a:prstGeom prst="chevron">
          <a:avLst/>
        </a:prstGeom>
        <a:gradFill rotWithShape="0">
          <a:gsLst>
            <a:gs pos="0">
              <a:schemeClr val="accent4">
                <a:hueOff val="-1605168"/>
                <a:satOff val="19845"/>
                <a:lumOff val="-6470"/>
                <a:alphaOff val="0"/>
                <a:tint val="65000"/>
                <a:satMod val="270000"/>
              </a:schemeClr>
            </a:gs>
            <a:gs pos="25000">
              <a:schemeClr val="accent4">
                <a:hueOff val="-1605168"/>
                <a:satOff val="19845"/>
                <a:lumOff val="-6470"/>
                <a:alphaOff val="0"/>
                <a:tint val="60000"/>
                <a:satMod val="300000"/>
              </a:schemeClr>
            </a:gs>
            <a:gs pos="100000">
              <a:schemeClr val="accent4">
                <a:hueOff val="-1605168"/>
                <a:satOff val="19845"/>
                <a:lumOff val="-6470"/>
                <a:alphaOff val="0"/>
                <a:tint val="29000"/>
                <a:satMod val="400000"/>
              </a:schemeClr>
            </a:gs>
          </a:gsLst>
          <a:lin ang="16200000" scaled="1"/>
        </a:gradFill>
        <a:ln w="9525" cap="flat" cmpd="sng" algn="ctr">
          <a:solidFill>
            <a:schemeClr val="accent4">
              <a:hueOff val="-1605168"/>
              <a:satOff val="19845"/>
              <a:lumOff val="-6470"/>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2</a:t>
          </a:r>
        </a:p>
      </dsp:txBody>
      <dsp:txXfrm rot="-5400000">
        <a:off x="1" y="1233262"/>
        <a:ext cx="745630" cy="319556"/>
      </dsp:txXfrm>
    </dsp:sp>
    <dsp:sp modelId="{7D889D44-DA77-42CF-B374-673411081AAC}">
      <dsp:nvSpPr>
        <dsp:cNvPr id="0" name=""/>
        <dsp:cNvSpPr/>
      </dsp:nvSpPr>
      <dsp:spPr>
        <a:xfrm rot="5400000">
          <a:off x="3848562" y="-2242484"/>
          <a:ext cx="692371" cy="6898235"/>
        </a:xfrm>
        <a:prstGeom prst="round2SameRect">
          <a:avLst/>
        </a:prstGeom>
        <a:solidFill>
          <a:schemeClr val="lt1">
            <a:alpha val="90000"/>
            <a:hueOff val="0"/>
            <a:satOff val="0"/>
            <a:lumOff val="0"/>
            <a:alphaOff val="0"/>
          </a:schemeClr>
        </a:solidFill>
        <a:ln w="9525" cap="flat" cmpd="sng" algn="ctr">
          <a:solidFill>
            <a:schemeClr val="accent4">
              <a:hueOff val="-1605168"/>
              <a:satOff val="19845"/>
              <a:lumOff val="-6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s-ES" sz="4100" kern="1200" dirty="0"/>
            <a:t>Método de Igualación</a:t>
          </a:r>
        </a:p>
      </dsp:txBody>
      <dsp:txXfrm rot="-5400000">
        <a:off x="745631" y="894246"/>
        <a:ext cx="6864436" cy="624773"/>
      </dsp:txXfrm>
    </dsp:sp>
    <dsp:sp modelId="{72AC38E2-637F-4191-ADB5-7D3421720668}">
      <dsp:nvSpPr>
        <dsp:cNvPr id="0" name=""/>
        <dsp:cNvSpPr/>
      </dsp:nvSpPr>
      <dsp:spPr>
        <a:xfrm rot="5400000">
          <a:off x="-159777" y="1880608"/>
          <a:ext cx="1065186" cy="745630"/>
        </a:xfrm>
        <a:prstGeom prst="chevron">
          <a:avLst/>
        </a:prstGeom>
        <a:gradFill rotWithShape="0">
          <a:gsLst>
            <a:gs pos="0">
              <a:schemeClr val="accent4">
                <a:hueOff val="-3210336"/>
                <a:satOff val="39690"/>
                <a:lumOff val="-12939"/>
                <a:alphaOff val="0"/>
                <a:tint val="65000"/>
                <a:satMod val="270000"/>
              </a:schemeClr>
            </a:gs>
            <a:gs pos="25000">
              <a:schemeClr val="accent4">
                <a:hueOff val="-3210336"/>
                <a:satOff val="39690"/>
                <a:lumOff val="-12939"/>
                <a:alphaOff val="0"/>
                <a:tint val="60000"/>
                <a:satMod val="300000"/>
              </a:schemeClr>
            </a:gs>
            <a:gs pos="100000">
              <a:schemeClr val="accent4">
                <a:hueOff val="-3210336"/>
                <a:satOff val="39690"/>
                <a:lumOff val="-12939"/>
                <a:alphaOff val="0"/>
                <a:tint val="29000"/>
                <a:satMod val="400000"/>
              </a:schemeClr>
            </a:gs>
          </a:gsLst>
          <a:lin ang="16200000" scaled="1"/>
        </a:gradFill>
        <a:ln w="9525" cap="flat" cmpd="sng" algn="ctr">
          <a:solidFill>
            <a:schemeClr val="accent4">
              <a:hueOff val="-3210336"/>
              <a:satOff val="39690"/>
              <a:lumOff val="-12939"/>
              <a:alphaOff val="0"/>
            </a:schemeClr>
          </a:solidFill>
          <a:prstDash val="solid"/>
        </a:ln>
        <a:effectLst>
          <a:outerShdw blurRad="65500" dist="38100" dir="5400000" rotWithShape="0">
            <a:srgbClr val="000000">
              <a:alpha val="40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s-ES" sz="2100" kern="1200" dirty="0"/>
            <a:t>3</a:t>
          </a:r>
        </a:p>
      </dsp:txBody>
      <dsp:txXfrm rot="-5400000">
        <a:off x="1" y="2093645"/>
        <a:ext cx="745630" cy="319556"/>
      </dsp:txXfrm>
    </dsp:sp>
    <dsp:sp modelId="{F99FBF8F-FF28-4FA7-B8BA-11FF900FC999}">
      <dsp:nvSpPr>
        <dsp:cNvPr id="0" name=""/>
        <dsp:cNvSpPr/>
      </dsp:nvSpPr>
      <dsp:spPr>
        <a:xfrm rot="5400000">
          <a:off x="3848562" y="-1382101"/>
          <a:ext cx="692371" cy="6898235"/>
        </a:xfrm>
        <a:prstGeom prst="round2SameRect">
          <a:avLst/>
        </a:prstGeom>
        <a:solidFill>
          <a:schemeClr val="lt1">
            <a:alpha val="90000"/>
            <a:hueOff val="0"/>
            <a:satOff val="0"/>
            <a:lumOff val="0"/>
            <a:alphaOff val="0"/>
          </a:schemeClr>
        </a:solidFill>
        <a:ln w="9525" cap="flat" cmpd="sng" algn="ctr">
          <a:solidFill>
            <a:schemeClr val="accent4">
              <a:hueOff val="-3210336"/>
              <a:satOff val="39690"/>
              <a:lumOff val="-12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91592" tIns="26035" rIns="26035" bIns="26035" numCol="1" spcCol="1270" anchor="ctr" anchorCtr="0">
          <a:noAutofit/>
        </a:bodyPr>
        <a:lstStyle/>
        <a:p>
          <a:pPr marL="285750" lvl="1" indent="-285750" algn="l" defTabSz="1822450">
            <a:lnSpc>
              <a:spcPct val="90000"/>
            </a:lnSpc>
            <a:spcBef>
              <a:spcPct val="0"/>
            </a:spcBef>
            <a:spcAft>
              <a:spcPct val="15000"/>
            </a:spcAft>
            <a:buChar char="•"/>
          </a:pPr>
          <a:r>
            <a:rPr lang="es-ES" sz="4100" kern="1200" dirty="0"/>
            <a:t>Método de Reducción</a:t>
          </a:r>
        </a:p>
      </dsp:txBody>
      <dsp:txXfrm rot="-5400000">
        <a:off x="745631" y="1754629"/>
        <a:ext cx="6864436" cy="6247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8" name="7 Marcador de pie de página"/>
          <p:cNvSpPr>
            <a:spLocks noGrp="1"/>
          </p:cNvSpPr>
          <p:nvPr>
            <p:ph type="ftr" sz="quarter" idx="11"/>
          </p:nvPr>
        </p:nvSpPr>
        <p:spPr/>
        <p:txBody>
          <a:bodyPr/>
          <a:lstStyle/>
          <a:p>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17/2/22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847CFC-816F-41D0-AAC0-9BF4FEBC753E}" type="datetimeFigureOut">
              <a:rPr lang="es-ES" smtClean="0"/>
              <a:pPr/>
              <a:t>17/2/22</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0.gstatic.com/images?q=tbn:ANd9GcRrAczmVrkNzxD-rSk0hfK_X_LYbHW95-dKHKtF5lL-MUlCS46V2A"/>
          <p:cNvPicPr>
            <a:picLocks noChangeAspect="1" noChangeArrowheads="1"/>
          </p:cNvPicPr>
          <p:nvPr/>
        </p:nvPicPr>
        <p:blipFill>
          <a:blip r:embed="rId2" cstate="email"/>
          <a:srcRect/>
          <a:stretch>
            <a:fillRect/>
          </a:stretch>
        </p:blipFill>
        <p:spPr bwMode="auto">
          <a:xfrm>
            <a:off x="971600" y="4221088"/>
            <a:ext cx="1835888" cy="1835888"/>
          </a:xfrm>
          <a:prstGeom prst="rect">
            <a:avLst/>
          </a:prstGeom>
          <a:ln>
            <a:noFill/>
          </a:ln>
          <a:effectLst>
            <a:outerShdw blurRad="190500" algn="tl" rotWithShape="0">
              <a:srgbClr val="000000">
                <a:alpha val="70000"/>
              </a:srgbClr>
            </a:outerShdw>
          </a:effectLst>
        </p:spPr>
      </p:pic>
      <p:sp>
        <p:nvSpPr>
          <p:cNvPr id="2" name="1 Título"/>
          <p:cNvSpPr>
            <a:spLocks noGrp="1"/>
          </p:cNvSpPr>
          <p:nvPr>
            <p:ph type="ctrTitle"/>
          </p:nvPr>
        </p:nvSpPr>
        <p:spPr/>
        <p:txBody>
          <a:bodyPr/>
          <a:lstStyle/>
          <a:p>
            <a:pPr algn="ctr"/>
            <a:r>
              <a:rPr lang="es-ES" dirty="0"/>
              <a:t>Ecuaciones y Sistemas</a:t>
            </a:r>
            <a:br>
              <a:rPr lang="es-ES" dirty="0"/>
            </a:br>
            <a:endParaRPr lang="es-ES" dirty="0"/>
          </a:p>
        </p:txBody>
      </p:sp>
      <p:pic>
        <p:nvPicPr>
          <p:cNvPr id="10242" name="Picture 2" descr="http://t1.gstatic.com/images?q=tbn:ANd9GcTyNp-g730DscQc5LQwifD4-eRWoyDYOOB8Wrs8mSiDhs9uAxmtgw"/>
          <p:cNvPicPr>
            <a:picLocks noChangeAspect="1" noChangeArrowheads="1"/>
          </p:cNvPicPr>
          <p:nvPr/>
        </p:nvPicPr>
        <p:blipFill>
          <a:blip r:embed="rId3" cstate="email"/>
          <a:srcRect/>
          <a:stretch>
            <a:fillRect/>
          </a:stretch>
        </p:blipFill>
        <p:spPr bwMode="auto">
          <a:xfrm>
            <a:off x="5004048" y="3888556"/>
            <a:ext cx="3623296" cy="256480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37</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2</a:t>
            </a:r>
            <a:r>
              <a:rPr lang="es-ES" sz="2400" dirty="0">
                <a:solidFill>
                  <a:schemeClr val="bg1"/>
                </a:solidFill>
              </a:rPr>
              <a:t> </a:t>
            </a:r>
          </a:p>
        </p:txBody>
      </p:sp>
      <p:graphicFrame>
        <p:nvGraphicFramePr>
          <p:cNvPr id="2" name="Tabla 1">
            <a:extLst>
              <a:ext uri="{FF2B5EF4-FFF2-40B4-BE49-F238E27FC236}">
                <a16:creationId xmlns:a16="http://schemas.microsoft.com/office/drawing/2014/main" id="{9FD30B76-19B2-7D4D-A3E2-BA1478AB2BBC}"/>
              </a:ext>
            </a:extLst>
          </p:cNvPr>
          <p:cNvGraphicFramePr>
            <a:graphicFrameLocks noGrp="1"/>
          </p:cNvGraphicFramePr>
          <p:nvPr>
            <p:extLst>
              <p:ext uri="{D42A27DB-BD31-4B8C-83A1-F6EECF244321}">
                <p14:modId xmlns:p14="http://schemas.microsoft.com/office/powerpoint/2010/main" val="1348628773"/>
              </p:ext>
            </p:extLst>
          </p:nvPr>
        </p:nvGraphicFramePr>
        <p:xfrm>
          <a:off x="485676" y="1803628"/>
          <a:ext cx="8046764" cy="4361676"/>
        </p:xfrm>
        <a:graphic>
          <a:graphicData uri="http://schemas.openxmlformats.org/drawingml/2006/table">
            <a:tbl>
              <a:tblPr firstRow="1" firstCol="1" bandRow="1">
                <a:tableStyleId>{5C22544A-7EE6-4342-B048-85BDC9FD1C3A}</a:tableStyleId>
              </a:tblPr>
              <a:tblGrid>
                <a:gridCol w="4023382">
                  <a:extLst>
                    <a:ext uri="{9D8B030D-6E8A-4147-A177-3AD203B41FA5}">
                      <a16:colId xmlns:a16="http://schemas.microsoft.com/office/drawing/2014/main" val="2103662976"/>
                    </a:ext>
                  </a:extLst>
                </a:gridCol>
                <a:gridCol w="4023382">
                  <a:extLst>
                    <a:ext uri="{9D8B030D-6E8A-4147-A177-3AD203B41FA5}">
                      <a16:colId xmlns:a16="http://schemas.microsoft.com/office/drawing/2014/main" val="1543619714"/>
                    </a:ext>
                  </a:extLst>
                </a:gridCol>
              </a:tblGrid>
              <a:tr h="726946">
                <a:tc>
                  <a:txBody>
                    <a:bodyPr/>
                    <a:lstStyle/>
                    <a:p>
                      <a:pPr>
                        <a:spcAft>
                          <a:spcPts val="1800"/>
                        </a:spcAft>
                      </a:pPr>
                      <a:r>
                        <a:rPr lang="es-ES" sz="2000" b="0">
                          <a:solidFill>
                            <a:schemeClr val="bg1"/>
                          </a:solidFill>
                          <a:effectLst/>
                        </a:rPr>
                        <a:t>a) 4x = 8 </a:t>
                      </a:r>
                      <a:r>
                        <a:rPr lang="es-E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n-US" sz="2000" b="0">
                          <a:solidFill>
                            <a:schemeClr val="bg1"/>
                          </a:solidFill>
                          <a:effectLst/>
                        </a:rPr>
                        <a:t>g)  2x = - 8  </a:t>
                      </a:r>
                      <a:r>
                        <a:rPr lang="en-U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10779965"/>
                  </a:ext>
                </a:extLst>
              </a:tr>
              <a:tr h="726946">
                <a:tc>
                  <a:txBody>
                    <a:bodyPr/>
                    <a:lstStyle/>
                    <a:p>
                      <a:pPr>
                        <a:spcAft>
                          <a:spcPts val="1800"/>
                        </a:spcAft>
                      </a:pPr>
                      <a:r>
                        <a:rPr lang="es-ES" sz="2000" b="0">
                          <a:solidFill>
                            <a:schemeClr val="bg1"/>
                          </a:solidFill>
                          <a:effectLst/>
                        </a:rPr>
                        <a:t>b)  3x = - 12 </a:t>
                      </a:r>
                      <a:r>
                        <a:rPr lang="en-U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n-US" sz="2000" b="0">
                          <a:solidFill>
                            <a:schemeClr val="bg1"/>
                          </a:solidFill>
                          <a:effectLst/>
                        </a:rPr>
                        <a:t>h) -5x = - 5 </a:t>
                      </a:r>
                      <a:r>
                        <a:rPr lang="en-U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02314910"/>
                  </a:ext>
                </a:extLst>
              </a:tr>
              <a:tr h="726946">
                <a:tc>
                  <a:txBody>
                    <a:bodyPr/>
                    <a:lstStyle/>
                    <a:p>
                      <a:pPr>
                        <a:spcAft>
                          <a:spcPts val="1800"/>
                        </a:spcAft>
                      </a:pPr>
                      <a:r>
                        <a:rPr lang="es-ES" sz="2000" b="0">
                          <a:solidFill>
                            <a:schemeClr val="bg1"/>
                          </a:solidFill>
                          <a:effectLst/>
                        </a:rPr>
                        <a:t>c) –2x = - 4 </a:t>
                      </a:r>
                      <a:r>
                        <a:rPr lang="en-U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n-US" sz="2000" b="0">
                          <a:solidFill>
                            <a:schemeClr val="bg1"/>
                          </a:solidFill>
                          <a:effectLst/>
                        </a:rPr>
                        <a:t>i) 5x = 8 </a:t>
                      </a:r>
                      <a:r>
                        <a:rPr lang="es-E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6945843"/>
                  </a:ext>
                </a:extLst>
              </a:tr>
              <a:tr h="726946">
                <a:tc>
                  <a:txBody>
                    <a:bodyPr/>
                    <a:lstStyle/>
                    <a:p>
                      <a:pPr>
                        <a:spcAft>
                          <a:spcPts val="1800"/>
                        </a:spcAft>
                      </a:pPr>
                      <a:r>
                        <a:rPr lang="es-ES" sz="2000" b="0">
                          <a:solidFill>
                            <a:schemeClr val="bg1"/>
                          </a:solidFill>
                          <a:effectLst/>
                        </a:rPr>
                        <a:t>d) -3x = 18 </a:t>
                      </a:r>
                      <a:r>
                        <a:rPr lang="es-E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n-US" sz="2000" b="0">
                          <a:solidFill>
                            <a:schemeClr val="bg1"/>
                          </a:solidFill>
                          <a:effectLst/>
                        </a:rPr>
                        <a:t>j) -2x = - 5 </a:t>
                      </a:r>
                      <a:r>
                        <a:rPr lang="es-E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9540293"/>
                  </a:ext>
                </a:extLst>
              </a:tr>
              <a:tr h="726946">
                <a:tc>
                  <a:txBody>
                    <a:bodyPr/>
                    <a:lstStyle/>
                    <a:p>
                      <a:pPr>
                        <a:spcAft>
                          <a:spcPts val="1800"/>
                        </a:spcAft>
                      </a:pPr>
                      <a:r>
                        <a:rPr lang="es-ES" sz="2000" b="0">
                          <a:solidFill>
                            <a:schemeClr val="bg1"/>
                          </a:solidFill>
                          <a:effectLst/>
                        </a:rPr>
                        <a:t>e) -6x = - 12 </a:t>
                      </a:r>
                      <a:r>
                        <a:rPr lang="es-E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n-US" sz="2000" b="0">
                          <a:solidFill>
                            <a:schemeClr val="bg1"/>
                          </a:solidFill>
                          <a:effectLst/>
                        </a:rPr>
                        <a:t>k) 3x = - 9 </a:t>
                      </a:r>
                      <a:r>
                        <a:rPr lang="es-E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94085255"/>
                  </a:ext>
                </a:extLst>
              </a:tr>
              <a:tr h="726946">
                <a:tc>
                  <a:txBody>
                    <a:bodyPr/>
                    <a:lstStyle/>
                    <a:p>
                      <a:pPr>
                        <a:spcAft>
                          <a:spcPts val="1800"/>
                        </a:spcAft>
                      </a:pPr>
                      <a:r>
                        <a:rPr lang="en-US" sz="2000" b="0">
                          <a:solidFill>
                            <a:schemeClr val="bg1"/>
                          </a:solidFill>
                          <a:effectLst/>
                        </a:rPr>
                        <a:t>f) 2x = 9 </a:t>
                      </a:r>
                      <a:r>
                        <a:rPr lang="es-ES" sz="2000" b="0">
                          <a:solidFill>
                            <a:schemeClr val="bg1"/>
                          </a:solidFill>
                          <a:effectLst/>
                          <a:sym typeface="Wingdings" pitchFamily="2" charset="2"/>
                        </a:rPr>
                        <a:t></a:t>
                      </a:r>
                      <a:endParaRPr lang="es-ES" sz="18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n-US" sz="2000" b="0" dirty="0">
                          <a:solidFill>
                            <a:schemeClr val="bg1"/>
                          </a:solidFill>
                          <a:effectLst/>
                        </a:rPr>
                        <a:t>l) - 4x = 6 </a:t>
                      </a:r>
                      <a:r>
                        <a:rPr lang="es-ES" sz="2000" b="0" dirty="0">
                          <a:solidFill>
                            <a:schemeClr val="bg1"/>
                          </a:solidFill>
                          <a:effectLst/>
                          <a:sym typeface="Wingdings" pitchFamily="2" charset="2"/>
                        </a:rPr>
                        <a:t></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35848654"/>
                  </a:ext>
                </a:extLst>
              </a:tr>
            </a:tbl>
          </a:graphicData>
        </a:graphic>
      </p:graphicFrame>
    </p:spTree>
    <p:extLst>
      <p:ext uri="{BB962C8B-B14F-4D97-AF65-F5344CB8AC3E}">
        <p14:creationId xmlns:p14="http://schemas.microsoft.com/office/powerpoint/2010/main" val="400584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3. Ecuaciones  x/a=b</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1" name="Picture 3"/>
          <p:cNvPicPr>
            <a:picLocks noChangeAspect="1" noChangeArrowheads="1"/>
          </p:cNvPicPr>
          <p:nvPr/>
        </p:nvPicPr>
        <p:blipFill>
          <a:blip r:embed="rId2" cstate="print"/>
          <a:srcRect b="20280"/>
          <a:stretch>
            <a:fillRect/>
          </a:stretch>
        </p:blipFill>
        <p:spPr bwMode="auto">
          <a:xfrm>
            <a:off x="1187624" y="2852936"/>
            <a:ext cx="1728192" cy="3384376"/>
          </a:xfrm>
          <a:prstGeom prst="rect">
            <a:avLst/>
          </a:prstGeom>
          <a:noFill/>
          <a:ln w="9525">
            <a:noFill/>
            <a:miter lim="800000"/>
            <a:headEnd/>
            <a:tailEnd/>
          </a:ln>
        </p:spPr>
      </p:pic>
      <p:pic>
        <p:nvPicPr>
          <p:cNvPr id="6" name="Picture 3"/>
          <p:cNvPicPr>
            <a:picLocks noChangeAspect="1" noChangeArrowheads="1"/>
          </p:cNvPicPr>
          <p:nvPr/>
        </p:nvPicPr>
        <p:blipFill>
          <a:blip r:embed="rId2" cstate="print"/>
          <a:srcRect l="29167" t="79720"/>
          <a:stretch>
            <a:fillRect/>
          </a:stretch>
        </p:blipFill>
        <p:spPr bwMode="auto">
          <a:xfrm>
            <a:off x="3419872" y="1340768"/>
            <a:ext cx="1584176" cy="111419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38</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3</a:t>
            </a:r>
            <a:r>
              <a:rPr lang="es-ES" sz="2400" dirty="0">
                <a:solidFill>
                  <a:schemeClr val="bg1"/>
                </a:solidFill>
              </a:rPr>
              <a:t> </a:t>
            </a:r>
          </a:p>
        </p:txBody>
      </p:sp>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9DCF8182-0255-1241-9061-AFE8E1A42C0F}"/>
                  </a:ext>
                </a:extLst>
              </p:cNvPr>
              <p:cNvGraphicFramePr>
                <a:graphicFrameLocks noGrp="1"/>
              </p:cNvGraphicFramePr>
              <p:nvPr>
                <p:extLst>
                  <p:ext uri="{D42A27DB-BD31-4B8C-83A1-F6EECF244321}">
                    <p14:modId xmlns:p14="http://schemas.microsoft.com/office/powerpoint/2010/main" val="254995952"/>
                  </p:ext>
                </p:extLst>
              </p:nvPr>
            </p:nvGraphicFramePr>
            <p:xfrm>
              <a:off x="490260" y="1680250"/>
              <a:ext cx="7970172" cy="4485054"/>
            </p:xfrm>
            <a:graphic>
              <a:graphicData uri="http://schemas.openxmlformats.org/drawingml/2006/table">
                <a:tbl>
                  <a:tblPr firstRow="1" firstCol="1" bandRow="1">
                    <a:tableStyleId>{5C22544A-7EE6-4342-B048-85BDC9FD1C3A}</a:tableStyleId>
                  </a:tblPr>
                  <a:tblGrid>
                    <a:gridCol w="3985086">
                      <a:extLst>
                        <a:ext uri="{9D8B030D-6E8A-4147-A177-3AD203B41FA5}">
                          <a16:colId xmlns:a16="http://schemas.microsoft.com/office/drawing/2014/main" val="2365448800"/>
                        </a:ext>
                      </a:extLst>
                    </a:gridCol>
                    <a:gridCol w="3985086">
                      <a:extLst>
                        <a:ext uri="{9D8B030D-6E8A-4147-A177-3AD203B41FA5}">
                          <a16:colId xmlns:a16="http://schemas.microsoft.com/office/drawing/2014/main" val="1281739368"/>
                        </a:ext>
                      </a:extLst>
                    </a:gridCol>
                  </a:tblGrid>
                  <a:tr h="770093">
                    <a:tc>
                      <a:txBody>
                        <a:bodyPr/>
                        <a:lstStyle/>
                        <a:p>
                          <a:pPr>
                            <a:spcAft>
                              <a:spcPts val="1800"/>
                            </a:spcAft>
                          </a:pPr>
                          <a:r>
                            <a:rPr lang="es-ES" sz="2400" b="0">
                              <a:solidFill>
                                <a:schemeClr val="bg1"/>
                              </a:solidFill>
                              <a:effectLst/>
                            </a:rPr>
                            <a:t>a) </a:t>
                          </a:r>
                          <a14:m>
                            <m:oMath xmlns:m="http://schemas.openxmlformats.org/officeDocument/2006/math">
                              <m:f>
                                <m:fPr>
                                  <m:ctrlPr>
                                    <a:rPr lang="es-ES" sz="2800" b="0" i="1">
                                      <a:solidFill>
                                        <a:schemeClr val="bg1"/>
                                      </a:solidFill>
                                      <a:effectLst/>
                                      <a:latin typeface="Cambria Math" panose="02040503050406030204" pitchFamily="18" charset="0"/>
                                    </a:rPr>
                                  </m:ctrlPr>
                                </m:fPr>
                                <m:num>
                                  <m:r>
                                    <a:rPr lang="es-ES" sz="2800" b="0" i="1">
                                      <a:solidFill>
                                        <a:schemeClr val="bg1"/>
                                      </a:solidFill>
                                      <a:effectLst/>
                                      <a:latin typeface="Cambria Math" panose="02040503050406030204" pitchFamily="18" charset="0"/>
                                    </a:rPr>
                                    <m:t>𝑥</m:t>
                                  </m:r>
                                </m:num>
                                <m:den>
                                  <m:r>
                                    <a:rPr lang="es-ES" sz="2800" b="0" i="1">
                                      <a:solidFill>
                                        <a:schemeClr val="bg1"/>
                                      </a:solidFill>
                                      <a:effectLst/>
                                      <a:latin typeface="Cambria Math" panose="02040503050406030204" pitchFamily="18" charset="0"/>
                                    </a:rPr>
                                    <m:t>3</m:t>
                                  </m:r>
                                </m:den>
                              </m:f>
                              <m:r>
                                <a:rPr lang="es-ES" sz="2800" b="0">
                                  <a:solidFill>
                                    <a:schemeClr val="bg1"/>
                                  </a:solidFill>
                                  <a:effectLst/>
                                  <a:latin typeface="Cambria Math" panose="02040503050406030204" pitchFamily="18" charset="0"/>
                                </a:rPr>
                                <m:t> </m:t>
                              </m:r>
                            </m:oMath>
                          </a14:m>
                          <a:r>
                            <a:rPr lang="es-ES" sz="2400" b="0">
                              <a:solidFill>
                                <a:schemeClr val="bg1"/>
                              </a:solidFill>
                              <a:effectLst/>
                            </a:rPr>
                            <a:t>= 4 </a:t>
                          </a:r>
                          <a:r>
                            <a:rPr lang="es-ES" sz="2400" b="0">
                              <a:solidFill>
                                <a:schemeClr val="bg1"/>
                              </a:solidFill>
                              <a:effectLst/>
                              <a:sym typeface="Wingdings" pitchFamily="2" charset="2"/>
                            </a:rPr>
                            <a:t></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2400" b="0">
                              <a:solidFill>
                                <a:schemeClr val="bg1"/>
                              </a:solidFill>
                              <a:effectLst/>
                            </a:rPr>
                            <a:t>d) </a:t>
                          </a:r>
                          <a14:m>
                            <m:oMath xmlns:m="http://schemas.openxmlformats.org/officeDocument/2006/math">
                              <m:f>
                                <m:fPr>
                                  <m:ctrlPr>
                                    <a:rPr lang="es-ES" sz="2800" b="0" i="1">
                                      <a:solidFill>
                                        <a:schemeClr val="bg1"/>
                                      </a:solidFill>
                                      <a:effectLst/>
                                      <a:latin typeface="Cambria Math" panose="02040503050406030204" pitchFamily="18" charset="0"/>
                                    </a:rPr>
                                  </m:ctrlPr>
                                </m:fPr>
                                <m:num>
                                  <m:r>
                                    <a:rPr lang="es-ES" sz="2800" b="0" i="1">
                                      <a:solidFill>
                                        <a:schemeClr val="bg1"/>
                                      </a:solidFill>
                                      <a:effectLst/>
                                      <a:latin typeface="Cambria Math" panose="02040503050406030204" pitchFamily="18" charset="0"/>
                                    </a:rPr>
                                    <m:t>𝑥</m:t>
                                  </m:r>
                                </m:num>
                                <m:den>
                                  <m:r>
                                    <a:rPr lang="es-ES" sz="2800" b="0">
                                      <a:solidFill>
                                        <a:schemeClr val="bg1"/>
                                      </a:solidFill>
                                      <a:effectLst/>
                                      <a:latin typeface="Cambria Math" panose="02040503050406030204" pitchFamily="18" charset="0"/>
                                    </a:rPr>
                                    <m:t>−</m:t>
                                  </m:r>
                                  <m:r>
                                    <a:rPr lang="es-ES" sz="2800" b="0" i="1">
                                      <a:solidFill>
                                        <a:schemeClr val="bg1"/>
                                      </a:solidFill>
                                      <a:effectLst/>
                                      <a:latin typeface="Cambria Math" panose="02040503050406030204" pitchFamily="18" charset="0"/>
                                    </a:rPr>
                                    <m:t>4</m:t>
                                  </m:r>
                                </m:den>
                              </m:f>
                              <m:r>
                                <a:rPr lang="es-ES" sz="2800" b="0">
                                  <a:solidFill>
                                    <a:schemeClr val="bg1"/>
                                  </a:solidFill>
                                  <a:effectLst/>
                                  <a:latin typeface="Cambria Math" panose="02040503050406030204" pitchFamily="18" charset="0"/>
                                </a:rPr>
                                <m:t> </m:t>
                              </m:r>
                            </m:oMath>
                          </a14:m>
                          <a:r>
                            <a:rPr lang="es-ES" sz="2400" b="0">
                              <a:solidFill>
                                <a:schemeClr val="bg1"/>
                              </a:solidFill>
                              <a:effectLst/>
                            </a:rPr>
                            <a:t>= - 2 </a:t>
                          </a:r>
                          <a:r>
                            <a:rPr lang="en-US" sz="2400" b="0">
                              <a:solidFill>
                                <a:schemeClr val="bg1"/>
                              </a:solidFill>
                              <a:effectLst/>
                              <a:sym typeface="Wingdings" pitchFamily="2" charset="2"/>
                            </a:rPr>
                            <a:t></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67736644"/>
                      </a:ext>
                    </a:extLst>
                  </a:tr>
                  <a:tr h="1822243">
                    <a:tc>
                      <a:txBody>
                        <a:bodyPr/>
                        <a:lstStyle/>
                        <a:p>
                          <a:pPr>
                            <a:spcAft>
                              <a:spcPts val="1800"/>
                            </a:spcAft>
                          </a:pPr>
                          <a:r>
                            <a:rPr lang="es-ES" sz="2400" b="0">
                              <a:solidFill>
                                <a:schemeClr val="bg1"/>
                              </a:solidFill>
                              <a:effectLst/>
                            </a:rPr>
                            <a:t>b)  </a:t>
                          </a:r>
                          <a14:m>
                            <m:oMath xmlns:m="http://schemas.openxmlformats.org/officeDocument/2006/math">
                              <m:f>
                                <m:fPr>
                                  <m:ctrlPr>
                                    <a:rPr lang="es-ES" sz="2800" b="0" i="1">
                                      <a:solidFill>
                                        <a:schemeClr val="bg1"/>
                                      </a:solidFill>
                                      <a:effectLst/>
                                      <a:latin typeface="Cambria Math" panose="02040503050406030204" pitchFamily="18" charset="0"/>
                                    </a:rPr>
                                  </m:ctrlPr>
                                </m:fPr>
                                <m:num>
                                  <m:r>
                                    <a:rPr lang="es-ES" sz="2800" b="0" i="1">
                                      <a:solidFill>
                                        <a:schemeClr val="bg1"/>
                                      </a:solidFill>
                                      <a:effectLst/>
                                      <a:latin typeface="Cambria Math" panose="02040503050406030204" pitchFamily="18" charset="0"/>
                                    </a:rPr>
                                    <m:t>𝑥</m:t>
                                  </m:r>
                                </m:num>
                                <m:den>
                                  <m:r>
                                    <a:rPr lang="es-ES" sz="2800" b="0" i="1">
                                      <a:solidFill>
                                        <a:schemeClr val="bg1"/>
                                      </a:solidFill>
                                      <a:effectLst/>
                                      <a:latin typeface="Cambria Math" panose="02040503050406030204" pitchFamily="18" charset="0"/>
                                    </a:rPr>
                                    <m:t>2</m:t>
                                  </m:r>
                                </m:den>
                              </m:f>
                              <m:r>
                                <a:rPr lang="es-ES" sz="2800" b="0">
                                  <a:solidFill>
                                    <a:schemeClr val="bg1"/>
                                  </a:solidFill>
                                  <a:effectLst/>
                                  <a:latin typeface="Cambria Math" panose="02040503050406030204" pitchFamily="18" charset="0"/>
                                </a:rPr>
                                <m:t> </m:t>
                              </m:r>
                            </m:oMath>
                          </a14:m>
                          <a:r>
                            <a:rPr lang="es-ES" sz="2400" b="0">
                              <a:solidFill>
                                <a:schemeClr val="bg1"/>
                              </a:solidFill>
                              <a:effectLst/>
                            </a:rPr>
                            <a:t> = - 6 </a:t>
                          </a:r>
                          <a:r>
                            <a:rPr lang="en-US" sz="2400" b="0">
                              <a:solidFill>
                                <a:schemeClr val="bg1"/>
                              </a:solidFill>
                              <a:effectLst/>
                              <a:sym typeface="Wingdings" pitchFamily="2" charset="2"/>
                            </a:rPr>
                            <a:t></a:t>
                          </a:r>
                          <a:endParaRPr lang="es-ES" sz="2000" b="0">
                            <a:solidFill>
                              <a:schemeClr val="bg1"/>
                            </a:solidFill>
                            <a:effectLst/>
                          </a:endParaRPr>
                        </a:p>
                        <a:p>
                          <a:pPr>
                            <a:spcAft>
                              <a:spcPts val="1800"/>
                            </a:spcAft>
                          </a:pPr>
                          <a:r>
                            <a:rPr lang="en-US" sz="24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2400" b="0">
                              <a:solidFill>
                                <a:schemeClr val="bg1"/>
                              </a:solidFill>
                              <a:effectLst/>
                            </a:rPr>
                            <a:t>e) </a:t>
                          </a:r>
                          <a14:m>
                            <m:oMath xmlns:m="http://schemas.openxmlformats.org/officeDocument/2006/math">
                              <m:f>
                                <m:fPr>
                                  <m:ctrlPr>
                                    <a:rPr lang="es-ES" sz="2800" b="0" i="1">
                                      <a:solidFill>
                                        <a:schemeClr val="bg1"/>
                                      </a:solidFill>
                                      <a:effectLst/>
                                      <a:latin typeface="Cambria Math" panose="02040503050406030204" pitchFamily="18" charset="0"/>
                                    </a:rPr>
                                  </m:ctrlPr>
                                </m:fPr>
                                <m:num>
                                  <m:r>
                                    <a:rPr lang="es-ES" sz="2800" b="0" i="1">
                                      <a:solidFill>
                                        <a:schemeClr val="bg1"/>
                                      </a:solidFill>
                                      <a:effectLst/>
                                      <a:latin typeface="Cambria Math" panose="02040503050406030204" pitchFamily="18" charset="0"/>
                                    </a:rPr>
                                    <m:t>𝑥</m:t>
                                  </m:r>
                                </m:num>
                                <m:den>
                                  <m:r>
                                    <a:rPr lang="es-ES" sz="2800" b="0" i="1">
                                      <a:solidFill>
                                        <a:schemeClr val="bg1"/>
                                      </a:solidFill>
                                      <a:effectLst/>
                                      <a:latin typeface="Cambria Math" panose="02040503050406030204" pitchFamily="18" charset="0"/>
                                    </a:rPr>
                                    <m:t>7</m:t>
                                  </m:r>
                                </m:den>
                              </m:f>
                              <m:r>
                                <a:rPr lang="es-ES" sz="2800" b="0">
                                  <a:solidFill>
                                    <a:schemeClr val="bg1"/>
                                  </a:solidFill>
                                  <a:effectLst/>
                                  <a:latin typeface="Cambria Math" panose="02040503050406030204" pitchFamily="18" charset="0"/>
                                </a:rPr>
                                <m:t> </m:t>
                              </m:r>
                            </m:oMath>
                          </a14:m>
                          <a:r>
                            <a:rPr lang="es-ES" sz="2400" b="0">
                              <a:solidFill>
                                <a:schemeClr val="bg1"/>
                              </a:solidFill>
                              <a:effectLst/>
                            </a:rPr>
                            <a:t>= - 5 </a:t>
                          </a:r>
                          <a:r>
                            <a:rPr lang="en-US" sz="2400" b="0">
                              <a:solidFill>
                                <a:schemeClr val="bg1"/>
                              </a:solidFill>
                              <a:effectLst/>
                              <a:sym typeface="Wingdings" pitchFamily="2" charset="2"/>
                            </a:rPr>
                            <a:t></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6837556"/>
                      </a:ext>
                    </a:extLst>
                  </a:tr>
                  <a:tr h="1892718">
                    <a:tc>
                      <a:txBody>
                        <a:bodyPr/>
                        <a:lstStyle/>
                        <a:p>
                          <a:pPr>
                            <a:spcAft>
                              <a:spcPts val="1800"/>
                            </a:spcAft>
                          </a:pPr>
                          <a:r>
                            <a:rPr lang="es-ES" sz="2400" b="0">
                              <a:solidFill>
                                <a:schemeClr val="bg1"/>
                              </a:solidFill>
                              <a:effectLst/>
                            </a:rPr>
                            <a:t>c) </a:t>
                          </a:r>
                          <a14:m>
                            <m:oMath xmlns:m="http://schemas.openxmlformats.org/officeDocument/2006/math">
                              <m:f>
                                <m:fPr>
                                  <m:ctrlPr>
                                    <a:rPr lang="es-ES" sz="2800" b="0" i="1">
                                      <a:solidFill>
                                        <a:schemeClr val="bg1"/>
                                      </a:solidFill>
                                      <a:effectLst/>
                                      <a:latin typeface="Cambria Math" panose="02040503050406030204" pitchFamily="18" charset="0"/>
                                    </a:rPr>
                                  </m:ctrlPr>
                                </m:fPr>
                                <m:num>
                                  <m:r>
                                    <a:rPr lang="es-ES" sz="2800" b="0" i="1">
                                      <a:solidFill>
                                        <a:schemeClr val="bg1"/>
                                      </a:solidFill>
                                      <a:effectLst/>
                                      <a:latin typeface="Cambria Math" panose="02040503050406030204" pitchFamily="18" charset="0"/>
                                    </a:rPr>
                                    <m:t>3</m:t>
                                  </m:r>
                                  <m:r>
                                    <a:rPr lang="es-ES" sz="2800" b="0" i="1">
                                      <a:solidFill>
                                        <a:schemeClr val="bg1"/>
                                      </a:solidFill>
                                      <a:effectLst/>
                                      <a:latin typeface="Cambria Math" panose="02040503050406030204" pitchFamily="18" charset="0"/>
                                    </a:rPr>
                                    <m:t>𝑥</m:t>
                                  </m:r>
                                </m:num>
                                <m:den>
                                  <m:r>
                                    <a:rPr lang="es-ES" sz="2800" b="0" i="1">
                                      <a:solidFill>
                                        <a:schemeClr val="bg1"/>
                                      </a:solidFill>
                                      <a:effectLst/>
                                      <a:latin typeface="Cambria Math" panose="02040503050406030204" pitchFamily="18" charset="0"/>
                                    </a:rPr>
                                    <m:t>4</m:t>
                                  </m:r>
                                </m:den>
                              </m:f>
                              <m:r>
                                <a:rPr lang="es-ES" sz="2800" b="0">
                                  <a:solidFill>
                                    <a:schemeClr val="bg1"/>
                                  </a:solidFill>
                                  <a:effectLst/>
                                  <a:latin typeface="Cambria Math" panose="02040503050406030204" pitchFamily="18" charset="0"/>
                                </a:rPr>
                                <m:t> </m:t>
                              </m:r>
                            </m:oMath>
                          </a14:m>
                          <a:r>
                            <a:rPr lang="es-ES" sz="2400" b="0">
                              <a:solidFill>
                                <a:schemeClr val="bg1"/>
                              </a:solidFill>
                              <a:effectLst/>
                            </a:rPr>
                            <a:t>= 9 </a:t>
                          </a:r>
                          <a:r>
                            <a:rPr lang="en-US" sz="2400" b="0">
                              <a:solidFill>
                                <a:schemeClr val="bg1"/>
                              </a:solidFill>
                              <a:effectLst/>
                              <a:sym typeface="Wingdings" pitchFamily="2" charset="2"/>
                            </a:rPr>
                            <a:t></a:t>
                          </a:r>
                          <a:endParaRPr lang="es-ES" sz="2000" b="0">
                            <a:solidFill>
                              <a:schemeClr val="bg1"/>
                            </a:solidFill>
                            <a:effectLst/>
                          </a:endParaRPr>
                        </a:p>
                        <a:p>
                          <a:pPr>
                            <a:spcAft>
                              <a:spcPts val="1800"/>
                            </a:spcAft>
                          </a:pPr>
                          <a:r>
                            <a:rPr lang="es-ES" sz="2400" b="0">
                              <a:solidFill>
                                <a:schemeClr val="bg1"/>
                              </a:solidFill>
                              <a:effectLst/>
                            </a:rPr>
                            <a:t> </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2400" b="0" dirty="0">
                              <a:solidFill>
                                <a:schemeClr val="bg1"/>
                              </a:solidFill>
                              <a:effectLst/>
                            </a:rPr>
                            <a:t>f) </a:t>
                          </a:r>
                          <a14:m>
                            <m:oMath xmlns:m="http://schemas.openxmlformats.org/officeDocument/2006/math">
                              <m:f>
                                <m:fPr>
                                  <m:ctrlPr>
                                    <a:rPr lang="es-ES" sz="2800" b="0" i="1">
                                      <a:solidFill>
                                        <a:schemeClr val="bg1"/>
                                      </a:solidFill>
                                      <a:effectLst/>
                                      <a:latin typeface="Cambria Math" panose="02040503050406030204" pitchFamily="18" charset="0"/>
                                    </a:rPr>
                                  </m:ctrlPr>
                                </m:fPr>
                                <m:num>
                                  <m:r>
                                    <a:rPr lang="es-ES" sz="2800" b="0" i="1">
                                      <a:solidFill>
                                        <a:schemeClr val="bg1"/>
                                      </a:solidFill>
                                      <a:effectLst/>
                                      <a:latin typeface="Cambria Math" panose="02040503050406030204" pitchFamily="18" charset="0"/>
                                    </a:rPr>
                                    <m:t>4</m:t>
                                  </m:r>
                                  <m:r>
                                    <a:rPr lang="es-ES" sz="2800" b="0" i="1">
                                      <a:solidFill>
                                        <a:schemeClr val="bg1"/>
                                      </a:solidFill>
                                      <a:effectLst/>
                                      <a:latin typeface="Cambria Math" panose="02040503050406030204" pitchFamily="18" charset="0"/>
                                    </a:rPr>
                                    <m:t>𝑥</m:t>
                                  </m:r>
                                </m:num>
                                <m:den>
                                  <m:r>
                                    <a:rPr lang="es-ES" sz="2800" b="0">
                                      <a:solidFill>
                                        <a:schemeClr val="bg1"/>
                                      </a:solidFill>
                                      <a:effectLst/>
                                      <a:latin typeface="Cambria Math" panose="02040503050406030204" pitchFamily="18" charset="0"/>
                                    </a:rPr>
                                    <m:t>−</m:t>
                                  </m:r>
                                  <m:r>
                                    <a:rPr lang="es-ES" sz="2800" b="0" i="1">
                                      <a:solidFill>
                                        <a:schemeClr val="bg1"/>
                                      </a:solidFill>
                                      <a:effectLst/>
                                      <a:latin typeface="Cambria Math" panose="02040503050406030204" pitchFamily="18" charset="0"/>
                                    </a:rPr>
                                    <m:t>5</m:t>
                                  </m:r>
                                </m:den>
                              </m:f>
                              <m:r>
                                <a:rPr lang="es-ES" sz="2800" b="0">
                                  <a:solidFill>
                                    <a:schemeClr val="bg1"/>
                                  </a:solidFill>
                                  <a:effectLst/>
                                  <a:latin typeface="Cambria Math" panose="02040503050406030204" pitchFamily="18" charset="0"/>
                                </a:rPr>
                                <m:t> </m:t>
                              </m:r>
                            </m:oMath>
                          </a14:m>
                          <a:r>
                            <a:rPr lang="es-ES" sz="2400" b="0" dirty="0">
                              <a:solidFill>
                                <a:schemeClr val="bg1"/>
                              </a:solidFill>
                              <a:effectLst/>
                            </a:rPr>
                            <a:t>=  8 </a:t>
                          </a:r>
                          <a:r>
                            <a:rPr lang="en-US" sz="2400" b="0" dirty="0">
                              <a:solidFill>
                                <a:schemeClr val="bg1"/>
                              </a:solidFill>
                              <a:effectLst/>
                              <a:sym typeface="Wingdings" pitchFamily="2" charset="2"/>
                            </a:rPr>
                            <a:t></a:t>
                          </a:r>
                          <a:endParaRPr lang="es-ES" sz="2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16363291"/>
                      </a:ext>
                    </a:extLst>
                  </a:tr>
                </a:tbl>
              </a:graphicData>
            </a:graphic>
          </p:graphicFrame>
        </mc:Choice>
        <mc:Fallback xmlns="">
          <p:graphicFrame>
            <p:nvGraphicFramePr>
              <p:cNvPr id="6" name="Tabla 5">
                <a:extLst>
                  <a:ext uri="{FF2B5EF4-FFF2-40B4-BE49-F238E27FC236}">
                    <a16:creationId xmlns:a16="http://schemas.microsoft.com/office/drawing/2014/main" id="{9DCF8182-0255-1241-9061-AFE8E1A42C0F}"/>
                  </a:ext>
                </a:extLst>
              </p:cNvPr>
              <p:cNvGraphicFramePr>
                <a:graphicFrameLocks noGrp="1"/>
              </p:cNvGraphicFramePr>
              <p:nvPr>
                <p:extLst>
                  <p:ext uri="{D42A27DB-BD31-4B8C-83A1-F6EECF244321}">
                    <p14:modId xmlns:p14="http://schemas.microsoft.com/office/powerpoint/2010/main" val="254995952"/>
                  </p:ext>
                </p:extLst>
              </p:nvPr>
            </p:nvGraphicFramePr>
            <p:xfrm>
              <a:off x="490260" y="1680250"/>
              <a:ext cx="7970172" cy="4485054"/>
            </p:xfrm>
            <a:graphic>
              <a:graphicData uri="http://schemas.openxmlformats.org/drawingml/2006/table">
                <a:tbl>
                  <a:tblPr firstRow="1" firstCol="1" bandRow="1">
                    <a:tableStyleId>{5C22544A-7EE6-4342-B048-85BDC9FD1C3A}</a:tableStyleId>
                  </a:tblPr>
                  <a:tblGrid>
                    <a:gridCol w="3985086">
                      <a:extLst>
                        <a:ext uri="{9D8B030D-6E8A-4147-A177-3AD203B41FA5}">
                          <a16:colId xmlns:a16="http://schemas.microsoft.com/office/drawing/2014/main" val="2365448800"/>
                        </a:ext>
                      </a:extLst>
                    </a:gridCol>
                    <a:gridCol w="3985086">
                      <a:extLst>
                        <a:ext uri="{9D8B030D-6E8A-4147-A177-3AD203B41FA5}">
                          <a16:colId xmlns:a16="http://schemas.microsoft.com/office/drawing/2014/main" val="1281739368"/>
                        </a:ext>
                      </a:extLst>
                    </a:gridCol>
                  </a:tblGrid>
                  <a:tr h="770093">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317" t="-1639" r="-99683" b="-480328"/>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100637" t="-1639" b="-480328"/>
                          </a:stretch>
                        </a:blipFill>
                      </a:tcPr>
                    </a:tc>
                    <a:extLst>
                      <a:ext uri="{0D108BD9-81ED-4DB2-BD59-A6C34878D82A}">
                        <a16:rowId xmlns:a16="http://schemas.microsoft.com/office/drawing/2014/main" val="2067736644"/>
                      </a:ext>
                    </a:extLst>
                  </a:tr>
                  <a:tr h="1822243">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317" t="-43056" r="-99683" b="-103472"/>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100637" t="-43056" b="-103472"/>
                          </a:stretch>
                        </a:blipFill>
                      </a:tcPr>
                    </a:tc>
                    <a:extLst>
                      <a:ext uri="{0D108BD9-81ED-4DB2-BD59-A6C34878D82A}">
                        <a16:rowId xmlns:a16="http://schemas.microsoft.com/office/drawing/2014/main" val="2876837556"/>
                      </a:ext>
                    </a:extLst>
                  </a:tr>
                  <a:tr h="1892718">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317" t="-138255" r="-99683"/>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100637" t="-138255"/>
                          </a:stretch>
                        </a:blipFill>
                      </a:tcPr>
                    </a:tc>
                    <a:extLst>
                      <a:ext uri="{0D108BD9-81ED-4DB2-BD59-A6C34878D82A}">
                        <a16:rowId xmlns:a16="http://schemas.microsoft.com/office/drawing/2014/main" val="3716363291"/>
                      </a:ext>
                    </a:extLst>
                  </a:tr>
                </a:tbl>
              </a:graphicData>
            </a:graphic>
          </p:graphicFrame>
        </mc:Fallback>
      </mc:AlternateContent>
    </p:spTree>
    <p:extLst>
      <p:ext uri="{BB962C8B-B14F-4D97-AF65-F5344CB8AC3E}">
        <p14:creationId xmlns:p14="http://schemas.microsoft.com/office/powerpoint/2010/main" val="196859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4. Ecuaciones </a:t>
            </a:r>
            <a:r>
              <a:rPr lang="es-ES" sz="2400" b="1" dirty="0" err="1">
                <a:solidFill>
                  <a:schemeClr val="accent1">
                    <a:lumMod val="50000"/>
                  </a:schemeClr>
                </a:solidFill>
              </a:rPr>
              <a:t>ax+b</a:t>
            </a:r>
            <a:r>
              <a:rPr lang="es-ES" sz="2400" b="1" dirty="0">
                <a:solidFill>
                  <a:schemeClr val="accent1">
                    <a:lumMod val="50000"/>
                  </a:schemeClr>
                </a:solidFill>
              </a:rPr>
              <a:t>=c</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 name="Rectángulo 1">
            <a:extLst>
              <a:ext uri="{FF2B5EF4-FFF2-40B4-BE49-F238E27FC236}">
                <a16:creationId xmlns:a16="http://schemas.microsoft.com/office/drawing/2014/main" id="{C8694F01-6595-544F-9152-1D3C14169A60}"/>
              </a:ext>
            </a:extLst>
          </p:cNvPr>
          <p:cNvSpPr/>
          <p:nvPr/>
        </p:nvSpPr>
        <p:spPr>
          <a:xfrm>
            <a:off x="2947997" y="1484784"/>
            <a:ext cx="3637534" cy="1015663"/>
          </a:xfrm>
          <a:prstGeom prst="rect">
            <a:avLst/>
          </a:prstGeom>
        </p:spPr>
        <p:txBody>
          <a:bodyPr wrap="none">
            <a:spAutoFit/>
          </a:bodyPr>
          <a:lstStyle/>
          <a:p>
            <a:r>
              <a:rPr lang="es-ES" sz="6000">
                <a:solidFill>
                  <a:schemeClr val="bg1"/>
                </a:solidFill>
                <a:latin typeface="Calibri" panose="020F0502020204030204" pitchFamily="34" charset="0"/>
                <a:ea typeface="Times New Roman" panose="02020603050405020304" pitchFamily="18" charset="0"/>
                <a:cs typeface="Verdana-Bold"/>
              </a:rPr>
              <a:t>3x +2 = 17</a:t>
            </a:r>
            <a:r>
              <a:rPr lang="es-ES" sz="6000">
                <a:solidFill>
                  <a:schemeClr val="bg1"/>
                </a:solidFill>
              </a:rPr>
              <a:t> </a:t>
            </a:r>
            <a:endParaRPr lang="es-ES" sz="6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39</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4</a:t>
            </a:r>
            <a:r>
              <a:rPr lang="es-ES" sz="2400" dirty="0">
                <a:solidFill>
                  <a:schemeClr val="bg1"/>
                </a:solidFill>
              </a:rPr>
              <a:t> </a:t>
            </a:r>
          </a:p>
        </p:txBody>
      </p:sp>
      <p:graphicFrame>
        <p:nvGraphicFramePr>
          <p:cNvPr id="2" name="Tabla 1">
            <a:extLst>
              <a:ext uri="{FF2B5EF4-FFF2-40B4-BE49-F238E27FC236}">
                <a16:creationId xmlns:a16="http://schemas.microsoft.com/office/drawing/2014/main" id="{EDF2DF48-0C53-ED47-9202-DB2BF8881E2C}"/>
              </a:ext>
            </a:extLst>
          </p:cNvPr>
          <p:cNvGraphicFramePr>
            <a:graphicFrameLocks noGrp="1"/>
          </p:cNvGraphicFramePr>
          <p:nvPr>
            <p:extLst>
              <p:ext uri="{D42A27DB-BD31-4B8C-83A1-F6EECF244321}">
                <p14:modId xmlns:p14="http://schemas.microsoft.com/office/powerpoint/2010/main" val="1972640679"/>
              </p:ext>
            </p:extLst>
          </p:nvPr>
        </p:nvGraphicFramePr>
        <p:xfrm>
          <a:off x="467787" y="1700808"/>
          <a:ext cx="8221651" cy="4392490"/>
        </p:xfrm>
        <a:graphic>
          <a:graphicData uri="http://schemas.openxmlformats.org/drawingml/2006/table">
            <a:tbl>
              <a:tblPr firstRow="1" firstCol="1" bandRow="1">
                <a:tableStyleId>{5C22544A-7EE6-4342-B048-85BDC9FD1C3A}</a:tableStyleId>
              </a:tblPr>
              <a:tblGrid>
                <a:gridCol w="8221651">
                  <a:extLst>
                    <a:ext uri="{9D8B030D-6E8A-4147-A177-3AD203B41FA5}">
                      <a16:colId xmlns:a16="http://schemas.microsoft.com/office/drawing/2014/main" val="1190589572"/>
                    </a:ext>
                  </a:extLst>
                </a:gridCol>
              </a:tblGrid>
              <a:tr h="878498">
                <a:tc>
                  <a:txBody>
                    <a:bodyPr/>
                    <a:lstStyle/>
                    <a:p>
                      <a:pPr>
                        <a:spcAft>
                          <a:spcPts val="1800"/>
                        </a:spcAft>
                      </a:pPr>
                      <a:r>
                        <a:rPr lang="es-ES" sz="2400" b="0">
                          <a:solidFill>
                            <a:schemeClr val="bg1"/>
                          </a:solidFill>
                          <a:effectLst/>
                        </a:rPr>
                        <a:t>a) 4x +1 = 5</a:t>
                      </a:r>
                      <a:r>
                        <a:rPr lang="es-ES" sz="2400" b="0">
                          <a:solidFill>
                            <a:schemeClr val="bg1"/>
                          </a:solidFill>
                          <a:effectLst/>
                          <a:sym typeface="Wingdings" pitchFamily="2" charset="2"/>
                        </a:rPr>
                        <a:t></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13227977"/>
                  </a:ext>
                </a:extLst>
              </a:tr>
              <a:tr h="878498">
                <a:tc>
                  <a:txBody>
                    <a:bodyPr/>
                    <a:lstStyle/>
                    <a:p>
                      <a:pPr>
                        <a:spcAft>
                          <a:spcPts val="1800"/>
                        </a:spcAft>
                      </a:pPr>
                      <a:r>
                        <a:rPr lang="es-ES" sz="2400" b="0">
                          <a:solidFill>
                            <a:schemeClr val="bg1"/>
                          </a:solidFill>
                          <a:effectLst/>
                        </a:rPr>
                        <a:t>b)  -5x+2 = - 13</a:t>
                      </a:r>
                      <a:r>
                        <a:rPr lang="en-US" sz="2400" b="0">
                          <a:solidFill>
                            <a:schemeClr val="bg1"/>
                          </a:solidFill>
                          <a:effectLst/>
                          <a:sym typeface="Wingdings" pitchFamily="2" charset="2"/>
                        </a:rPr>
                        <a:t></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69407110"/>
                  </a:ext>
                </a:extLst>
              </a:tr>
              <a:tr h="878498">
                <a:tc>
                  <a:txBody>
                    <a:bodyPr/>
                    <a:lstStyle/>
                    <a:p>
                      <a:pPr>
                        <a:spcAft>
                          <a:spcPts val="1800"/>
                        </a:spcAft>
                      </a:pPr>
                      <a:r>
                        <a:rPr lang="es-ES" sz="2400" b="0">
                          <a:solidFill>
                            <a:schemeClr val="bg1"/>
                          </a:solidFill>
                          <a:effectLst/>
                        </a:rPr>
                        <a:t>c) –3x+2 = - 4 </a:t>
                      </a:r>
                      <a:r>
                        <a:rPr lang="en-US" sz="2400" b="0">
                          <a:solidFill>
                            <a:schemeClr val="bg1"/>
                          </a:solidFill>
                          <a:effectLst/>
                          <a:sym typeface="Wingdings" pitchFamily="2" charset="2"/>
                        </a:rPr>
                        <a:t></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20267542"/>
                  </a:ext>
                </a:extLst>
              </a:tr>
              <a:tr h="878498">
                <a:tc>
                  <a:txBody>
                    <a:bodyPr/>
                    <a:lstStyle/>
                    <a:p>
                      <a:pPr>
                        <a:spcAft>
                          <a:spcPts val="1800"/>
                        </a:spcAft>
                      </a:pPr>
                      <a:r>
                        <a:rPr lang="es-ES" sz="2400" b="0">
                          <a:solidFill>
                            <a:schemeClr val="bg1"/>
                          </a:solidFill>
                          <a:effectLst/>
                        </a:rPr>
                        <a:t>d) 3x-3 = 6 </a:t>
                      </a:r>
                      <a:r>
                        <a:rPr lang="en-US" sz="2400" b="0">
                          <a:solidFill>
                            <a:schemeClr val="bg1"/>
                          </a:solidFill>
                          <a:effectLst/>
                          <a:sym typeface="Wingdings" pitchFamily="2" charset="2"/>
                        </a:rPr>
                        <a:t></a:t>
                      </a:r>
                      <a:endParaRPr lang="es-ES" sz="20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27379742"/>
                  </a:ext>
                </a:extLst>
              </a:tr>
              <a:tr h="878498">
                <a:tc>
                  <a:txBody>
                    <a:bodyPr/>
                    <a:lstStyle/>
                    <a:p>
                      <a:pPr>
                        <a:spcAft>
                          <a:spcPts val="1800"/>
                        </a:spcAft>
                      </a:pPr>
                      <a:r>
                        <a:rPr lang="es-ES" sz="2400" b="0" dirty="0">
                          <a:solidFill>
                            <a:schemeClr val="bg1"/>
                          </a:solidFill>
                          <a:effectLst/>
                        </a:rPr>
                        <a:t>e) -3x -4= -7 </a:t>
                      </a:r>
                      <a:r>
                        <a:rPr lang="en-US" sz="2400" b="0" dirty="0">
                          <a:solidFill>
                            <a:schemeClr val="bg1"/>
                          </a:solidFill>
                          <a:effectLst/>
                          <a:sym typeface="Wingdings" pitchFamily="2" charset="2"/>
                        </a:rPr>
                        <a:t></a:t>
                      </a:r>
                      <a:endParaRPr lang="es-ES" sz="2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05994789"/>
                  </a:ext>
                </a:extLst>
              </a:tr>
            </a:tbl>
          </a:graphicData>
        </a:graphic>
      </p:graphicFrame>
    </p:spTree>
    <p:extLst>
      <p:ext uri="{BB962C8B-B14F-4D97-AF65-F5344CB8AC3E}">
        <p14:creationId xmlns:p14="http://schemas.microsoft.com/office/powerpoint/2010/main" val="190873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5. Ecuaciones con varias x</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5" name="Picture 3"/>
          <p:cNvPicPr>
            <a:picLocks noChangeAspect="1" noChangeArrowheads="1"/>
          </p:cNvPicPr>
          <p:nvPr/>
        </p:nvPicPr>
        <p:blipFill>
          <a:blip r:embed="rId2" cstate="print"/>
          <a:srcRect/>
          <a:stretch>
            <a:fillRect/>
          </a:stretch>
        </p:blipFill>
        <p:spPr bwMode="auto">
          <a:xfrm>
            <a:off x="2627784" y="1484784"/>
            <a:ext cx="3739469" cy="776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612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40</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5</a:t>
            </a:r>
            <a:r>
              <a:rPr lang="es-ES" sz="2400" dirty="0">
                <a:solidFill>
                  <a:schemeClr val="bg1"/>
                </a:solidFill>
              </a:rPr>
              <a:t> </a:t>
            </a:r>
          </a:p>
        </p:txBody>
      </p:sp>
      <p:graphicFrame>
        <p:nvGraphicFramePr>
          <p:cNvPr id="2" name="Tabla 1">
            <a:extLst>
              <a:ext uri="{FF2B5EF4-FFF2-40B4-BE49-F238E27FC236}">
                <a16:creationId xmlns:a16="http://schemas.microsoft.com/office/drawing/2014/main" id="{7FDC4584-E1D6-5049-89C5-13CDCF610416}"/>
              </a:ext>
            </a:extLst>
          </p:cNvPr>
          <p:cNvGraphicFramePr>
            <a:graphicFrameLocks noGrp="1"/>
          </p:cNvGraphicFramePr>
          <p:nvPr>
            <p:extLst>
              <p:ext uri="{D42A27DB-BD31-4B8C-83A1-F6EECF244321}">
                <p14:modId xmlns:p14="http://schemas.microsoft.com/office/powerpoint/2010/main" val="955098698"/>
              </p:ext>
            </p:extLst>
          </p:nvPr>
        </p:nvGraphicFramePr>
        <p:xfrm>
          <a:off x="454804" y="1530436"/>
          <a:ext cx="8077635" cy="4792980"/>
        </p:xfrm>
        <a:graphic>
          <a:graphicData uri="http://schemas.openxmlformats.org/drawingml/2006/table">
            <a:tbl>
              <a:tblPr firstRow="1" firstCol="1" bandRow="1">
                <a:tableStyleId>{5C22544A-7EE6-4342-B048-85BDC9FD1C3A}</a:tableStyleId>
              </a:tblPr>
              <a:tblGrid>
                <a:gridCol w="4817207">
                  <a:extLst>
                    <a:ext uri="{9D8B030D-6E8A-4147-A177-3AD203B41FA5}">
                      <a16:colId xmlns:a16="http://schemas.microsoft.com/office/drawing/2014/main" val="289792715"/>
                    </a:ext>
                  </a:extLst>
                </a:gridCol>
                <a:gridCol w="3260428">
                  <a:extLst>
                    <a:ext uri="{9D8B030D-6E8A-4147-A177-3AD203B41FA5}">
                      <a16:colId xmlns:a16="http://schemas.microsoft.com/office/drawing/2014/main" val="2100760189"/>
                    </a:ext>
                  </a:extLst>
                </a:gridCol>
              </a:tblGrid>
              <a:tr h="147806">
                <a:tc>
                  <a:txBody>
                    <a:bodyPr/>
                    <a:lstStyle/>
                    <a:p>
                      <a:pPr algn="ctr">
                        <a:spcBef>
                          <a:spcPts val="300"/>
                        </a:spcBef>
                        <a:spcAft>
                          <a:spcPts val="300"/>
                        </a:spcAft>
                      </a:pPr>
                      <a:r>
                        <a:rPr lang="es-ES" sz="1050">
                          <a:solidFill>
                            <a:schemeClr val="bg1"/>
                          </a:solidFill>
                          <a:effectLst/>
                        </a:rPr>
                        <a:t>Ecuaciones a resolver</a:t>
                      </a:r>
                      <a:endParaRPr lang="es-ES"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Bef>
                          <a:spcPts val="300"/>
                        </a:spcBef>
                        <a:spcAft>
                          <a:spcPts val="300"/>
                        </a:spcAft>
                      </a:pPr>
                      <a:r>
                        <a:rPr lang="es-ES" sz="1050">
                          <a:solidFill>
                            <a:schemeClr val="bg1"/>
                          </a:solidFill>
                          <a:effectLst/>
                        </a:rPr>
                        <a:t>Problema que da lugar a dicha ecuación</a:t>
                      </a:r>
                      <a:endParaRPr lang="es-ES"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96663244"/>
                  </a:ext>
                </a:extLst>
              </a:tr>
              <a:tr h="1010005">
                <a:tc>
                  <a:txBody>
                    <a:bodyPr/>
                    <a:lstStyle/>
                    <a:p>
                      <a:pPr>
                        <a:spcBef>
                          <a:spcPts val="600"/>
                        </a:spcBef>
                        <a:spcAft>
                          <a:spcPts val="1800"/>
                        </a:spcAft>
                      </a:pPr>
                      <a:r>
                        <a:rPr lang="es-ES" sz="1200">
                          <a:solidFill>
                            <a:schemeClr val="bg1"/>
                          </a:solidFill>
                          <a:effectLst/>
                        </a:rPr>
                        <a:t>a) x+x+1+x+2 = 36 </a:t>
                      </a:r>
                      <a:r>
                        <a:rPr lang="es-ES" sz="1200">
                          <a:solidFill>
                            <a:schemeClr val="bg1"/>
                          </a:solidFill>
                          <a:effectLst/>
                          <a:sym typeface="Wingdings" pitchFamily="2" charset="2"/>
                        </a:rPr>
                        <a:t></a:t>
                      </a:r>
                      <a:endParaRPr lang="es-ES" sz="1050">
                        <a:solidFill>
                          <a:schemeClr val="bg1"/>
                        </a:solidFill>
                        <a:effectLst/>
                      </a:endParaRPr>
                    </a:p>
                    <a:p>
                      <a:pPr>
                        <a:spcBef>
                          <a:spcPts val="600"/>
                        </a:spcBef>
                        <a:spcAft>
                          <a:spcPts val="1800"/>
                        </a:spcAft>
                      </a:pPr>
                      <a:r>
                        <a:rPr lang="es-ES" sz="1200">
                          <a:solidFill>
                            <a:schemeClr val="bg1"/>
                          </a:solidFill>
                          <a:effectLst/>
                        </a:rPr>
                        <a:t> </a:t>
                      </a:r>
                      <a:endParaRPr lang="es-ES" sz="1050">
                        <a:solidFill>
                          <a:schemeClr val="bg1"/>
                        </a:solidFill>
                        <a:effectLst/>
                      </a:endParaRPr>
                    </a:p>
                    <a:p>
                      <a:pPr>
                        <a:spcBef>
                          <a:spcPts val="600"/>
                        </a:spcBef>
                        <a:spcAft>
                          <a:spcPts val="600"/>
                        </a:spcAft>
                      </a:pPr>
                      <a:r>
                        <a:rPr lang="es-ES" sz="1200">
                          <a:solidFill>
                            <a:schemeClr val="bg1"/>
                          </a:solidFill>
                          <a:effectLst/>
                        </a:rPr>
                        <a:t> </a:t>
                      </a:r>
                      <a:endParaRPr lang="es-ES"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1050">
                          <a:solidFill>
                            <a:schemeClr val="bg1"/>
                          </a:solidFill>
                          <a:effectLst/>
                        </a:rPr>
                        <a:t> </a:t>
                      </a:r>
                      <a:endParaRPr lang="es-ES"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1814058"/>
                  </a:ext>
                </a:extLst>
              </a:tr>
              <a:tr h="1010005">
                <a:tc>
                  <a:txBody>
                    <a:bodyPr/>
                    <a:lstStyle/>
                    <a:p>
                      <a:pPr>
                        <a:spcBef>
                          <a:spcPts val="600"/>
                        </a:spcBef>
                        <a:spcAft>
                          <a:spcPts val="1800"/>
                        </a:spcAft>
                      </a:pPr>
                      <a:r>
                        <a:rPr lang="es-ES" sz="1200" dirty="0">
                          <a:solidFill>
                            <a:schemeClr val="bg1"/>
                          </a:solidFill>
                          <a:effectLst/>
                        </a:rPr>
                        <a:t>b)  2x + 2x+1 = 35 </a:t>
                      </a:r>
                      <a:r>
                        <a:rPr lang="en-US" sz="1200" dirty="0">
                          <a:solidFill>
                            <a:schemeClr val="bg1"/>
                          </a:solidFill>
                          <a:effectLst/>
                          <a:sym typeface="Wingdings" pitchFamily="2" charset="2"/>
                        </a:rPr>
                        <a:t></a:t>
                      </a:r>
                      <a:endParaRPr lang="es-ES" sz="1050" dirty="0">
                        <a:solidFill>
                          <a:schemeClr val="bg1"/>
                        </a:solidFill>
                        <a:effectLst/>
                      </a:endParaRPr>
                    </a:p>
                    <a:p>
                      <a:pPr>
                        <a:spcBef>
                          <a:spcPts val="600"/>
                        </a:spcBef>
                        <a:spcAft>
                          <a:spcPts val="1800"/>
                        </a:spcAft>
                      </a:pPr>
                      <a:r>
                        <a:rPr lang="es-ES" sz="1200" dirty="0">
                          <a:solidFill>
                            <a:schemeClr val="bg1"/>
                          </a:solidFill>
                          <a:effectLst/>
                        </a:rPr>
                        <a:t> </a:t>
                      </a:r>
                      <a:endParaRPr lang="es-ES" sz="1050" dirty="0">
                        <a:solidFill>
                          <a:schemeClr val="bg1"/>
                        </a:solidFill>
                        <a:effectLst/>
                      </a:endParaRPr>
                    </a:p>
                    <a:p>
                      <a:pPr>
                        <a:spcBef>
                          <a:spcPts val="600"/>
                        </a:spcBef>
                        <a:spcAft>
                          <a:spcPts val="600"/>
                        </a:spcAft>
                      </a:pPr>
                      <a:r>
                        <a:rPr lang="es-ES" sz="1200" dirty="0">
                          <a:solidFill>
                            <a:schemeClr val="bg1"/>
                          </a:solidFill>
                          <a:effectLst/>
                        </a:rPr>
                        <a:t> </a:t>
                      </a:r>
                      <a:endParaRPr lang="es-E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1050">
                          <a:solidFill>
                            <a:schemeClr val="bg1"/>
                          </a:solidFill>
                          <a:effectLst/>
                        </a:rPr>
                        <a:t> </a:t>
                      </a:r>
                      <a:endParaRPr lang="es-ES"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89503"/>
                  </a:ext>
                </a:extLst>
              </a:tr>
              <a:tr h="1010005">
                <a:tc>
                  <a:txBody>
                    <a:bodyPr/>
                    <a:lstStyle/>
                    <a:p>
                      <a:pPr>
                        <a:spcBef>
                          <a:spcPts val="600"/>
                        </a:spcBef>
                        <a:spcAft>
                          <a:spcPts val="1800"/>
                        </a:spcAft>
                      </a:pPr>
                      <a:r>
                        <a:rPr lang="es-ES" sz="1200">
                          <a:solidFill>
                            <a:schemeClr val="bg1"/>
                          </a:solidFill>
                          <a:effectLst/>
                        </a:rPr>
                        <a:t>c)  2x + 5x + 7x = 28 </a:t>
                      </a:r>
                      <a:r>
                        <a:rPr lang="en-US" sz="1200">
                          <a:solidFill>
                            <a:schemeClr val="bg1"/>
                          </a:solidFill>
                          <a:effectLst/>
                          <a:sym typeface="Wingdings" pitchFamily="2" charset="2"/>
                        </a:rPr>
                        <a:t></a:t>
                      </a:r>
                      <a:endParaRPr lang="es-ES" sz="1050">
                        <a:solidFill>
                          <a:schemeClr val="bg1"/>
                        </a:solidFill>
                        <a:effectLst/>
                      </a:endParaRPr>
                    </a:p>
                    <a:p>
                      <a:pPr>
                        <a:spcBef>
                          <a:spcPts val="600"/>
                        </a:spcBef>
                        <a:spcAft>
                          <a:spcPts val="1800"/>
                        </a:spcAft>
                      </a:pPr>
                      <a:r>
                        <a:rPr lang="es-ES" sz="1200">
                          <a:solidFill>
                            <a:schemeClr val="bg1"/>
                          </a:solidFill>
                          <a:effectLst/>
                        </a:rPr>
                        <a:t> </a:t>
                      </a:r>
                      <a:endParaRPr lang="es-ES" sz="1050">
                        <a:solidFill>
                          <a:schemeClr val="bg1"/>
                        </a:solidFill>
                        <a:effectLst/>
                      </a:endParaRPr>
                    </a:p>
                    <a:p>
                      <a:pPr>
                        <a:spcBef>
                          <a:spcPts val="600"/>
                        </a:spcBef>
                        <a:spcAft>
                          <a:spcPts val="600"/>
                        </a:spcAft>
                      </a:pPr>
                      <a:r>
                        <a:rPr lang="es-ES" sz="1200">
                          <a:solidFill>
                            <a:schemeClr val="bg1"/>
                          </a:solidFill>
                          <a:effectLst/>
                        </a:rPr>
                        <a:t> </a:t>
                      </a:r>
                      <a:endParaRPr lang="es-ES"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1050">
                          <a:solidFill>
                            <a:schemeClr val="bg1"/>
                          </a:solidFill>
                          <a:effectLst/>
                        </a:rPr>
                        <a:t> </a:t>
                      </a:r>
                      <a:endParaRPr lang="es-ES"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8928256"/>
                  </a:ext>
                </a:extLst>
              </a:tr>
              <a:tr h="1010005">
                <a:tc>
                  <a:txBody>
                    <a:bodyPr/>
                    <a:lstStyle/>
                    <a:p>
                      <a:pPr>
                        <a:spcBef>
                          <a:spcPts val="600"/>
                        </a:spcBef>
                        <a:spcAft>
                          <a:spcPts val="1800"/>
                        </a:spcAft>
                      </a:pPr>
                      <a:r>
                        <a:rPr lang="es-ES" sz="1200">
                          <a:solidFill>
                            <a:schemeClr val="bg1"/>
                          </a:solidFill>
                          <a:effectLst/>
                        </a:rPr>
                        <a:t>d)  2x + 2x + 2 = 82 </a:t>
                      </a:r>
                      <a:r>
                        <a:rPr lang="en-US" sz="1200">
                          <a:solidFill>
                            <a:schemeClr val="bg1"/>
                          </a:solidFill>
                          <a:effectLst/>
                          <a:sym typeface="Wingdings" pitchFamily="2" charset="2"/>
                        </a:rPr>
                        <a:t></a:t>
                      </a:r>
                      <a:endParaRPr lang="es-ES" sz="1050">
                        <a:solidFill>
                          <a:schemeClr val="bg1"/>
                        </a:solidFill>
                        <a:effectLst/>
                      </a:endParaRPr>
                    </a:p>
                    <a:p>
                      <a:pPr>
                        <a:spcBef>
                          <a:spcPts val="600"/>
                        </a:spcBef>
                        <a:spcAft>
                          <a:spcPts val="1800"/>
                        </a:spcAft>
                      </a:pPr>
                      <a:r>
                        <a:rPr lang="es-ES" sz="1200">
                          <a:solidFill>
                            <a:schemeClr val="bg1"/>
                          </a:solidFill>
                          <a:effectLst/>
                        </a:rPr>
                        <a:t> </a:t>
                      </a:r>
                      <a:endParaRPr lang="es-ES" sz="1050">
                        <a:solidFill>
                          <a:schemeClr val="bg1"/>
                        </a:solidFill>
                        <a:effectLst/>
                      </a:endParaRPr>
                    </a:p>
                    <a:p>
                      <a:pPr>
                        <a:spcBef>
                          <a:spcPts val="600"/>
                        </a:spcBef>
                        <a:spcAft>
                          <a:spcPts val="1800"/>
                        </a:spcAft>
                      </a:pPr>
                      <a:r>
                        <a:rPr lang="es-ES" sz="1200">
                          <a:solidFill>
                            <a:schemeClr val="bg1"/>
                          </a:solidFill>
                          <a:effectLst/>
                        </a:rPr>
                        <a:t> </a:t>
                      </a:r>
                      <a:endParaRPr lang="es-ES" sz="105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1050" dirty="0">
                          <a:solidFill>
                            <a:schemeClr val="bg1"/>
                          </a:solidFill>
                          <a:effectLst/>
                        </a:rPr>
                        <a:t> </a:t>
                      </a:r>
                      <a:endParaRPr lang="es-E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427" marR="5542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77878991"/>
                  </a:ext>
                </a:extLst>
              </a:tr>
            </a:tbl>
          </a:graphicData>
        </a:graphic>
      </p:graphicFrame>
    </p:spTree>
    <p:extLst>
      <p:ext uri="{BB962C8B-B14F-4D97-AF65-F5344CB8AC3E}">
        <p14:creationId xmlns:p14="http://schemas.microsoft.com/office/powerpoint/2010/main" val="351035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41</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5</a:t>
            </a:r>
            <a:r>
              <a:rPr lang="es-ES" sz="2400" dirty="0">
                <a:solidFill>
                  <a:schemeClr val="bg1"/>
                </a:solidFill>
              </a:rPr>
              <a:t> </a:t>
            </a:r>
          </a:p>
        </p:txBody>
      </p:sp>
      <p:graphicFrame>
        <p:nvGraphicFramePr>
          <p:cNvPr id="6" name="Tabla 5">
            <a:extLst>
              <a:ext uri="{FF2B5EF4-FFF2-40B4-BE49-F238E27FC236}">
                <a16:creationId xmlns:a16="http://schemas.microsoft.com/office/drawing/2014/main" id="{E0CBCCB8-EDAC-CD49-8013-65C3F6D49BF2}"/>
              </a:ext>
            </a:extLst>
          </p:cNvPr>
          <p:cNvGraphicFramePr>
            <a:graphicFrameLocks noGrp="1"/>
          </p:cNvGraphicFramePr>
          <p:nvPr>
            <p:extLst>
              <p:ext uri="{D42A27DB-BD31-4B8C-83A1-F6EECF244321}">
                <p14:modId xmlns:p14="http://schemas.microsoft.com/office/powerpoint/2010/main" val="390710153"/>
              </p:ext>
            </p:extLst>
          </p:nvPr>
        </p:nvGraphicFramePr>
        <p:xfrm>
          <a:off x="454805" y="1700808"/>
          <a:ext cx="8077635" cy="4464498"/>
        </p:xfrm>
        <a:graphic>
          <a:graphicData uri="http://schemas.openxmlformats.org/drawingml/2006/table">
            <a:tbl>
              <a:tblPr firstRow="1" firstCol="1" bandRow="1">
                <a:tableStyleId>{5C22544A-7EE6-4342-B048-85BDC9FD1C3A}</a:tableStyleId>
              </a:tblPr>
              <a:tblGrid>
                <a:gridCol w="8077635">
                  <a:extLst>
                    <a:ext uri="{9D8B030D-6E8A-4147-A177-3AD203B41FA5}">
                      <a16:colId xmlns:a16="http://schemas.microsoft.com/office/drawing/2014/main" val="1720891628"/>
                    </a:ext>
                  </a:extLst>
                </a:gridCol>
              </a:tblGrid>
              <a:tr h="744083">
                <a:tc>
                  <a:txBody>
                    <a:bodyPr/>
                    <a:lstStyle/>
                    <a:p>
                      <a:pPr>
                        <a:spcBef>
                          <a:spcPts val="600"/>
                        </a:spcBef>
                        <a:spcAft>
                          <a:spcPts val="4200"/>
                        </a:spcAft>
                      </a:pPr>
                      <a:r>
                        <a:rPr lang="es-ES" sz="1600">
                          <a:solidFill>
                            <a:schemeClr val="bg1"/>
                          </a:solidFill>
                          <a:effectLst/>
                        </a:rPr>
                        <a:t>a) 8x-2x  = 18 </a:t>
                      </a:r>
                      <a:r>
                        <a:rPr lang="en-US" sz="1600">
                          <a:solidFill>
                            <a:schemeClr val="bg1"/>
                          </a:solidFill>
                          <a:effectLst/>
                          <a:sym typeface="Wingdings" pitchFamily="2" charset="2"/>
                        </a:rPr>
                        <a:t></a:t>
                      </a:r>
                      <a:r>
                        <a:rPr lang="es-ES" sz="1600">
                          <a:solidFill>
                            <a:schemeClr val="bg1"/>
                          </a:solidFill>
                          <a:effectLst/>
                        </a:rPr>
                        <a:t>                                                                                                          (Solución: 3)</a:t>
                      </a:r>
                      <a:endParaRPr lang="es-ES" sz="1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27671102"/>
                  </a:ext>
                </a:extLst>
              </a:tr>
              <a:tr h="744083">
                <a:tc>
                  <a:txBody>
                    <a:bodyPr/>
                    <a:lstStyle/>
                    <a:p>
                      <a:pPr>
                        <a:spcBef>
                          <a:spcPts val="600"/>
                        </a:spcBef>
                        <a:spcAft>
                          <a:spcPts val="4200"/>
                        </a:spcAft>
                      </a:pPr>
                      <a:r>
                        <a:rPr lang="es-ES" sz="1600">
                          <a:solidFill>
                            <a:schemeClr val="bg1"/>
                          </a:solidFill>
                          <a:effectLst/>
                        </a:rPr>
                        <a:t>b) 3x -7x = -8  </a:t>
                      </a:r>
                      <a:r>
                        <a:rPr lang="en-US" sz="1600">
                          <a:solidFill>
                            <a:schemeClr val="bg1"/>
                          </a:solidFill>
                          <a:effectLst/>
                          <a:sym typeface="Wingdings" pitchFamily="2" charset="2"/>
                        </a:rPr>
                        <a:t></a:t>
                      </a:r>
                      <a:r>
                        <a:rPr lang="es-ES" sz="1600">
                          <a:solidFill>
                            <a:schemeClr val="bg1"/>
                          </a:solidFill>
                          <a:effectLst/>
                        </a:rPr>
                        <a:t>                                                                                                          (Solución: 2)</a:t>
                      </a:r>
                      <a:endParaRPr lang="es-ES" sz="1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04938445"/>
                  </a:ext>
                </a:extLst>
              </a:tr>
              <a:tr h="744083">
                <a:tc>
                  <a:txBody>
                    <a:bodyPr/>
                    <a:lstStyle/>
                    <a:p>
                      <a:pPr>
                        <a:spcBef>
                          <a:spcPts val="600"/>
                        </a:spcBef>
                        <a:spcAft>
                          <a:spcPts val="4200"/>
                        </a:spcAft>
                      </a:pPr>
                      <a:r>
                        <a:rPr lang="es-ES" sz="1600">
                          <a:solidFill>
                            <a:schemeClr val="bg1"/>
                          </a:solidFill>
                          <a:effectLst/>
                        </a:rPr>
                        <a:t>c) 6 = 10x-4x  </a:t>
                      </a:r>
                      <a:r>
                        <a:rPr lang="en-US" sz="1600">
                          <a:solidFill>
                            <a:schemeClr val="bg1"/>
                          </a:solidFill>
                          <a:effectLst/>
                          <a:sym typeface="Wingdings" pitchFamily="2" charset="2"/>
                        </a:rPr>
                        <a:t></a:t>
                      </a:r>
                      <a:r>
                        <a:rPr lang="en-US" sz="1600">
                          <a:solidFill>
                            <a:schemeClr val="bg1"/>
                          </a:solidFill>
                          <a:effectLst/>
                        </a:rPr>
                        <a:t>                                                                                                          (Solución: 1)</a:t>
                      </a:r>
                      <a:endParaRPr lang="es-ES" sz="1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221016"/>
                  </a:ext>
                </a:extLst>
              </a:tr>
              <a:tr h="744083">
                <a:tc>
                  <a:txBody>
                    <a:bodyPr/>
                    <a:lstStyle/>
                    <a:p>
                      <a:pPr>
                        <a:spcBef>
                          <a:spcPts val="600"/>
                        </a:spcBef>
                        <a:spcAft>
                          <a:spcPts val="4200"/>
                        </a:spcAft>
                      </a:pPr>
                      <a:r>
                        <a:rPr lang="es-ES" sz="1600">
                          <a:solidFill>
                            <a:schemeClr val="bg1"/>
                          </a:solidFill>
                          <a:effectLst/>
                        </a:rPr>
                        <a:t>d) 2x +1 = 5x +7  </a:t>
                      </a:r>
                      <a:r>
                        <a:rPr lang="en-US" sz="1600">
                          <a:solidFill>
                            <a:schemeClr val="bg1"/>
                          </a:solidFill>
                          <a:effectLst/>
                          <a:sym typeface="Wingdings" pitchFamily="2" charset="2"/>
                        </a:rPr>
                        <a:t></a:t>
                      </a:r>
                      <a:r>
                        <a:rPr lang="en-US" sz="1600">
                          <a:solidFill>
                            <a:schemeClr val="bg1"/>
                          </a:solidFill>
                          <a:effectLst/>
                        </a:rPr>
                        <a:t>                                                                                                     (Solución: -2)</a:t>
                      </a:r>
                      <a:endParaRPr lang="es-ES" sz="1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62256316"/>
                  </a:ext>
                </a:extLst>
              </a:tr>
              <a:tr h="744083">
                <a:tc>
                  <a:txBody>
                    <a:bodyPr/>
                    <a:lstStyle/>
                    <a:p>
                      <a:pPr>
                        <a:spcBef>
                          <a:spcPts val="600"/>
                        </a:spcBef>
                        <a:spcAft>
                          <a:spcPts val="4200"/>
                        </a:spcAft>
                      </a:pPr>
                      <a:r>
                        <a:rPr lang="es-ES" sz="1600">
                          <a:solidFill>
                            <a:schemeClr val="bg1"/>
                          </a:solidFill>
                          <a:effectLst/>
                        </a:rPr>
                        <a:t>e) -3x+2 = 2x+ 12 </a:t>
                      </a:r>
                      <a:r>
                        <a:rPr lang="es-ES" sz="1600">
                          <a:solidFill>
                            <a:schemeClr val="bg1"/>
                          </a:solidFill>
                          <a:effectLst/>
                          <a:sym typeface="Wingdings" pitchFamily="2" charset="2"/>
                        </a:rPr>
                        <a:t></a:t>
                      </a:r>
                      <a:r>
                        <a:rPr lang="es-ES" sz="1600">
                          <a:solidFill>
                            <a:schemeClr val="bg1"/>
                          </a:solidFill>
                          <a:effectLst/>
                        </a:rPr>
                        <a:t>    </a:t>
                      </a:r>
                      <a:r>
                        <a:rPr lang="en-US" sz="1600">
                          <a:solidFill>
                            <a:schemeClr val="bg1"/>
                          </a:solidFill>
                          <a:effectLst/>
                        </a:rPr>
                        <a:t>                                                                                               (Solución: -2)</a:t>
                      </a:r>
                      <a:r>
                        <a:rPr lang="es-ES" sz="1600">
                          <a:solidFill>
                            <a:schemeClr val="bg1"/>
                          </a:solidFill>
                          <a:effectLst/>
                        </a:rPr>
                        <a:t>     </a:t>
                      </a:r>
                      <a:endParaRPr lang="es-ES" sz="1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1037901"/>
                  </a:ext>
                </a:extLst>
              </a:tr>
              <a:tr h="744083">
                <a:tc>
                  <a:txBody>
                    <a:bodyPr/>
                    <a:lstStyle/>
                    <a:p>
                      <a:pPr>
                        <a:spcBef>
                          <a:spcPts val="600"/>
                        </a:spcBef>
                        <a:spcAft>
                          <a:spcPts val="4200"/>
                        </a:spcAft>
                      </a:pPr>
                      <a:r>
                        <a:rPr lang="es-ES" sz="1600" dirty="0">
                          <a:solidFill>
                            <a:schemeClr val="bg1"/>
                          </a:solidFill>
                          <a:effectLst/>
                        </a:rPr>
                        <a:t>f)  2x+2 = - 4 +x  </a:t>
                      </a:r>
                      <a:r>
                        <a:rPr lang="en-US" sz="1600" dirty="0">
                          <a:solidFill>
                            <a:schemeClr val="bg1"/>
                          </a:solidFill>
                          <a:effectLst/>
                          <a:sym typeface="Wingdings" pitchFamily="2" charset="2"/>
                        </a:rPr>
                        <a:t></a:t>
                      </a:r>
                      <a:r>
                        <a:rPr lang="en-US" sz="1600" dirty="0">
                          <a:solidFill>
                            <a:schemeClr val="bg1"/>
                          </a:solidFill>
                          <a:effectLst/>
                        </a:rPr>
                        <a:t>                                                                                                     (</a:t>
                      </a:r>
                      <a:r>
                        <a:rPr lang="en-US" sz="1600" dirty="0" err="1">
                          <a:solidFill>
                            <a:schemeClr val="bg1"/>
                          </a:solidFill>
                          <a:effectLst/>
                        </a:rPr>
                        <a:t>Solución</a:t>
                      </a:r>
                      <a:r>
                        <a:rPr lang="en-US" sz="1600" dirty="0">
                          <a:solidFill>
                            <a:schemeClr val="bg1"/>
                          </a:solidFill>
                          <a:effectLst/>
                        </a:rPr>
                        <a:t>: -6)</a:t>
                      </a:r>
                      <a:endParaRPr lang="es-E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5495809"/>
                  </a:ext>
                </a:extLst>
              </a:tr>
            </a:tbl>
          </a:graphicData>
        </a:graphic>
      </p:graphicFrame>
    </p:spTree>
    <p:extLst>
      <p:ext uri="{BB962C8B-B14F-4D97-AF65-F5344CB8AC3E}">
        <p14:creationId xmlns:p14="http://schemas.microsoft.com/office/powerpoint/2010/main" val="395036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41</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5</a:t>
            </a:r>
            <a:r>
              <a:rPr lang="es-ES" sz="2400" dirty="0">
                <a:solidFill>
                  <a:schemeClr val="bg1"/>
                </a:solidFill>
              </a:rPr>
              <a:t> </a:t>
            </a:r>
          </a:p>
        </p:txBody>
      </p:sp>
      <p:graphicFrame>
        <p:nvGraphicFramePr>
          <p:cNvPr id="2" name="Tabla 1">
            <a:extLst>
              <a:ext uri="{FF2B5EF4-FFF2-40B4-BE49-F238E27FC236}">
                <a16:creationId xmlns:a16="http://schemas.microsoft.com/office/drawing/2014/main" id="{E556856B-23B8-8B43-9F61-215977EFDAF1}"/>
              </a:ext>
            </a:extLst>
          </p:cNvPr>
          <p:cNvGraphicFramePr>
            <a:graphicFrameLocks noGrp="1"/>
          </p:cNvGraphicFramePr>
          <p:nvPr>
            <p:extLst>
              <p:ext uri="{D42A27DB-BD31-4B8C-83A1-F6EECF244321}">
                <p14:modId xmlns:p14="http://schemas.microsoft.com/office/powerpoint/2010/main" val="3116350361"/>
              </p:ext>
            </p:extLst>
          </p:nvPr>
        </p:nvGraphicFramePr>
        <p:xfrm>
          <a:off x="454805" y="1700808"/>
          <a:ext cx="8077635" cy="4536504"/>
        </p:xfrm>
        <a:graphic>
          <a:graphicData uri="http://schemas.openxmlformats.org/drawingml/2006/table">
            <a:tbl>
              <a:tblPr firstRow="1" firstCol="1" bandRow="1">
                <a:tableStyleId>{5C22544A-7EE6-4342-B048-85BDC9FD1C3A}</a:tableStyleId>
              </a:tblPr>
              <a:tblGrid>
                <a:gridCol w="8077635">
                  <a:extLst>
                    <a:ext uri="{9D8B030D-6E8A-4147-A177-3AD203B41FA5}">
                      <a16:colId xmlns:a16="http://schemas.microsoft.com/office/drawing/2014/main" val="4167920113"/>
                    </a:ext>
                  </a:extLst>
                </a:gridCol>
              </a:tblGrid>
              <a:tr h="1134126">
                <a:tc>
                  <a:txBody>
                    <a:bodyPr/>
                    <a:lstStyle/>
                    <a:p>
                      <a:pPr>
                        <a:spcBef>
                          <a:spcPts val="600"/>
                        </a:spcBef>
                        <a:spcAft>
                          <a:spcPts val="4200"/>
                        </a:spcAft>
                      </a:pPr>
                      <a:r>
                        <a:rPr lang="es-ES" sz="1600" b="1">
                          <a:solidFill>
                            <a:schemeClr val="bg1"/>
                          </a:solidFill>
                          <a:effectLst/>
                        </a:rPr>
                        <a:t>g) 4x-3+x = 2x+3 </a:t>
                      </a:r>
                      <a:r>
                        <a:rPr lang="en-US" sz="1400" b="1">
                          <a:solidFill>
                            <a:schemeClr val="bg1"/>
                          </a:solidFill>
                          <a:effectLst/>
                          <a:sym typeface="Wingdings" pitchFamily="2" charset="2"/>
                        </a:rPr>
                        <a:t></a:t>
                      </a:r>
                      <a:r>
                        <a:rPr lang="es-ES" sz="1600" b="1">
                          <a:solidFill>
                            <a:schemeClr val="bg1"/>
                          </a:solidFill>
                          <a:effectLst/>
                        </a:rPr>
                        <a:t>                                                                                                      (Solución: 2)</a:t>
                      </a:r>
                      <a:endParaRPr lang="es-ES" sz="1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21717973"/>
                  </a:ext>
                </a:extLst>
              </a:tr>
              <a:tr h="1134126">
                <a:tc>
                  <a:txBody>
                    <a:bodyPr/>
                    <a:lstStyle/>
                    <a:p>
                      <a:pPr>
                        <a:spcBef>
                          <a:spcPts val="600"/>
                        </a:spcBef>
                        <a:spcAft>
                          <a:spcPts val="4200"/>
                        </a:spcAft>
                      </a:pPr>
                      <a:r>
                        <a:rPr lang="es-ES" sz="1600" b="1">
                          <a:solidFill>
                            <a:schemeClr val="bg1"/>
                          </a:solidFill>
                          <a:effectLst/>
                        </a:rPr>
                        <a:t>h) 6x-4x=2x+1 </a:t>
                      </a:r>
                      <a:r>
                        <a:rPr lang="en-US" sz="1400" b="1">
                          <a:solidFill>
                            <a:schemeClr val="bg1"/>
                          </a:solidFill>
                          <a:effectLst/>
                          <a:sym typeface="Wingdings" pitchFamily="2" charset="2"/>
                        </a:rPr>
                        <a:t></a:t>
                      </a:r>
                      <a:r>
                        <a:rPr lang="es-ES" sz="1600" b="1">
                          <a:solidFill>
                            <a:schemeClr val="bg1"/>
                          </a:solidFill>
                          <a:effectLst/>
                        </a:rPr>
                        <a:t>                                                                                                (Solución: No tiene)</a:t>
                      </a:r>
                      <a:endParaRPr lang="es-ES" sz="1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0510665"/>
                  </a:ext>
                </a:extLst>
              </a:tr>
              <a:tr h="1134126">
                <a:tc>
                  <a:txBody>
                    <a:bodyPr/>
                    <a:lstStyle/>
                    <a:p>
                      <a:pPr>
                        <a:spcBef>
                          <a:spcPts val="600"/>
                        </a:spcBef>
                        <a:spcAft>
                          <a:spcPts val="4200"/>
                        </a:spcAft>
                      </a:pPr>
                      <a:r>
                        <a:rPr lang="es-ES" sz="1600" b="1" dirty="0">
                          <a:solidFill>
                            <a:schemeClr val="bg1"/>
                          </a:solidFill>
                          <a:effectLst/>
                        </a:rPr>
                        <a:t>i) 5x-3x+2=2x+2 </a:t>
                      </a:r>
                      <a:r>
                        <a:rPr lang="en-US" sz="1400" b="1" dirty="0">
                          <a:solidFill>
                            <a:schemeClr val="bg1"/>
                          </a:solidFill>
                          <a:effectLst/>
                          <a:sym typeface="Wingdings" pitchFamily="2" charset="2"/>
                        </a:rPr>
                        <a:t></a:t>
                      </a:r>
                      <a:r>
                        <a:rPr lang="es-ES" sz="1600" b="1" dirty="0">
                          <a:solidFill>
                            <a:schemeClr val="bg1"/>
                          </a:solidFill>
                          <a:effectLst/>
                        </a:rPr>
                        <a:t>                                                                          </a:t>
                      </a:r>
                      <a:br>
                        <a:rPr lang="es-ES" sz="1600" b="1" dirty="0">
                          <a:solidFill>
                            <a:schemeClr val="bg1"/>
                          </a:solidFill>
                          <a:effectLst/>
                        </a:rPr>
                      </a:br>
                      <a:r>
                        <a:rPr lang="es-ES" sz="1600" b="1" dirty="0">
                          <a:solidFill>
                            <a:schemeClr val="bg1"/>
                          </a:solidFill>
                          <a:effectLst/>
                        </a:rPr>
                        <a:t>(Solución: Infinitas soluciones)</a:t>
                      </a:r>
                      <a:endParaRPr lang="es-E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6196626"/>
                  </a:ext>
                </a:extLst>
              </a:tr>
              <a:tr h="1134126">
                <a:tc>
                  <a:txBody>
                    <a:bodyPr/>
                    <a:lstStyle/>
                    <a:p>
                      <a:pPr>
                        <a:spcBef>
                          <a:spcPts val="600"/>
                        </a:spcBef>
                        <a:spcAft>
                          <a:spcPts val="4200"/>
                        </a:spcAft>
                      </a:pPr>
                      <a:r>
                        <a:rPr lang="es-ES" sz="1600" b="1" dirty="0">
                          <a:solidFill>
                            <a:schemeClr val="bg1"/>
                          </a:solidFill>
                          <a:effectLst/>
                        </a:rPr>
                        <a:t>j) 2x-4+7x=4x-1-3x </a:t>
                      </a:r>
                      <a:r>
                        <a:rPr lang="en-US" sz="1400" b="1" dirty="0">
                          <a:solidFill>
                            <a:schemeClr val="bg1"/>
                          </a:solidFill>
                          <a:effectLst/>
                          <a:sym typeface="Wingdings" pitchFamily="2" charset="2"/>
                        </a:rPr>
                        <a:t></a:t>
                      </a:r>
                      <a:r>
                        <a:rPr lang="es-ES" sz="1600" b="1" dirty="0">
                          <a:solidFill>
                            <a:schemeClr val="bg1"/>
                          </a:solidFill>
                          <a:effectLst/>
                        </a:rPr>
                        <a:t>                                                                                                 (Solución: 3/8)</a:t>
                      </a:r>
                      <a:endParaRPr lang="es-E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84865433"/>
                  </a:ext>
                </a:extLst>
              </a:tr>
            </a:tbl>
          </a:graphicData>
        </a:graphic>
      </p:graphicFrame>
    </p:spTree>
    <p:extLst>
      <p:ext uri="{BB962C8B-B14F-4D97-AF65-F5344CB8AC3E}">
        <p14:creationId xmlns:p14="http://schemas.microsoft.com/office/powerpoint/2010/main" val="636448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Visualizar en casa vídeos 3 y 4 con los tipos 6, 7 y 8 de ecuaciones…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711040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¿Qué es una ecuación?</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145" name="Picture 1"/>
          <p:cNvPicPr>
            <a:picLocks noChangeAspect="1" noChangeArrowheads="1"/>
          </p:cNvPicPr>
          <p:nvPr/>
        </p:nvPicPr>
        <p:blipFill>
          <a:blip r:embed="rId2" cstate="print"/>
          <a:srcRect/>
          <a:stretch>
            <a:fillRect/>
          </a:stretch>
        </p:blipFill>
        <p:spPr bwMode="auto">
          <a:xfrm>
            <a:off x="1907704" y="1248948"/>
            <a:ext cx="5483109" cy="1224136"/>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755576" y="2689108"/>
            <a:ext cx="7721357" cy="17400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6. Ecuaciones con paréntesis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122" name="Picture 2"/>
          <p:cNvPicPr>
            <a:picLocks noChangeAspect="1" noChangeArrowheads="1"/>
          </p:cNvPicPr>
          <p:nvPr/>
        </p:nvPicPr>
        <p:blipFill>
          <a:blip r:embed="rId2" cstate="print"/>
          <a:srcRect/>
          <a:stretch>
            <a:fillRect/>
          </a:stretch>
        </p:blipFill>
        <p:spPr bwMode="auto">
          <a:xfrm>
            <a:off x="2771800" y="1412776"/>
            <a:ext cx="3528392" cy="7300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42</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6</a:t>
            </a:r>
            <a:r>
              <a:rPr lang="es-ES" sz="2400" dirty="0">
                <a:solidFill>
                  <a:schemeClr val="bg1"/>
                </a:solidFill>
              </a:rPr>
              <a:t> </a:t>
            </a:r>
          </a:p>
        </p:txBody>
      </p:sp>
      <p:graphicFrame>
        <p:nvGraphicFramePr>
          <p:cNvPr id="6" name="Tabla 5">
            <a:extLst>
              <a:ext uri="{FF2B5EF4-FFF2-40B4-BE49-F238E27FC236}">
                <a16:creationId xmlns:a16="http://schemas.microsoft.com/office/drawing/2014/main" id="{725740DA-29A8-114D-BC69-80952157BB44}"/>
              </a:ext>
            </a:extLst>
          </p:cNvPr>
          <p:cNvGraphicFramePr>
            <a:graphicFrameLocks noGrp="1"/>
          </p:cNvGraphicFramePr>
          <p:nvPr>
            <p:extLst>
              <p:ext uri="{D42A27DB-BD31-4B8C-83A1-F6EECF244321}">
                <p14:modId xmlns:p14="http://schemas.microsoft.com/office/powerpoint/2010/main" val="1668877836"/>
              </p:ext>
            </p:extLst>
          </p:nvPr>
        </p:nvGraphicFramePr>
        <p:xfrm>
          <a:off x="454805" y="1628800"/>
          <a:ext cx="8149643" cy="4768664"/>
        </p:xfrm>
        <a:graphic>
          <a:graphicData uri="http://schemas.openxmlformats.org/drawingml/2006/table">
            <a:tbl>
              <a:tblPr firstRow="1" firstCol="1" bandRow="1">
                <a:tableStyleId>{5C22544A-7EE6-4342-B048-85BDC9FD1C3A}</a:tableStyleId>
              </a:tblPr>
              <a:tblGrid>
                <a:gridCol w="8149643">
                  <a:extLst>
                    <a:ext uri="{9D8B030D-6E8A-4147-A177-3AD203B41FA5}">
                      <a16:colId xmlns:a16="http://schemas.microsoft.com/office/drawing/2014/main" val="1239926790"/>
                    </a:ext>
                  </a:extLst>
                </a:gridCol>
              </a:tblGrid>
              <a:tr h="1152128">
                <a:tc>
                  <a:txBody>
                    <a:bodyPr/>
                    <a:lstStyle/>
                    <a:p>
                      <a:pPr>
                        <a:spcBef>
                          <a:spcPts val="600"/>
                        </a:spcBef>
                        <a:spcAft>
                          <a:spcPts val="4200"/>
                        </a:spcAft>
                      </a:pPr>
                      <a:r>
                        <a:rPr lang="es-ES" sz="1600" dirty="0">
                          <a:solidFill>
                            <a:schemeClr val="bg1"/>
                          </a:solidFill>
                          <a:effectLst/>
                        </a:rPr>
                        <a:t>a) 3x+3=x+1+3(x-4) </a:t>
                      </a:r>
                      <a:r>
                        <a:rPr lang="en-US" sz="1600" dirty="0">
                          <a:solidFill>
                            <a:schemeClr val="bg1"/>
                          </a:solidFill>
                          <a:effectLst/>
                          <a:sym typeface="Wingdings" pitchFamily="2" charset="2"/>
                        </a:rPr>
                        <a:t></a:t>
                      </a:r>
                      <a:r>
                        <a:rPr lang="es-ES" sz="1600" dirty="0">
                          <a:solidFill>
                            <a:schemeClr val="bg1"/>
                          </a:solidFill>
                          <a:effectLst/>
                        </a:rPr>
                        <a:t>                                                                                                 (Solución: 14)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6239428"/>
                  </a:ext>
                </a:extLst>
              </a:tr>
              <a:tr h="1056216">
                <a:tc>
                  <a:txBody>
                    <a:bodyPr/>
                    <a:lstStyle/>
                    <a:p>
                      <a:pPr>
                        <a:spcBef>
                          <a:spcPts val="600"/>
                        </a:spcBef>
                        <a:spcAft>
                          <a:spcPts val="6600"/>
                        </a:spcAft>
                      </a:pPr>
                      <a:r>
                        <a:rPr lang="es-ES" sz="1600" dirty="0">
                          <a:solidFill>
                            <a:schemeClr val="bg1"/>
                          </a:solidFill>
                          <a:effectLst/>
                        </a:rPr>
                        <a:t>b) -2(x-2)+4(x-4) = 2x-12 </a:t>
                      </a:r>
                      <a:r>
                        <a:rPr lang="en-US" sz="1600" dirty="0">
                          <a:solidFill>
                            <a:schemeClr val="bg1"/>
                          </a:solidFill>
                          <a:effectLst/>
                          <a:sym typeface="Wingdings" pitchFamily="2" charset="2"/>
                        </a:rPr>
                        <a:t></a:t>
                      </a:r>
                      <a:r>
                        <a:rPr lang="es-ES" sz="1600" dirty="0">
                          <a:solidFill>
                            <a:schemeClr val="bg1"/>
                          </a:solidFill>
                          <a:effectLst/>
                        </a:rPr>
                        <a:t>                                                                       (Solución: Sin solución)</a:t>
                      </a:r>
                      <a:br>
                        <a:rPr lang="es-ES" sz="1400" dirty="0">
                          <a:solidFill>
                            <a:schemeClr val="bg1"/>
                          </a:solidFill>
                          <a:effectLst/>
                          <a:latin typeface="Times New Roman" panose="02020603050405020304" pitchFamily="18" charset="0"/>
                          <a:cs typeface="Times New Roman" panose="02020603050405020304" pitchFamily="18" charset="0"/>
                        </a:rPr>
                      </a:br>
                      <a:br>
                        <a:rPr lang="es-ES" sz="1400" dirty="0">
                          <a:solidFill>
                            <a:schemeClr val="bg1"/>
                          </a:solidFill>
                          <a:effectLst/>
                          <a:latin typeface="Times New Roman" panose="02020603050405020304" pitchFamily="18" charset="0"/>
                          <a:cs typeface="Times New Roman" panose="02020603050405020304" pitchFamily="18" charset="0"/>
                        </a:rPr>
                      </a:br>
                      <a:br>
                        <a:rPr lang="es-ES" sz="1400" dirty="0">
                          <a:solidFill>
                            <a:schemeClr val="bg1"/>
                          </a:solidFill>
                          <a:effectLst/>
                          <a:latin typeface="Times New Roman" panose="02020603050405020304" pitchFamily="18" charset="0"/>
                          <a:cs typeface="Times New Roman" panose="02020603050405020304" pitchFamily="18" charset="0"/>
                        </a:rPr>
                      </a:br>
                      <a:br>
                        <a:rPr lang="es-ES" sz="1400" dirty="0">
                          <a:solidFill>
                            <a:schemeClr val="bg1"/>
                          </a:solidFill>
                          <a:effectLst/>
                          <a:latin typeface="Times New Roman" panose="02020603050405020304" pitchFamily="18" charset="0"/>
                          <a:cs typeface="Times New Roman" panose="02020603050405020304" pitchFamily="18" charset="0"/>
                        </a:rPr>
                      </a:br>
                      <a:endParaRPr lang="es-ES" sz="1600" dirty="0">
                        <a:solidFill>
                          <a:schemeClr val="bg1"/>
                        </a:solidFill>
                        <a:effectLs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40693544"/>
                  </a:ext>
                </a:extLst>
              </a:tr>
              <a:tr h="1056216">
                <a:tc>
                  <a:txBody>
                    <a:bodyPr/>
                    <a:lstStyle/>
                    <a:p>
                      <a:pPr>
                        <a:spcBef>
                          <a:spcPts val="600"/>
                        </a:spcBef>
                        <a:spcAft>
                          <a:spcPts val="7200"/>
                        </a:spcAft>
                      </a:pPr>
                      <a:r>
                        <a:rPr lang="es-ES" sz="1600" dirty="0">
                          <a:solidFill>
                            <a:schemeClr val="bg1"/>
                          </a:solidFill>
                          <a:effectLst/>
                        </a:rPr>
                        <a:t>c) 2(x-2) +2 = -2(1-x)  </a:t>
                      </a:r>
                      <a:r>
                        <a:rPr lang="en-US" sz="1600" dirty="0">
                          <a:solidFill>
                            <a:schemeClr val="bg1"/>
                          </a:solidFill>
                          <a:effectLst/>
                          <a:sym typeface="Wingdings" pitchFamily="2" charset="2"/>
                        </a:rPr>
                        <a:t></a:t>
                      </a:r>
                      <a:r>
                        <a:rPr lang="es-ES" sz="1600" dirty="0">
                          <a:solidFill>
                            <a:schemeClr val="bg1"/>
                          </a:solidFill>
                          <a:effectLst/>
                        </a:rPr>
                        <a:t>                                                                (Solución: Infinitas soluciones)</a:t>
                      </a:r>
                      <a:br>
                        <a:rPr lang="es-ES" sz="1600" dirty="0">
                          <a:solidFill>
                            <a:schemeClr val="bg1"/>
                          </a:solidFill>
                          <a:effectLst/>
                        </a:rPr>
                      </a:br>
                      <a:br>
                        <a:rPr lang="es-ES" sz="1600" dirty="0">
                          <a:solidFill>
                            <a:schemeClr val="bg1"/>
                          </a:solidFill>
                          <a:effectLst/>
                        </a:rPr>
                      </a:br>
                      <a:br>
                        <a:rPr lang="es-ES" sz="1600" dirty="0">
                          <a:solidFill>
                            <a:schemeClr val="bg1"/>
                          </a:solidFill>
                          <a:effectLst/>
                        </a:rPr>
                      </a:br>
                      <a:endParaRPr lang="es-E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43858426"/>
                  </a:ext>
                </a:extLst>
              </a:tr>
              <a:tr h="1056216">
                <a:tc>
                  <a:txBody>
                    <a:bodyPr/>
                    <a:lstStyle/>
                    <a:p>
                      <a:pPr>
                        <a:spcBef>
                          <a:spcPts val="600"/>
                        </a:spcBef>
                        <a:spcAft>
                          <a:spcPts val="7200"/>
                        </a:spcAft>
                      </a:pPr>
                      <a:r>
                        <a:rPr lang="es-ES" sz="1600" dirty="0">
                          <a:solidFill>
                            <a:schemeClr val="bg1"/>
                          </a:solidFill>
                          <a:effectLst/>
                        </a:rPr>
                        <a:t>d) 20 – 4x = 2(x+4)  </a:t>
                      </a:r>
                      <a:r>
                        <a:rPr lang="en-US" sz="1600" dirty="0">
                          <a:solidFill>
                            <a:schemeClr val="bg1"/>
                          </a:solidFill>
                          <a:effectLst/>
                          <a:sym typeface="Wingdings" pitchFamily="2" charset="2"/>
                        </a:rPr>
                        <a:t></a:t>
                      </a:r>
                      <a:r>
                        <a:rPr lang="en-US" sz="1600" dirty="0">
                          <a:solidFill>
                            <a:schemeClr val="bg1"/>
                          </a:solidFill>
                          <a:effectLst/>
                        </a:rPr>
                        <a:t>                                                                                                  (</a:t>
                      </a:r>
                      <a:r>
                        <a:rPr lang="en-US" sz="1600" dirty="0" err="1">
                          <a:solidFill>
                            <a:schemeClr val="bg1"/>
                          </a:solidFill>
                          <a:effectLst/>
                        </a:rPr>
                        <a:t>Solución</a:t>
                      </a:r>
                      <a:r>
                        <a:rPr lang="en-US" sz="1600" dirty="0">
                          <a:solidFill>
                            <a:schemeClr val="bg1"/>
                          </a:solidFill>
                          <a:effectLst/>
                        </a:rPr>
                        <a:t>: 2)</a:t>
                      </a:r>
                      <a:endParaRPr lang="es-E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1169091"/>
                  </a:ext>
                </a:extLst>
              </a:tr>
            </a:tbl>
          </a:graphicData>
        </a:graphic>
      </p:graphicFrame>
    </p:spTree>
    <p:extLst>
      <p:ext uri="{BB962C8B-B14F-4D97-AF65-F5344CB8AC3E}">
        <p14:creationId xmlns:p14="http://schemas.microsoft.com/office/powerpoint/2010/main" val="100977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42</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6</a:t>
            </a:r>
            <a:r>
              <a:rPr lang="es-ES" sz="2400" dirty="0">
                <a:solidFill>
                  <a:schemeClr val="bg1"/>
                </a:solidFill>
              </a:rPr>
              <a:t> </a:t>
            </a:r>
          </a:p>
        </p:txBody>
      </p:sp>
      <p:graphicFrame>
        <p:nvGraphicFramePr>
          <p:cNvPr id="2" name="Tabla 1">
            <a:extLst>
              <a:ext uri="{FF2B5EF4-FFF2-40B4-BE49-F238E27FC236}">
                <a16:creationId xmlns:a16="http://schemas.microsoft.com/office/drawing/2014/main" id="{980B707F-BB55-B840-8DFB-72DEFE9EDBD5}"/>
              </a:ext>
            </a:extLst>
          </p:cNvPr>
          <p:cNvGraphicFramePr>
            <a:graphicFrameLocks noGrp="1"/>
          </p:cNvGraphicFramePr>
          <p:nvPr>
            <p:extLst>
              <p:ext uri="{D42A27DB-BD31-4B8C-83A1-F6EECF244321}">
                <p14:modId xmlns:p14="http://schemas.microsoft.com/office/powerpoint/2010/main" val="2678510764"/>
              </p:ext>
            </p:extLst>
          </p:nvPr>
        </p:nvGraphicFramePr>
        <p:xfrm>
          <a:off x="467448" y="1590268"/>
          <a:ext cx="8209008" cy="4719052"/>
        </p:xfrm>
        <a:graphic>
          <a:graphicData uri="http://schemas.openxmlformats.org/drawingml/2006/table">
            <a:tbl>
              <a:tblPr firstRow="1" firstCol="1" bandRow="1">
                <a:tableStyleId>{5C22544A-7EE6-4342-B048-85BDC9FD1C3A}</a:tableStyleId>
              </a:tblPr>
              <a:tblGrid>
                <a:gridCol w="8209008">
                  <a:extLst>
                    <a:ext uri="{9D8B030D-6E8A-4147-A177-3AD203B41FA5}">
                      <a16:colId xmlns:a16="http://schemas.microsoft.com/office/drawing/2014/main" val="3158219073"/>
                    </a:ext>
                  </a:extLst>
                </a:gridCol>
              </a:tblGrid>
              <a:tr h="1179763">
                <a:tc>
                  <a:txBody>
                    <a:bodyPr/>
                    <a:lstStyle/>
                    <a:p>
                      <a:pPr>
                        <a:spcBef>
                          <a:spcPts val="600"/>
                        </a:spcBef>
                        <a:spcAft>
                          <a:spcPts val="7200"/>
                        </a:spcAft>
                      </a:pPr>
                      <a:r>
                        <a:rPr lang="es-ES" sz="1600" b="1">
                          <a:solidFill>
                            <a:schemeClr val="bg1"/>
                          </a:solidFill>
                          <a:effectLst/>
                        </a:rPr>
                        <a:t>e) x – (2x+2) = -3 </a:t>
                      </a:r>
                      <a:r>
                        <a:rPr lang="en-US" sz="1600" b="1">
                          <a:solidFill>
                            <a:schemeClr val="bg1"/>
                          </a:solidFill>
                          <a:effectLst/>
                          <a:sym typeface="Wingdings" pitchFamily="2" charset="2"/>
                        </a:rPr>
                        <a:t></a:t>
                      </a:r>
                      <a:r>
                        <a:rPr lang="es-ES" sz="1600" b="1">
                          <a:solidFill>
                            <a:schemeClr val="bg1"/>
                          </a:solidFill>
                          <a:effectLst/>
                        </a:rPr>
                        <a:t>                                                                                                      (Solución: 1)</a:t>
                      </a:r>
                      <a:endParaRPr lang="es-ES" sz="1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5588736"/>
                  </a:ext>
                </a:extLst>
              </a:tr>
              <a:tr h="1179763">
                <a:tc>
                  <a:txBody>
                    <a:bodyPr/>
                    <a:lstStyle/>
                    <a:p>
                      <a:pPr>
                        <a:spcBef>
                          <a:spcPts val="600"/>
                        </a:spcBef>
                        <a:spcAft>
                          <a:spcPts val="7200"/>
                        </a:spcAft>
                      </a:pPr>
                      <a:r>
                        <a:rPr lang="es-ES" sz="1600" b="1" dirty="0">
                          <a:solidFill>
                            <a:schemeClr val="bg1"/>
                          </a:solidFill>
                          <a:effectLst/>
                        </a:rPr>
                        <a:t>f) 8-(2x+4)=10 </a:t>
                      </a:r>
                      <a:r>
                        <a:rPr lang="en-US" sz="1600" b="1" dirty="0">
                          <a:solidFill>
                            <a:schemeClr val="bg1"/>
                          </a:solidFill>
                          <a:effectLst/>
                          <a:sym typeface="Wingdings" pitchFamily="2" charset="2"/>
                        </a:rPr>
                        <a:t></a:t>
                      </a:r>
                      <a:r>
                        <a:rPr lang="en-US" sz="1600" b="1" dirty="0">
                          <a:solidFill>
                            <a:schemeClr val="bg1"/>
                          </a:solidFill>
                          <a:effectLst/>
                        </a:rPr>
                        <a:t>                                                                                                           (</a:t>
                      </a:r>
                      <a:r>
                        <a:rPr lang="en-US" sz="1600" b="1" dirty="0" err="1">
                          <a:solidFill>
                            <a:schemeClr val="bg1"/>
                          </a:solidFill>
                          <a:effectLst/>
                        </a:rPr>
                        <a:t>Solución</a:t>
                      </a:r>
                      <a:r>
                        <a:rPr lang="en-US" sz="1600" b="1" dirty="0">
                          <a:solidFill>
                            <a:schemeClr val="bg1"/>
                          </a:solidFill>
                          <a:effectLst/>
                        </a:rPr>
                        <a:t>: -3)</a:t>
                      </a:r>
                      <a:endParaRPr lang="es-E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665061"/>
                  </a:ext>
                </a:extLst>
              </a:tr>
              <a:tr h="1179763">
                <a:tc>
                  <a:txBody>
                    <a:bodyPr/>
                    <a:lstStyle/>
                    <a:p>
                      <a:pPr>
                        <a:spcBef>
                          <a:spcPts val="600"/>
                        </a:spcBef>
                        <a:spcAft>
                          <a:spcPts val="8400"/>
                        </a:spcAft>
                      </a:pPr>
                      <a:r>
                        <a:rPr lang="es-ES" sz="1600" b="1">
                          <a:solidFill>
                            <a:schemeClr val="bg1"/>
                          </a:solidFill>
                          <a:effectLst/>
                        </a:rPr>
                        <a:t>g) 9 - (3x-5) + 2(x-1) =2x +3                                                                                          (Solución: 3)</a:t>
                      </a:r>
                      <a:endParaRPr lang="es-ES" sz="14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4930889"/>
                  </a:ext>
                </a:extLst>
              </a:tr>
              <a:tr h="1179763">
                <a:tc>
                  <a:txBody>
                    <a:bodyPr/>
                    <a:lstStyle/>
                    <a:p>
                      <a:pPr>
                        <a:spcBef>
                          <a:spcPts val="600"/>
                        </a:spcBef>
                        <a:spcAft>
                          <a:spcPts val="7200"/>
                        </a:spcAft>
                      </a:pPr>
                      <a:r>
                        <a:rPr lang="es-ES" sz="1600" b="1" dirty="0">
                          <a:solidFill>
                            <a:schemeClr val="bg1"/>
                          </a:solidFill>
                          <a:effectLst/>
                        </a:rPr>
                        <a:t>h) 7– (2x+2) = –2x – (–7 – x) </a:t>
                      </a:r>
                      <a:r>
                        <a:rPr lang="en-US" sz="1600" b="1" dirty="0">
                          <a:solidFill>
                            <a:schemeClr val="bg1"/>
                          </a:solidFill>
                          <a:effectLst/>
                          <a:sym typeface="Wingdings" pitchFamily="2" charset="2"/>
                        </a:rPr>
                        <a:t></a:t>
                      </a:r>
                      <a:r>
                        <a:rPr lang="es-ES" sz="1600" b="1" dirty="0">
                          <a:solidFill>
                            <a:schemeClr val="bg1"/>
                          </a:solidFill>
                          <a:effectLst/>
                        </a:rPr>
                        <a:t>                                                                          (Solución: 21/-13)</a:t>
                      </a:r>
                      <a:endParaRPr lang="es-E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1571863"/>
                  </a:ext>
                </a:extLst>
              </a:tr>
            </a:tbl>
          </a:graphicData>
        </a:graphic>
      </p:graphicFrame>
    </p:spTree>
    <p:extLst>
      <p:ext uri="{BB962C8B-B14F-4D97-AF65-F5344CB8AC3E}">
        <p14:creationId xmlns:p14="http://schemas.microsoft.com/office/powerpoint/2010/main" val="2391848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con 1 denominador</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147" name="Picture 3"/>
          <p:cNvPicPr>
            <a:picLocks noChangeAspect="1" noChangeArrowheads="1"/>
          </p:cNvPicPr>
          <p:nvPr/>
        </p:nvPicPr>
        <p:blipFill>
          <a:blip r:embed="rId2" cstate="print"/>
          <a:srcRect/>
          <a:stretch>
            <a:fillRect/>
          </a:stretch>
        </p:blipFill>
        <p:spPr bwMode="auto">
          <a:xfrm>
            <a:off x="899592" y="1412776"/>
            <a:ext cx="1944216" cy="1358609"/>
          </a:xfrm>
          <a:prstGeom prst="rect">
            <a:avLst/>
          </a:prstGeom>
          <a:ln>
            <a:noFill/>
          </a:ln>
          <a:effectLst>
            <a:outerShdw blurRad="292100" dist="139700" dir="2700000" algn="tl" rotWithShape="0">
              <a:srgbClr val="333333">
                <a:alpha val="65000"/>
              </a:srgbClr>
            </a:outerShdw>
          </a:effectLst>
        </p:spPr>
      </p:pic>
      <p:pic>
        <p:nvPicPr>
          <p:cNvPr id="6148" name="Picture 4"/>
          <p:cNvPicPr>
            <a:picLocks noChangeAspect="1" noChangeArrowheads="1"/>
          </p:cNvPicPr>
          <p:nvPr/>
        </p:nvPicPr>
        <p:blipFill>
          <a:blip r:embed="rId3" cstate="print"/>
          <a:srcRect/>
          <a:stretch>
            <a:fillRect/>
          </a:stretch>
        </p:blipFill>
        <p:spPr bwMode="auto">
          <a:xfrm>
            <a:off x="5364088" y="1412776"/>
            <a:ext cx="2311457" cy="129614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7. Ecuaciones con 1 denominador</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A811BDB6-051D-4F47-A243-ABE2093F562F}"/>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43</a:t>
            </a: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C4B2CEC0-488E-674D-B6CA-2BCCDF91432B}"/>
                  </a:ext>
                </a:extLst>
              </p:cNvPr>
              <p:cNvGraphicFramePr>
                <a:graphicFrameLocks noGrp="1"/>
              </p:cNvGraphicFramePr>
              <p:nvPr>
                <p:extLst>
                  <p:ext uri="{D42A27DB-BD31-4B8C-83A1-F6EECF244321}">
                    <p14:modId xmlns:p14="http://schemas.microsoft.com/office/powerpoint/2010/main" val="3368081514"/>
                  </p:ext>
                </p:extLst>
              </p:nvPr>
            </p:nvGraphicFramePr>
            <p:xfrm>
              <a:off x="478064" y="1628800"/>
              <a:ext cx="8077635" cy="4750055"/>
            </p:xfrm>
            <a:graphic>
              <a:graphicData uri="http://schemas.openxmlformats.org/drawingml/2006/table">
                <a:tbl>
                  <a:tblPr firstRow="1" firstCol="1" bandRow="1">
                    <a:tableStyleId>{5C22544A-7EE6-4342-B048-85BDC9FD1C3A}</a:tableStyleId>
                  </a:tblPr>
                  <a:tblGrid>
                    <a:gridCol w="4414486">
                      <a:extLst>
                        <a:ext uri="{9D8B030D-6E8A-4147-A177-3AD203B41FA5}">
                          <a16:colId xmlns:a16="http://schemas.microsoft.com/office/drawing/2014/main" val="1807771638"/>
                        </a:ext>
                      </a:extLst>
                    </a:gridCol>
                    <a:gridCol w="3663149">
                      <a:extLst>
                        <a:ext uri="{9D8B030D-6E8A-4147-A177-3AD203B41FA5}">
                          <a16:colId xmlns:a16="http://schemas.microsoft.com/office/drawing/2014/main" val="3154860441"/>
                        </a:ext>
                      </a:extLst>
                    </a:gridCol>
                  </a:tblGrid>
                  <a:tr h="687129">
                    <a:tc>
                      <a:txBody>
                        <a:bodyPr/>
                        <a:lstStyle/>
                        <a:p>
                          <a:pPr>
                            <a:spcBef>
                              <a:spcPts val="600"/>
                            </a:spcBef>
                            <a:spcAft>
                              <a:spcPts val="4200"/>
                            </a:spcAft>
                          </a:pPr>
                          <a:r>
                            <a:rPr lang="es-ES" sz="1800" b="0">
                              <a:solidFill>
                                <a:schemeClr val="bg1"/>
                              </a:solidFill>
                              <a:effectLst/>
                            </a:rPr>
                            <a:t>a) </a:t>
                          </a:r>
                          <a14:m>
                            <m:oMath xmlns:m="http://schemas.openxmlformats.org/officeDocument/2006/math">
                              <m:f>
                                <m:fPr>
                                  <m:ctrlPr>
                                    <a:rPr lang="es-ES" sz="1800" b="0" i="1">
                                      <a:solidFill>
                                        <a:schemeClr val="bg1"/>
                                      </a:solidFill>
                                      <a:effectLst/>
                                      <a:latin typeface="Cambria Math" panose="02040503050406030204" pitchFamily="18" charset="0"/>
                                    </a:rPr>
                                  </m:ctrlPr>
                                </m:fPr>
                                <m:num>
                                  <m:r>
                                    <a:rPr lang="es-ES" sz="1800" b="0" i="1">
                                      <a:solidFill>
                                        <a:schemeClr val="bg1"/>
                                      </a:solidFill>
                                      <a:effectLst/>
                                      <a:latin typeface="Cambria Math" panose="02040503050406030204" pitchFamily="18" charset="0"/>
                                    </a:rPr>
                                    <m:t>2</m:t>
                                  </m:r>
                                  <m:r>
                                    <a:rPr lang="es-ES" sz="1800" b="0" i="1">
                                      <a:solidFill>
                                        <a:schemeClr val="bg1"/>
                                      </a:solidFill>
                                      <a:effectLst/>
                                      <a:latin typeface="Cambria Math" panose="02040503050406030204" pitchFamily="18" charset="0"/>
                                    </a:rPr>
                                    <m:t>𝑥</m:t>
                                  </m:r>
                                </m:num>
                                <m:den>
                                  <m:r>
                                    <a:rPr lang="es-ES" sz="1800" b="0" i="1">
                                      <a:solidFill>
                                        <a:schemeClr val="bg1"/>
                                      </a:solidFill>
                                      <a:effectLst/>
                                      <a:latin typeface="Cambria Math" panose="02040503050406030204" pitchFamily="18" charset="0"/>
                                    </a:rPr>
                                    <m:t>3</m:t>
                                  </m:r>
                                </m:den>
                              </m:f>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6</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4</m:t>
                              </m:r>
                            </m:oMath>
                          </a14:m>
                          <a:r>
                            <a:rPr lang="en-US" sz="1800" b="0">
                              <a:solidFill>
                                <a:schemeClr val="bg1"/>
                              </a:solidFill>
                              <a:effectLst/>
                              <a:sym typeface="Wingdings" pitchFamily="2" charset="2"/>
                            </a:rPr>
                            <a:t></a:t>
                          </a:r>
                          <a:r>
                            <a:rPr lang="en-US" sz="1800" b="0">
                              <a:solidFill>
                                <a:schemeClr val="bg1"/>
                              </a:solidFill>
                              <a:effectLst/>
                            </a:rPr>
                            <a:t> </a:t>
                          </a:r>
                          <a:br>
                            <a:rPr lang="es-ES" sz="1800" b="0">
                              <a:solidFill>
                                <a:schemeClr val="bg1"/>
                              </a:solidFill>
                              <a:effectLst/>
                            </a:rPr>
                          </a:br>
                          <a:r>
                            <a:rPr lang="es-ES" sz="1800" b="0">
                              <a:solidFill>
                                <a:schemeClr val="bg1"/>
                              </a:solidFill>
                              <a:effectLst/>
                            </a:rPr>
                            <a:t>                                                                                                 </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0"/>
                            </a:spcAft>
                          </a:pPr>
                          <a:r>
                            <a:rPr lang="es-ES" sz="1800" b="0">
                              <a:solidFill>
                                <a:schemeClr val="bg1"/>
                              </a:solidFill>
                              <a:effectLst/>
                            </a:rPr>
                            <a:t>b) </a:t>
                          </a:r>
                          <a14:m>
                            <m:oMath xmlns:m="http://schemas.openxmlformats.org/officeDocument/2006/math">
                              <m:f>
                                <m:fPr>
                                  <m:ctrlPr>
                                    <a:rPr lang="es-ES" sz="1800" b="0" i="1">
                                      <a:solidFill>
                                        <a:schemeClr val="bg1"/>
                                      </a:solidFill>
                                      <a:effectLst/>
                                      <a:latin typeface="Cambria Math" panose="02040503050406030204" pitchFamily="18" charset="0"/>
                                    </a:rPr>
                                  </m:ctrlPr>
                                </m:fPr>
                                <m:num>
                                  <m:r>
                                    <a:rPr lang="es-ES" sz="1800" b="0" i="1">
                                      <a:solidFill>
                                        <a:schemeClr val="bg1"/>
                                      </a:solidFill>
                                      <a:effectLst/>
                                      <a:latin typeface="Cambria Math" panose="02040503050406030204" pitchFamily="18" charset="0"/>
                                    </a:rPr>
                                    <m:t>6</m:t>
                                  </m:r>
                                  <m:r>
                                    <a:rPr lang="es-ES" sz="1800" b="0" i="1">
                                      <a:solidFill>
                                        <a:schemeClr val="bg1"/>
                                      </a:solidFill>
                                      <a:effectLst/>
                                      <a:latin typeface="Cambria Math" panose="02040503050406030204" pitchFamily="18" charset="0"/>
                                    </a:rPr>
                                    <m:t>𝑥</m:t>
                                  </m:r>
                                </m:num>
                                <m:den>
                                  <m:r>
                                    <a:rPr lang="es-ES" sz="1800" b="0" i="1">
                                      <a:solidFill>
                                        <a:schemeClr val="bg1"/>
                                      </a:solidFill>
                                      <a:effectLst/>
                                      <a:latin typeface="Cambria Math" panose="02040503050406030204" pitchFamily="18" charset="0"/>
                                    </a:rPr>
                                    <m:t>7</m:t>
                                  </m:r>
                                </m:den>
                              </m:f>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2</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4</m:t>
                              </m:r>
                            </m:oMath>
                          </a14:m>
                          <a:r>
                            <a:rPr lang="es-ES" sz="1800" b="0">
                              <a:solidFill>
                                <a:schemeClr val="bg1"/>
                              </a:solidFill>
                              <a:effectLst/>
                            </a:rPr>
                            <a:t> </a:t>
                          </a:r>
                          <a:r>
                            <a:rPr lang="en-US" sz="1800" b="0">
                              <a:solidFill>
                                <a:schemeClr val="bg1"/>
                              </a:solidFill>
                              <a:effectLst/>
                              <a:sym typeface="Wingdings" pitchFamily="2" charset="2"/>
                            </a:rPr>
                            <a:t></a:t>
                          </a:r>
                          <a:r>
                            <a:rPr lang="es-ES" sz="1800" b="0">
                              <a:solidFill>
                                <a:schemeClr val="bg1"/>
                              </a:solidFill>
                              <a:effectLst/>
                            </a:rPr>
                            <a:t>                                                                                             </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55521763"/>
                      </a:ext>
                    </a:extLst>
                  </a:tr>
                  <a:tr h="1515744">
                    <a:tc>
                      <a:txBody>
                        <a:bodyPr/>
                        <a:lstStyle/>
                        <a:p>
                          <a:pPr>
                            <a:spcBef>
                              <a:spcPts val="600"/>
                            </a:spcBef>
                            <a:spcAft>
                              <a:spcPts val="7800"/>
                            </a:spcAft>
                          </a:pPr>
                          <a:r>
                            <a:rPr lang="es-ES" sz="1800" b="0" dirty="0">
                              <a:solidFill>
                                <a:schemeClr val="bg1"/>
                              </a:solidFill>
                              <a:effectLst/>
                            </a:rPr>
                            <a:t>c) </a:t>
                          </a:r>
                          <a14:m>
                            <m:oMath xmlns:m="http://schemas.openxmlformats.org/officeDocument/2006/math">
                              <m:f>
                                <m:fPr>
                                  <m:ctrlPr>
                                    <a:rPr lang="es-ES" sz="1800" b="0" i="1">
                                      <a:solidFill>
                                        <a:schemeClr val="bg1"/>
                                      </a:solidFill>
                                      <a:effectLst/>
                                      <a:latin typeface="Cambria Math" panose="02040503050406030204" pitchFamily="18" charset="0"/>
                                    </a:rPr>
                                  </m:ctrlPr>
                                </m:fPr>
                                <m:num>
                                  <m:r>
                                    <a:rPr lang="es-ES" sz="1800" b="0" i="1">
                                      <a:solidFill>
                                        <a:schemeClr val="bg1"/>
                                      </a:solidFill>
                                      <a:effectLst/>
                                      <a:latin typeface="Cambria Math" panose="02040503050406030204" pitchFamily="18" charset="0"/>
                                    </a:rPr>
                                    <m:t>4</m:t>
                                  </m:r>
                                  <m:r>
                                    <a:rPr lang="es-ES" sz="1800" b="0" i="1">
                                      <a:solidFill>
                                        <a:schemeClr val="bg1"/>
                                      </a:solidFill>
                                      <a:effectLst/>
                                      <a:latin typeface="Cambria Math" panose="02040503050406030204" pitchFamily="18" charset="0"/>
                                    </a:rPr>
                                    <m:t>𝑥</m:t>
                                  </m:r>
                                </m:num>
                                <m:den>
                                  <m:r>
                                    <a:rPr lang="es-ES" sz="1800" b="0" i="1">
                                      <a:solidFill>
                                        <a:schemeClr val="bg1"/>
                                      </a:solidFill>
                                      <a:effectLst/>
                                      <a:latin typeface="Cambria Math" panose="02040503050406030204" pitchFamily="18" charset="0"/>
                                    </a:rPr>
                                    <m:t>3</m:t>
                                  </m:r>
                                </m:den>
                              </m:f>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2</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6</m:t>
                              </m:r>
                            </m:oMath>
                          </a14:m>
                          <a:r>
                            <a:rPr lang="es-ES" sz="1800" b="0" dirty="0">
                              <a:solidFill>
                                <a:schemeClr val="bg1"/>
                              </a:solidFill>
                              <a:effectLst/>
                            </a:rPr>
                            <a:t>  </a:t>
                          </a:r>
                          <a:r>
                            <a:rPr lang="en-US" sz="1800" b="0" dirty="0">
                              <a:solidFill>
                                <a:schemeClr val="bg1"/>
                              </a:solidFill>
                              <a:effectLst/>
                              <a:sym typeface="Wingdings" pitchFamily="2" charset="2"/>
                            </a:rPr>
                            <a:t></a:t>
                          </a:r>
                          <a:r>
                            <a:rPr lang="es-ES" sz="1800" b="0" dirty="0">
                              <a:solidFill>
                                <a:schemeClr val="bg1"/>
                              </a:solidFill>
                              <a:effectLst/>
                            </a:rPr>
                            <a:t>               </a:t>
                          </a:r>
                        </a:p>
                        <a:p>
                          <a:pPr>
                            <a:spcBef>
                              <a:spcPts val="600"/>
                            </a:spcBef>
                            <a:spcAft>
                              <a:spcPts val="7800"/>
                            </a:spcAft>
                          </a:pPr>
                          <a:r>
                            <a:rPr lang="es-ES" sz="1800" b="0" dirty="0">
                              <a:solidFill>
                                <a:schemeClr val="bg1"/>
                              </a:solidFill>
                              <a:effectLst/>
                            </a:rPr>
                            <a:t>                                                                              </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0"/>
                            </a:spcAft>
                          </a:pPr>
                          <a:r>
                            <a:rPr lang="es-ES" sz="1800" b="0">
                              <a:solidFill>
                                <a:schemeClr val="bg1"/>
                              </a:solidFill>
                              <a:effectLst/>
                            </a:rPr>
                            <a:t>d) </a:t>
                          </a:r>
                          <a14:m>
                            <m:oMath xmlns:m="http://schemas.openxmlformats.org/officeDocument/2006/math">
                              <m:f>
                                <m:fPr>
                                  <m:ctrlPr>
                                    <a:rPr lang="es-ES" sz="1800" b="0" i="1">
                                      <a:solidFill>
                                        <a:schemeClr val="bg1"/>
                                      </a:solidFill>
                                      <a:effectLst/>
                                      <a:latin typeface="Cambria Math" panose="02040503050406030204" pitchFamily="18" charset="0"/>
                                    </a:rPr>
                                  </m:ctrlPr>
                                </m:fPr>
                                <m:num>
                                  <m:r>
                                    <a:rPr lang="es-ES" sz="1800" b="0" i="1">
                                      <a:solidFill>
                                        <a:schemeClr val="bg1"/>
                                      </a:solidFill>
                                      <a:effectLst/>
                                      <a:latin typeface="Cambria Math" panose="02040503050406030204" pitchFamily="18" charset="0"/>
                                    </a:rPr>
                                    <m:t>2</m:t>
                                  </m:r>
                                  <m:r>
                                    <a:rPr lang="es-ES" sz="1800" b="0" i="1">
                                      <a:solidFill>
                                        <a:schemeClr val="bg1"/>
                                      </a:solidFill>
                                      <a:effectLst/>
                                      <a:latin typeface="Cambria Math" panose="02040503050406030204" pitchFamily="18" charset="0"/>
                                    </a:rPr>
                                    <m:t>𝑥</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1</m:t>
                                  </m:r>
                                </m:num>
                                <m:den>
                                  <m:r>
                                    <a:rPr lang="es-ES" sz="1800" b="0" i="1">
                                      <a:solidFill>
                                        <a:schemeClr val="bg1"/>
                                      </a:solidFill>
                                      <a:effectLst/>
                                      <a:latin typeface="Cambria Math" panose="02040503050406030204" pitchFamily="18" charset="0"/>
                                    </a:rPr>
                                    <m:t>3</m:t>
                                  </m:r>
                                </m:den>
                              </m:f>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3</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3</m:t>
                              </m:r>
                              <m:r>
                                <a:rPr lang="es-ES" sz="1800" b="0" i="1">
                                  <a:solidFill>
                                    <a:schemeClr val="bg1"/>
                                  </a:solidFill>
                                  <a:effectLst/>
                                  <a:latin typeface="Cambria Math" panose="02040503050406030204" pitchFamily="18" charset="0"/>
                                </a:rPr>
                                <m:t>𝑥</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2</m:t>
                              </m:r>
                            </m:oMath>
                          </a14:m>
                          <a:r>
                            <a:rPr lang="es-ES" sz="1800" b="0">
                              <a:solidFill>
                                <a:schemeClr val="bg1"/>
                              </a:solidFill>
                              <a:effectLst/>
                            </a:rPr>
                            <a:t>  </a:t>
                          </a:r>
                          <a:r>
                            <a:rPr lang="en-US" sz="1800" b="0">
                              <a:solidFill>
                                <a:schemeClr val="bg1"/>
                              </a:solidFill>
                              <a:effectLst/>
                              <a:sym typeface="Wingdings" pitchFamily="2" charset="2"/>
                            </a:rPr>
                            <a:t></a:t>
                          </a:r>
                          <a:r>
                            <a:rPr lang="es-ES" sz="1800" b="0">
                              <a:solidFill>
                                <a:schemeClr val="bg1"/>
                              </a:solidFill>
                              <a:effectLst/>
                            </a:rPr>
                            <a:t>                                                                                             </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0300708"/>
                      </a:ext>
                    </a:extLst>
                  </a:tr>
                  <a:tr h="2333630">
                    <a:tc gridSpan="2">
                      <a:txBody>
                        <a:bodyPr/>
                        <a:lstStyle/>
                        <a:p>
                          <a:pPr>
                            <a:spcBef>
                              <a:spcPts val="600"/>
                            </a:spcBef>
                            <a:spcAft>
                              <a:spcPts val="7800"/>
                            </a:spcAft>
                          </a:pPr>
                          <a:r>
                            <a:rPr lang="es-ES" sz="1800" b="0" dirty="0">
                              <a:solidFill>
                                <a:schemeClr val="bg1"/>
                              </a:solidFill>
                              <a:effectLst/>
                            </a:rPr>
                            <a:t>e) </a:t>
                          </a:r>
                          <a14:m>
                            <m:oMath xmlns:m="http://schemas.openxmlformats.org/officeDocument/2006/math">
                              <m:f>
                                <m:fPr>
                                  <m:ctrlPr>
                                    <a:rPr lang="es-ES" sz="1800" b="0" i="1">
                                      <a:solidFill>
                                        <a:schemeClr val="bg1"/>
                                      </a:solidFill>
                                      <a:effectLst/>
                                      <a:latin typeface="Cambria Math" panose="02040503050406030204" pitchFamily="18" charset="0"/>
                                    </a:rPr>
                                  </m:ctrlPr>
                                </m:fPr>
                                <m:num>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𝑥</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10</m:t>
                                  </m:r>
                                </m:num>
                                <m:den>
                                  <m:r>
                                    <a:rPr lang="es-ES" sz="1800" b="0" i="1">
                                      <a:solidFill>
                                        <a:schemeClr val="bg1"/>
                                      </a:solidFill>
                                      <a:effectLst/>
                                      <a:latin typeface="Cambria Math" panose="02040503050406030204" pitchFamily="18" charset="0"/>
                                    </a:rPr>
                                    <m:t>5</m:t>
                                  </m:r>
                                </m:den>
                              </m:f>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3</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2</m:t>
                              </m:r>
                              <m:r>
                                <a:rPr lang="es-ES" sz="1800" b="0" i="1">
                                  <a:solidFill>
                                    <a:schemeClr val="bg1"/>
                                  </a:solidFill>
                                  <a:effectLst/>
                                  <a:latin typeface="Cambria Math" panose="02040503050406030204" pitchFamily="18" charset="0"/>
                                </a:rPr>
                                <m:t>𝑥</m:t>
                              </m:r>
                              <m:r>
                                <a:rPr lang="es-ES" sz="1800" b="0">
                                  <a:solidFill>
                                    <a:schemeClr val="bg1"/>
                                  </a:solidFill>
                                  <a:effectLst/>
                                  <a:latin typeface="Cambria Math" panose="02040503050406030204" pitchFamily="18" charset="0"/>
                                </a:rPr>
                                <m:t>−</m:t>
                              </m:r>
                              <m:r>
                                <a:rPr lang="es-ES" sz="1800" b="0" i="1">
                                  <a:solidFill>
                                    <a:schemeClr val="bg1"/>
                                  </a:solidFill>
                                  <a:effectLst/>
                                  <a:latin typeface="Cambria Math" panose="02040503050406030204" pitchFamily="18" charset="0"/>
                                </a:rPr>
                                <m:t>6</m:t>
                              </m:r>
                            </m:oMath>
                          </a14:m>
                          <a:r>
                            <a:rPr lang="es-ES" sz="1800" b="0" dirty="0">
                              <a:solidFill>
                                <a:schemeClr val="bg1"/>
                              </a:solidFill>
                              <a:effectLst/>
                            </a:rPr>
                            <a:t>  </a:t>
                          </a:r>
                          <a:r>
                            <a:rPr lang="en-US" sz="1800" b="0" dirty="0">
                              <a:solidFill>
                                <a:schemeClr val="bg1"/>
                              </a:solidFill>
                              <a:effectLst/>
                              <a:sym typeface="Wingdings" pitchFamily="2" charset="2"/>
                            </a:rPr>
                            <a:t></a:t>
                          </a:r>
                          <a:r>
                            <a:rPr lang="es-ES" sz="1800" b="0" dirty="0">
                              <a:solidFill>
                                <a:schemeClr val="bg1"/>
                              </a:solidFill>
                              <a:effectLst/>
                            </a:rPr>
                            <a:t>                                                                                           (Solución: 5)</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s-ES"/>
                        </a:p>
                      </a:txBody>
                      <a:tcPr/>
                    </a:tc>
                    <a:extLst>
                      <a:ext uri="{0D108BD9-81ED-4DB2-BD59-A6C34878D82A}">
                        <a16:rowId xmlns:a16="http://schemas.microsoft.com/office/drawing/2014/main" val="1134699026"/>
                      </a:ext>
                    </a:extLst>
                  </a:tr>
                </a:tbl>
              </a:graphicData>
            </a:graphic>
          </p:graphicFrame>
        </mc:Choice>
        <mc:Fallback xmlns="">
          <p:graphicFrame>
            <p:nvGraphicFramePr>
              <p:cNvPr id="2" name="Tabla 1">
                <a:extLst>
                  <a:ext uri="{FF2B5EF4-FFF2-40B4-BE49-F238E27FC236}">
                    <a16:creationId xmlns:a16="http://schemas.microsoft.com/office/drawing/2014/main" id="{C4B2CEC0-488E-674D-B6CA-2BCCDF91432B}"/>
                  </a:ext>
                </a:extLst>
              </p:cNvPr>
              <p:cNvGraphicFramePr>
                <a:graphicFrameLocks noGrp="1"/>
              </p:cNvGraphicFramePr>
              <p:nvPr>
                <p:extLst>
                  <p:ext uri="{D42A27DB-BD31-4B8C-83A1-F6EECF244321}">
                    <p14:modId xmlns:p14="http://schemas.microsoft.com/office/powerpoint/2010/main" val="3368081514"/>
                  </p:ext>
                </p:extLst>
              </p:nvPr>
            </p:nvGraphicFramePr>
            <p:xfrm>
              <a:off x="478064" y="1628800"/>
              <a:ext cx="8077635" cy="4757421"/>
            </p:xfrm>
            <a:graphic>
              <a:graphicData uri="http://schemas.openxmlformats.org/drawingml/2006/table">
                <a:tbl>
                  <a:tblPr firstRow="1" firstCol="1" bandRow="1">
                    <a:tableStyleId>{5C22544A-7EE6-4342-B048-85BDC9FD1C3A}</a:tableStyleId>
                  </a:tblPr>
                  <a:tblGrid>
                    <a:gridCol w="4414486">
                      <a:extLst>
                        <a:ext uri="{9D8B030D-6E8A-4147-A177-3AD203B41FA5}">
                          <a16:colId xmlns:a16="http://schemas.microsoft.com/office/drawing/2014/main" val="1807771638"/>
                        </a:ext>
                      </a:extLst>
                    </a:gridCol>
                    <a:gridCol w="3663149">
                      <a:extLst>
                        <a:ext uri="{9D8B030D-6E8A-4147-A177-3AD203B41FA5}">
                          <a16:colId xmlns:a16="http://schemas.microsoft.com/office/drawing/2014/main" val="3154860441"/>
                        </a:ext>
                      </a:extLst>
                    </a:gridCol>
                  </a:tblGrid>
                  <a:tr h="687129">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87" t="-3704" r="-83046" b="-596296"/>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120761" t="-3704" b="-596296"/>
                          </a:stretch>
                        </a:blipFill>
                      </a:tcPr>
                    </a:tc>
                    <a:extLst>
                      <a:ext uri="{0D108BD9-81ED-4DB2-BD59-A6C34878D82A}">
                        <a16:rowId xmlns:a16="http://schemas.microsoft.com/office/drawing/2014/main" val="2255521763"/>
                      </a:ext>
                    </a:extLst>
                  </a:tr>
                  <a:tr h="1736662">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87" t="-40876" r="-83046" b="-135036"/>
                          </a:stretch>
                        </a:blipFill>
                      </a:tcPr>
                    </a:tc>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120761" t="-40876" b="-135036"/>
                          </a:stretch>
                        </a:blipFill>
                      </a:tcPr>
                    </a:tc>
                    <a:extLst>
                      <a:ext uri="{0D108BD9-81ED-4DB2-BD59-A6C34878D82A}">
                        <a16:rowId xmlns:a16="http://schemas.microsoft.com/office/drawing/2014/main" val="110300708"/>
                      </a:ext>
                    </a:extLst>
                  </a:tr>
                  <a:tr h="2333630">
                    <a:tc gridSpan="2">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157" t="-104891" b="-543"/>
                          </a:stretch>
                        </a:blipFill>
                      </a:tcPr>
                    </a:tc>
                    <a:tc hMerge="1">
                      <a:txBody>
                        <a:bodyPr/>
                        <a:lstStyle/>
                        <a:p>
                          <a:endParaRPr lang="es-ES"/>
                        </a:p>
                      </a:txBody>
                      <a:tcPr/>
                    </a:tc>
                    <a:extLst>
                      <a:ext uri="{0D108BD9-81ED-4DB2-BD59-A6C34878D82A}">
                        <a16:rowId xmlns:a16="http://schemas.microsoft.com/office/drawing/2014/main" val="1134699026"/>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con más de 1 denominador</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1266" name="Picture 2"/>
          <p:cNvPicPr>
            <a:picLocks noChangeAspect="1" noChangeArrowheads="1"/>
          </p:cNvPicPr>
          <p:nvPr/>
        </p:nvPicPr>
        <p:blipFill>
          <a:blip r:embed="rId2" cstate="print"/>
          <a:srcRect/>
          <a:stretch>
            <a:fillRect/>
          </a:stretch>
        </p:blipFill>
        <p:spPr bwMode="auto">
          <a:xfrm>
            <a:off x="1763688" y="1340768"/>
            <a:ext cx="5141371" cy="12241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8. Ecuaciones con más de 1 denominador</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A811BDB6-051D-4F47-A243-ABE2093F562F}"/>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44</a:t>
            </a: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711A03C4-C9CE-344A-A65E-D0107CDA4AE0}"/>
                  </a:ext>
                </a:extLst>
              </p:cNvPr>
              <p:cNvGraphicFramePr>
                <a:graphicFrameLocks noGrp="1"/>
              </p:cNvGraphicFramePr>
              <p:nvPr>
                <p:extLst>
                  <p:ext uri="{D42A27DB-BD31-4B8C-83A1-F6EECF244321}">
                    <p14:modId xmlns:p14="http://schemas.microsoft.com/office/powerpoint/2010/main" val="1557081057"/>
                  </p:ext>
                </p:extLst>
              </p:nvPr>
            </p:nvGraphicFramePr>
            <p:xfrm>
              <a:off x="454805" y="1628800"/>
              <a:ext cx="8149643" cy="4798791"/>
            </p:xfrm>
            <a:graphic>
              <a:graphicData uri="http://schemas.openxmlformats.org/drawingml/2006/table">
                <a:tbl>
                  <a:tblPr firstRow="1" firstCol="1" bandRow="1">
                    <a:tableStyleId>{5C22544A-7EE6-4342-B048-85BDC9FD1C3A}</a:tableStyleId>
                  </a:tblPr>
                  <a:tblGrid>
                    <a:gridCol w="8149643">
                      <a:extLst>
                        <a:ext uri="{9D8B030D-6E8A-4147-A177-3AD203B41FA5}">
                          <a16:colId xmlns:a16="http://schemas.microsoft.com/office/drawing/2014/main" val="2303548383"/>
                        </a:ext>
                      </a:extLst>
                    </a:gridCol>
                  </a:tblGrid>
                  <a:tr h="2232248">
                    <a:tc>
                      <a:txBody>
                        <a:bodyPr/>
                        <a:lstStyle/>
                        <a:p>
                          <a:pPr>
                            <a:spcBef>
                              <a:spcPts val="600"/>
                            </a:spcBef>
                            <a:spcAft>
                              <a:spcPts val="4200"/>
                            </a:spcAft>
                          </a:pPr>
                          <a:r>
                            <a:rPr lang="es-ES" sz="2000" b="0" dirty="0">
                              <a:solidFill>
                                <a:schemeClr val="bg1"/>
                              </a:solidFill>
                              <a:effectLst/>
                            </a:rPr>
                            <a:t>a) </a:t>
                          </a:r>
                          <a14:m>
                            <m:oMath xmlns:m="http://schemas.openxmlformats.org/officeDocument/2006/math">
                              <m:f>
                                <m:fPr>
                                  <m:ctrlPr>
                                    <a:rPr lang="es-ES" sz="2000" b="0" i="1">
                                      <a:solidFill>
                                        <a:schemeClr val="bg1"/>
                                      </a:solidFill>
                                      <a:effectLst/>
                                      <a:latin typeface="Cambria Math" panose="02040503050406030204" pitchFamily="18" charset="0"/>
                                    </a:rPr>
                                  </m:ctrlPr>
                                </m:fPr>
                                <m:num>
                                  <m:r>
                                    <m:rPr>
                                      <m:sty m:val="p"/>
                                    </m:rPr>
                                    <a:rPr lang="es-ES" sz="2000" b="0" i="1">
                                      <a:solidFill>
                                        <a:schemeClr val="bg1"/>
                                      </a:solidFill>
                                      <a:effectLst/>
                                      <a:latin typeface="Cambria Math" panose="02040503050406030204" pitchFamily="18" charset="0"/>
                                    </a:rPr>
                                    <m:t>x</m:t>
                                  </m:r>
                                  <m:r>
                                    <a:rPr lang="es-ES" sz="2000" b="0">
                                      <a:solidFill>
                                        <a:schemeClr val="bg1"/>
                                      </a:solidFill>
                                      <a:effectLst/>
                                      <a:latin typeface="Cambria Math" panose="02040503050406030204" pitchFamily="18" charset="0"/>
                                    </a:rPr>
                                    <m:t>+1</m:t>
                                  </m:r>
                                </m:num>
                                <m:den>
                                  <m:r>
                                    <a:rPr lang="es-ES" sz="2000" b="0">
                                      <a:solidFill>
                                        <a:schemeClr val="bg1"/>
                                      </a:solidFill>
                                      <a:effectLst/>
                                      <a:latin typeface="Cambria Math" panose="02040503050406030204" pitchFamily="18" charset="0"/>
                                    </a:rPr>
                                    <m:t>4</m:t>
                                  </m:r>
                                </m:den>
                              </m:f>
                              <m:r>
                                <a:rPr lang="es-ES" sz="2000" b="0">
                                  <a:solidFill>
                                    <a:schemeClr val="bg1"/>
                                  </a:solidFill>
                                  <a:effectLst/>
                                  <a:latin typeface="Cambria Math" panose="02040503050406030204" pitchFamily="18" charset="0"/>
                                </a:rPr>
                                <m:t>+5=</m:t>
                              </m:r>
                              <m:f>
                                <m:fPr>
                                  <m:ctrlPr>
                                    <a:rPr lang="es-ES" sz="2000" b="0" i="1">
                                      <a:solidFill>
                                        <a:schemeClr val="bg1"/>
                                      </a:solidFill>
                                      <a:effectLst/>
                                      <a:latin typeface="Cambria Math" panose="02040503050406030204" pitchFamily="18" charset="0"/>
                                    </a:rPr>
                                  </m:ctrlPr>
                                </m:fPr>
                                <m:num>
                                  <m:r>
                                    <m:rPr>
                                      <m:sty m:val="p"/>
                                    </m:rPr>
                                    <a:rPr lang="es-ES" sz="2000" b="0" i="1">
                                      <a:solidFill>
                                        <a:schemeClr val="bg1"/>
                                      </a:solidFill>
                                      <a:effectLst/>
                                      <a:latin typeface="Cambria Math" panose="02040503050406030204" pitchFamily="18" charset="0"/>
                                    </a:rPr>
                                    <m:t>x</m:t>
                                  </m:r>
                                  <m:r>
                                    <a:rPr lang="es-ES" sz="2000" b="0">
                                      <a:solidFill>
                                        <a:schemeClr val="bg1"/>
                                      </a:solidFill>
                                      <a:effectLst/>
                                      <a:latin typeface="Cambria Math" panose="02040503050406030204" pitchFamily="18" charset="0"/>
                                    </a:rPr>
                                    <m:t>+3</m:t>
                                  </m:r>
                                </m:num>
                                <m:den>
                                  <m:r>
                                    <a:rPr lang="es-ES" sz="2000" b="0">
                                      <a:solidFill>
                                        <a:schemeClr val="bg1"/>
                                      </a:solidFill>
                                      <a:effectLst/>
                                      <a:latin typeface="Cambria Math" panose="02040503050406030204" pitchFamily="18" charset="0"/>
                                    </a:rPr>
                                    <m:t>2</m:t>
                                  </m:r>
                                </m:den>
                              </m:f>
                              <m:r>
                                <a:rPr lang="es-ES" sz="2000" b="0">
                                  <a:solidFill>
                                    <a:schemeClr val="bg1"/>
                                  </a:solidFill>
                                  <a:effectLst/>
                                  <a:latin typeface="Cambria Math" panose="02040503050406030204" pitchFamily="18" charset="0"/>
                                </a:rPr>
                                <m:t>+3 </m:t>
                              </m:r>
                            </m:oMath>
                          </a14:m>
                          <a:r>
                            <a:rPr lang="en-US" sz="2000" b="0" dirty="0">
                              <a:solidFill>
                                <a:schemeClr val="bg1"/>
                              </a:solidFill>
                              <a:effectLst/>
                              <a:sym typeface="Wingdings" pitchFamily="2" charset="2"/>
                            </a:rPr>
                            <a:t></a:t>
                          </a:r>
                          <a:r>
                            <a:rPr lang="es-ES" sz="2000" b="0" dirty="0">
                              <a:solidFill>
                                <a:schemeClr val="bg1"/>
                              </a:solidFill>
                              <a:effectLst/>
                            </a:rPr>
                            <a:t>                                                                                               </a:t>
                          </a:r>
                          <a:endParaRPr lang="es-ES" sz="1800" b="0" dirty="0">
                            <a:solidFill>
                              <a:schemeClr val="bg1"/>
                            </a:solidFill>
                            <a:effectLs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44433018"/>
                      </a:ext>
                    </a:extLst>
                  </a:tr>
                  <a:tr h="2049901">
                    <a:tc>
                      <a:txBody>
                        <a:bodyPr/>
                        <a:lstStyle/>
                        <a:p>
                          <a:pPr>
                            <a:spcBef>
                              <a:spcPts val="600"/>
                            </a:spcBef>
                            <a:spcAft>
                              <a:spcPts val="7800"/>
                            </a:spcAft>
                          </a:pPr>
                          <a:r>
                            <a:rPr lang="es-ES" sz="2000" b="0" dirty="0">
                              <a:solidFill>
                                <a:schemeClr val="bg1"/>
                              </a:solidFill>
                              <a:effectLst/>
                            </a:rPr>
                            <a:t>b) </a:t>
                          </a:r>
                          <a14:m>
                            <m:oMath xmlns:m="http://schemas.openxmlformats.org/officeDocument/2006/math">
                              <m:f>
                                <m:fPr>
                                  <m:ctrlPr>
                                    <a:rPr lang="es-ES" sz="2000" b="0" i="1">
                                      <a:solidFill>
                                        <a:schemeClr val="bg1"/>
                                      </a:solidFill>
                                      <a:effectLst/>
                                      <a:latin typeface="Cambria Math" panose="02040503050406030204" pitchFamily="18" charset="0"/>
                                    </a:rPr>
                                  </m:ctrlPr>
                                </m:fPr>
                                <m:num>
                                  <m:r>
                                    <a:rPr lang="es-ES" sz="2000" b="0">
                                      <a:solidFill>
                                        <a:schemeClr val="bg1"/>
                                      </a:solidFill>
                                      <a:effectLst/>
                                      <a:latin typeface="Cambria Math" panose="02040503050406030204" pitchFamily="18" charset="0"/>
                                    </a:rPr>
                                    <m:t>2</m:t>
                                  </m:r>
                                  <m:r>
                                    <m:rPr>
                                      <m:sty m:val="p"/>
                                    </m:rPr>
                                    <a:rPr lang="es-ES" sz="2000" b="0" i="1">
                                      <a:solidFill>
                                        <a:schemeClr val="bg1"/>
                                      </a:solidFill>
                                      <a:effectLst/>
                                      <a:latin typeface="Cambria Math" panose="02040503050406030204" pitchFamily="18" charset="0"/>
                                    </a:rPr>
                                    <m:t>x</m:t>
                                  </m:r>
                                </m:num>
                                <m:den>
                                  <m:r>
                                    <a:rPr lang="es-ES" sz="2000" b="0">
                                      <a:solidFill>
                                        <a:schemeClr val="bg1"/>
                                      </a:solidFill>
                                      <a:effectLst/>
                                      <a:latin typeface="Cambria Math" panose="02040503050406030204" pitchFamily="18" charset="0"/>
                                    </a:rPr>
                                    <m:t>5</m:t>
                                  </m:r>
                                </m:den>
                              </m:f>
                              <m:r>
                                <a:rPr lang="es-ES" sz="2000" b="0">
                                  <a:solidFill>
                                    <a:schemeClr val="bg1"/>
                                  </a:solidFill>
                                  <a:effectLst/>
                                  <a:latin typeface="Cambria Math" panose="02040503050406030204" pitchFamily="18" charset="0"/>
                                </a:rPr>
                                <m:t>−</m:t>
                              </m:r>
                              <m:f>
                                <m:fPr>
                                  <m:ctrlPr>
                                    <a:rPr lang="es-ES" sz="2000" b="0" i="1">
                                      <a:solidFill>
                                        <a:schemeClr val="bg1"/>
                                      </a:solidFill>
                                      <a:effectLst/>
                                      <a:latin typeface="Cambria Math" panose="02040503050406030204" pitchFamily="18" charset="0"/>
                                    </a:rPr>
                                  </m:ctrlPr>
                                </m:fPr>
                                <m:num>
                                  <m:r>
                                    <m:rPr>
                                      <m:sty m:val="p"/>
                                    </m:rPr>
                                    <a:rPr lang="es-ES" sz="2000" b="0" i="1">
                                      <a:solidFill>
                                        <a:schemeClr val="bg1"/>
                                      </a:solidFill>
                                      <a:effectLst/>
                                      <a:latin typeface="Cambria Math" panose="02040503050406030204" pitchFamily="18" charset="0"/>
                                    </a:rPr>
                                    <m:t>x</m:t>
                                  </m:r>
                                </m:num>
                                <m:den>
                                  <m:r>
                                    <a:rPr lang="es-ES" sz="2000" b="0">
                                      <a:solidFill>
                                        <a:schemeClr val="bg1"/>
                                      </a:solidFill>
                                      <a:effectLst/>
                                      <a:latin typeface="Cambria Math" panose="02040503050406030204" pitchFamily="18" charset="0"/>
                                    </a:rPr>
                                    <m:t>10</m:t>
                                  </m:r>
                                </m:den>
                              </m:f>
                              <m:r>
                                <a:rPr lang="es-ES" sz="2000" b="0">
                                  <a:solidFill>
                                    <a:schemeClr val="bg1"/>
                                  </a:solidFill>
                                  <a:effectLst/>
                                  <a:latin typeface="Cambria Math" panose="02040503050406030204" pitchFamily="18" charset="0"/>
                                </a:rPr>
                                <m:t>=</m:t>
                              </m:r>
                              <m:f>
                                <m:fPr>
                                  <m:ctrlPr>
                                    <a:rPr lang="es-ES" sz="2000" b="0" i="1">
                                      <a:solidFill>
                                        <a:schemeClr val="bg1"/>
                                      </a:solidFill>
                                      <a:effectLst/>
                                      <a:latin typeface="Cambria Math" panose="02040503050406030204" pitchFamily="18" charset="0"/>
                                    </a:rPr>
                                  </m:ctrlPr>
                                </m:fPr>
                                <m:num>
                                  <m:r>
                                    <m:rPr>
                                      <m:sty m:val="p"/>
                                    </m:rPr>
                                    <a:rPr lang="es-ES" sz="2000" b="0" i="1">
                                      <a:solidFill>
                                        <a:schemeClr val="bg1"/>
                                      </a:solidFill>
                                      <a:effectLst/>
                                      <a:latin typeface="Cambria Math" panose="02040503050406030204" pitchFamily="18" charset="0"/>
                                    </a:rPr>
                                    <m:t>x</m:t>
                                  </m:r>
                                </m:num>
                                <m:den>
                                  <m:r>
                                    <a:rPr lang="es-ES" sz="2000" b="0">
                                      <a:solidFill>
                                        <a:schemeClr val="bg1"/>
                                      </a:solidFill>
                                      <a:effectLst/>
                                      <a:latin typeface="Cambria Math" panose="02040503050406030204" pitchFamily="18" charset="0"/>
                                    </a:rPr>
                                    <m:t>15</m:t>
                                  </m:r>
                                </m:den>
                              </m:f>
                              <m:r>
                                <a:rPr lang="es-ES" sz="2000" b="0">
                                  <a:solidFill>
                                    <a:schemeClr val="bg1"/>
                                  </a:solidFill>
                                  <a:effectLst/>
                                  <a:latin typeface="Cambria Math" panose="02040503050406030204" pitchFamily="18" charset="0"/>
                                </a:rPr>
                                <m:t>+13</m:t>
                              </m:r>
                            </m:oMath>
                          </a14:m>
                          <a:r>
                            <a:rPr lang="es-ES" sz="2000" b="0" dirty="0">
                              <a:solidFill>
                                <a:schemeClr val="bg1"/>
                              </a:solidFill>
                              <a:effectLst/>
                            </a:rPr>
                            <a:t> </a:t>
                          </a:r>
                          <a:r>
                            <a:rPr lang="en-US" sz="2000" b="0" dirty="0">
                              <a:solidFill>
                                <a:schemeClr val="bg1"/>
                              </a:solidFill>
                              <a:effectLst/>
                              <a:sym typeface="Wingdings" pitchFamily="2" charset="2"/>
                            </a:rPr>
                            <a:t></a:t>
                          </a:r>
                          <a:r>
                            <a:rPr lang="es-ES" sz="2000" b="0" dirty="0">
                              <a:solidFill>
                                <a:schemeClr val="bg1"/>
                              </a:solidFill>
                              <a:effectLst/>
                            </a:rPr>
                            <a:t>      </a:t>
                          </a:r>
                          <a:br>
                            <a:rPr lang="es-ES" sz="2000" b="0" dirty="0">
                              <a:solidFill>
                                <a:schemeClr val="bg1"/>
                              </a:solidFill>
                              <a:effectLst/>
                            </a:rPr>
                          </a:br>
                          <a:br>
                            <a:rPr lang="es-ES" sz="2000" b="0" dirty="0">
                              <a:solidFill>
                                <a:schemeClr val="bg1"/>
                              </a:solidFill>
                              <a:effectLst/>
                            </a:rPr>
                          </a:br>
                          <a:r>
                            <a:rPr lang="es-ES" sz="2000" b="0" dirty="0">
                              <a:solidFill>
                                <a:schemeClr val="bg1"/>
                              </a:solidFill>
                              <a:effectLst/>
                            </a:rPr>
                            <a:t>                              </a:t>
                          </a:r>
                          <a:br>
                            <a:rPr lang="es-ES" sz="2000" b="0" dirty="0">
                              <a:solidFill>
                                <a:schemeClr val="bg1"/>
                              </a:solidFill>
                              <a:effectLst/>
                            </a:rPr>
                          </a:br>
                          <a:br>
                            <a:rPr lang="es-ES" sz="2000" b="0" dirty="0">
                              <a:solidFill>
                                <a:schemeClr val="bg1"/>
                              </a:solidFill>
                              <a:effectLst/>
                            </a:rPr>
                          </a:br>
                          <a:br>
                            <a:rPr lang="es-ES" sz="2000" b="0" dirty="0">
                              <a:solidFill>
                                <a:schemeClr val="bg1"/>
                              </a:solidFill>
                              <a:effectLst/>
                            </a:rPr>
                          </a:br>
                          <a:br>
                            <a:rPr lang="es-ES" sz="2000" b="0" dirty="0">
                              <a:solidFill>
                                <a:schemeClr val="bg1"/>
                              </a:solidFill>
                              <a:effectLst/>
                            </a:rPr>
                          </a:br>
                          <a:br>
                            <a:rPr lang="es-ES" sz="2000" b="0" dirty="0">
                              <a:solidFill>
                                <a:schemeClr val="bg1"/>
                              </a:solidFill>
                              <a:effectLst/>
                            </a:rPr>
                          </a:br>
                          <a:r>
                            <a:rPr lang="es-ES" sz="2000" b="0" dirty="0">
                              <a:solidFill>
                                <a:schemeClr val="bg1"/>
                              </a:solidFill>
                              <a:effectLst/>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0972745"/>
                      </a:ext>
                    </a:extLst>
                  </a:tr>
                </a:tbl>
              </a:graphicData>
            </a:graphic>
          </p:graphicFrame>
        </mc:Choice>
        <mc:Fallback xmlns="">
          <p:graphicFrame>
            <p:nvGraphicFramePr>
              <p:cNvPr id="2" name="Tabla 1">
                <a:extLst>
                  <a:ext uri="{FF2B5EF4-FFF2-40B4-BE49-F238E27FC236}">
                    <a16:creationId xmlns:a16="http://schemas.microsoft.com/office/drawing/2014/main" id="{711A03C4-C9CE-344A-A65E-D0107CDA4AE0}"/>
                  </a:ext>
                </a:extLst>
              </p:cNvPr>
              <p:cNvGraphicFramePr>
                <a:graphicFrameLocks noGrp="1"/>
              </p:cNvGraphicFramePr>
              <p:nvPr>
                <p:extLst>
                  <p:ext uri="{D42A27DB-BD31-4B8C-83A1-F6EECF244321}">
                    <p14:modId xmlns:p14="http://schemas.microsoft.com/office/powerpoint/2010/main" val="1557081057"/>
                  </p:ext>
                </p:extLst>
              </p:nvPr>
            </p:nvGraphicFramePr>
            <p:xfrm>
              <a:off x="454805" y="1628800"/>
              <a:ext cx="8149643" cy="4806157"/>
            </p:xfrm>
            <a:graphic>
              <a:graphicData uri="http://schemas.openxmlformats.org/drawingml/2006/table">
                <a:tbl>
                  <a:tblPr firstRow="1" firstCol="1" bandRow="1">
                    <a:tableStyleId>{5C22544A-7EE6-4342-B048-85BDC9FD1C3A}</a:tableStyleId>
                  </a:tblPr>
                  <a:tblGrid>
                    <a:gridCol w="8149643">
                      <a:extLst>
                        <a:ext uri="{9D8B030D-6E8A-4147-A177-3AD203B41FA5}">
                          <a16:colId xmlns:a16="http://schemas.microsoft.com/office/drawing/2014/main" val="2303548383"/>
                        </a:ext>
                      </a:extLst>
                    </a:gridCol>
                  </a:tblGrid>
                  <a:tr h="2232248">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1136" b="-115341"/>
                          </a:stretch>
                        </a:blipFill>
                      </a:tcPr>
                    </a:tc>
                    <a:extLst>
                      <a:ext uri="{0D108BD9-81ED-4DB2-BD59-A6C34878D82A}">
                        <a16:rowId xmlns:a16="http://schemas.microsoft.com/office/drawing/2014/main" val="1444433018"/>
                      </a:ext>
                    </a:extLst>
                  </a:tr>
                  <a:tr h="2573909">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87685"/>
                          </a:stretch>
                        </a:blipFill>
                      </a:tcPr>
                    </a:tc>
                    <a:extLst>
                      <a:ext uri="{0D108BD9-81ED-4DB2-BD59-A6C34878D82A}">
                        <a16:rowId xmlns:a16="http://schemas.microsoft.com/office/drawing/2014/main" val="1730972745"/>
                      </a:ext>
                    </a:extLst>
                  </a:tr>
                </a:tbl>
              </a:graphicData>
            </a:graphic>
          </p:graphicFrame>
        </mc:Fallback>
      </mc:AlternateContent>
    </p:spTree>
    <p:extLst>
      <p:ext uri="{BB962C8B-B14F-4D97-AF65-F5344CB8AC3E}">
        <p14:creationId xmlns:p14="http://schemas.microsoft.com/office/powerpoint/2010/main" val="1679773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8. Ecuaciones con más de 1 denominador</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A811BDB6-051D-4F47-A243-ABE2093F562F}"/>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44</a:t>
            </a: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8A8F6981-196D-B641-947B-EE46CF6FC2B7}"/>
                  </a:ext>
                </a:extLst>
              </p:cNvPr>
              <p:cNvGraphicFramePr>
                <a:graphicFrameLocks noGrp="1"/>
              </p:cNvGraphicFramePr>
              <p:nvPr>
                <p:extLst>
                  <p:ext uri="{D42A27DB-BD31-4B8C-83A1-F6EECF244321}">
                    <p14:modId xmlns:p14="http://schemas.microsoft.com/office/powerpoint/2010/main" val="728071586"/>
                  </p:ext>
                </p:extLst>
              </p:nvPr>
            </p:nvGraphicFramePr>
            <p:xfrm>
              <a:off x="454805" y="1545377"/>
              <a:ext cx="8149643" cy="4875951"/>
            </p:xfrm>
            <a:graphic>
              <a:graphicData uri="http://schemas.openxmlformats.org/drawingml/2006/table">
                <a:tbl>
                  <a:tblPr firstRow="1" firstCol="1" bandRow="1">
                    <a:tableStyleId>{5C22544A-7EE6-4342-B048-85BDC9FD1C3A}</a:tableStyleId>
                  </a:tblPr>
                  <a:tblGrid>
                    <a:gridCol w="8149643">
                      <a:extLst>
                        <a:ext uri="{9D8B030D-6E8A-4147-A177-3AD203B41FA5}">
                          <a16:colId xmlns:a16="http://schemas.microsoft.com/office/drawing/2014/main" val="2621145338"/>
                        </a:ext>
                      </a:extLst>
                    </a:gridCol>
                  </a:tblGrid>
                  <a:tr h="1563420">
                    <a:tc>
                      <a:txBody>
                        <a:bodyPr/>
                        <a:lstStyle/>
                        <a:p>
                          <a:pPr>
                            <a:spcBef>
                              <a:spcPts val="600"/>
                            </a:spcBef>
                            <a:spcAft>
                              <a:spcPts val="7800"/>
                            </a:spcAft>
                          </a:pPr>
                          <a:r>
                            <a:rPr lang="es-ES" sz="2000" b="0" dirty="0">
                              <a:solidFill>
                                <a:schemeClr val="bg1"/>
                              </a:solidFill>
                              <a:effectLst/>
                            </a:rPr>
                            <a:t>c) </a:t>
                          </a:r>
                          <a:r>
                            <a:rPr lang="es-ES" sz="1800" b="0" dirty="0">
                              <a:solidFill>
                                <a:schemeClr val="bg1"/>
                              </a:solidFill>
                              <a:effectLst/>
                            </a:rPr>
                            <a:t> </a:t>
                          </a:r>
                          <a14:m>
                            <m:oMath xmlns:m="http://schemas.openxmlformats.org/officeDocument/2006/math">
                              <m:f>
                                <m:fPr>
                                  <m:ctrlPr>
                                    <a:rPr lang="es-ES" sz="2000" b="0" i="1">
                                      <a:solidFill>
                                        <a:schemeClr val="bg1"/>
                                      </a:solidFill>
                                      <a:effectLst/>
                                      <a:latin typeface="Cambria Math" panose="02040503050406030204" pitchFamily="18" charset="0"/>
                                    </a:rPr>
                                  </m:ctrlPr>
                                </m:fPr>
                                <m:num>
                                  <m:r>
                                    <m:rPr>
                                      <m:sty m:val="p"/>
                                    </m:rPr>
                                    <a:rPr lang="es-ES" sz="2000" b="0" i="1">
                                      <a:solidFill>
                                        <a:schemeClr val="bg1"/>
                                      </a:solidFill>
                                      <a:effectLst/>
                                      <a:latin typeface="Cambria Math" panose="02040503050406030204" pitchFamily="18" charset="0"/>
                                    </a:rPr>
                                    <m:t>x</m:t>
                                  </m:r>
                                </m:num>
                                <m:den>
                                  <m:r>
                                    <a:rPr lang="es-ES" sz="2000" b="0">
                                      <a:solidFill>
                                        <a:schemeClr val="bg1"/>
                                      </a:solidFill>
                                      <a:effectLst/>
                                      <a:latin typeface="Cambria Math" panose="02040503050406030204" pitchFamily="18" charset="0"/>
                                    </a:rPr>
                                    <m:t>2</m:t>
                                  </m:r>
                                </m:den>
                              </m:f>
                              <m:r>
                                <a:rPr lang="es-ES" sz="2000" b="0">
                                  <a:solidFill>
                                    <a:schemeClr val="bg1"/>
                                  </a:solidFill>
                                  <a:effectLst/>
                                  <a:latin typeface="Cambria Math" panose="02040503050406030204" pitchFamily="18" charset="0"/>
                                </a:rPr>
                                <m:t>−</m:t>
                              </m:r>
                              <m:r>
                                <m:rPr>
                                  <m:sty m:val="p"/>
                                </m:rPr>
                                <a:rPr lang="es-ES" sz="2000" b="0" i="1">
                                  <a:solidFill>
                                    <a:schemeClr val="bg1"/>
                                  </a:solidFill>
                                  <a:effectLst/>
                                  <a:latin typeface="Cambria Math" panose="02040503050406030204" pitchFamily="18" charset="0"/>
                                </a:rPr>
                                <m:t>x</m:t>
                              </m:r>
                              <m:r>
                                <a:rPr lang="es-ES" sz="2000" b="0">
                                  <a:solidFill>
                                    <a:schemeClr val="bg1"/>
                                  </a:solidFill>
                                  <a:effectLst/>
                                  <a:latin typeface="Cambria Math" panose="02040503050406030204" pitchFamily="18" charset="0"/>
                                </a:rPr>
                                <m:t>=</m:t>
                              </m:r>
                              <m:f>
                                <m:fPr>
                                  <m:ctrlPr>
                                    <a:rPr lang="es-ES" sz="2000" b="0" i="1">
                                      <a:solidFill>
                                        <a:schemeClr val="bg1"/>
                                      </a:solidFill>
                                      <a:effectLst/>
                                      <a:latin typeface="Cambria Math" panose="02040503050406030204" pitchFamily="18" charset="0"/>
                                    </a:rPr>
                                  </m:ctrlPr>
                                </m:fPr>
                                <m:num>
                                  <m:r>
                                    <m:rPr>
                                      <m:sty m:val="p"/>
                                    </m:rPr>
                                    <a:rPr lang="es-ES" sz="2000" b="0" i="1">
                                      <a:solidFill>
                                        <a:schemeClr val="bg1"/>
                                      </a:solidFill>
                                      <a:effectLst/>
                                      <a:latin typeface="Cambria Math" panose="02040503050406030204" pitchFamily="18" charset="0"/>
                                    </a:rPr>
                                    <m:t>x</m:t>
                                  </m:r>
                                  <m:r>
                                    <a:rPr lang="es-ES" sz="2000" b="0">
                                      <a:solidFill>
                                        <a:schemeClr val="bg1"/>
                                      </a:solidFill>
                                      <a:effectLst/>
                                      <a:latin typeface="Cambria Math" panose="02040503050406030204" pitchFamily="18" charset="0"/>
                                    </a:rPr>
                                    <m:t>+4</m:t>
                                  </m:r>
                                </m:num>
                                <m:den>
                                  <m:r>
                                    <a:rPr lang="es-ES" sz="2000" b="0">
                                      <a:solidFill>
                                        <a:schemeClr val="bg1"/>
                                      </a:solidFill>
                                      <a:effectLst/>
                                      <a:latin typeface="Cambria Math" panose="02040503050406030204" pitchFamily="18" charset="0"/>
                                    </a:rPr>
                                    <m:t>5</m:t>
                                  </m:r>
                                </m:den>
                              </m:f>
                              <m:r>
                                <a:rPr lang="es-ES" sz="2000" b="0">
                                  <a:solidFill>
                                    <a:schemeClr val="bg1"/>
                                  </a:solidFill>
                                  <a:effectLst/>
                                  <a:latin typeface="Cambria Math" panose="02040503050406030204" pitchFamily="18" charset="0"/>
                                </a:rPr>
                                <m:t>−1 </m:t>
                              </m:r>
                            </m:oMath>
                          </a14:m>
                          <a:r>
                            <a:rPr lang="en-US" sz="2000" b="0" dirty="0">
                              <a:solidFill>
                                <a:schemeClr val="bg1"/>
                              </a:solidFill>
                              <a:effectLst/>
                              <a:sym typeface="Wingdings" pitchFamily="2" charset="2"/>
                            </a:rPr>
                            <a:t></a:t>
                          </a:r>
                          <a:r>
                            <a:rPr lang="es-ES" sz="2000" b="0" dirty="0">
                              <a:solidFill>
                                <a:schemeClr val="bg1"/>
                              </a:solidFill>
                              <a:effectLst/>
                            </a:rPr>
                            <a:t>                 </a:t>
                          </a:r>
                          <a:br>
                            <a:rPr lang="es-ES" sz="2000" b="0" dirty="0">
                              <a:solidFill>
                                <a:schemeClr val="bg1"/>
                              </a:solidFill>
                              <a:effectLst/>
                            </a:rPr>
                          </a:br>
                          <a:br>
                            <a:rPr lang="es-ES" sz="2000" b="0" dirty="0">
                              <a:solidFill>
                                <a:schemeClr val="bg1"/>
                              </a:solidFill>
                              <a:effectLst/>
                            </a:rPr>
                          </a:br>
                          <a:br>
                            <a:rPr lang="es-ES" sz="2000" b="0" dirty="0">
                              <a:solidFill>
                                <a:schemeClr val="bg1"/>
                              </a:solidFill>
                              <a:effectLst/>
                            </a:rPr>
                          </a:br>
                          <a:br>
                            <a:rPr lang="es-ES" sz="2000" b="0" dirty="0">
                              <a:solidFill>
                                <a:schemeClr val="bg1"/>
                              </a:solidFill>
                              <a:effectLst/>
                            </a:rPr>
                          </a:br>
                          <a:br>
                            <a:rPr lang="es-ES" sz="2000" b="0" dirty="0">
                              <a:solidFill>
                                <a:schemeClr val="bg1"/>
                              </a:solidFill>
                              <a:effectLst/>
                            </a:rPr>
                          </a:br>
                          <a:br>
                            <a:rPr lang="es-ES" sz="2000" b="0" dirty="0">
                              <a:solidFill>
                                <a:schemeClr val="bg1"/>
                              </a:solidFill>
                              <a:effectLst/>
                            </a:rPr>
                          </a:br>
                          <a:br>
                            <a:rPr lang="es-ES" sz="2000" b="0" dirty="0">
                              <a:solidFill>
                                <a:schemeClr val="bg1"/>
                              </a:solidFill>
                              <a:effectLst/>
                            </a:rPr>
                          </a:br>
                          <a:r>
                            <a:rPr lang="es-ES" sz="2000" b="0" dirty="0">
                              <a:solidFill>
                                <a:schemeClr val="bg1"/>
                              </a:solidFill>
                              <a:effectLst/>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71454474"/>
                      </a:ext>
                    </a:extLst>
                  </a:tr>
                  <a:tr h="2310678">
                    <a:tc>
                      <a:txBody>
                        <a:bodyPr/>
                        <a:lstStyle/>
                        <a:p>
                          <a:pPr>
                            <a:spcBef>
                              <a:spcPts val="600"/>
                            </a:spcBef>
                            <a:spcAft>
                              <a:spcPts val="7800"/>
                            </a:spcAft>
                          </a:pPr>
                          <a:r>
                            <a:rPr lang="es-ES" sz="2000" b="0" dirty="0">
                              <a:solidFill>
                                <a:schemeClr val="bg1"/>
                              </a:solidFill>
                              <a:effectLst/>
                            </a:rPr>
                            <a:t>d) </a:t>
                          </a:r>
                          <a14:m>
                            <m:oMath xmlns:m="http://schemas.openxmlformats.org/officeDocument/2006/math">
                              <m:f>
                                <m:fPr>
                                  <m:ctrlPr>
                                    <a:rPr lang="es-ES" sz="2000" b="0" i="1">
                                      <a:solidFill>
                                        <a:schemeClr val="bg1"/>
                                      </a:solidFill>
                                      <a:effectLst/>
                                      <a:latin typeface="Cambria Math" panose="02040503050406030204" pitchFamily="18" charset="0"/>
                                    </a:rPr>
                                  </m:ctrlPr>
                                </m:fPr>
                                <m:num>
                                  <m:r>
                                    <m:rPr>
                                      <m:sty m:val="p"/>
                                    </m:rPr>
                                    <a:rPr lang="es-ES" sz="2000" b="0" i="1">
                                      <a:solidFill>
                                        <a:schemeClr val="bg1"/>
                                      </a:solidFill>
                                      <a:effectLst/>
                                      <a:latin typeface="Cambria Math" panose="02040503050406030204" pitchFamily="18" charset="0"/>
                                    </a:rPr>
                                    <m:t>x</m:t>
                                  </m:r>
                                </m:num>
                                <m:den>
                                  <m:r>
                                    <a:rPr lang="es-ES" sz="2000" b="0">
                                      <a:solidFill>
                                        <a:schemeClr val="bg1"/>
                                      </a:solidFill>
                                      <a:effectLst/>
                                      <a:latin typeface="Cambria Math" panose="02040503050406030204" pitchFamily="18" charset="0"/>
                                    </a:rPr>
                                    <m:t>3</m:t>
                                  </m:r>
                                </m:den>
                              </m:f>
                              <m:r>
                                <a:rPr lang="es-ES" sz="2000" b="0">
                                  <a:solidFill>
                                    <a:schemeClr val="bg1"/>
                                  </a:solidFill>
                                  <a:effectLst/>
                                  <a:latin typeface="Cambria Math" panose="02040503050406030204" pitchFamily="18" charset="0"/>
                                </a:rPr>
                                <m:t>−7=</m:t>
                              </m:r>
                              <m:f>
                                <m:fPr>
                                  <m:ctrlPr>
                                    <a:rPr lang="es-ES" sz="2000" b="0" i="1">
                                      <a:solidFill>
                                        <a:schemeClr val="bg1"/>
                                      </a:solidFill>
                                      <a:effectLst/>
                                      <a:latin typeface="Cambria Math" panose="02040503050406030204" pitchFamily="18" charset="0"/>
                                    </a:rPr>
                                  </m:ctrlPr>
                                </m:fPr>
                                <m:num>
                                  <m:r>
                                    <a:rPr lang="es-ES" sz="2000" b="0">
                                      <a:solidFill>
                                        <a:schemeClr val="bg1"/>
                                      </a:solidFill>
                                      <a:effectLst/>
                                      <a:latin typeface="Cambria Math" panose="02040503050406030204" pitchFamily="18" charset="0"/>
                                    </a:rPr>
                                    <m:t>3</m:t>
                                  </m:r>
                                  <m:r>
                                    <m:rPr>
                                      <m:sty m:val="p"/>
                                    </m:rPr>
                                    <a:rPr lang="es-ES" sz="2000" b="0" i="1">
                                      <a:solidFill>
                                        <a:schemeClr val="bg1"/>
                                      </a:solidFill>
                                      <a:effectLst/>
                                      <a:latin typeface="Cambria Math" panose="02040503050406030204" pitchFamily="18" charset="0"/>
                                    </a:rPr>
                                    <m:t>x</m:t>
                                  </m:r>
                                </m:num>
                                <m:den>
                                  <m:r>
                                    <a:rPr lang="es-ES" sz="2000" b="0">
                                      <a:solidFill>
                                        <a:schemeClr val="bg1"/>
                                      </a:solidFill>
                                      <a:effectLst/>
                                      <a:latin typeface="Cambria Math" panose="02040503050406030204" pitchFamily="18" charset="0"/>
                                    </a:rPr>
                                    <m:t>5</m:t>
                                  </m:r>
                                </m:den>
                              </m:f>
                              <m:r>
                                <a:rPr lang="es-ES" sz="2000" b="0">
                                  <a:solidFill>
                                    <a:schemeClr val="bg1"/>
                                  </a:solidFill>
                                  <a:effectLst/>
                                  <a:latin typeface="Cambria Math" panose="02040503050406030204" pitchFamily="18" charset="0"/>
                                </a:rPr>
                                <m:t>−9</m:t>
                              </m:r>
                            </m:oMath>
                          </a14:m>
                          <a:r>
                            <a:rPr lang="es-ES" sz="2000" b="0" dirty="0">
                              <a:solidFill>
                                <a:schemeClr val="bg1"/>
                              </a:solidFill>
                              <a:effectLst/>
                            </a:rPr>
                            <a:t> </a:t>
                          </a:r>
                          <a:r>
                            <a:rPr lang="en-US" sz="2000" b="0" dirty="0">
                              <a:solidFill>
                                <a:schemeClr val="bg1"/>
                              </a:solidFill>
                              <a:effectLst/>
                              <a:sym typeface="Wingdings" pitchFamily="2" charset="2"/>
                            </a:rPr>
                            <a:t></a:t>
                          </a:r>
                          <a:r>
                            <a:rPr lang="es-ES" sz="2000" b="0" dirty="0">
                              <a:solidFill>
                                <a:schemeClr val="bg1"/>
                              </a:solidFill>
                              <a:effectLst/>
                            </a:rPr>
                            <a:t>                                                                                         </a:t>
                          </a:r>
                          <a:endParaRPr lang="es-ES" sz="1800" b="0" dirty="0">
                            <a:solidFill>
                              <a:schemeClr val="bg1"/>
                            </a:solidFill>
                            <a:effectLst/>
                          </a:endParaRPr>
                        </a:p>
                        <a:p>
                          <a:pPr>
                            <a:spcBef>
                              <a:spcPts val="600"/>
                            </a:spcBef>
                            <a:spcAft>
                              <a:spcPts val="3600"/>
                            </a:spcAft>
                          </a:pPr>
                          <a:r>
                            <a:rPr lang="es-ES" sz="1800" b="0" dirty="0">
                              <a:solidFill>
                                <a:schemeClr val="bg1"/>
                              </a:solidFill>
                              <a:effectLst/>
                            </a:rPr>
                            <a:t> </a:t>
                          </a:r>
                          <a:endParaRPr lang="es-ES" sz="18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03707775"/>
                      </a:ext>
                    </a:extLst>
                  </a:tr>
                </a:tbl>
              </a:graphicData>
            </a:graphic>
          </p:graphicFrame>
        </mc:Choice>
        <mc:Fallback xmlns="">
          <p:graphicFrame>
            <p:nvGraphicFramePr>
              <p:cNvPr id="3" name="Tabla 2">
                <a:extLst>
                  <a:ext uri="{FF2B5EF4-FFF2-40B4-BE49-F238E27FC236}">
                    <a16:creationId xmlns:a16="http://schemas.microsoft.com/office/drawing/2014/main" id="{8A8F6981-196D-B641-947B-EE46CF6FC2B7}"/>
                  </a:ext>
                </a:extLst>
              </p:cNvPr>
              <p:cNvGraphicFramePr>
                <a:graphicFrameLocks noGrp="1"/>
              </p:cNvGraphicFramePr>
              <p:nvPr>
                <p:extLst>
                  <p:ext uri="{D42A27DB-BD31-4B8C-83A1-F6EECF244321}">
                    <p14:modId xmlns:p14="http://schemas.microsoft.com/office/powerpoint/2010/main" val="728071586"/>
                  </p:ext>
                </p:extLst>
              </p:nvPr>
            </p:nvGraphicFramePr>
            <p:xfrm>
              <a:off x="454805" y="1545377"/>
              <a:ext cx="8149643" cy="4883762"/>
            </p:xfrm>
            <a:graphic>
              <a:graphicData uri="http://schemas.openxmlformats.org/drawingml/2006/table">
                <a:tbl>
                  <a:tblPr firstRow="1" firstCol="1" bandRow="1">
                    <a:tableStyleId>{5C22544A-7EE6-4342-B048-85BDC9FD1C3A}</a:tableStyleId>
                  </a:tblPr>
                  <a:tblGrid>
                    <a:gridCol w="8149643">
                      <a:extLst>
                        <a:ext uri="{9D8B030D-6E8A-4147-A177-3AD203B41FA5}">
                          <a16:colId xmlns:a16="http://schemas.microsoft.com/office/drawing/2014/main" val="2621145338"/>
                        </a:ext>
                      </a:extLst>
                    </a:gridCol>
                  </a:tblGrid>
                  <a:tr h="2573084">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985" b="-90148"/>
                          </a:stretch>
                        </a:blipFill>
                      </a:tcPr>
                    </a:tc>
                    <a:extLst>
                      <a:ext uri="{0D108BD9-81ED-4DB2-BD59-A6C34878D82A}">
                        <a16:rowId xmlns:a16="http://schemas.microsoft.com/office/drawing/2014/main" val="1171454474"/>
                      </a:ext>
                    </a:extLst>
                  </a:tr>
                  <a:tr h="2310678">
                    <a:tc>
                      <a:txBody>
                        <a:bodyPr/>
                        <a:lstStyle/>
                        <a:p>
                          <a:endParaRPr lang="es-ES"/>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112022"/>
                          </a:stretch>
                        </a:blipFill>
                      </a:tcPr>
                    </a:tc>
                    <a:extLst>
                      <a:ext uri="{0D108BD9-81ED-4DB2-BD59-A6C34878D82A}">
                        <a16:rowId xmlns:a16="http://schemas.microsoft.com/office/drawing/2014/main" val="2803707775"/>
                      </a:ext>
                    </a:extLst>
                  </a:tr>
                </a:tbl>
              </a:graphicData>
            </a:graphic>
          </p:graphicFrame>
        </mc:Fallback>
      </mc:AlternateContent>
    </p:spTree>
    <p:extLst>
      <p:ext uri="{BB962C8B-B14F-4D97-AF65-F5344CB8AC3E}">
        <p14:creationId xmlns:p14="http://schemas.microsoft.com/office/powerpoint/2010/main" val="181998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Crucigrama de ecuaciones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A811BDB6-051D-4F47-A243-ABE2093F562F}"/>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45</a:t>
            </a:r>
          </a:p>
        </p:txBody>
      </p:sp>
      <p:pic>
        <p:nvPicPr>
          <p:cNvPr id="2" name="Imagen 1">
            <a:extLst>
              <a:ext uri="{FF2B5EF4-FFF2-40B4-BE49-F238E27FC236}">
                <a16:creationId xmlns:a16="http://schemas.microsoft.com/office/drawing/2014/main" id="{E5F32032-6B2A-494F-9F4D-EAD8B6666663}"/>
              </a:ext>
            </a:extLst>
          </p:cNvPr>
          <p:cNvPicPr>
            <a:picLocks noChangeAspect="1"/>
          </p:cNvPicPr>
          <p:nvPr/>
        </p:nvPicPr>
        <p:blipFill>
          <a:blip r:embed="rId2"/>
          <a:stretch>
            <a:fillRect/>
          </a:stretch>
        </p:blipFill>
        <p:spPr>
          <a:xfrm>
            <a:off x="454805" y="1916832"/>
            <a:ext cx="8172400" cy="3944071"/>
          </a:xfrm>
          <a:prstGeom prst="rect">
            <a:avLst/>
          </a:prstGeom>
        </p:spPr>
      </p:pic>
    </p:spTree>
    <p:extLst>
      <p:ext uri="{BB962C8B-B14F-4D97-AF65-F5344CB8AC3E}">
        <p14:creationId xmlns:p14="http://schemas.microsoft.com/office/powerpoint/2010/main" val="3024475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46</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1051955"/>
          </a:xfrm>
          <a:prstGeom prst="rect">
            <a:avLst/>
          </a:prstGeom>
        </p:spPr>
        <p:txBody>
          <a:bodyPr wrap="square">
            <a:spAutoFit/>
          </a:bodyPr>
          <a:lstStyle/>
          <a:p>
            <a:pPr lvl="0" algn="just">
              <a:lnSpc>
                <a:spcPct val="115000"/>
              </a:lnSpc>
              <a:spcBef>
                <a:spcPts val="600"/>
              </a:spcBef>
              <a:spcAft>
                <a:spcPts val="600"/>
              </a:spcAft>
              <a:buSzPts val="1200"/>
            </a:pPr>
            <a:r>
              <a:rPr lang="es-E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Tres números consecutivos suman 51, ¿Cuáles son?. Calcúlalo con ecuaciones. (Sol: 16,17 y 18).</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891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RECORDAMOS LAS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4 CuadroTexto"/>
          <p:cNvSpPr txBox="1"/>
          <p:nvPr/>
        </p:nvSpPr>
        <p:spPr>
          <a:xfrm>
            <a:off x="539552" y="1268760"/>
            <a:ext cx="4608512" cy="2304256"/>
          </a:xfrm>
          <a:prstGeom prst="rect">
            <a:avLst/>
          </a:prstGeom>
          <a:solidFill>
            <a:schemeClr val="accent1">
              <a:lumMod val="20000"/>
              <a:lumOff val="80000"/>
            </a:schemeClr>
          </a:solidFill>
          <a:ln>
            <a:solidFill>
              <a:schemeClr val="accent1"/>
            </a:solidFill>
          </a:ln>
        </p:spPr>
        <p:txBody>
          <a:bodyPr wrap="square" rtlCol="0">
            <a:spAutoFit/>
          </a:bodyPr>
          <a:lstStyle/>
          <a:p>
            <a:r>
              <a:rPr lang="es-ES" sz="2000" dirty="0">
                <a:solidFill>
                  <a:schemeClr val="bg1"/>
                </a:solidFill>
              </a:rPr>
              <a:t>Tipo 1. </a:t>
            </a:r>
            <a:r>
              <a:rPr lang="es-ES" sz="2000" dirty="0" err="1">
                <a:solidFill>
                  <a:schemeClr val="bg1"/>
                </a:solidFill>
              </a:rPr>
              <a:t>x+a</a:t>
            </a:r>
            <a:r>
              <a:rPr lang="es-ES" sz="2000" dirty="0">
                <a:solidFill>
                  <a:schemeClr val="bg1"/>
                </a:solidFill>
              </a:rPr>
              <a:t>=b ó x-a=b</a:t>
            </a:r>
          </a:p>
          <a:p>
            <a:r>
              <a:rPr lang="es-ES" sz="2000" dirty="0">
                <a:solidFill>
                  <a:schemeClr val="bg1"/>
                </a:solidFill>
              </a:rPr>
              <a:t>Tipo 2. </a:t>
            </a:r>
            <a:r>
              <a:rPr lang="es-ES" sz="2000" dirty="0" err="1">
                <a:solidFill>
                  <a:schemeClr val="bg1"/>
                </a:solidFill>
              </a:rPr>
              <a:t>ax</a:t>
            </a:r>
            <a:r>
              <a:rPr lang="es-ES" sz="2000" dirty="0">
                <a:solidFill>
                  <a:schemeClr val="bg1"/>
                </a:solidFill>
              </a:rPr>
              <a:t>=b</a:t>
            </a:r>
          </a:p>
          <a:p>
            <a:r>
              <a:rPr lang="es-ES" sz="2000" dirty="0">
                <a:solidFill>
                  <a:schemeClr val="bg1"/>
                </a:solidFill>
              </a:rPr>
              <a:t>Tipo 3. x/a=b</a:t>
            </a:r>
          </a:p>
          <a:p>
            <a:r>
              <a:rPr lang="es-ES" sz="2000" dirty="0">
                <a:solidFill>
                  <a:schemeClr val="bg1"/>
                </a:solidFill>
              </a:rPr>
              <a:t>Tipo 4. </a:t>
            </a:r>
            <a:r>
              <a:rPr lang="es-ES" sz="2000" dirty="0" err="1">
                <a:solidFill>
                  <a:schemeClr val="bg1"/>
                </a:solidFill>
              </a:rPr>
              <a:t>ax+b</a:t>
            </a:r>
            <a:r>
              <a:rPr lang="es-ES" sz="2000" dirty="0">
                <a:solidFill>
                  <a:schemeClr val="bg1"/>
                </a:solidFill>
              </a:rPr>
              <a:t>=c</a:t>
            </a:r>
          </a:p>
          <a:p>
            <a:r>
              <a:rPr lang="es-ES" sz="2000" dirty="0">
                <a:solidFill>
                  <a:schemeClr val="bg1"/>
                </a:solidFill>
              </a:rPr>
              <a:t>Tipo 5. Varias x</a:t>
            </a:r>
          </a:p>
          <a:p>
            <a:r>
              <a:rPr lang="es-ES" sz="2000" dirty="0">
                <a:solidFill>
                  <a:schemeClr val="bg1"/>
                </a:solidFill>
              </a:rPr>
              <a:t>Tipo 6. Paréntesis</a:t>
            </a:r>
          </a:p>
          <a:p>
            <a:r>
              <a:rPr lang="es-ES" sz="2000" dirty="0">
                <a:solidFill>
                  <a:schemeClr val="bg1"/>
                </a:solidFill>
              </a:rPr>
              <a:t>Tipos 7. Y 8. x en el denominador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47</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1054263"/>
          </a:xfrm>
          <a:prstGeom prst="rect">
            <a:avLst/>
          </a:prstGeom>
        </p:spPr>
        <p:txBody>
          <a:bodyPr wrap="square">
            <a:spAutoFit/>
          </a:bodyPr>
          <a:lstStyle/>
          <a:p>
            <a:pPr lvl="0"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Si al doble de un número le sumamos su tercera parte obtenemos 14, ¿Cuál es dicho número? (Sol: 6) </a:t>
            </a:r>
          </a:p>
        </p:txBody>
      </p:sp>
    </p:spTree>
    <p:extLst>
      <p:ext uri="{BB962C8B-B14F-4D97-AF65-F5344CB8AC3E}">
        <p14:creationId xmlns:p14="http://schemas.microsoft.com/office/powerpoint/2010/main" val="357769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48</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1051955"/>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La suma de dos números impares consecutivos es 36. ¿Cuáles son?. (Sol: 17 y 19).</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7357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49</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1547475"/>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En una clase de 2º de ESO hay el doble de chicos que de chicas. Si hay 30 alumnos, ¿Cuántas chichas y chicos hay?. (Sol: 20 chicos y 10 chicas).</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537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50</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2042995"/>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Si Elena es tres años menor que Lucio, y este es uno mayor que Berta, y entre los tres suman 41 años, ¿Qué edad tiene cada uno? (Sol: Berta 14, Lucio 15 y Elena 12).</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2045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51</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2042995"/>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Una madre tiene el cuádruplo de la edad de su hijo, y dentro de cinco años, tendrá́ el triple de años que él. Indicar que edad tienen ambos. (Sol: Madre 40, Hijo 10).</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6735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52</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2042995"/>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La edad actual de Sergio es el doble que la de su hermana Raquel, pero hace 10 años la edad de Sergio era el triple que la de Raquel. ¿Cuántos años tienen actualmente cada uno? (Sol: 40 y 20).</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634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53</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1051955"/>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Un padre tiene 51 años y su hijo 16. ¿Hace cuántos años el hijo tenia la sexta parte de la edad del padre?. </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2995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54</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1051955"/>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Determina las medidas de un rectángulo de 1800 m de perímetro y cuya altura es dos tercios de la base. </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4247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 DE GRADO 1</a:t>
            </a:r>
          </a:p>
        </p:txBody>
      </p:sp>
      <p:sp>
        <p:nvSpPr>
          <p:cNvPr id="6" name="CuadroTexto 5">
            <a:extLst>
              <a:ext uri="{FF2B5EF4-FFF2-40B4-BE49-F238E27FC236}">
                <a16:creationId xmlns:a16="http://schemas.microsoft.com/office/drawing/2014/main" id="{7DEE1675-87C1-5D44-9B80-A9136E55728E}"/>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55</a:t>
            </a:r>
          </a:p>
        </p:txBody>
      </p:sp>
      <p:sp>
        <p:nvSpPr>
          <p:cNvPr id="2" name="Rectángulo 1">
            <a:extLst>
              <a:ext uri="{FF2B5EF4-FFF2-40B4-BE49-F238E27FC236}">
                <a16:creationId xmlns:a16="http://schemas.microsoft.com/office/drawing/2014/main" id="{53F5215C-2F4E-A14E-86E1-E116A2E49789}"/>
              </a:ext>
            </a:extLst>
          </p:cNvPr>
          <p:cNvSpPr/>
          <p:nvPr/>
        </p:nvSpPr>
        <p:spPr>
          <a:xfrm>
            <a:off x="454805" y="1658172"/>
            <a:ext cx="8175282" cy="2042995"/>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En un bosque hay 4 abetos por cada 2 hayas y 2 hayas por cada castaño. Además hay 42 árboles de otras especies. Si el bosque tiene 483 árboles en total, ¿Cuántos abetos, hayas y castaños hay? </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4956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a:t>
            </a:r>
          </a:p>
        </p:txBody>
      </p:sp>
      <p:sp>
        <p:nvSpPr>
          <p:cNvPr id="6" name="5 Rectángulo redondeado"/>
          <p:cNvSpPr/>
          <p:nvPr/>
        </p:nvSpPr>
        <p:spPr>
          <a:xfrm>
            <a:off x="1331640" y="1412776"/>
            <a:ext cx="6624736" cy="475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Hoja de Problemas de Ecuaciones Extra de grado 1 para entregar del final de tema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¿SON ECUACIONES?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A869159A-4E6F-4B46-BD12-064137BC274C}"/>
              </a:ext>
            </a:extLst>
          </p:cNvPr>
          <p:cNvSpPr txBox="1"/>
          <p:nvPr/>
        </p:nvSpPr>
        <p:spPr>
          <a:xfrm>
            <a:off x="507057" y="1114424"/>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34</a:t>
            </a:r>
          </a:p>
        </p:txBody>
      </p:sp>
      <p:sp>
        <p:nvSpPr>
          <p:cNvPr id="7" name="Rectángulo 6">
            <a:extLst>
              <a:ext uri="{FF2B5EF4-FFF2-40B4-BE49-F238E27FC236}">
                <a16:creationId xmlns:a16="http://schemas.microsoft.com/office/drawing/2014/main" id="{A5B1F125-9025-5A44-B0A2-77D148C6AEFB}"/>
              </a:ext>
            </a:extLst>
          </p:cNvPr>
          <p:cNvSpPr/>
          <p:nvPr/>
        </p:nvSpPr>
        <p:spPr>
          <a:xfrm>
            <a:off x="523304" y="1628800"/>
            <a:ext cx="8097391" cy="830997"/>
          </a:xfrm>
          <a:prstGeom prst="rect">
            <a:avLst/>
          </a:prstGeom>
        </p:spPr>
        <p:txBody>
          <a:bodyPr wrap="square">
            <a:spAutoFit/>
          </a:bodyPr>
          <a:lstStyle/>
          <a:p>
            <a:pPr algn="just"/>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Indica cuáles de las siguientes expresiones son ecuación y cuales no y en caso afirmativo de que grado es dicha ecuación:</a:t>
            </a:r>
            <a:r>
              <a:rPr lang="es-ES" sz="2400" dirty="0">
                <a:solidFill>
                  <a:schemeClr val="bg1"/>
                </a:solidFill>
              </a:rPr>
              <a:t> </a:t>
            </a:r>
          </a:p>
        </p:txBody>
      </p:sp>
      <p:graphicFrame>
        <p:nvGraphicFramePr>
          <p:cNvPr id="8" name="Tabla 7">
            <a:extLst>
              <a:ext uri="{FF2B5EF4-FFF2-40B4-BE49-F238E27FC236}">
                <a16:creationId xmlns:a16="http://schemas.microsoft.com/office/drawing/2014/main" id="{60C3C56A-6840-B74C-9C3F-C7F2ECF8B30E}"/>
              </a:ext>
            </a:extLst>
          </p:cNvPr>
          <p:cNvGraphicFramePr>
            <a:graphicFrameLocks noGrp="1"/>
          </p:cNvGraphicFramePr>
          <p:nvPr>
            <p:extLst>
              <p:ext uri="{D42A27DB-BD31-4B8C-83A1-F6EECF244321}">
                <p14:modId xmlns:p14="http://schemas.microsoft.com/office/powerpoint/2010/main" val="3171653086"/>
              </p:ext>
            </p:extLst>
          </p:nvPr>
        </p:nvGraphicFramePr>
        <p:xfrm>
          <a:off x="525595" y="2710126"/>
          <a:ext cx="8095099" cy="3455178"/>
        </p:xfrm>
        <a:graphic>
          <a:graphicData uri="http://schemas.openxmlformats.org/drawingml/2006/table">
            <a:tbl>
              <a:tblPr firstRow="1" firstCol="1" bandRow="1">
                <a:tableStyleId>{5C22544A-7EE6-4342-B048-85BDC9FD1C3A}</a:tableStyleId>
              </a:tblPr>
              <a:tblGrid>
                <a:gridCol w="2698108">
                  <a:extLst>
                    <a:ext uri="{9D8B030D-6E8A-4147-A177-3AD203B41FA5}">
                      <a16:colId xmlns:a16="http://schemas.microsoft.com/office/drawing/2014/main" val="796135499"/>
                    </a:ext>
                  </a:extLst>
                </a:gridCol>
                <a:gridCol w="2698108">
                  <a:extLst>
                    <a:ext uri="{9D8B030D-6E8A-4147-A177-3AD203B41FA5}">
                      <a16:colId xmlns:a16="http://schemas.microsoft.com/office/drawing/2014/main" val="4190596362"/>
                    </a:ext>
                  </a:extLst>
                </a:gridCol>
                <a:gridCol w="2698883">
                  <a:extLst>
                    <a:ext uri="{9D8B030D-6E8A-4147-A177-3AD203B41FA5}">
                      <a16:colId xmlns:a16="http://schemas.microsoft.com/office/drawing/2014/main" val="2651919359"/>
                    </a:ext>
                  </a:extLst>
                </a:gridCol>
              </a:tblGrid>
              <a:tr h="987193">
                <a:tc>
                  <a:txBody>
                    <a:bodyPr/>
                    <a:lstStyle/>
                    <a:p>
                      <a:pPr algn="ctr">
                        <a:spcBef>
                          <a:spcPts val="600"/>
                        </a:spcBef>
                        <a:spcAft>
                          <a:spcPts val="600"/>
                        </a:spcAft>
                      </a:pPr>
                      <a:r>
                        <a:rPr lang="es-ES" sz="1800" b="1">
                          <a:solidFill>
                            <a:schemeClr val="bg1"/>
                          </a:solidFill>
                          <a:effectLst/>
                        </a:rPr>
                        <a:t>Expresión algebraica</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spcBef>
                          <a:spcPts val="600"/>
                        </a:spcBef>
                        <a:spcAft>
                          <a:spcPts val="600"/>
                        </a:spcAft>
                      </a:pPr>
                      <a:r>
                        <a:rPr lang="es-ES" sz="1800" b="1">
                          <a:solidFill>
                            <a:schemeClr val="bg1"/>
                          </a:solidFill>
                          <a:effectLst/>
                        </a:rPr>
                        <a:t>¿Es una ecuación? (Si/No)</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spcBef>
                          <a:spcPts val="600"/>
                        </a:spcBef>
                        <a:spcAft>
                          <a:spcPts val="600"/>
                        </a:spcAft>
                      </a:pPr>
                      <a:r>
                        <a:rPr lang="es-ES" sz="1800" b="1" dirty="0">
                          <a:solidFill>
                            <a:schemeClr val="bg1"/>
                          </a:solidFill>
                          <a:effectLst/>
                        </a:rPr>
                        <a:t>Grado de dicha ecuación</a:t>
                      </a:r>
                      <a:endParaRPr lang="es-E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6203814"/>
                  </a:ext>
                </a:extLst>
              </a:tr>
              <a:tr h="493597">
                <a:tc>
                  <a:txBody>
                    <a:bodyPr/>
                    <a:lstStyle/>
                    <a:p>
                      <a:pPr algn="ctr">
                        <a:spcBef>
                          <a:spcPts val="600"/>
                        </a:spcBef>
                        <a:spcAft>
                          <a:spcPts val="600"/>
                        </a:spcAft>
                      </a:pPr>
                      <a:r>
                        <a:rPr lang="es-ES" sz="1800" b="1">
                          <a:solidFill>
                            <a:schemeClr val="bg1"/>
                          </a:solidFill>
                          <a:effectLst/>
                        </a:rPr>
                        <a:t>3x + 2 + 2x</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dirty="0">
                          <a:solidFill>
                            <a:schemeClr val="bg1"/>
                          </a:solidFill>
                          <a:effectLst/>
                        </a:rPr>
                        <a:t> </a:t>
                      </a:r>
                      <a:endParaRPr lang="es-E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a:solidFill>
                            <a:schemeClr val="bg1"/>
                          </a:solidFill>
                          <a:effectLst/>
                        </a:rPr>
                        <a:t> </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1766744"/>
                  </a:ext>
                </a:extLst>
              </a:tr>
              <a:tr h="493597">
                <a:tc>
                  <a:txBody>
                    <a:bodyPr/>
                    <a:lstStyle/>
                    <a:p>
                      <a:pPr algn="ctr">
                        <a:spcBef>
                          <a:spcPts val="600"/>
                        </a:spcBef>
                        <a:spcAft>
                          <a:spcPts val="600"/>
                        </a:spcAft>
                      </a:pPr>
                      <a:r>
                        <a:rPr lang="es-ES" sz="1800" b="1">
                          <a:solidFill>
                            <a:schemeClr val="bg1"/>
                          </a:solidFill>
                          <a:effectLst/>
                        </a:rPr>
                        <a:t>x + 5x = 6</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dirty="0">
                          <a:solidFill>
                            <a:schemeClr val="bg1"/>
                          </a:solidFill>
                          <a:effectLst/>
                        </a:rPr>
                        <a:t> </a:t>
                      </a:r>
                      <a:endParaRPr lang="es-E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a:solidFill>
                            <a:schemeClr val="bg1"/>
                          </a:solidFill>
                          <a:effectLst/>
                        </a:rPr>
                        <a:t> </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83549795"/>
                  </a:ext>
                </a:extLst>
              </a:tr>
              <a:tr h="493597">
                <a:tc>
                  <a:txBody>
                    <a:bodyPr/>
                    <a:lstStyle/>
                    <a:p>
                      <a:pPr algn="ctr">
                        <a:spcBef>
                          <a:spcPts val="600"/>
                        </a:spcBef>
                        <a:spcAft>
                          <a:spcPts val="600"/>
                        </a:spcAft>
                      </a:pPr>
                      <a:r>
                        <a:rPr lang="es-ES" sz="1800" b="1">
                          <a:solidFill>
                            <a:schemeClr val="bg1"/>
                          </a:solidFill>
                          <a:effectLst/>
                        </a:rPr>
                        <a:t>a</a:t>
                      </a:r>
                      <a:r>
                        <a:rPr lang="es-ES" sz="1800" b="1" baseline="30000">
                          <a:solidFill>
                            <a:schemeClr val="bg1"/>
                          </a:solidFill>
                          <a:effectLst/>
                        </a:rPr>
                        <a:t>2</a:t>
                      </a:r>
                      <a:r>
                        <a:rPr lang="es-ES" sz="1800" b="1">
                          <a:solidFill>
                            <a:schemeClr val="bg1"/>
                          </a:solidFill>
                          <a:effectLst/>
                        </a:rPr>
                        <a:t> – 3a  + 2 = 0</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a:solidFill>
                            <a:schemeClr val="bg1"/>
                          </a:solidFill>
                          <a:effectLst/>
                        </a:rPr>
                        <a:t> </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a:solidFill>
                            <a:schemeClr val="bg1"/>
                          </a:solidFill>
                          <a:effectLst/>
                        </a:rPr>
                        <a:t> </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62319541"/>
                  </a:ext>
                </a:extLst>
              </a:tr>
              <a:tr h="493597">
                <a:tc>
                  <a:txBody>
                    <a:bodyPr/>
                    <a:lstStyle/>
                    <a:p>
                      <a:pPr algn="ctr">
                        <a:spcBef>
                          <a:spcPts val="600"/>
                        </a:spcBef>
                        <a:spcAft>
                          <a:spcPts val="600"/>
                        </a:spcAft>
                      </a:pPr>
                      <a:r>
                        <a:rPr lang="es-ES" sz="1800" b="1">
                          <a:solidFill>
                            <a:schemeClr val="bg1"/>
                          </a:solidFill>
                          <a:effectLst/>
                        </a:rPr>
                        <a:t>3m</a:t>
                      </a:r>
                      <a:r>
                        <a:rPr lang="es-ES" sz="1800" b="1" baseline="30000">
                          <a:solidFill>
                            <a:schemeClr val="bg1"/>
                          </a:solidFill>
                          <a:effectLst/>
                        </a:rPr>
                        <a:t>3</a:t>
                      </a:r>
                      <a:r>
                        <a:rPr lang="es-ES" sz="1800" b="1">
                          <a:solidFill>
                            <a:schemeClr val="bg1"/>
                          </a:solidFill>
                          <a:effectLst/>
                        </a:rPr>
                        <a:t> – 4m</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a:solidFill>
                            <a:schemeClr val="bg1"/>
                          </a:solidFill>
                          <a:effectLst/>
                        </a:rPr>
                        <a:t> </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a:solidFill>
                            <a:schemeClr val="bg1"/>
                          </a:solidFill>
                          <a:effectLst/>
                        </a:rPr>
                        <a:t> </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55815162"/>
                  </a:ext>
                </a:extLst>
              </a:tr>
              <a:tr h="493597">
                <a:tc>
                  <a:txBody>
                    <a:bodyPr/>
                    <a:lstStyle/>
                    <a:p>
                      <a:pPr algn="ctr">
                        <a:spcBef>
                          <a:spcPts val="600"/>
                        </a:spcBef>
                        <a:spcAft>
                          <a:spcPts val="600"/>
                        </a:spcAft>
                      </a:pPr>
                      <a:r>
                        <a:rPr lang="es-ES" sz="1800" b="1">
                          <a:solidFill>
                            <a:schemeClr val="bg1"/>
                          </a:solidFill>
                          <a:effectLst/>
                        </a:rPr>
                        <a:t>n</a:t>
                      </a:r>
                      <a:r>
                        <a:rPr lang="es-ES" sz="1800" b="1" baseline="30000">
                          <a:solidFill>
                            <a:schemeClr val="bg1"/>
                          </a:solidFill>
                          <a:effectLst/>
                        </a:rPr>
                        <a:t>3</a:t>
                      </a:r>
                      <a:r>
                        <a:rPr lang="es-ES" sz="1800" b="1">
                          <a:solidFill>
                            <a:schemeClr val="bg1"/>
                          </a:solidFill>
                          <a:effectLst/>
                        </a:rPr>
                        <a:t>-4 = 0</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a:solidFill>
                            <a:schemeClr val="bg1"/>
                          </a:solidFill>
                          <a:effectLst/>
                        </a:rPr>
                        <a:t> </a:t>
                      </a:r>
                      <a:endParaRPr lang="es-ES" sz="1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Bef>
                          <a:spcPts val="600"/>
                        </a:spcBef>
                        <a:spcAft>
                          <a:spcPts val="600"/>
                        </a:spcAft>
                      </a:pPr>
                      <a:r>
                        <a:rPr lang="es-ES" sz="1800" b="1" dirty="0">
                          <a:solidFill>
                            <a:schemeClr val="bg1"/>
                          </a:solidFill>
                          <a:effectLst/>
                        </a:rPr>
                        <a:t> </a:t>
                      </a:r>
                      <a:endParaRPr lang="es-ES" sz="1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31971444"/>
                  </a:ext>
                </a:extLst>
              </a:tr>
            </a:tbl>
          </a:graphicData>
        </a:graphic>
      </p:graphicFrame>
    </p:spTree>
    <p:extLst>
      <p:ext uri="{BB962C8B-B14F-4D97-AF65-F5344CB8AC3E}">
        <p14:creationId xmlns:p14="http://schemas.microsoft.com/office/powerpoint/2010/main" val="2452703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GRADO 2</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 name="Picture 2" descr="http://2.bp.blogspot.com/-8krU7XRn3Bk/UKPZ2eNhUII/AAAAAAAAAE4/LN_rT2C9qHM/s1600/3563479976_2cfc83c4fd_o.jpg"/>
          <p:cNvPicPr>
            <a:picLocks noChangeAspect="1" noChangeArrowheads="1"/>
          </p:cNvPicPr>
          <p:nvPr/>
        </p:nvPicPr>
        <p:blipFill>
          <a:blip r:embed="rId2" cstate="print"/>
          <a:srcRect/>
          <a:stretch>
            <a:fillRect/>
          </a:stretch>
        </p:blipFill>
        <p:spPr bwMode="auto">
          <a:xfrm>
            <a:off x="2555776" y="2486039"/>
            <a:ext cx="4114800" cy="3086101"/>
          </a:xfrm>
          <a:prstGeom prst="rect">
            <a:avLst/>
          </a:prstGeom>
          <a:noFill/>
        </p:spPr>
      </p:pic>
      <p:pic>
        <p:nvPicPr>
          <p:cNvPr id="3" name="Picture 2"/>
          <p:cNvPicPr>
            <a:picLocks noChangeAspect="1" noChangeArrowheads="1"/>
          </p:cNvPicPr>
          <p:nvPr/>
        </p:nvPicPr>
        <p:blipFill>
          <a:blip r:embed="rId3"/>
          <a:srcRect/>
          <a:stretch>
            <a:fillRect/>
          </a:stretch>
        </p:blipFill>
        <p:spPr bwMode="auto">
          <a:xfrm>
            <a:off x="2143108" y="1357298"/>
            <a:ext cx="4918004" cy="71914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56</a:t>
            </a:r>
          </a:p>
        </p:txBody>
      </p:sp>
      <p:sp>
        <p:nvSpPr>
          <p:cNvPr id="6" name="Rectángulo 5">
            <a:extLst>
              <a:ext uri="{FF2B5EF4-FFF2-40B4-BE49-F238E27FC236}">
                <a16:creationId xmlns:a16="http://schemas.microsoft.com/office/drawing/2014/main" id="{E414A896-D277-AD41-A309-9786FEF9A3B3}"/>
              </a:ext>
            </a:extLst>
          </p:cNvPr>
          <p:cNvSpPr/>
          <p:nvPr/>
        </p:nvSpPr>
        <p:spPr>
          <a:xfrm>
            <a:off x="2218493" y="1021387"/>
            <a:ext cx="6925507" cy="556434"/>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Resuelve las siguientes ecuaciones:</a:t>
            </a:r>
            <a:endParaRPr lang="es-ES"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3" name="Tabla 2">
            <a:extLst>
              <a:ext uri="{FF2B5EF4-FFF2-40B4-BE49-F238E27FC236}">
                <a16:creationId xmlns:a16="http://schemas.microsoft.com/office/drawing/2014/main" id="{97635C2B-C2A1-A444-9859-A41F0539AA36}"/>
              </a:ext>
            </a:extLst>
          </p:cNvPr>
          <p:cNvGraphicFramePr>
            <a:graphicFrameLocks noGrp="1"/>
          </p:cNvGraphicFramePr>
          <p:nvPr>
            <p:extLst>
              <p:ext uri="{D42A27DB-BD31-4B8C-83A1-F6EECF244321}">
                <p14:modId xmlns:p14="http://schemas.microsoft.com/office/powerpoint/2010/main" val="1987676746"/>
              </p:ext>
            </p:extLst>
          </p:nvPr>
        </p:nvGraphicFramePr>
        <p:xfrm>
          <a:off x="683568" y="1620700"/>
          <a:ext cx="7560840" cy="4693920"/>
        </p:xfrm>
        <a:graphic>
          <a:graphicData uri="http://schemas.openxmlformats.org/drawingml/2006/table">
            <a:tbl>
              <a:tblPr firstRow="1" firstCol="1" bandRow="1">
                <a:tableStyleId>{5C22544A-7EE6-4342-B048-85BDC9FD1C3A}</a:tableStyleId>
              </a:tblPr>
              <a:tblGrid>
                <a:gridCol w="7560840">
                  <a:extLst>
                    <a:ext uri="{9D8B030D-6E8A-4147-A177-3AD203B41FA5}">
                      <a16:colId xmlns:a16="http://schemas.microsoft.com/office/drawing/2014/main" val="944743651"/>
                    </a:ext>
                  </a:extLst>
                </a:gridCol>
              </a:tblGrid>
              <a:tr h="390864">
                <a:tc>
                  <a:txBody>
                    <a:bodyPr/>
                    <a:lstStyle/>
                    <a:p>
                      <a:pPr>
                        <a:spcAft>
                          <a:spcPts val="0"/>
                        </a:spcAft>
                      </a:pPr>
                      <a:r>
                        <a:rPr lang="es-ES" sz="2800" b="1" dirty="0">
                          <a:solidFill>
                            <a:schemeClr val="bg1"/>
                          </a:solidFill>
                          <a:effectLst/>
                        </a:rPr>
                        <a:t>a) x</a:t>
                      </a:r>
                      <a:r>
                        <a:rPr lang="es-ES" sz="2800" b="1" baseline="30000" dirty="0">
                          <a:solidFill>
                            <a:schemeClr val="bg1"/>
                          </a:solidFill>
                          <a:effectLst/>
                        </a:rPr>
                        <a:t>2</a:t>
                      </a:r>
                      <a:r>
                        <a:rPr lang="es-ES" sz="2800" b="1" dirty="0">
                          <a:solidFill>
                            <a:schemeClr val="bg1"/>
                          </a:solidFill>
                          <a:effectLst/>
                        </a:rPr>
                        <a:t>-5x+6 =0</a:t>
                      </a:r>
                    </a:p>
                    <a:p>
                      <a:pPr>
                        <a:spcAft>
                          <a:spcPts val="0"/>
                        </a:spcAft>
                      </a:pPr>
                      <a:r>
                        <a:rPr lang="es-ES" sz="2800" b="1" dirty="0">
                          <a:solidFill>
                            <a:schemeClr val="bg1"/>
                          </a:solidFill>
                          <a:effectLst/>
                        </a:rPr>
                        <a:t>b) x</a:t>
                      </a:r>
                      <a:r>
                        <a:rPr lang="es-ES" sz="2800" b="1" baseline="30000" dirty="0">
                          <a:solidFill>
                            <a:schemeClr val="bg1"/>
                          </a:solidFill>
                          <a:effectLst/>
                        </a:rPr>
                        <a:t>2</a:t>
                      </a:r>
                      <a:r>
                        <a:rPr lang="es-ES" sz="2800" b="1" dirty="0">
                          <a:solidFill>
                            <a:schemeClr val="bg1"/>
                          </a:solidFill>
                          <a:effectLst/>
                        </a:rPr>
                        <a:t> +2x -3 =0</a:t>
                      </a:r>
                    </a:p>
                    <a:p>
                      <a:pPr>
                        <a:spcAft>
                          <a:spcPts val="0"/>
                        </a:spcAft>
                      </a:pPr>
                      <a:r>
                        <a:rPr lang="es-ES" sz="2800" b="1" dirty="0">
                          <a:solidFill>
                            <a:schemeClr val="bg1"/>
                          </a:solidFill>
                          <a:effectLst/>
                        </a:rPr>
                        <a:t>c) x</a:t>
                      </a:r>
                      <a:r>
                        <a:rPr lang="es-ES" sz="2800" b="1" baseline="30000" dirty="0">
                          <a:solidFill>
                            <a:schemeClr val="bg1"/>
                          </a:solidFill>
                          <a:effectLst/>
                        </a:rPr>
                        <a:t>2 </a:t>
                      </a:r>
                      <a:r>
                        <a:rPr lang="es-ES" sz="2800" b="1" dirty="0">
                          <a:solidFill>
                            <a:schemeClr val="bg1"/>
                          </a:solidFill>
                          <a:effectLst/>
                        </a:rPr>
                        <a:t>+ x+1 =0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bg1"/>
                          </a:solidFill>
                          <a:effectLst/>
                        </a:rPr>
                        <a:t>d) x</a:t>
                      </a:r>
                      <a:r>
                        <a:rPr lang="es-ES" sz="2800" b="1" baseline="30000" dirty="0">
                          <a:solidFill>
                            <a:schemeClr val="bg1"/>
                          </a:solidFill>
                          <a:effectLst/>
                        </a:rPr>
                        <a:t>2</a:t>
                      </a:r>
                      <a:r>
                        <a:rPr lang="es-ES" sz="2800" b="1" dirty="0">
                          <a:solidFill>
                            <a:schemeClr val="bg1"/>
                          </a:solidFill>
                          <a:effectLst/>
                        </a:rPr>
                        <a:t>-2x+1 =0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bg1"/>
                          </a:solidFill>
                          <a:effectLst/>
                        </a:rPr>
                        <a:t>e) x</a:t>
                      </a:r>
                      <a:r>
                        <a:rPr lang="es-ES" sz="2800" b="1" baseline="30000" dirty="0">
                          <a:solidFill>
                            <a:schemeClr val="bg1"/>
                          </a:solidFill>
                          <a:effectLst/>
                        </a:rPr>
                        <a:t>2</a:t>
                      </a:r>
                      <a:r>
                        <a:rPr lang="es-ES" sz="2800" b="1" dirty="0">
                          <a:solidFill>
                            <a:schemeClr val="bg1"/>
                          </a:solidFill>
                          <a:effectLst/>
                        </a:rPr>
                        <a:t>-4x+4 =0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bg1"/>
                          </a:solidFill>
                          <a:effectLst/>
                        </a:rPr>
                        <a:t>f) x</a:t>
                      </a:r>
                      <a:r>
                        <a:rPr lang="es-ES" sz="2800" b="1" baseline="30000" dirty="0">
                          <a:solidFill>
                            <a:schemeClr val="bg1"/>
                          </a:solidFill>
                          <a:effectLst/>
                        </a:rPr>
                        <a:t>2</a:t>
                      </a:r>
                      <a:r>
                        <a:rPr lang="es-ES" sz="2800" b="1" dirty="0">
                          <a:solidFill>
                            <a:schemeClr val="bg1"/>
                          </a:solidFill>
                          <a:effectLst/>
                        </a:rPr>
                        <a:t>-7x+12 =0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bg1"/>
                          </a:solidFill>
                          <a:effectLst/>
                        </a:rPr>
                        <a:t>g) x</a:t>
                      </a:r>
                      <a:r>
                        <a:rPr lang="es-ES" sz="2800" b="1" baseline="30000" dirty="0">
                          <a:solidFill>
                            <a:schemeClr val="bg1"/>
                          </a:solidFill>
                          <a:effectLst/>
                        </a:rPr>
                        <a:t>2</a:t>
                      </a:r>
                      <a:r>
                        <a:rPr lang="es-ES" sz="2800" b="1" dirty="0">
                          <a:solidFill>
                            <a:schemeClr val="bg1"/>
                          </a:solidFill>
                          <a:effectLst/>
                        </a:rPr>
                        <a:t>-6x-27 =0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bg1"/>
                          </a:solidFill>
                          <a:effectLst/>
                        </a:rPr>
                        <a:t>h) x</a:t>
                      </a:r>
                      <a:r>
                        <a:rPr lang="es-ES" sz="2800" b="1" baseline="30000" dirty="0">
                          <a:solidFill>
                            <a:schemeClr val="bg1"/>
                          </a:solidFill>
                          <a:effectLst/>
                        </a:rPr>
                        <a:t>2</a:t>
                      </a:r>
                      <a:r>
                        <a:rPr lang="es-ES" sz="2800" b="1" dirty="0">
                          <a:solidFill>
                            <a:schemeClr val="bg1"/>
                          </a:solidFill>
                          <a:effectLst/>
                        </a:rPr>
                        <a:t>+6x = - 9</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bg1"/>
                          </a:solidFill>
                          <a:effectLst/>
                        </a:rPr>
                        <a:t>i) 3x</a:t>
                      </a:r>
                      <a:r>
                        <a:rPr lang="es-ES" sz="2800" b="1" baseline="30000" dirty="0">
                          <a:solidFill>
                            <a:schemeClr val="bg1"/>
                          </a:solidFill>
                          <a:effectLst/>
                        </a:rPr>
                        <a:t>2</a:t>
                      </a:r>
                      <a:r>
                        <a:rPr lang="es-ES" sz="2800" b="1" dirty="0">
                          <a:solidFill>
                            <a:schemeClr val="bg1"/>
                          </a:solidFill>
                          <a:effectLst/>
                        </a:rPr>
                        <a:t>-16x+5 =0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bg1"/>
                          </a:solidFill>
                          <a:effectLst/>
                        </a:rPr>
                        <a:t>j) x</a:t>
                      </a:r>
                      <a:r>
                        <a:rPr lang="es-ES" sz="2800" b="1" baseline="30000" dirty="0">
                          <a:solidFill>
                            <a:schemeClr val="bg1"/>
                          </a:solidFill>
                          <a:effectLst/>
                        </a:rPr>
                        <a:t>2</a:t>
                      </a:r>
                      <a:r>
                        <a:rPr lang="es-ES" sz="2800" b="1" dirty="0">
                          <a:solidFill>
                            <a:schemeClr val="bg1"/>
                          </a:solidFill>
                          <a:effectLst/>
                        </a:rPr>
                        <a:t>-6x+8 =0</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2800" b="1" dirty="0">
                          <a:solidFill>
                            <a:schemeClr val="bg1"/>
                          </a:solidFill>
                          <a:effectLst/>
                        </a:rPr>
                        <a:t>k) x</a:t>
                      </a:r>
                      <a:r>
                        <a:rPr lang="es-ES" sz="2800" b="1" baseline="30000" dirty="0">
                          <a:solidFill>
                            <a:schemeClr val="bg1"/>
                          </a:solidFill>
                          <a:effectLst/>
                        </a:rPr>
                        <a:t>2</a:t>
                      </a:r>
                      <a:r>
                        <a:rPr lang="es-ES" sz="2800" b="1" dirty="0">
                          <a:solidFill>
                            <a:schemeClr val="bg1"/>
                          </a:solidFill>
                          <a:effectLst/>
                        </a:rPr>
                        <a:t>-1 =0</a:t>
                      </a:r>
                      <a:r>
                        <a:rPr lang="es-ES" sz="1400" dirty="0">
                          <a:solidFill>
                            <a:schemeClr val="bg1"/>
                          </a:solidFill>
                          <a:effectLst/>
                        </a:rPr>
                        <a:t> </a:t>
                      </a:r>
                      <a:endParaRPr lang="es-ES"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0939" marR="2093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300847442"/>
                  </a:ext>
                </a:extLst>
              </a:tr>
            </a:tbl>
          </a:graphicData>
        </a:graphic>
      </p:graphicFrame>
    </p:spTree>
    <p:extLst>
      <p:ext uri="{BB962C8B-B14F-4D97-AF65-F5344CB8AC3E}">
        <p14:creationId xmlns:p14="http://schemas.microsoft.com/office/powerpoint/2010/main" val="1702101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57</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1326132"/>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Halla el valor de “b” para que x</a:t>
            </a:r>
            <a:r>
              <a:rPr lang="es-ES" sz="3600" baseline="30000" dirty="0">
                <a:solidFill>
                  <a:schemeClr val="bg1"/>
                </a:solidFill>
                <a:latin typeface="Calibri" panose="020F0502020204030204" pitchFamily="34" charset="0"/>
                <a:cs typeface="Times New Roman" panose="02020603050405020304" pitchFamily="18" charset="0"/>
              </a:rPr>
              <a:t>2</a:t>
            </a:r>
            <a:r>
              <a:rPr lang="es-ES" sz="3600" dirty="0">
                <a:solidFill>
                  <a:schemeClr val="bg1"/>
                </a:solidFill>
                <a:latin typeface="Calibri" panose="020F0502020204030204" pitchFamily="34" charset="0"/>
                <a:cs typeface="Times New Roman" panose="02020603050405020304" pitchFamily="18" charset="0"/>
              </a:rPr>
              <a:t> + </a:t>
            </a:r>
            <a:r>
              <a:rPr lang="es-ES" sz="3600" dirty="0" err="1">
                <a:solidFill>
                  <a:schemeClr val="bg1"/>
                </a:solidFill>
                <a:latin typeface="Calibri" panose="020F0502020204030204" pitchFamily="34" charset="0"/>
                <a:cs typeface="Times New Roman" panose="02020603050405020304" pitchFamily="18" charset="0"/>
              </a:rPr>
              <a:t>bx</a:t>
            </a:r>
            <a:r>
              <a:rPr lang="es-ES" sz="3600" dirty="0">
                <a:solidFill>
                  <a:schemeClr val="bg1"/>
                </a:solidFill>
                <a:latin typeface="Calibri" panose="020F0502020204030204" pitchFamily="34" charset="0"/>
                <a:cs typeface="Times New Roman" panose="02020603050405020304" pitchFamily="18" charset="0"/>
              </a:rPr>
              <a:t> + 6=0 tenga a x=2 como solución. </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3826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58</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2600327"/>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Inventa una ecuación de 2º grado que tenga 2 soluciones distintas, otra con sólo una solución y otra que no tenga ninguna solución.</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0137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59</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2660985"/>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Resuelve la siguiente ecuación </a:t>
            </a:r>
          </a:p>
          <a:p>
            <a:pPr algn="just">
              <a:lnSpc>
                <a:spcPct val="115000"/>
              </a:lnSpc>
              <a:spcBef>
                <a:spcPts val="600"/>
              </a:spcBef>
              <a:spcAft>
                <a:spcPts val="600"/>
              </a:spcAft>
              <a:buSzPts val="1200"/>
            </a:pPr>
            <a:r>
              <a:rPr lang="es-ES" sz="6600" dirty="0">
                <a:solidFill>
                  <a:schemeClr val="bg1"/>
                </a:solidFill>
                <a:latin typeface="Calibri" panose="020F0502020204030204" pitchFamily="34" charset="0"/>
                <a:cs typeface="Times New Roman" panose="02020603050405020304" pitchFamily="18" charset="0"/>
              </a:rPr>
              <a:t>(x-1)</a:t>
            </a:r>
            <a:r>
              <a:rPr lang="es-ES" sz="6600" baseline="30000" dirty="0">
                <a:solidFill>
                  <a:schemeClr val="bg1"/>
                </a:solidFill>
                <a:latin typeface="Calibri" panose="020F0502020204030204" pitchFamily="34" charset="0"/>
                <a:cs typeface="Times New Roman" panose="02020603050405020304" pitchFamily="18" charset="0"/>
              </a:rPr>
              <a:t>2</a:t>
            </a:r>
            <a:r>
              <a:rPr lang="es-ES" sz="6600" dirty="0">
                <a:solidFill>
                  <a:schemeClr val="bg1"/>
                </a:solidFill>
                <a:latin typeface="Calibri" panose="020F0502020204030204" pitchFamily="34" charset="0"/>
                <a:cs typeface="Times New Roman" panose="02020603050405020304" pitchFamily="18" charset="0"/>
              </a:rPr>
              <a:t> + (x+2)</a:t>
            </a:r>
            <a:r>
              <a:rPr lang="es-ES" sz="6600" baseline="30000" dirty="0">
                <a:solidFill>
                  <a:schemeClr val="bg1"/>
                </a:solidFill>
                <a:latin typeface="Calibri" panose="020F0502020204030204" pitchFamily="34" charset="0"/>
                <a:cs typeface="Times New Roman" panose="02020603050405020304" pitchFamily="18" charset="0"/>
              </a:rPr>
              <a:t>2</a:t>
            </a:r>
            <a:r>
              <a:rPr lang="es-ES" sz="6600" dirty="0">
                <a:solidFill>
                  <a:schemeClr val="bg1"/>
                </a:solidFill>
                <a:latin typeface="Calibri" panose="020F0502020204030204" pitchFamily="34" charset="0"/>
                <a:cs typeface="Times New Roman" panose="02020603050405020304" pitchFamily="18" charset="0"/>
              </a:rPr>
              <a:t> = 9</a:t>
            </a:r>
          </a:p>
          <a:p>
            <a:pPr algn="just">
              <a:lnSpc>
                <a:spcPct val="115000"/>
              </a:lnSpc>
              <a:spcBef>
                <a:spcPts val="600"/>
              </a:spcBef>
              <a:spcAft>
                <a:spcPts val="600"/>
              </a:spcAft>
              <a:buSzPts val="1200"/>
            </a:pP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8748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60</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2698687"/>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Resuelve la siguiente ecuación </a:t>
            </a:r>
          </a:p>
          <a:p>
            <a:pPr algn="just">
              <a:lnSpc>
                <a:spcPct val="115000"/>
              </a:lnSpc>
              <a:spcBef>
                <a:spcPts val="600"/>
              </a:spcBef>
              <a:spcAft>
                <a:spcPts val="600"/>
              </a:spcAft>
              <a:buSzPts val="1200"/>
            </a:pPr>
            <a:r>
              <a:rPr lang="es-ES" sz="6000" dirty="0">
                <a:solidFill>
                  <a:schemeClr val="bg1"/>
                </a:solidFill>
                <a:latin typeface="Calibri" panose="020F0502020204030204" pitchFamily="34" charset="0"/>
                <a:cs typeface="Times New Roman" panose="02020603050405020304" pitchFamily="18" charset="0"/>
              </a:rPr>
              <a:t>(x-3)(x+3) + (x+1)</a:t>
            </a:r>
            <a:r>
              <a:rPr lang="es-ES" sz="6000" baseline="30000" dirty="0">
                <a:solidFill>
                  <a:schemeClr val="bg1"/>
                </a:solidFill>
                <a:latin typeface="Calibri" panose="020F0502020204030204" pitchFamily="34" charset="0"/>
                <a:cs typeface="Times New Roman" panose="02020603050405020304" pitchFamily="18" charset="0"/>
              </a:rPr>
              <a:t>2 </a:t>
            </a:r>
            <a:r>
              <a:rPr lang="es-ES" sz="6000" dirty="0">
                <a:solidFill>
                  <a:schemeClr val="bg1"/>
                </a:solidFill>
                <a:latin typeface="Calibri" panose="020F0502020204030204" pitchFamily="34" charset="0"/>
                <a:cs typeface="Times New Roman" panose="02020603050405020304" pitchFamily="18" charset="0"/>
              </a:rPr>
              <a:t>= 16</a:t>
            </a:r>
          </a:p>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35484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GRADO 2 INCOMPLETAS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Rectángulo 4">
            <a:extLst>
              <a:ext uri="{FF2B5EF4-FFF2-40B4-BE49-F238E27FC236}">
                <a16:creationId xmlns:a16="http://schemas.microsoft.com/office/drawing/2014/main" id="{772256B1-D292-E948-8427-5A5405B76682}"/>
              </a:ext>
            </a:extLst>
          </p:cNvPr>
          <p:cNvSpPr/>
          <p:nvPr/>
        </p:nvSpPr>
        <p:spPr>
          <a:xfrm>
            <a:off x="755576" y="1340768"/>
            <a:ext cx="7632848" cy="4124206"/>
          </a:xfrm>
          <a:prstGeom prst="rect">
            <a:avLst/>
          </a:prstGeom>
        </p:spPr>
        <p:txBody>
          <a:bodyPr wrap="square">
            <a:spAutoFit/>
          </a:bodyPr>
          <a:lstStyle/>
          <a:p>
            <a:pPr marL="23813">
              <a:spcBef>
                <a:spcPts val="600"/>
              </a:spcBef>
              <a:spcAft>
                <a:spcPts val="600"/>
              </a:spcAft>
            </a:pPr>
            <a:r>
              <a:rPr lang="es-ES"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x</a:t>
            </a:r>
            <a:r>
              <a:rPr lang="es-ES" sz="4400" baseline="30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2</a:t>
            </a:r>
            <a:r>
              <a:rPr lang="es-ES"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 4x = 0 (cuando a=0)</a:t>
            </a:r>
            <a:endParaRPr lang="es-ES" sz="4400" dirty="0">
              <a:solidFill>
                <a:schemeClr val="bg1"/>
              </a:solidFill>
              <a:latin typeface="Times New Roman" panose="02020603050405020304" pitchFamily="18" charset="0"/>
              <a:ea typeface="Times New Roman" panose="02020603050405020304" pitchFamily="18" charset="0"/>
            </a:endParaRPr>
          </a:p>
          <a:p>
            <a:pPr marL="23813">
              <a:spcBef>
                <a:spcPts val="600"/>
              </a:spcBef>
              <a:spcAft>
                <a:spcPts val="600"/>
              </a:spcAft>
            </a:pPr>
            <a:r>
              <a:rPr lang="es-ES"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endParaRPr lang="es-ES" sz="4400" dirty="0">
              <a:solidFill>
                <a:schemeClr val="bg1"/>
              </a:solidFill>
              <a:latin typeface="Times New Roman" panose="02020603050405020304" pitchFamily="18" charset="0"/>
              <a:ea typeface="Times New Roman" panose="02020603050405020304" pitchFamily="18" charset="0"/>
            </a:endParaRPr>
          </a:p>
          <a:p>
            <a:pPr marL="23813">
              <a:spcBef>
                <a:spcPts val="600"/>
              </a:spcBef>
              <a:spcAft>
                <a:spcPts val="600"/>
              </a:spcAft>
            </a:pPr>
            <a:r>
              <a:rPr lang="es-ES"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endParaRPr lang="es-ES" sz="4400" dirty="0">
              <a:solidFill>
                <a:schemeClr val="bg1"/>
              </a:solidFill>
              <a:latin typeface="Times New Roman" panose="02020603050405020304" pitchFamily="18" charset="0"/>
              <a:ea typeface="Times New Roman" panose="02020603050405020304" pitchFamily="18" charset="0"/>
            </a:endParaRPr>
          </a:p>
          <a:p>
            <a:pPr marL="23813">
              <a:spcBef>
                <a:spcPts val="600"/>
              </a:spcBef>
              <a:spcAft>
                <a:spcPts val="600"/>
              </a:spcAft>
            </a:pPr>
            <a:r>
              <a:rPr lang="es-ES"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x</a:t>
            </a:r>
            <a:r>
              <a:rPr lang="es-ES" sz="4400" baseline="30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2</a:t>
            </a:r>
            <a:r>
              <a:rPr lang="es-ES" sz="4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-4=0 (cuando b=0)</a:t>
            </a:r>
          </a:p>
          <a:p>
            <a:pPr marL="23813">
              <a:spcBef>
                <a:spcPts val="600"/>
              </a:spcBef>
              <a:spcAft>
                <a:spcPts val="600"/>
              </a:spcAft>
            </a:pPr>
            <a:endParaRPr lang="es-ES"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23813">
              <a:spcBef>
                <a:spcPts val="600"/>
              </a:spcBef>
              <a:spcAft>
                <a:spcPts val="600"/>
              </a:spcAft>
            </a:pPr>
            <a:endParaRPr lang="es-E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572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61</a:t>
            </a:r>
          </a:p>
        </p:txBody>
      </p:sp>
      <p:sp>
        <p:nvSpPr>
          <p:cNvPr id="6" name="Rectángulo 5">
            <a:extLst>
              <a:ext uri="{FF2B5EF4-FFF2-40B4-BE49-F238E27FC236}">
                <a16:creationId xmlns:a16="http://schemas.microsoft.com/office/drawing/2014/main" id="{E414A896-D277-AD41-A309-9786FEF9A3B3}"/>
              </a:ext>
            </a:extLst>
          </p:cNvPr>
          <p:cNvSpPr/>
          <p:nvPr/>
        </p:nvSpPr>
        <p:spPr>
          <a:xfrm>
            <a:off x="2218493" y="1021387"/>
            <a:ext cx="6925507" cy="556434"/>
          </a:xfrm>
          <a:prstGeom prst="rect">
            <a:avLst/>
          </a:prstGeom>
        </p:spPr>
        <p:txBody>
          <a:bodyPr wrap="square">
            <a:spAutoFit/>
          </a:bodyPr>
          <a:lstStyle/>
          <a:p>
            <a:pPr algn="just">
              <a:lnSpc>
                <a:spcPct val="115000"/>
              </a:lnSpc>
              <a:spcBef>
                <a:spcPts val="600"/>
              </a:spcBef>
              <a:spcAft>
                <a:spcPts val="600"/>
              </a:spcAft>
              <a:buSzPts val="1200"/>
            </a:pPr>
            <a:r>
              <a:rPr lang="es-ES" sz="2800" dirty="0">
                <a:solidFill>
                  <a:schemeClr val="bg1"/>
                </a:solidFill>
                <a:latin typeface="Calibri" panose="020F0502020204030204" pitchFamily="34" charset="0"/>
                <a:cs typeface="Times New Roman" panose="02020603050405020304" pitchFamily="18" charset="0"/>
              </a:rPr>
              <a:t>Resuelve las siguientes ecuaciones:</a:t>
            </a:r>
            <a:endParaRPr lang="es-ES" sz="2800" dirty="0">
              <a:solidFill>
                <a:schemeClr val="bg1"/>
              </a:solidFill>
              <a:latin typeface="Times New Roman" panose="02020603050405020304" pitchFamily="18" charset="0"/>
              <a:ea typeface="Times New Roman" panose="02020603050405020304" pitchFamily="18" charset="0"/>
            </a:endParaRPr>
          </a:p>
        </p:txBody>
      </p:sp>
      <p:graphicFrame>
        <p:nvGraphicFramePr>
          <p:cNvPr id="2" name="Tabla 1">
            <a:extLst>
              <a:ext uri="{FF2B5EF4-FFF2-40B4-BE49-F238E27FC236}">
                <a16:creationId xmlns:a16="http://schemas.microsoft.com/office/drawing/2014/main" id="{04E95C7B-F66E-D84D-9106-9047DDBED6AA}"/>
              </a:ext>
            </a:extLst>
          </p:cNvPr>
          <p:cNvGraphicFramePr>
            <a:graphicFrameLocks noGrp="1"/>
          </p:cNvGraphicFramePr>
          <p:nvPr>
            <p:extLst>
              <p:ext uri="{D42A27DB-BD31-4B8C-83A1-F6EECF244321}">
                <p14:modId xmlns:p14="http://schemas.microsoft.com/office/powerpoint/2010/main" val="2042472048"/>
              </p:ext>
            </p:extLst>
          </p:nvPr>
        </p:nvGraphicFramePr>
        <p:xfrm>
          <a:off x="487172" y="1711597"/>
          <a:ext cx="8045268" cy="4319227"/>
        </p:xfrm>
        <a:graphic>
          <a:graphicData uri="http://schemas.openxmlformats.org/drawingml/2006/table">
            <a:tbl>
              <a:tblPr firstRow="1" firstCol="1" bandRow="1">
                <a:tableStyleId>{5C22544A-7EE6-4342-B048-85BDC9FD1C3A}</a:tableStyleId>
              </a:tblPr>
              <a:tblGrid>
                <a:gridCol w="4022634">
                  <a:extLst>
                    <a:ext uri="{9D8B030D-6E8A-4147-A177-3AD203B41FA5}">
                      <a16:colId xmlns:a16="http://schemas.microsoft.com/office/drawing/2014/main" val="4245031613"/>
                    </a:ext>
                  </a:extLst>
                </a:gridCol>
                <a:gridCol w="4022634">
                  <a:extLst>
                    <a:ext uri="{9D8B030D-6E8A-4147-A177-3AD203B41FA5}">
                      <a16:colId xmlns:a16="http://schemas.microsoft.com/office/drawing/2014/main" val="1341803921"/>
                    </a:ext>
                  </a:extLst>
                </a:gridCol>
              </a:tblGrid>
              <a:tr h="0">
                <a:tc>
                  <a:txBody>
                    <a:bodyPr/>
                    <a:lstStyle/>
                    <a:p>
                      <a:pPr>
                        <a:spcAft>
                          <a:spcPts val="0"/>
                        </a:spcAft>
                      </a:pPr>
                      <a:r>
                        <a:rPr lang="es-ES" sz="2800" b="1" dirty="0">
                          <a:solidFill>
                            <a:schemeClr val="bg1"/>
                          </a:solidFill>
                          <a:effectLst/>
                        </a:rPr>
                        <a:t>a) x</a:t>
                      </a:r>
                      <a:r>
                        <a:rPr lang="es-ES" sz="2800" b="1" baseline="30000" dirty="0">
                          <a:solidFill>
                            <a:schemeClr val="bg1"/>
                          </a:solidFill>
                          <a:effectLst/>
                        </a:rPr>
                        <a:t>2</a:t>
                      </a:r>
                      <a:r>
                        <a:rPr lang="es-ES" sz="2800" b="1" dirty="0">
                          <a:solidFill>
                            <a:schemeClr val="bg1"/>
                          </a:solidFill>
                          <a:effectLst/>
                        </a:rPr>
                        <a:t>-5x =0</a:t>
                      </a:r>
                    </a:p>
                    <a:p>
                      <a:pPr>
                        <a:spcAft>
                          <a:spcPts val="0"/>
                        </a:spcAft>
                      </a:pPr>
                      <a:r>
                        <a:rPr lang="es-ES" sz="2800" b="1" dirty="0">
                          <a:solidFill>
                            <a:schemeClr val="bg1"/>
                          </a:solidFill>
                          <a:effectLst/>
                        </a:rPr>
                        <a:t> </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800" b="1" dirty="0">
                          <a:solidFill>
                            <a:schemeClr val="bg1"/>
                          </a:solidFill>
                          <a:effectLst/>
                        </a:rPr>
                        <a:t>b) x</a:t>
                      </a:r>
                      <a:r>
                        <a:rPr lang="es-ES" sz="2800" b="1" baseline="30000" dirty="0">
                          <a:solidFill>
                            <a:schemeClr val="bg1"/>
                          </a:solidFill>
                          <a:effectLst/>
                        </a:rPr>
                        <a:t>2</a:t>
                      </a:r>
                      <a:r>
                        <a:rPr lang="es-ES" sz="2800" b="1" dirty="0">
                          <a:solidFill>
                            <a:schemeClr val="bg1"/>
                          </a:solidFill>
                          <a:effectLst/>
                        </a:rPr>
                        <a:t>-9 =0</a:t>
                      </a:r>
                    </a:p>
                    <a:p>
                      <a:pPr>
                        <a:spcAft>
                          <a:spcPts val="0"/>
                        </a:spcAft>
                      </a:pPr>
                      <a:r>
                        <a:rPr lang="es-ES" sz="2800" b="1" dirty="0">
                          <a:solidFill>
                            <a:schemeClr val="bg1"/>
                          </a:solidFill>
                          <a:effectLst/>
                        </a:rPr>
                        <a:t> </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661188919"/>
                  </a:ext>
                </a:extLst>
              </a:tr>
              <a:tr h="722039">
                <a:tc>
                  <a:txBody>
                    <a:bodyPr/>
                    <a:lstStyle/>
                    <a:p>
                      <a:pPr>
                        <a:spcAft>
                          <a:spcPts val="0"/>
                        </a:spcAft>
                      </a:pPr>
                      <a:r>
                        <a:rPr lang="es-ES" sz="2800" b="1" dirty="0">
                          <a:solidFill>
                            <a:schemeClr val="bg1"/>
                          </a:solidFill>
                          <a:effectLst/>
                        </a:rPr>
                        <a:t>c) 2x</a:t>
                      </a:r>
                      <a:r>
                        <a:rPr lang="es-ES" sz="2800" b="1" baseline="30000" dirty="0">
                          <a:solidFill>
                            <a:schemeClr val="bg1"/>
                          </a:solidFill>
                          <a:effectLst/>
                        </a:rPr>
                        <a:t>2</a:t>
                      </a:r>
                      <a:r>
                        <a:rPr lang="es-ES" sz="2800" b="1" dirty="0">
                          <a:solidFill>
                            <a:schemeClr val="bg1"/>
                          </a:solidFill>
                          <a:effectLst/>
                        </a:rPr>
                        <a:t>-8 =0</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800" b="1" dirty="0">
                          <a:solidFill>
                            <a:schemeClr val="bg1"/>
                          </a:solidFill>
                          <a:effectLst/>
                        </a:rPr>
                        <a:t>d) x</a:t>
                      </a:r>
                      <a:r>
                        <a:rPr lang="es-ES" sz="2800" b="1" baseline="30000" dirty="0">
                          <a:solidFill>
                            <a:schemeClr val="bg1"/>
                          </a:solidFill>
                          <a:effectLst/>
                        </a:rPr>
                        <a:t>2</a:t>
                      </a:r>
                      <a:r>
                        <a:rPr lang="es-ES" sz="2800" b="1" dirty="0">
                          <a:solidFill>
                            <a:schemeClr val="bg1"/>
                          </a:solidFill>
                          <a:effectLst/>
                        </a:rPr>
                        <a:t>-9x =0</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76661506"/>
                  </a:ext>
                </a:extLst>
              </a:tr>
              <a:tr h="722039">
                <a:tc>
                  <a:txBody>
                    <a:bodyPr/>
                    <a:lstStyle/>
                    <a:p>
                      <a:pPr>
                        <a:spcAft>
                          <a:spcPts val="0"/>
                        </a:spcAft>
                      </a:pPr>
                      <a:r>
                        <a:rPr lang="es-ES" sz="2800" b="1" dirty="0">
                          <a:solidFill>
                            <a:schemeClr val="bg1"/>
                          </a:solidFill>
                          <a:effectLst/>
                        </a:rPr>
                        <a:t>e) x</a:t>
                      </a:r>
                      <a:r>
                        <a:rPr lang="es-ES" sz="2800" b="1" baseline="30000" dirty="0">
                          <a:solidFill>
                            <a:schemeClr val="bg1"/>
                          </a:solidFill>
                          <a:effectLst/>
                        </a:rPr>
                        <a:t>2</a:t>
                      </a:r>
                      <a:r>
                        <a:rPr lang="es-ES" sz="2800" b="1" dirty="0">
                          <a:solidFill>
                            <a:schemeClr val="bg1"/>
                          </a:solidFill>
                          <a:effectLst/>
                        </a:rPr>
                        <a:t>-3x =0 </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800" b="1" dirty="0">
                          <a:solidFill>
                            <a:schemeClr val="bg1"/>
                          </a:solidFill>
                          <a:effectLst/>
                        </a:rPr>
                        <a:t>f) x</a:t>
                      </a:r>
                      <a:r>
                        <a:rPr lang="es-ES" sz="2800" b="1" baseline="30000" dirty="0">
                          <a:solidFill>
                            <a:schemeClr val="bg1"/>
                          </a:solidFill>
                          <a:effectLst/>
                        </a:rPr>
                        <a:t>2</a:t>
                      </a:r>
                      <a:r>
                        <a:rPr lang="es-ES" sz="2800" b="1" dirty="0">
                          <a:solidFill>
                            <a:schemeClr val="bg1"/>
                          </a:solidFill>
                          <a:effectLst/>
                        </a:rPr>
                        <a:t>-16 =0</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24990772"/>
                  </a:ext>
                </a:extLst>
              </a:tr>
              <a:tr h="722039">
                <a:tc>
                  <a:txBody>
                    <a:bodyPr/>
                    <a:lstStyle/>
                    <a:p>
                      <a:pPr>
                        <a:spcAft>
                          <a:spcPts val="0"/>
                        </a:spcAft>
                      </a:pPr>
                      <a:r>
                        <a:rPr lang="es-ES" sz="2800" b="1" dirty="0">
                          <a:solidFill>
                            <a:schemeClr val="bg1"/>
                          </a:solidFill>
                          <a:effectLst/>
                        </a:rPr>
                        <a:t>g) 2x</a:t>
                      </a:r>
                      <a:r>
                        <a:rPr lang="es-ES" sz="2800" b="1" baseline="30000" dirty="0">
                          <a:solidFill>
                            <a:schemeClr val="bg1"/>
                          </a:solidFill>
                          <a:effectLst/>
                        </a:rPr>
                        <a:t>2</a:t>
                      </a:r>
                      <a:r>
                        <a:rPr lang="es-ES" sz="2800" b="1" dirty="0">
                          <a:solidFill>
                            <a:schemeClr val="bg1"/>
                          </a:solidFill>
                          <a:effectLst/>
                        </a:rPr>
                        <a:t>-4x =0</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800" b="1" dirty="0">
                          <a:solidFill>
                            <a:schemeClr val="bg1"/>
                          </a:solidFill>
                          <a:effectLst/>
                        </a:rPr>
                        <a:t>h) 2x</a:t>
                      </a:r>
                      <a:r>
                        <a:rPr lang="es-ES" sz="2800" b="1" baseline="30000" dirty="0">
                          <a:solidFill>
                            <a:schemeClr val="bg1"/>
                          </a:solidFill>
                          <a:effectLst/>
                        </a:rPr>
                        <a:t>2</a:t>
                      </a:r>
                      <a:r>
                        <a:rPr lang="es-ES" sz="2800" b="1" dirty="0">
                          <a:solidFill>
                            <a:schemeClr val="bg1"/>
                          </a:solidFill>
                          <a:effectLst/>
                        </a:rPr>
                        <a:t>-18 =0</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26572388"/>
                  </a:ext>
                </a:extLst>
              </a:tr>
              <a:tr h="722039">
                <a:tc>
                  <a:txBody>
                    <a:bodyPr/>
                    <a:lstStyle/>
                    <a:p>
                      <a:pPr>
                        <a:spcAft>
                          <a:spcPts val="0"/>
                        </a:spcAft>
                      </a:pPr>
                      <a:r>
                        <a:rPr lang="es-ES" sz="2800" b="1" dirty="0">
                          <a:solidFill>
                            <a:schemeClr val="bg1"/>
                          </a:solidFill>
                          <a:effectLst/>
                        </a:rPr>
                        <a:t>i) x</a:t>
                      </a:r>
                      <a:r>
                        <a:rPr lang="es-ES" sz="2800" b="1" baseline="30000" dirty="0">
                          <a:solidFill>
                            <a:schemeClr val="bg1"/>
                          </a:solidFill>
                          <a:effectLst/>
                        </a:rPr>
                        <a:t>2</a:t>
                      </a:r>
                      <a:r>
                        <a:rPr lang="es-ES" sz="2800" b="1" dirty="0">
                          <a:solidFill>
                            <a:schemeClr val="bg1"/>
                          </a:solidFill>
                          <a:effectLst/>
                        </a:rPr>
                        <a:t> = 6x</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800" b="1" dirty="0">
                          <a:solidFill>
                            <a:schemeClr val="bg1"/>
                          </a:solidFill>
                          <a:effectLst/>
                        </a:rPr>
                        <a:t>j) 4x</a:t>
                      </a:r>
                      <a:r>
                        <a:rPr lang="es-ES" sz="2800" b="1" baseline="30000" dirty="0">
                          <a:solidFill>
                            <a:schemeClr val="bg1"/>
                          </a:solidFill>
                          <a:effectLst/>
                        </a:rPr>
                        <a:t>2</a:t>
                      </a:r>
                      <a:r>
                        <a:rPr lang="es-ES" sz="2800" b="1" dirty="0">
                          <a:solidFill>
                            <a:schemeClr val="bg1"/>
                          </a:solidFill>
                          <a:effectLst/>
                        </a:rPr>
                        <a:t>-9 =0</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07982238"/>
                  </a:ext>
                </a:extLst>
              </a:tr>
              <a:tr h="577631">
                <a:tc>
                  <a:txBody>
                    <a:bodyPr/>
                    <a:lstStyle/>
                    <a:p>
                      <a:pPr>
                        <a:spcAft>
                          <a:spcPts val="0"/>
                        </a:spcAft>
                      </a:pPr>
                      <a:r>
                        <a:rPr lang="es-ES" sz="2800" b="1" dirty="0">
                          <a:solidFill>
                            <a:schemeClr val="bg1"/>
                          </a:solidFill>
                          <a:effectLst/>
                        </a:rPr>
                        <a:t>k) x</a:t>
                      </a:r>
                      <a:r>
                        <a:rPr lang="es-ES" sz="2800" b="1" baseline="30000" dirty="0">
                          <a:solidFill>
                            <a:schemeClr val="bg1"/>
                          </a:solidFill>
                          <a:effectLst/>
                        </a:rPr>
                        <a:t>2</a:t>
                      </a:r>
                      <a:r>
                        <a:rPr lang="es-ES" sz="2800" b="1" dirty="0">
                          <a:solidFill>
                            <a:schemeClr val="bg1"/>
                          </a:solidFill>
                          <a:effectLst/>
                        </a:rPr>
                        <a:t> = 0</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spcAft>
                          <a:spcPts val="0"/>
                        </a:spcAft>
                      </a:pPr>
                      <a:r>
                        <a:rPr lang="es-ES" sz="2800" b="1" dirty="0">
                          <a:solidFill>
                            <a:schemeClr val="bg1"/>
                          </a:solidFill>
                          <a:effectLst/>
                        </a:rPr>
                        <a:t>l) x</a:t>
                      </a:r>
                      <a:r>
                        <a:rPr lang="es-ES" sz="2800" b="1" baseline="30000" dirty="0">
                          <a:solidFill>
                            <a:schemeClr val="bg1"/>
                          </a:solidFill>
                          <a:effectLst/>
                        </a:rPr>
                        <a:t>2 </a:t>
                      </a:r>
                      <a:r>
                        <a:rPr lang="es-ES" sz="2800" b="1" dirty="0">
                          <a:solidFill>
                            <a:schemeClr val="bg1"/>
                          </a:solidFill>
                          <a:effectLst/>
                        </a:rPr>
                        <a:t>+ 6 =10</a:t>
                      </a:r>
                      <a:endParaRPr lang="es-E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53" marR="54153"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02805090"/>
                  </a:ext>
                </a:extLst>
              </a:tr>
            </a:tbl>
          </a:graphicData>
        </a:graphic>
      </p:graphicFrame>
    </p:spTree>
    <p:extLst>
      <p:ext uri="{BB962C8B-B14F-4D97-AF65-F5344CB8AC3E}">
        <p14:creationId xmlns:p14="http://schemas.microsoft.com/office/powerpoint/2010/main" val="507732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62</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1326132"/>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La suma de número y su cuadrado es 30.  ¿Cuál es el número?. Utiliza ecuaciones.</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6589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63</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1963230"/>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Hace 7 años el cuadrado de la edad de Antonio era 36. ¿Cuántos años tiene ahora?. </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162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¿SON SOLUCIÓN DE LA ECUACIÓN?</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 name="CuadroTexto 5">
            <a:extLst>
              <a:ext uri="{FF2B5EF4-FFF2-40B4-BE49-F238E27FC236}">
                <a16:creationId xmlns:a16="http://schemas.microsoft.com/office/drawing/2014/main" id="{A869159A-4E6F-4B46-BD12-064137BC274C}"/>
              </a:ext>
            </a:extLst>
          </p:cNvPr>
          <p:cNvSpPr txBox="1"/>
          <p:nvPr/>
        </p:nvSpPr>
        <p:spPr>
          <a:xfrm>
            <a:off x="507057" y="1114424"/>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35</a:t>
            </a:r>
          </a:p>
        </p:txBody>
      </p:sp>
      <p:sp>
        <p:nvSpPr>
          <p:cNvPr id="7" name="Rectángulo 6">
            <a:extLst>
              <a:ext uri="{FF2B5EF4-FFF2-40B4-BE49-F238E27FC236}">
                <a16:creationId xmlns:a16="http://schemas.microsoft.com/office/drawing/2014/main" id="{A5B1F125-9025-5A44-B0A2-77D148C6AEFB}"/>
              </a:ext>
            </a:extLst>
          </p:cNvPr>
          <p:cNvSpPr/>
          <p:nvPr/>
        </p:nvSpPr>
        <p:spPr>
          <a:xfrm>
            <a:off x="523304" y="1628800"/>
            <a:ext cx="8097391" cy="738664"/>
          </a:xfrm>
          <a:prstGeom prst="rect">
            <a:avLst/>
          </a:prstGeom>
        </p:spPr>
        <p:txBody>
          <a:bodyPr wrap="square">
            <a:spAutoFit/>
          </a:bodyPr>
          <a:lstStyle/>
          <a:p>
            <a:pPr algn="just"/>
            <a:r>
              <a:rPr lang="es-ES" dirty="0">
                <a:solidFill>
                  <a:schemeClr val="bg1"/>
                </a:solidFill>
              </a:rPr>
              <a:t>Comprueba si los siguientes números son solución de estas ecuaciones de grado 1:</a:t>
            </a:r>
            <a:r>
              <a:rPr lang="es-ES" sz="2400" dirty="0">
                <a:solidFill>
                  <a:schemeClr val="bg1"/>
                </a:solidFill>
              </a:rPr>
              <a:t> </a:t>
            </a:r>
          </a:p>
        </p:txBody>
      </p:sp>
      <p:graphicFrame>
        <p:nvGraphicFramePr>
          <p:cNvPr id="5" name="Tabla 4">
            <a:extLst>
              <a:ext uri="{FF2B5EF4-FFF2-40B4-BE49-F238E27FC236}">
                <a16:creationId xmlns:a16="http://schemas.microsoft.com/office/drawing/2014/main" id="{2F20B234-20C4-184B-A51E-2241D0A95FBE}"/>
              </a:ext>
            </a:extLst>
          </p:cNvPr>
          <p:cNvGraphicFramePr>
            <a:graphicFrameLocks noGrp="1"/>
          </p:cNvGraphicFramePr>
          <p:nvPr>
            <p:extLst>
              <p:ext uri="{D42A27DB-BD31-4B8C-83A1-F6EECF244321}">
                <p14:modId xmlns:p14="http://schemas.microsoft.com/office/powerpoint/2010/main" val="536375349"/>
              </p:ext>
            </p:extLst>
          </p:nvPr>
        </p:nvGraphicFramePr>
        <p:xfrm>
          <a:off x="523303" y="2517221"/>
          <a:ext cx="8097392" cy="3810000"/>
        </p:xfrm>
        <a:graphic>
          <a:graphicData uri="http://schemas.openxmlformats.org/drawingml/2006/table">
            <a:tbl>
              <a:tblPr firstRow="1" firstCol="1" bandRow="1">
                <a:tableStyleId>{5C22544A-7EE6-4342-B048-85BDC9FD1C3A}</a:tableStyleId>
              </a:tblPr>
              <a:tblGrid>
                <a:gridCol w="8097392">
                  <a:extLst>
                    <a:ext uri="{9D8B030D-6E8A-4147-A177-3AD203B41FA5}">
                      <a16:colId xmlns:a16="http://schemas.microsoft.com/office/drawing/2014/main" val="4036080926"/>
                    </a:ext>
                  </a:extLst>
                </a:gridCol>
              </a:tblGrid>
              <a:tr h="715215">
                <a:tc>
                  <a:txBody>
                    <a:bodyPr/>
                    <a:lstStyle/>
                    <a:p>
                      <a:pPr marL="457200" indent="-457200">
                        <a:spcBef>
                          <a:spcPts val="600"/>
                        </a:spcBef>
                        <a:spcAft>
                          <a:spcPts val="600"/>
                        </a:spcAft>
                        <a:buAutoNum type="alphaLcParenR"/>
                      </a:pPr>
                      <a:r>
                        <a:rPr lang="es-ES" sz="2000" dirty="0">
                          <a:solidFill>
                            <a:schemeClr val="bg1"/>
                          </a:solidFill>
                          <a:effectLst/>
                        </a:rPr>
                        <a:t>¿x=1 es solución de 2x+2=3x+1?</a:t>
                      </a:r>
                    </a:p>
                    <a:p>
                      <a:pPr marL="457200" indent="-457200">
                        <a:spcBef>
                          <a:spcPts val="600"/>
                        </a:spcBef>
                        <a:spcAft>
                          <a:spcPts val="600"/>
                        </a:spcAft>
                        <a:buAutoNum type="alphaLcParenR"/>
                      </a:pPr>
                      <a:endParaRPr lang="es-E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43825328"/>
                  </a:ext>
                </a:extLst>
              </a:tr>
              <a:tr h="715215">
                <a:tc>
                  <a:txBody>
                    <a:bodyPr/>
                    <a:lstStyle/>
                    <a:p>
                      <a:pPr>
                        <a:spcBef>
                          <a:spcPts val="600"/>
                        </a:spcBef>
                        <a:spcAft>
                          <a:spcPts val="600"/>
                        </a:spcAft>
                      </a:pPr>
                      <a:r>
                        <a:rPr lang="es-ES" sz="2000" dirty="0">
                          <a:solidFill>
                            <a:schemeClr val="bg1"/>
                          </a:solidFill>
                          <a:effectLst/>
                        </a:rPr>
                        <a:t>b) ¿x=-2 es solución de 2x+2=4x+5?</a:t>
                      </a:r>
                    </a:p>
                    <a:p>
                      <a:pPr>
                        <a:spcBef>
                          <a:spcPts val="600"/>
                        </a:spcBef>
                        <a:spcAft>
                          <a:spcPts val="600"/>
                        </a:spcAft>
                      </a:pPr>
                      <a:endParaRPr lang="es-E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22384013"/>
                  </a:ext>
                </a:extLst>
              </a:tr>
              <a:tr h="715215">
                <a:tc>
                  <a:txBody>
                    <a:bodyPr/>
                    <a:lstStyle/>
                    <a:p>
                      <a:pPr>
                        <a:spcBef>
                          <a:spcPts val="600"/>
                        </a:spcBef>
                        <a:spcAft>
                          <a:spcPts val="600"/>
                        </a:spcAft>
                      </a:pPr>
                      <a:r>
                        <a:rPr lang="es-ES" sz="2000">
                          <a:solidFill>
                            <a:schemeClr val="bg1"/>
                          </a:solidFill>
                          <a:effectLst/>
                        </a:rPr>
                        <a:t>c) ¿a=0 es solución de a</a:t>
                      </a:r>
                      <a:r>
                        <a:rPr lang="es-ES" sz="2000" baseline="30000">
                          <a:solidFill>
                            <a:schemeClr val="bg1"/>
                          </a:solidFill>
                          <a:effectLst/>
                        </a:rPr>
                        <a:t>2</a:t>
                      </a:r>
                      <a:r>
                        <a:rPr lang="es-ES" sz="2000">
                          <a:solidFill>
                            <a:schemeClr val="bg1"/>
                          </a:solidFill>
                          <a:effectLst/>
                        </a:rPr>
                        <a:t>+2=2a+1?</a:t>
                      </a:r>
                    </a:p>
                    <a:p>
                      <a:pPr>
                        <a:spcBef>
                          <a:spcPts val="600"/>
                        </a:spcBef>
                        <a:spcAft>
                          <a:spcPts val="600"/>
                        </a:spcAft>
                      </a:pPr>
                      <a:r>
                        <a:rPr lang="es-ES" sz="2000">
                          <a:solidFill>
                            <a:schemeClr val="bg1"/>
                          </a:solidFill>
                          <a:effectLst/>
                        </a:rPr>
                        <a:t> </a:t>
                      </a:r>
                      <a:endParaRPr lang="es-E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35014783"/>
                  </a:ext>
                </a:extLst>
              </a:tr>
              <a:tr h="715215">
                <a:tc>
                  <a:txBody>
                    <a:bodyPr/>
                    <a:lstStyle/>
                    <a:p>
                      <a:pPr>
                        <a:spcBef>
                          <a:spcPts val="600"/>
                        </a:spcBef>
                        <a:spcAft>
                          <a:spcPts val="600"/>
                        </a:spcAft>
                      </a:pPr>
                      <a:r>
                        <a:rPr lang="es-ES" sz="2000">
                          <a:solidFill>
                            <a:schemeClr val="bg1"/>
                          </a:solidFill>
                          <a:effectLst/>
                        </a:rPr>
                        <a:t>d) ¿m=-1 es solución de 3m+2=5m+4?</a:t>
                      </a:r>
                    </a:p>
                    <a:p>
                      <a:pPr>
                        <a:spcBef>
                          <a:spcPts val="600"/>
                        </a:spcBef>
                        <a:spcAft>
                          <a:spcPts val="600"/>
                        </a:spcAft>
                      </a:pPr>
                      <a:r>
                        <a:rPr lang="es-ES" sz="2000">
                          <a:solidFill>
                            <a:schemeClr val="bg1"/>
                          </a:solidFill>
                          <a:effectLst/>
                        </a:rPr>
                        <a:t> </a:t>
                      </a:r>
                      <a:endParaRPr lang="es-E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48709897"/>
                  </a:ext>
                </a:extLst>
              </a:tr>
              <a:tr h="715215">
                <a:tc>
                  <a:txBody>
                    <a:bodyPr/>
                    <a:lstStyle/>
                    <a:p>
                      <a:pPr>
                        <a:spcBef>
                          <a:spcPts val="600"/>
                        </a:spcBef>
                        <a:spcAft>
                          <a:spcPts val="600"/>
                        </a:spcAft>
                      </a:pPr>
                      <a:r>
                        <a:rPr lang="es-ES" sz="2000" dirty="0">
                          <a:solidFill>
                            <a:schemeClr val="bg1"/>
                          </a:solidFill>
                          <a:effectLst/>
                        </a:rPr>
                        <a:t>e) ¿x=5 es solución de x</a:t>
                      </a:r>
                      <a:r>
                        <a:rPr lang="es-ES" sz="2000" baseline="30000" dirty="0">
                          <a:solidFill>
                            <a:schemeClr val="bg1"/>
                          </a:solidFill>
                          <a:effectLst/>
                        </a:rPr>
                        <a:t>2</a:t>
                      </a:r>
                      <a:r>
                        <a:rPr lang="es-ES" sz="2000" dirty="0">
                          <a:solidFill>
                            <a:schemeClr val="bg1"/>
                          </a:solidFill>
                          <a:effectLst/>
                        </a:rPr>
                        <a:t>+x=4x+10?</a:t>
                      </a:r>
                    </a:p>
                    <a:p>
                      <a:pPr>
                        <a:spcBef>
                          <a:spcPts val="600"/>
                        </a:spcBef>
                        <a:spcAft>
                          <a:spcPts val="600"/>
                        </a:spcAft>
                      </a:pPr>
                      <a:r>
                        <a:rPr lang="es-ES" sz="2000" dirty="0">
                          <a:solidFill>
                            <a:schemeClr val="bg1"/>
                          </a:solidFill>
                          <a:effectLst/>
                        </a:rPr>
                        <a:t> </a:t>
                      </a:r>
                      <a:endParaRPr lang="es-E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48168014"/>
                  </a:ext>
                </a:extLst>
              </a:tr>
            </a:tbl>
          </a:graphicData>
        </a:graphic>
      </p:graphicFrame>
    </p:spTree>
    <p:extLst>
      <p:ext uri="{BB962C8B-B14F-4D97-AF65-F5344CB8AC3E}">
        <p14:creationId xmlns:p14="http://schemas.microsoft.com/office/powerpoint/2010/main" val="322810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64</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1963230"/>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El producto de un número por su siguiente es 42. ¿Qué números son?. Utiliza ecuaciones.</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222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ECUACIONES DE 2º GRADO</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65</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1963230"/>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Un </a:t>
            </a:r>
            <a:r>
              <a:rPr lang="es-ES" sz="3600" b="1" u="sng" dirty="0">
                <a:solidFill>
                  <a:schemeClr val="bg1"/>
                </a:solidFill>
                <a:latin typeface="Calibri" panose="020F0502020204030204" pitchFamily="34" charset="0"/>
                <a:cs typeface="Times New Roman" panose="02020603050405020304" pitchFamily="18" charset="0"/>
              </a:rPr>
              <a:t>triángulo rectángulo </a:t>
            </a:r>
            <a:r>
              <a:rPr lang="es-ES" sz="3600" dirty="0">
                <a:solidFill>
                  <a:schemeClr val="bg1"/>
                </a:solidFill>
                <a:latin typeface="Calibri" panose="020F0502020204030204" pitchFamily="34" charset="0"/>
                <a:cs typeface="Times New Roman" panose="02020603050405020304" pitchFamily="18" charset="0"/>
              </a:rPr>
              <a:t>tiene como lados 3 números consecutivos.  ¿Cuánto mide cada lado?. </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8294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a:t>
            </a:r>
          </a:p>
        </p:txBody>
      </p:sp>
      <p:sp>
        <p:nvSpPr>
          <p:cNvPr id="6" name="5 Rectángulo redondeado"/>
          <p:cNvSpPr/>
          <p:nvPr/>
        </p:nvSpPr>
        <p:spPr>
          <a:xfrm>
            <a:off x="1331640" y="1412776"/>
            <a:ext cx="6624736" cy="475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Hoja de Problemas de Ecuaciones Extra de grado 2 para entregar del final de tema </a:t>
            </a:r>
          </a:p>
        </p:txBody>
      </p:sp>
    </p:spTree>
    <p:extLst>
      <p:ext uri="{BB962C8B-B14F-4D97-AF65-F5344CB8AC3E}">
        <p14:creationId xmlns:p14="http://schemas.microsoft.com/office/powerpoint/2010/main" val="2436177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pic>
        <p:nvPicPr>
          <p:cNvPr id="1027" name="Picture 3"/>
          <p:cNvPicPr>
            <a:picLocks noChangeAspect="1" noChangeArrowheads="1"/>
          </p:cNvPicPr>
          <p:nvPr/>
        </p:nvPicPr>
        <p:blipFill>
          <a:blip r:embed="rId2" cstate="print"/>
          <a:srcRect/>
          <a:stretch>
            <a:fillRect/>
          </a:stretch>
        </p:blipFill>
        <p:spPr bwMode="auto">
          <a:xfrm>
            <a:off x="2786050" y="1285860"/>
            <a:ext cx="3000396" cy="1108030"/>
          </a:xfrm>
          <a:prstGeom prst="rect">
            <a:avLst/>
          </a:prstGeom>
          <a:noFill/>
          <a:ln w="9525">
            <a:noFill/>
            <a:miter lim="800000"/>
            <a:headEnd/>
            <a:tailEnd/>
          </a:ln>
          <a:effectLst/>
        </p:spPr>
      </p:pic>
      <p:graphicFrame>
        <p:nvGraphicFramePr>
          <p:cNvPr id="9" name="8 Diagrama"/>
          <p:cNvGraphicFramePr/>
          <p:nvPr/>
        </p:nvGraphicFramePr>
        <p:xfrm>
          <a:off x="785786" y="3429000"/>
          <a:ext cx="7643866" cy="278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857224" y="2643182"/>
            <a:ext cx="5715040" cy="523220"/>
          </a:xfrm>
          <a:prstGeom prst="rect">
            <a:avLst/>
          </a:prstGeom>
          <a:noFill/>
        </p:spPr>
        <p:txBody>
          <a:bodyPr wrap="square" rtlCol="0">
            <a:spAutoFit/>
          </a:bodyPr>
          <a:lstStyle/>
          <a:p>
            <a:r>
              <a:rPr lang="es-ES" sz="2800" b="1" u="sng" dirty="0">
                <a:solidFill>
                  <a:schemeClr val="accent3">
                    <a:lumMod val="50000"/>
                  </a:schemeClr>
                </a:solidFill>
              </a:rPr>
              <a:t>Métodos de Resolución: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10" name="9 CuadroTexto"/>
          <p:cNvSpPr txBox="1"/>
          <p:nvPr/>
        </p:nvSpPr>
        <p:spPr>
          <a:xfrm>
            <a:off x="857224" y="2473732"/>
            <a:ext cx="5715040" cy="523220"/>
          </a:xfrm>
          <a:prstGeom prst="rect">
            <a:avLst/>
          </a:prstGeom>
          <a:noFill/>
        </p:spPr>
        <p:txBody>
          <a:bodyPr wrap="square" rtlCol="0">
            <a:spAutoFit/>
          </a:bodyPr>
          <a:lstStyle/>
          <a:p>
            <a:r>
              <a:rPr lang="es-ES" sz="2800" b="1" u="sng" dirty="0">
                <a:solidFill>
                  <a:schemeClr val="accent3">
                    <a:lumMod val="50000"/>
                  </a:schemeClr>
                </a:solidFill>
              </a:rPr>
              <a:t>Métodos de Resolución:</a:t>
            </a:r>
          </a:p>
        </p:txBody>
      </p:sp>
      <p:pic>
        <p:nvPicPr>
          <p:cNvPr id="2" name="Imagen 1">
            <a:extLst>
              <a:ext uri="{FF2B5EF4-FFF2-40B4-BE49-F238E27FC236}">
                <a16:creationId xmlns:a16="http://schemas.microsoft.com/office/drawing/2014/main" id="{0DBC59C5-83D8-3148-9F42-370CD3466C8B}"/>
              </a:ext>
            </a:extLst>
          </p:cNvPr>
          <p:cNvPicPr>
            <a:picLocks noChangeAspect="1"/>
          </p:cNvPicPr>
          <p:nvPr/>
        </p:nvPicPr>
        <p:blipFill>
          <a:blip r:embed="rId2"/>
          <a:stretch>
            <a:fillRect/>
          </a:stretch>
        </p:blipFill>
        <p:spPr>
          <a:xfrm>
            <a:off x="2843808" y="1081830"/>
            <a:ext cx="2635830" cy="1339058"/>
          </a:xfrm>
          <a:prstGeom prst="rect">
            <a:avLst/>
          </a:prstGeom>
        </p:spPr>
      </p:pic>
      <p:cxnSp>
        <p:nvCxnSpPr>
          <p:cNvPr id="5" name="Conector recto 4">
            <a:extLst>
              <a:ext uri="{FF2B5EF4-FFF2-40B4-BE49-F238E27FC236}">
                <a16:creationId xmlns:a16="http://schemas.microsoft.com/office/drawing/2014/main" id="{2C408660-97AE-A249-9A8F-014AD6D3248F}"/>
              </a:ext>
            </a:extLst>
          </p:cNvPr>
          <p:cNvCxnSpPr/>
          <p:nvPr/>
        </p:nvCxnSpPr>
        <p:spPr>
          <a:xfrm>
            <a:off x="3203848" y="3212976"/>
            <a:ext cx="0" cy="2880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2F33632A-630C-3D43-9B64-578845729860}"/>
              </a:ext>
            </a:extLst>
          </p:cNvPr>
          <p:cNvCxnSpPr/>
          <p:nvPr/>
        </p:nvCxnSpPr>
        <p:spPr>
          <a:xfrm>
            <a:off x="5940152" y="3212976"/>
            <a:ext cx="0" cy="28803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236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66</a:t>
            </a:r>
          </a:p>
        </p:txBody>
      </p:sp>
      <p:sp>
        <p:nvSpPr>
          <p:cNvPr id="6" name="Rectángulo 5">
            <a:extLst>
              <a:ext uri="{FF2B5EF4-FFF2-40B4-BE49-F238E27FC236}">
                <a16:creationId xmlns:a16="http://schemas.microsoft.com/office/drawing/2014/main" id="{E414A896-D277-AD41-A309-9786FEF9A3B3}"/>
              </a:ext>
            </a:extLst>
          </p:cNvPr>
          <p:cNvSpPr/>
          <p:nvPr/>
        </p:nvSpPr>
        <p:spPr>
          <a:xfrm>
            <a:off x="2195736" y="1100477"/>
            <a:ext cx="6233041" cy="916854"/>
          </a:xfrm>
          <a:prstGeom prst="rect">
            <a:avLst/>
          </a:prstGeom>
        </p:spPr>
        <p:txBody>
          <a:bodyPr wrap="square">
            <a:spAutoFit/>
          </a:bodyPr>
          <a:lstStyle/>
          <a:p>
            <a:pPr algn="just">
              <a:lnSpc>
                <a:spcPct val="115000"/>
              </a:lnSpc>
              <a:spcBef>
                <a:spcPts val="600"/>
              </a:spcBef>
              <a:spcAft>
                <a:spcPts val="600"/>
              </a:spcAft>
              <a:buSzPts val="1200"/>
            </a:pPr>
            <a:r>
              <a:rPr lang="es-ES" sz="2400" dirty="0">
                <a:solidFill>
                  <a:schemeClr val="bg1"/>
                </a:solidFill>
                <a:latin typeface="Calibri" panose="020F0502020204030204" pitchFamily="34" charset="0"/>
                <a:cs typeface="Times New Roman" panose="02020603050405020304" pitchFamily="18" charset="0"/>
              </a:rPr>
              <a:t>Resuelve estos sistemas por el </a:t>
            </a:r>
            <a:r>
              <a:rPr lang="es-ES" sz="2400" b="1" dirty="0">
                <a:solidFill>
                  <a:schemeClr val="bg1"/>
                </a:solidFill>
                <a:latin typeface="Calibri" panose="020F0502020204030204" pitchFamily="34" charset="0"/>
                <a:cs typeface="Times New Roman" panose="02020603050405020304" pitchFamily="18" charset="0"/>
              </a:rPr>
              <a:t>método de sustitución :</a:t>
            </a:r>
          </a:p>
        </p:txBody>
      </p:sp>
      <p:pic>
        <p:nvPicPr>
          <p:cNvPr id="2" name="Imagen 1">
            <a:extLst>
              <a:ext uri="{FF2B5EF4-FFF2-40B4-BE49-F238E27FC236}">
                <a16:creationId xmlns:a16="http://schemas.microsoft.com/office/drawing/2014/main" id="{57821D40-47BB-2347-8ED8-391919450F64}"/>
              </a:ext>
            </a:extLst>
          </p:cNvPr>
          <p:cNvPicPr>
            <a:picLocks noChangeAspect="1"/>
          </p:cNvPicPr>
          <p:nvPr/>
        </p:nvPicPr>
        <p:blipFill>
          <a:blip r:embed="rId2"/>
          <a:stretch>
            <a:fillRect/>
          </a:stretch>
        </p:blipFill>
        <p:spPr>
          <a:xfrm>
            <a:off x="414316" y="2130452"/>
            <a:ext cx="2971800" cy="1257300"/>
          </a:xfrm>
          <a:prstGeom prst="rect">
            <a:avLst/>
          </a:prstGeom>
        </p:spPr>
      </p:pic>
      <p:pic>
        <p:nvPicPr>
          <p:cNvPr id="3" name="Imagen 2">
            <a:extLst>
              <a:ext uri="{FF2B5EF4-FFF2-40B4-BE49-F238E27FC236}">
                <a16:creationId xmlns:a16="http://schemas.microsoft.com/office/drawing/2014/main" id="{9CC6496C-D9AE-D84D-B00B-84931E8183B6}"/>
              </a:ext>
            </a:extLst>
          </p:cNvPr>
          <p:cNvPicPr>
            <a:picLocks noChangeAspect="1"/>
          </p:cNvPicPr>
          <p:nvPr/>
        </p:nvPicPr>
        <p:blipFill>
          <a:blip r:embed="rId3"/>
          <a:stretch>
            <a:fillRect/>
          </a:stretch>
        </p:blipFill>
        <p:spPr>
          <a:xfrm>
            <a:off x="4404505" y="2094964"/>
            <a:ext cx="3251200" cy="1231900"/>
          </a:xfrm>
          <a:prstGeom prst="rect">
            <a:avLst/>
          </a:prstGeom>
        </p:spPr>
      </p:pic>
      <p:pic>
        <p:nvPicPr>
          <p:cNvPr id="7" name="Imagen 6">
            <a:extLst>
              <a:ext uri="{FF2B5EF4-FFF2-40B4-BE49-F238E27FC236}">
                <a16:creationId xmlns:a16="http://schemas.microsoft.com/office/drawing/2014/main" id="{136C26EB-0DF4-6F41-B434-8D77935EA888}"/>
              </a:ext>
            </a:extLst>
          </p:cNvPr>
          <p:cNvPicPr>
            <a:picLocks noChangeAspect="1"/>
          </p:cNvPicPr>
          <p:nvPr/>
        </p:nvPicPr>
        <p:blipFill>
          <a:blip r:embed="rId4"/>
          <a:stretch>
            <a:fillRect/>
          </a:stretch>
        </p:blipFill>
        <p:spPr>
          <a:xfrm>
            <a:off x="357158" y="3404770"/>
            <a:ext cx="3949700" cy="1257300"/>
          </a:xfrm>
          <a:prstGeom prst="rect">
            <a:avLst/>
          </a:prstGeom>
        </p:spPr>
      </p:pic>
      <p:pic>
        <p:nvPicPr>
          <p:cNvPr id="8" name="Imagen 7">
            <a:extLst>
              <a:ext uri="{FF2B5EF4-FFF2-40B4-BE49-F238E27FC236}">
                <a16:creationId xmlns:a16="http://schemas.microsoft.com/office/drawing/2014/main" id="{26F88195-BE4F-D745-92B0-02C0E7D78EC1}"/>
              </a:ext>
            </a:extLst>
          </p:cNvPr>
          <p:cNvPicPr>
            <a:picLocks noChangeAspect="1"/>
          </p:cNvPicPr>
          <p:nvPr/>
        </p:nvPicPr>
        <p:blipFill>
          <a:blip r:embed="rId5"/>
          <a:stretch>
            <a:fillRect/>
          </a:stretch>
        </p:blipFill>
        <p:spPr>
          <a:xfrm>
            <a:off x="4404505" y="3404497"/>
            <a:ext cx="4164430" cy="1352550"/>
          </a:xfrm>
          <a:prstGeom prst="rect">
            <a:avLst/>
          </a:prstGeom>
        </p:spPr>
      </p:pic>
      <p:pic>
        <p:nvPicPr>
          <p:cNvPr id="9" name="Imagen 8">
            <a:extLst>
              <a:ext uri="{FF2B5EF4-FFF2-40B4-BE49-F238E27FC236}">
                <a16:creationId xmlns:a16="http://schemas.microsoft.com/office/drawing/2014/main" id="{A6BFE4DF-9AD7-9142-A100-A6B04CA53AF6}"/>
              </a:ext>
            </a:extLst>
          </p:cNvPr>
          <p:cNvPicPr>
            <a:picLocks noChangeAspect="1"/>
          </p:cNvPicPr>
          <p:nvPr/>
        </p:nvPicPr>
        <p:blipFill>
          <a:blip r:embed="rId6"/>
          <a:stretch>
            <a:fillRect/>
          </a:stretch>
        </p:blipFill>
        <p:spPr>
          <a:xfrm>
            <a:off x="1227137" y="4834680"/>
            <a:ext cx="5892800" cy="1143000"/>
          </a:xfrm>
          <a:prstGeom prst="rect">
            <a:avLst/>
          </a:prstGeom>
        </p:spPr>
      </p:pic>
    </p:spTree>
    <p:extLst>
      <p:ext uri="{BB962C8B-B14F-4D97-AF65-F5344CB8AC3E}">
        <p14:creationId xmlns:p14="http://schemas.microsoft.com/office/powerpoint/2010/main" val="31619289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67</a:t>
            </a:r>
          </a:p>
        </p:txBody>
      </p:sp>
      <p:sp>
        <p:nvSpPr>
          <p:cNvPr id="6" name="Rectángulo 5">
            <a:extLst>
              <a:ext uri="{FF2B5EF4-FFF2-40B4-BE49-F238E27FC236}">
                <a16:creationId xmlns:a16="http://schemas.microsoft.com/office/drawing/2014/main" id="{E414A896-D277-AD41-A309-9786FEF9A3B3}"/>
              </a:ext>
            </a:extLst>
          </p:cNvPr>
          <p:cNvSpPr/>
          <p:nvPr/>
        </p:nvSpPr>
        <p:spPr>
          <a:xfrm>
            <a:off x="2195736" y="1100477"/>
            <a:ext cx="6233041" cy="916854"/>
          </a:xfrm>
          <a:prstGeom prst="rect">
            <a:avLst/>
          </a:prstGeom>
        </p:spPr>
        <p:txBody>
          <a:bodyPr wrap="square">
            <a:spAutoFit/>
          </a:bodyPr>
          <a:lstStyle/>
          <a:p>
            <a:pPr algn="just">
              <a:lnSpc>
                <a:spcPct val="115000"/>
              </a:lnSpc>
              <a:spcBef>
                <a:spcPts val="600"/>
              </a:spcBef>
              <a:spcAft>
                <a:spcPts val="600"/>
              </a:spcAft>
              <a:buSzPts val="1200"/>
            </a:pPr>
            <a:r>
              <a:rPr lang="es-ES" sz="2400" dirty="0">
                <a:solidFill>
                  <a:schemeClr val="bg1"/>
                </a:solidFill>
                <a:latin typeface="Calibri" panose="020F0502020204030204" pitchFamily="34" charset="0"/>
                <a:cs typeface="Times New Roman" panose="02020603050405020304" pitchFamily="18" charset="0"/>
              </a:rPr>
              <a:t>Resuelve estos sistemas por el </a:t>
            </a:r>
            <a:r>
              <a:rPr lang="es-ES" sz="2400" b="1" dirty="0">
                <a:solidFill>
                  <a:schemeClr val="bg1"/>
                </a:solidFill>
                <a:latin typeface="Calibri" panose="020F0502020204030204" pitchFamily="34" charset="0"/>
                <a:cs typeface="Times New Roman" panose="02020603050405020304" pitchFamily="18" charset="0"/>
              </a:rPr>
              <a:t>método de reducción :</a:t>
            </a:r>
          </a:p>
        </p:txBody>
      </p:sp>
      <p:pic>
        <p:nvPicPr>
          <p:cNvPr id="2" name="Imagen 1">
            <a:extLst>
              <a:ext uri="{FF2B5EF4-FFF2-40B4-BE49-F238E27FC236}">
                <a16:creationId xmlns:a16="http://schemas.microsoft.com/office/drawing/2014/main" id="{57821D40-47BB-2347-8ED8-391919450F64}"/>
              </a:ext>
            </a:extLst>
          </p:cNvPr>
          <p:cNvPicPr>
            <a:picLocks noChangeAspect="1"/>
          </p:cNvPicPr>
          <p:nvPr/>
        </p:nvPicPr>
        <p:blipFill>
          <a:blip r:embed="rId2"/>
          <a:stretch>
            <a:fillRect/>
          </a:stretch>
        </p:blipFill>
        <p:spPr>
          <a:xfrm>
            <a:off x="414316" y="2130452"/>
            <a:ext cx="2971800" cy="1257300"/>
          </a:xfrm>
          <a:prstGeom prst="rect">
            <a:avLst/>
          </a:prstGeom>
        </p:spPr>
      </p:pic>
      <p:pic>
        <p:nvPicPr>
          <p:cNvPr id="10" name="Imagen 9">
            <a:extLst>
              <a:ext uri="{FF2B5EF4-FFF2-40B4-BE49-F238E27FC236}">
                <a16:creationId xmlns:a16="http://schemas.microsoft.com/office/drawing/2014/main" id="{4AFE4BED-AB83-924F-A7A1-D0E8F1F062A1}"/>
              </a:ext>
            </a:extLst>
          </p:cNvPr>
          <p:cNvPicPr>
            <a:picLocks noChangeAspect="1"/>
          </p:cNvPicPr>
          <p:nvPr/>
        </p:nvPicPr>
        <p:blipFill>
          <a:blip r:embed="rId3"/>
          <a:stretch>
            <a:fillRect/>
          </a:stretch>
        </p:blipFill>
        <p:spPr>
          <a:xfrm>
            <a:off x="4404505" y="1994081"/>
            <a:ext cx="3835400" cy="1371600"/>
          </a:xfrm>
          <a:prstGeom prst="rect">
            <a:avLst/>
          </a:prstGeom>
        </p:spPr>
      </p:pic>
      <p:pic>
        <p:nvPicPr>
          <p:cNvPr id="11" name="Imagen 10">
            <a:extLst>
              <a:ext uri="{FF2B5EF4-FFF2-40B4-BE49-F238E27FC236}">
                <a16:creationId xmlns:a16="http://schemas.microsoft.com/office/drawing/2014/main" id="{53B1ECDB-B632-4346-8F5C-71D342C8A23D}"/>
              </a:ext>
            </a:extLst>
          </p:cNvPr>
          <p:cNvPicPr>
            <a:picLocks noChangeAspect="1"/>
          </p:cNvPicPr>
          <p:nvPr/>
        </p:nvPicPr>
        <p:blipFill>
          <a:blip r:embed="rId4"/>
          <a:stretch>
            <a:fillRect/>
          </a:stretch>
        </p:blipFill>
        <p:spPr>
          <a:xfrm>
            <a:off x="327805" y="3443314"/>
            <a:ext cx="4076700" cy="1206500"/>
          </a:xfrm>
          <a:prstGeom prst="rect">
            <a:avLst/>
          </a:prstGeom>
        </p:spPr>
      </p:pic>
      <p:pic>
        <p:nvPicPr>
          <p:cNvPr id="12" name="Imagen 11">
            <a:extLst>
              <a:ext uri="{FF2B5EF4-FFF2-40B4-BE49-F238E27FC236}">
                <a16:creationId xmlns:a16="http://schemas.microsoft.com/office/drawing/2014/main" id="{95996180-1CC7-8F48-A752-E2BCF810AFBF}"/>
              </a:ext>
            </a:extLst>
          </p:cNvPr>
          <p:cNvPicPr>
            <a:picLocks noChangeAspect="1"/>
          </p:cNvPicPr>
          <p:nvPr/>
        </p:nvPicPr>
        <p:blipFill>
          <a:blip r:embed="rId5"/>
          <a:stretch>
            <a:fillRect/>
          </a:stretch>
        </p:blipFill>
        <p:spPr>
          <a:xfrm>
            <a:off x="4427984" y="3429000"/>
            <a:ext cx="4267200" cy="1193800"/>
          </a:xfrm>
          <a:prstGeom prst="rect">
            <a:avLst/>
          </a:prstGeom>
        </p:spPr>
      </p:pic>
    </p:spTree>
    <p:extLst>
      <p:ext uri="{BB962C8B-B14F-4D97-AF65-F5344CB8AC3E}">
        <p14:creationId xmlns:p14="http://schemas.microsoft.com/office/powerpoint/2010/main" val="2720219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68</a:t>
            </a:r>
          </a:p>
        </p:txBody>
      </p:sp>
      <p:sp>
        <p:nvSpPr>
          <p:cNvPr id="6" name="Rectángulo 5">
            <a:extLst>
              <a:ext uri="{FF2B5EF4-FFF2-40B4-BE49-F238E27FC236}">
                <a16:creationId xmlns:a16="http://schemas.microsoft.com/office/drawing/2014/main" id="{E414A896-D277-AD41-A309-9786FEF9A3B3}"/>
              </a:ext>
            </a:extLst>
          </p:cNvPr>
          <p:cNvSpPr/>
          <p:nvPr/>
        </p:nvSpPr>
        <p:spPr>
          <a:xfrm>
            <a:off x="2195736" y="1100477"/>
            <a:ext cx="6233041" cy="916854"/>
          </a:xfrm>
          <a:prstGeom prst="rect">
            <a:avLst/>
          </a:prstGeom>
        </p:spPr>
        <p:txBody>
          <a:bodyPr wrap="square">
            <a:spAutoFit/>
          </a:bodyPr>
          <a:lstStyle/>
          <a:p>
            <a:pPr algn="just">
              <a:lnSpc>
                <a:spcPct val="115000"/>
              </a:lnSpc>
              <a:spcBef>
                <a:spcPts val="600"/>
              </a:spcBef>
              <a:spcAft>
                <a:spcPts val="600"/>
              </a:spcAft>
              <a:buSzPts val="1200"/>
            </a:pPr>
            <a:r>
              <a:rPr lang="es-ES" sz="2400" dirty="0">
                <a:solidFill>
                  <a:schemeClr val="bg1"/>
                </a:solidFill>
                <a:latin typeface="Calibri" panose="020F0502020204030204" pitchFamily="34" charset="0"/>
                <a:cs typeface="Times New Roman" panose="02020603050405020304" pitchFamily="18" charset="0"/>
              </a:rPr>
              <a:t>Resuelve estos sistemas por el </a:t>
            </a:r>
            <a:r>
              <a:rPr lang="es-ES" sz="2400" b="1" dirty="0">
                <a:solidFill>
                  <a:schemeClr val="bg1"/>
                </a:solidFill>
                <a:latin typeface="Calibri" panose="020F0502020204030204" pitchFamily="34" charset="0"/>
                <a:cs typeface="Times New Roman" panose="02020603050405020304" pitchFamily="18" charset="0"/>
              </a:rPr>
              <a:t>método de igualación :</a:t>
            </a:r>
          </a:p>
        </p:txBody>
      </p:sp>
      <p:pic>
        <p:nvPicPr>
          <p:cNvPr id="7" name="Imagen 6">
            <a:extLst>
              <a:ext uri="{FF2B5EF4-FFF2-40B4-BE49-F238E27FC236}">
                <a16:creationId xmlns:a16="http://schemas.microsoft.com/office/drawing/2014/main" id="{A588E2EF-DFAB-0849-9DB2-F93A8EA965B1}"/>
              </a:ext>
            </a:extLst>
          </p:cNvPr>
          <p:cNvPicPr>
            <a:picLocks noChangeAspect="1"/>
          </p:cNvPicPr>
          <p:nvPr/>
        </p:nvPicPr>
        <p:blipFill>
          <a:blip r:embed="rId2"/>
          <a:stretch>
            <a:fillRect/>
          </a:stretch>
        </p:blipFill>
        <p:spPr>
          <a:xfrm>
            <a:off x="371209" y="2094964"/>
            <a:ext cx="2997200" cy="1155700"/>
          </a:xfrm>
          <a:prstGeom prst="rect">
            <a:avLst/>
          </a:prstGeom>
        </p:spPr>
      </p:pic>
      <p:pic>
        <p:nvPicPr>
          <p:cNvPr id="8" name="Imagen 7">
            <a:extLst>
              <a:ext uri="{FF2B5EF4-FFF2-40B4-BE49-F238E27FC236}">
                <a16:creationId xmlns:a16="http://schemas.microsoft.com/office/drawing/2014/main" id="{F9665FEC-F868-D447-9110-64F38A39F537}"/>
              </a:ext>
            </a:extLst>
          </p:cNvPr>
          <p:cNvPicPr>
            <a:picLocks noChangeAspect="1"/>
          </p:cNvPicPr>
          <p:nvPr/>
        </p:nvPicPr>
        <p:blipFill>
          <a:blip r:embed="rId3"/>
          <a:stretch>
            <a:fillRect/>
          </a:stretch>
        </p:blipFill>
        <p:spPr>
          <a:xfrm>
            <a:off x="3923928" y="2094964"/>
            <a:ext cx="3517900" cy="1168400"/>
          </a:xfrm>
          <a:prstGeom prst="rect">
            <a:avLst/>
          </a:prstGeom>
        </p:spPr>
      </p:pic>
    </p:spTree>
    <p:extLst>
      <p:ext uri="{BB962C8B-B14F-4D97-AF65-F5344CB8AC3E}">
        <p14:creationId xmlns:p14="http://schemas.microsoft.com/office/powerpoint/2010/main" val="512676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69</a:t>
            </a:r>
          </a:p>
        </p:txBody>
      </p:sp>
      <p:sp>
        <p:nvSpPr>
          <p:cNvPr id="6" name="Rectángulo 5">
            <a:extLst>
              <a:ext uri="{FF2B5EF4-FFF2-40B4-BE49-F238E27FC236}">
                <a16:creationId xmlns:a16="http://schemas.microsoft.com/office/drawing/2014/main" id="{E414A896-D277-AD41-A309-9786FEF9A3B3}"/>
              </a:ext>
            </a:extLst>
          </p:cNvPr>
          <p:cNvSpPr/>
          <p:nvPr/>
        </p:nvSpPr>
        <p:spPr>
          <a:xfrm>
            <a:off x="2195736" y="1100477"/>
            <a:ext cx="6233041" cy="916854"/>
          </a:xfrm>
          <a:prstGeom prst="rect">
            <a:avLst/>
          </a:prstGeom>
        </p:spPr>
        <p:txBody>
          <a:bodyPr wrap="square">
            <a:spAutoFit/>
          </a:bodyPr>
          <a:lstStyle/>
          <a:p>
            <a:pPr algn="just">
              <a:lnSpc>
                <a:spcPct val="115000"/>
              </a:lnSpc>
              <a:spcBef>
                <a:spcPts val="600"/>
              </a:spcBef>
              <a:spcAft>
                <a:spcPts val="600"/>
              </a:spcAft>
              <a:buSzPts val="1200"/>
            </a:pPr>
            <a:r>
              <a:rPr lang="es-ES" sz="2400" dirty="0">
                <a:solidFill>
                  <a:schemeClr val="bg1"/>
                </a:solidFill>
                <a:latin typeface="Calibri" panose="020F0502020204030204" pitchFamily="34" charset="0"/>
                <a:cs typeface="Times New Roman" panose="02020603050405020304" pitchFamily="18" charset="0"/>
              </a:rPr>
              <a:t>Resuelve estos sistemas por el </a:t>
            </a:r>
            <a:r>
              <a:rPr lang="es-ES" sz="2400" b="1" dirty="0">
                <a:solidFill>
                  <a:schemeClr val="bg1"/>
                </a:solidFill>
                <a:latin typeface="Calibri" panose="020F0502020204030204" pitchFamily="34" charset="0"/>
                <a:cs typeface="Times New Roman" panose="02020603050405020304" pitchFamily="18" charset="0"/>
              </a:rPr>
              <a:t>método que prefieras :</a:t>
            </a:r>
          </a:p>
        </p:txBody>
      </p:sp>
      <p:pic>
        <p:nvPicPr>
          <p:cNvPr id="2" name="Imagen 1">
            <a:extLst>
              <a:ext uri="{FF2B5EF4-FFF2-40B4-BE49-F238E27FC236}">
                <a16:creationId xmlns:a16="http://schemas.microsoft.com/office/drawing/2014/main" id="{32D21AC4-52C8-4940-B4D9-05204B073D15}"/>
              </a:ext>
            </a:extLst>
          </p:cNvPr>
          <p:cNvPicPr>
            <a:picLocks noChangeAspect="1"/>
          </p:cNvPicPr>
          <p:nvPr/>
        </p:nvPicPr>
        <p:blipFill>
          <a:blip r:embed="rId2"/>
          <a:stretch>
            <a:fillRect/>
          </a:stretch>
        </p:blipFill>
        <p:spPr>
          <a:xfrm>
            <a:off x="473121" y="2060210"/>
            <a:ext cx="3543300" cy="1270000"/>
          </a:xfrm>
          <a:prstGeom prst="rect">
            <a:avLst/>
          </a:prstGeom>
        </p:spPr>
      </p:pic>
      <p:pic>
        <p:nvPicPr>
          <p:cNvPr id="3" name="Imagen 2">
            <a:extLst>
              <a:ext uri="{FF2B5EF4-FFF2-40B4-BE49-F238E27FC236}">
                <a16:creationId xmlns:a16="http://schemas.microsoft.com/office/drawing/2014/main" id="{72CC0918-9AFE-2A47-95FF-E2897B9AF82E}"/>
              </a:ext>
            </a:extLst>
          </p:cNvPr>
          <p:cNvPicPr>
            <a:picLocks noChangeAspect="1"/>
          </p:cNvPicPr>
          <p:nvPr/>
        </p:nvPicPr>
        <p:blipFill>
          <a:blip r:embed="rId3"/>
          <a:stretch>
            <a:fillRect/>
          </a:stretch>
        </p:blipFill>
        <p:spPr>
          <a:xfrm>
            <a:off x="4563470" y="1984010"/>
            <a:ext cx="4000500" cy="1346200"/>
          </a:xfrm>
          <a:prstGeom prst="rect">
            <a:avLst/>
          </a:prstGeom>
        </p:spPr>
      </p:pic>
    </p:spTree>
    <p:extLst>
      <p:ext uri="{BB962C8B-B14F-4D97-AF65-F5344CB8AC3E}">
        <p14:creationId xmlns:p14="http://schemas.microsoft.com/office/powerpoint/2010/main" val="2783916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70</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1326132"/>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Inventa un sistema de ecuaciones que tenga por solución x=1 , y=3.</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784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830997"/>
          </a:xfrm>
          <a:prstGeom prst="rect">
            <a:avLst/>
          </a:prstGeom>
          <a:noFill/>
        </p:spPr>
        <p:txBody>
          <a:bodyPr wrap="square" rtlCol="0">
            <a:spAutoFit/>
          </a:bodyPr>
          <a:lstStyle/>
          <a:p>
            <a:pPr algn="ctr"/>
            <a:r>
              <a:rPr lang="es-ES" sz="2400" b="1" dirty="0">
                <a:solidFill>
                  <a:schemeClr val="accent1">
                    <a:lumMod val="50000"/>
                  </a:schemeClr>
                </a:solidFill>
              </a:rPr>
              <a:t>Visualizar en casa vídeos 1 y 2 con los 5 primeros tipos de ecuaciones…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71</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1326132"/>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Inventa un sistema de ecuaciones que tenga por solución x=-2 , y=4.</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2987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72</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2600327"/>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Dos camisetas y un pantalón cuestan 35€. Tres camisetas y dos pantalones cuestan 60€. ¿Cuánto cuesta cada camiseta y cada pantalón?.</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4816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73</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2600327"/>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La suma de las edades de dos hermanos es 50. El doble de la edad de uno de ellos menos 10 es la edad del otro. ¿Qué edad tiene cada uno?.</a:t>
            </a: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0345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74</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3887474"/>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Un complejo hotelero tiene 40 apartamentos entre los cuales hay apartamentos dobles y cuádruples. Si estando al completo hay 140 personas. ¿Cuántos apartamentos hay de cada tipo?.</a:t>
            </a:r>
          </a:p>
          <a:p>
            <a:pPr algn="just">
              <a:lnSpc>
                <a:spcPct val="115000"/>
              </a:lnSpc>
              <a:spcBef>
                <a:spcPts val="600"/>
              </a:spcBef>
              <a:spcAft>
                <a:spcPts val="600"/>
              </a:spcAft>
              <a:buSzPts val="1200"/>
            </a:pP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1421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SISTEMAS DE ECUACIONES</a:t>
            </a:r>
          </a:p>
        </p:txBody>
      </p:sp>
      <p:sp>
        <p:nvSpPr>
          <p:cNvPr id="5" name="CuadroTexto 4">
            <a:extLst>
              <a:ext uri="{FF2B5EF4-FFF2-40B4-BE49-F238E27FC236}">
                <a16:creationId xmlns:a16="http://schemas.microsoft.com/office/drawing/2014/main" id="{0E886CA6-EA17-5840-98DC-A9072617373C}"/>
              </a:ext>
            </a:extLst>
          </p:cNvPr>
          <p:cNvSpPr txBox="1"/>
          <p:nvPr/>
        </p:nvSpPr>
        <p:spPr>
          <a:xfrm>
            <a:off x="454805" y="1114425"/>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75</a:t>
            </a:r>
          </a:p>
        </p:txBody>
      </p:sp>
      <p:sp>
        <p:nvSpPr>
          <p:cNvPr id="6" name="Rectángulo 5">
            <a:extLst>
              <a:ext uri="{FF2B5EF4-FFF2-40B4-BE49-F238E27FC236}">
                <a16:creationId xmlns:a16="http://schemas.microsoft.com/office/drawing/2014/main" id="{E414A896-D277-AD41-A309-9786FEF9A3B3}"/>
              </a:ext>
            </a:extLst>
          </p:cNvPr>
          <p:cNvSpPr/>
          <p:nvPr/>
        </p:nvSpPr>
        <p:spPr>
          <a:xfrm>
            <a:off x="454805" y="1561241"/>
            <a:ext cx="8077635" cy="3887474"/>
          </a:xfrm>
          <a:prstGeom prst="rect">
            <a:avLst/>
          </a:prstGeom>
        </p:spPr>
        <p:txBody>
          <a:bodyPr wrap="square">
            <a:spAutoFit/>
          </a:bodyPr>
          <a:lstStyle/>
          <a:p>
            <a:pPr algn="just">
              <a:lnSpc>
                <a:spcPct val="115000"/>
              </a:lnSpc>
              <a:spcBef>
                <a:spcPts val="600"/>
              </a:spcBef>
              <a:spcAft>
                <a:spcPts val="600"/>
              </a:spcAft>
              <a:buSzPts val="1200"/>
            </a:pPr>
            <a:r>
              <a:rPr lang="es-ES" sz="3600" dirty="0">
                <a:solidFill>
                  <a:schemeClr val="bg1"/>
                </a:solidFill>
                <a:latin typeface="Calibri" panose="020F0502020204030204" pitchFamily="34" charset="0"/>
                <a:cs typeface="Times New Roman" panose="02020603050405020304" pitchFamily="18" charset="0"/>
              </a:rPr>
              <a:t>Un examen tipo test tiene 30 preguntas. Las acertadas suman 2 puntos y las falladas restan 1 punto. Sabiendo que has rellenado todas y has sacado 33 puntos. ¿Cuántas has acertado?.</a:t>
            </a:r>
          </a:p>
          <a:p>
            <a:pPr algn="just">
              <a:lnSpc>
                <a:spcPct val="115000"/>
              </a:lnSpc>
              <a:spcBef>
                <a:spcPts val="600"/>
              </a:spcBef>
              <a:spcAft>
                <a:spcPts val="600"/>
              </a:spcAft>
              <a:buSzPts val="1200"/>
            </a:pPr>
            <a:endParaRPr lang="es-ES"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3112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ECUACIONES</a:t>
            </a:r>
          </a:p>
        </p:txBody>
      </p:sp>
      <p:sp>
        <p:nvSpPr>
          <p:cNvPr id="6" name="5 Rectángulo redondeado"/>
          <p:cNvSpPr/>
          <p:nvPr/>
        </p:nvSpPr>
        <p:spPr>
          <a:xfrm>
            <a:off x="1331640" y="1412776"/>
            <a:ext cx="6624736" cy="4752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t>Hoja de Problemas de Sistemas Extra para entregar del final de tema </a:t>
            </a:r>
          </a:p>
        </p:txBody>
      </p:sp>
    </p:spTree>
    <p:extLst>
      <p:ext uri="{BB962C8B-B14F-4D97-AF65-F5344CB8AC3E}">
        <p14:creationId xmlns:p14="http://schemas.microsoft.com/office/powerpoint/2010/main" val="214919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1. Ecuaciones </a:t>
            </a:r>
            <a:r>
              <a:rPr lang="es-ES" sz="2400" b="1" dirty="0" err="1">
                <a:solidFill>
                  <a:schemeClr val="accent1">
                    <a:lumMod val="50000"/>
                  </a:schemeClr>
                </a:solidFill>
              </a:rPr>
              <a:t>x+a</a:t>
            </a:r>
            <a:r>
              <a:rPr lang="es-ES" sz="2400" b="1" dirty="0">
                <a:solidFill>
                  <a:schemeClr val="accent1">
                    <a:lumMod val="50000"/>
                  </a:schemeClr>
                </a:solidFill>
              </a:rPr>
              <a:t>=b y x-a=b</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6626" name="Picture 2"/>
          <p:cNvPicPr>
            <a:picLocks noChangeAspect="1" noChangeArrowheads="1"/>
          </p:cNvPicPr>
          <p:nvPr/>
        </p:nvPicPr>
        <p:blipFill>
          <a:blip r:embed="rId2" cstate="print"/>
          <a:srcRect/>
          <a:stretch>
            <a:fillRect/>
          </a:stretch>
        </p:blipFill>
        <p:spPr bwMode="auto">
          <a:xfrm>
            <a:off x="827584" y="1340768"/>
            <a:ext cx="7221374" cy="936104"/>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3203848" y="2564904"/>
            <a:ext cx="1944216" cy="781913"/>
          </a:xfrm>
          <a:prstGeom prst="rect">
            <a:avLst/>
          </a:prstGeom>
          <a:noFill/>
          <a:ln w="9525">
            <a:noFill/>
            <a:miter lim="800000"/>
            <a:headEnd/>
            <a:tailEnd/>
          </a:ln>
        </p:spPr>
      </p:pic>
    </p:spTree>
    <p:extLst>
      <p:ext uri="{BB962C8B-B14F-4D97-AF65-F5344CB8AC3E}">
        <p14:creationId xmlns:p14="http://schemas.microsoft.com/office/powerpoint/2010/main" val="177076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476672"/>
            <a:ext cx="8429684" cy="461665"/>
          </a:xfrm>
          <a:prstGeom prst="rect">
            <a:avLst/>
          </a:prstGeom>
          <a:noFill/>
        </p:spPr>
        <p:txBody>
          <a:bodyPr wrap="square" rtlCol="0">
            <a:spAutoFit/>
          </a:bodyPr>
          <a:lstStyle/>
          <a:p>
            <a:pPr algn="ctr"/>
            <a:r>
              <a:rPr lang="es-ES" sz="2400" b="1" dirty="0">
                <a:solidFill>
                  <a:schemeClr val="accent1">
                    <a:lumMod val="50000"/>
                  </a:schemeClr>
                </a:solidFill>
              </a:rPr>
              <a:t>Ejercicios</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CuadroTexto 4">
            <a:extLst>
              <a:ext uri="{FF2B5EF4-FFF2-40B4-BE49-F238E27FC236}">
                <a16:creationId xmlns:a16="http://schemas.microsoft.com/office/drawing/2014/main" id="{150BE0C0-5CC9-C347-99E9-07C02E1A7451}"/>
              </a:ext>
            </a:extLst>
          </p:cNvPr>
          <p:cNvSpPr txBox="1"/>
          <p:nvPr/>
        </p:nvSpPr>
        <p:spPr>
          <a:xfrm>
            <a:off x="454805" y="1026380"/>
            <a:ext cx="1544664" cy="370359"/>
          </a:xfrm>
          <a:prstGeom prst="rect">
            <a:avLst/>
          </a:prstGeom>
          <a:solidFill>
            <a:schemeClr val="accent3">
              <a:lumMod val="20000"/>
              <a:lumOff val="80000"/>
            </a:schemeClr>
          </a:solidFill>
          <a:ln>
            <a:solidFill>
              <a:schemeClr val="accent5"/>
            </a:solidFill>
          </a:ln>
        </p:spPr>
        <p:txBody>
          <a:bodyPr wrap="square" rtlCol="0">
            <a:spAutoFit/>
          </a:bodyPr>
          <a:lstStyle/>
          <a:p>
            <a:r>
              <a:rPr lang="es-ES" dirty="0">
                <a:solidFill>
                  <a:srgbClr val="C00000"/>
                </a:solidFill>
              </a:rPr>
              <a:t>Ejercicio 36</a:t>
            </a:r>
          </a:p>
        </p:txBody>
      </p:sp>
      <p:sp>
        <p:nvSpPr>
          <p:cNvPr id="3" name="Rectángulo 2">
            <a:extLst>
              <a:ext uri="{FF2B5EF4-FFF2-40B4-BE49-F238E27FC236}">
                <a16:creationId xmlns:a16="http://schemas.microsoft.com/office/drawing/2014/main" id="{0497B5BF-5822-4F4B-AF32-2B981E0A0E0B}"/>
              </a:ext>
            </a:extLst>
          </p:cNvPr>
          <p:cNvSpPr/>
          <p:nvPr/>
        </p:nvSpPr>
        <p:spPr>
          <a:xfrm>
            <a:off x="2143485" y="980728"/>
            <a:ext cx="6532971" cy="461665"/>
          </a:xfrm>
          <a:prstGeom prst="rect">
            <a:avLst/>
          </a:prstGeom>
        </p:spPr>
        <p:txBody>
          <a:bodyPr wrap="square">
            <a:spAutoFit/>
          </a:bodyPr>
          <a:lstStyle/>
          <a:p>
            <a:r>
              <a:rPr lang="es-E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Resuelve las siguientes </a:t>
            </a:r>
            <a:r>
              <a:rPr lang="es-ES" sz="24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ecuaciones de tipo 1</a:t>
            </a:r>
            <a:r>
              <a:rPr lang="es-ES" sz="2400" dirty="0">
                <a:solidFill>
                  <a:schemeClr val="bg1"/>
                </a:solidFill>
              </a:rPr>
              <a:t> </a:t>
            </a:r>
          </a:p>
        </p:txBody>
      </p:sp>
      <p:graphicFrame>
        <p:nvGraphicFramePr>
          <p:cNvPr id="6" name="Tabla 5">
            <a:extLst>
              <a:ext uri="{FF2B5EF4-FFF2-40B4-BE49-F238E27FC236}">
                <a16:creationId xmlns:a16="http://schemas.microsoft.com/office/drawing/2014/main" id="{AB4D8F83-E119-5341-8F0E-072C11A09292}"/>
              </a:ext>
            </a:extLst>
          </p:cNvPr>
          <p:cNvGraphicFramePr>
            <a:graphicFrameLocks noGrp="1"/>
          </p:cNvGraphicFramePr>
          <p:nvPr>
            <p:extLst>
              <p:ext uri="{D42A27DB-BD31-4B8C-83A1-F6EECF244321}">
                <p14:modId xmlns:p14="http://schemas.microsoft.com/office/powerpoint/2010/main" val="255164428"/>
              </p:ext>
            </p:extLst>
          </p:nvPr>
        </p:nvGraphicFramePr>
        <p:xfrm>
          <a:off x="683568" y="1700812"/>
          <a:ext cx="7776864" cy="4176460"/>
        </p:xfrm>
        <a:graphic>
          <a:graphicData uri="http://schemas.openxmlformats.org/drawingml/2006/table">
            <a:tbl>
              <a:tblPr firstRow="1" firstCol="1" bandRow="1">
                <a:tableStyleId>{5C22544A-7EE6-4342-B048-85BDC9FD1C3A}</a:tableStyleId>
              </a:tblPr>
              <a:tblGrid>
                <a:gridCol w="3888432">
                  <a:extLst>
                    <a:ext uri="{9D8B030D-6E8A-4147-A177-3AD203B41FA5}">
                      <a16:colId xmlns:a16="http://schemas.microsoft.com/office/drawing/2014/main" val="3297559349"/>
                    </a:ext>
                  </a:extLst>
                </a:gridCol>
                <a:gridCol w="3888432">
                  <a:extLst>
                    <a:ext uri="{9D8B030D-6E8A-4147-A177-3AD203B41FA5}">
                      <a16:colId xmlns:a16="http://schemas.microsoft.com/office/drawing/2014/main" val="2559376055"/>
                    </a:ext>
                  </a:extLst>
                </a:gridCol>
              </a:tblGrid>
              <a:tr h="835292">
                <a:tc>
                  <a:txBody>
                    <a:bodyPr/>
                    <a:lstStyle/>
                    <a:p>
                      <a:pPr>
                        <a:spcAft>
                          <a:spcPts val="1800"/>
                        </a:spcAft>
                      </a:pPr>
                      <a:r>
                        <a:rPr lang="es-ES" sz="1800" b="0">
                          <a:solidFill>
                            <a:schemeClr val="bg1"/>
                          </a:solidFill>
                          <a:effectLst/>
                        </a:rPr>
                        <a:t>a)  x+2=5 </a:t>
                      </a:r>
                      <a:r>
                        <a:rPr lang="es-ES" sz="1800" b="0">
                          <a:solidFill>
                            <a:schemeClr val="bg1"/>
                          </a:solidFill>
                          <a:effectLst/>
                          <a:sym typeface="Wingdings" pitchFamily="2" charset="2"/>
                        </a:rPr>
                        <a:t></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1800" b="0">
                          <a:solidFill>
                            <a:schemeClr val="bg1"/>
                          </a:solidFill>
                          <a:effectLst/>
                        </a:rPr>
                        <a:t>f) 7= x – 5 </a:t>
                      </a:r>
                      <a:r>
                        <a:rPr lang="es-ES" sz="1800" b="0">
                          <a:solidFill>
                            <a:schemeClr val="bg1"/>
                          </a:solidFill>
                          <a:effectLst/>
                          <a:sym typeface="Wingdings" pitchFamily="2" charset="2"/>
                        </a:rPr>
                        <a:t></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33346152"/>
                  </a:ext>
                </a:extLst>
              </a:tr>
              <a:tr h="835292">
                <a:tc>
                  <a:txBody>
                    <a:bodyPr/>
                    <a:lstStyle/>
                    <a:p>
                      <a:pPr>
                        <a:spcAft>
                          <a:spcPts val="1800"/>
                        </a:spcAft>
                      </a:pPr>
                      <a:r>
                        <a:rPr lang="en-US" sz="1800" b="0">
                          <a:solidFill>
                            <a:schemeClr val="bg1"/>
                          </a:solidFill>
                          <a:effectLst/>
                        </a:rPr>
                        <a:t>b)  x + 8 = - 4 </a:t>
                      </a:r>
                      <a:r>
                        <a:rPr lang="en-US" sz="1800" b="0">
                          <a:solidFill>
                            <a:schemeClr val="bg1"/>
                          </a:solidFill>
                          <a:effectLst/>
                          <a:sym typeface="Wingdings" pitchFamily="2" charset="2"/>
                        </a:rPr>
                        <a:t></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n-US" sz="1800" b="0">
                          <a:solidFill>
                            <a:schemeClr val="bg1"/>
                          </a:solidFill>
                          <a:effectLst/>
                        </a:rPr>
                        <a:t>g)  x + 3 = - 2	</a:t>
                      </a:r>
                      <a:r>
                        <a:rPr lang="en-US" sz="1800" b="0">
                          <a:solidFill>
                            <a:schemeClr val="bg1"/>
                          </a:solidFill>
                          <a:effectLst/>
                          <a:sym typeface="Wingdings" pitchFamily="2" charset="2"/>
                        </a:rPr>
                        <a:t></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82002782"/>
                  </a:ext>
                </a:extLst>
              </a:tr>
              <a:tr h="835292">
                <a:tc>
                  <a:txBody>
                    <a:bodyPr/>
                    <a:lstStyle/>
                    <a:p>
                      <a:pPr>
                        <a:spcAft>
                          <a:spcPts val="1800"/>
                        </a:spcAft>
                      </a:pPr>
                      <a:r>
                        <a:rPr lang="en-US" sz="1800" b="0">
                          <a:solidFill>
                            <a:schemeClr val="bg1"/>
                          </a:solidFill>
                          <a:effectLst/>
                        </a:rPr>
                        <a:t>c) x – 3= - 4 </a:t>
                      </a:r>
                      <a:r>
                        <a:rPr lang="en-US" sz="1800" b="0">
                          <a:solidFill>
                            <a:schemeClr val="bg1"/>
                          </a:solidFill>
                          <a:effectLst/>
                          <a:sym typeface="Wingdings" pitchFamily="2" charset="2"/>
                        </a:rPr>
                        <a:t></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n-US" sz="1800" b="0">
                          <a:solidFill>
                            <a:schemeClr val="bg1"/>
                          </a:solidFill>
                          <a:effectLst/>
                        </a:rPr>
                        <a:t>h) x – 8 = - 6 </a:t>
                      </a:r>
                      <a:r>
                        <a:rPr lang="en-US" sz="1800" b="0">
                          <a:solidFill>
                            <a:schemeClr val="bg1"/>
                          </a:solidFill>
                          <a:effectLst/>
                          <a:sym typeface="Wingdings" pitchFamily="2" charset="2"/>
                        </a:rPr>
                        <a:t></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57063240"/>
                  </a:ext>
                </a:extLst>
              </a:tr>
              <a:tr h="835292">
                <a:tc>
                  <a:txBody>
                    <a:bodyPr/>
                    <a:lstStyle/>
                    <a:p>
                      <a:pPr>
                        <a:spcAft>
                          <a:spcPts val="1800"/>
                        </a:spcAft>
                      </a:pPr>
                      <a:r>
                        <a:rPr lang="es-ES" sz="1800" b="0">
                          <a:solidFill>
                            <a:schemeClr val="bg1"/>
                          </a:solidFill>
                          <a:effectLst/>
                        </a:rPr>
                        <a:t>d) x – 7 = 5 </a:t>
                      </a:r>
                      <a:r>
                        <a:rPr lang="es-ES" sz="1800" b="0">
                          <a:solidFill>
                            <a:schemeClr val="bg1"/>
                          </a:solidFill>
                          <a:effectLst/>
                          <a:sym typeface="Wingdings" pitchFamily="2" charset="2"/>
                        </a:rPr>
                        <a:t></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1800" b="0" dirty="0">
                          <a:solidFill>
                            <a:schemeClr val="bg1"/>
                          </a:solidFill>
                          <a:effectLst/>
                        </a:rPr>
                        <a:t>i) x – 6 = 8 </a:t>
                      </a:r>
                      <a:r>
                        <a:rPr lang="es-ES" sz="1800" b="0" dirty="0">
                          <a:solidFill>
                            <a:schemeClr val="bg1"/>
                          </a:solidFill>
                          <a:effectLst/>
                          <a:sym typeface="Wingdings" pitchFamily="2" charset="2"/>
                        </a:rPr>
                        <a:t></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00199990"/>
                  </a:ext>
                </a:extLst>
              </a:tr>
              <a:tr h="835292">
                <a:tc>
                  <a:txBody>
                    <a:bodyPr/>
                    <a:lstStyle/>
                    <a:p>
                      <a:pPr>
                        <a:spcAft>
                          <a:spcPts val="1800"/>
                        </a:spcAft>
                      </a:pPr>
                      <a:r>
                        <a:rPr lang="es-ES" sz="1800" b="0">
                          <a:solidFill>
                            <a:schemeClr val="bg1"/>
                          </a:solidFill>
                          <a:effectLst/>
                        </a:rPr>
                        <a:t>e) x – 4 = - 7 </a:t>
                      </a:r>
                      <a:r>
                        <a:rPr lang="es-ES" sz="1800" b="0">
                          <a:solidFill>
                            <a:schemeClr val="bg1"/>
                          </a:solidFill>
                          <a:effectLst/>
                          <a:sym typeface="Wingdings" pitchFamily="2" charset="2"/>
                        </a:rPr>
                        <a:t></a:t>
                      </a:r>
                      <a:endParaRPr lang="es-ES" sz="1600" b="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spcAft>
                          <a:spcPts val="1800"/>
                        </a:spcAft>
                      </a:pPr>
                      <a:r>
                        <a:rPr lang="es-ES" sz="1800" b="0" dirty="0">
                          <a:solidFill>
                            <a:schemeClr val="bg1"/>
                          </a:solidFill>
                          <a:effectLst/>
                        </a:rPr>
                        <a:t>j) x – 3 = - 8 </a:t>
                      </a:r>
                      <a:r>
                        <a:rPr lang="es-ES" sz="1800" b="0" dirty="0">
                          <a:solidFill>
                            <a:schemeClr val="bg1"/>
                          </a:solidFill>
                          <a:effectLst/>
                          <a:sym typeface="Wingdings" pitchFamily="2" charset="2"/>
                        </a:rPr>
                        <a:t></a:t>
                      </a:r>
                      <a:endParaRPr lang="es-ES" sz="16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035527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 2. Ecuaciones  </a:t>
            </a:r>
            <a:r>
              <a:rPr lang="es-ES" sz="2400" b="1" dirty="0" err="1">
                <a:solidFill>
                  <a:schemeClr val="accent1">
                    <a:lumMod val="50000"/>
                  </a:schemeClr>
                </a:solidFill>
              </a:rPr>
              <a:t>ax</a:t>
            </a:r>
            <a:r>
              <a:rPr lang="es-ES" sz="2400" b="1" dirty="0">
                <a:solidFill>
                  <a:schemeClr val="accent1">
                    <a:lumMod val="50000"/>
                  </a:schemeClr>
                </a:solidFill>
              </a:rPr>
              <a:t>=b</a:t>
            </a:r>
          </a:p>
        </p:txBody>
      </p:sp>
      <p:sp>
        <p:nvSpPr>
          <p:cNvPr id="1026" name="AutoShape 2" descr="data:image/jpeg;base64,/9j/4AAQSkZJRgABAQAAAQABAAD/2wCEAAkGBhEQDxQQEhASEBQUGRcXFhQVFxUYFRIaFhQYFBYWGBgZHCceGBkmHBcVHzEgJCcpLC4sFSAyNjAqNScrLSkBCQoKDQwOGQ4OGSwkHiQpNTUyNSwsNiwvNTU1LSw1NTQtNiwsLDYsLDU1KSwsMiwuLC80NTQsNC40NDQvNSwrLf/AABEIAOEA4QMBIgACEQEDEQH/xAAcAAEAAgMBAQEAAAAAAAAAAAAABwgDBQYEAQL/xABKEAABAwIDBgIGBQkGBAcBAAABAAIDBBEFEiEGBzFBUWETcSIyQlJigQgUI5GhJENygoOSscHCFaKj0dLwM1OTskRFY3OUs+EX/8QAGAEBAAMBAAAAAAAAAAAAAAAAAAIDBAH/xAAgEQEAAQMFAAMAAAAAAAAAAAAAAQIDEQQSMUFxISIj/9oADAMBAAIRAxEAPwCcUREBERAREQEREBERAREQERRXt/v0p6Iup6MNqpxo59/sYj0uNZD2BA78kEoyytY0uc4NaNSSQAO5J4LksV3t4RTEh1dG9w5RB0v4sBb+KrPtHtlW4g/NVVL5Re4Ze0bf0WCzR52uvuC7E4hWAGno55Wng8NIZ++6zfxQTxL9IfCgbBlW7uI2fzkCzUm//CHmznVEXd8Vx/cc4qJodxOMuFzTxs7Omiv/AHSVgrNymMxi/wBU8Qf+nJE4/dmufuQWMwTbrDq0gU9ZDI48GZssh/UdZ34LeqlOJYPUUr8k8EsDuQkY5h+WYa/JdbshvixHDy1pkNVCOMUxJsPgf6zPxHZBalFy+xG8SjxaO8L8krRd8D7CRnK495t/aHUXsdF1CAiIgIiICIiAiIgIiICIiAiIgIiICIiAiKMd+O3poaQUkLstRUggkHWKLg5w6Fxu0H9I8QEHIb4d77pXPw+hkyxC7Zp2nWU8DGwjgzkSPW4cPWjfZDYuqxSfwaZl7WL5HXEcQPNzv4AXJtoF+djtk5sTrGUsOmbV7yLiJgtmefK4AHMkDmrZbM7M0+HUzKanZlY3iT60jub3nm4/5AWAAQctsZuZw/Dw172CsnHGSVoLWn4IzdrfM3Pdd6AvqICIiDzV+Gw1EZimiZMw8WPaHNPyOih7bz6P7HNdPhpyPGppnm7Hf+292rT2cSO4U1IgpXBPU0NSHNMlNPC7u18bhoQQfuIPFWZ3W7zGYtAWSZY6qIDxGDQPHDxWD3b8RyJ6ELx73N17MShNTA0NrIxpbT6w0fm3fF7p+XA6V1wHG56CrjqYSWSROvY315OY4dCLgjuguii1ezO0EVfSRVcXqytvbmwjRzD3DgR8ltEBERAREQEREBERAREQEREBERAREQfCbC6p/t/tKcRxKepvdhcWxdo2eizyuBmPdxVnd5GKGmwismBsRE5rT0dJaJp+94VUtm8K+t1tPTf86WNh7BzwHH5C5+SCxe4/Y8UWGtqHttNVgSOJ4tj/ADTPuObzf2UjL8xxhrQ0AAAAADgANAF+kBERAREQEREBVu3+bHikrm1kbbR1dy4Dg2Vts/7wId55lZFcJvswYVOCzm13QFsze2Q2f/cc9Bwf0ctpiJJ8OedHDxouxFmyAeYyH9Qqd1UTdlihpsYo5L2BlbGfKX7I/g/8FbtAREQEREBERAREQEREBERAREQEREEf79ZCMDmHvPhB/wCq138goP3ORB2O0YPvPPzbDI4fiAp431UhkwKqtqWeG/8AdmYT+F1X3dfXCHGqJ50Blaz/AKgMX9aC3Sw1lW2KN8rzZsbXPcegaC4n7gVmWGtpGzRPieLtka5jh1DgWkfcSgrRjm/bFJqgvglFLED6ETWRusOWdz2kuNuPAdAFM26fb92L0bnSta2eFwZJl9V1xdrwOV7EW6tPVQtjm43FYKgxwwfWo7+hKx0bQRyzBzgWG3Hl0JUz7pdgHYTRubK5rp5nB8mXVrABZjAedruJPVx6XIdyiIgg/e3vhq6asfQ0ThD4VhJLla5znFocWtzAhrQCBe1734c825/e9VVdWKCtcJXSBxilDWtdmY0vLHBoDSC0OINr3HO+nm3uboKuorX11EwTiaxkizNa9jg0NLm5iA5psDxve+iz7nt0dVSVYr61ohMYcIoszXPLntLC92UkABpdYXvc8rahNi022cQfhlY08DTzj/Bctyuc3jVwhweteTb7CRo85G+G38XBBUrCpC2oicOIkYR8ngq7AVMNmKPxq+miHtzRN/ekaFc9AREQEREBERAREQEREBERAREQF4caxuCjhdUVErYY28XO/AADVzjyA1K1G3G31LhMHiTOzSOv4ULSM8pH/a0c3HQdzYGF8Bw+u2rrzNVPdHSQn0g24YwHXwogeMhHFxuQNT7IITRR4pTY5hcphLvCnZLD6bcrmkgsJt2uDoVUl7ZKeYg3ZJE+x6sex38QR+Culh+HRU8TIIWNjjjAa1jRYNA/3x5quu/rY80tf9cY37Gr1NuDZQPTH62j+5LuiCf9l8dZXUUFWy1pWBxA9l3B7fk4OHyW0Vfdwe3wglOGTutHM7NA4nRsh0MfYPsLfEPiVgkBFy+8rGKukwyaejZmlZl1y5vDbf05MvtWHyHE6BcBu638NktT4m5sb/ZqQAGOvykA0YfiAy9bcSEzoscE7ZGh7HNe1wuHNILXDqCNCF5MZx2no4jNUzMgYPaebX7NHFx7AEoPeigPEN+NfVYnFFh0f2Je1jYnMa59RrqXHiwWvwIsBcnpPiAoj+kTtGIqKKhafTqHh7x0jiN9fN+W36BUpYniUVNC+eZ4jjjaXOceAA/ieQHMkBVG252sfilfJVOu1p9GNh/Nxt9RvnxJ7uKDotxmBmpxmOQi7KdrpXdLgZGDzzOB/VKtCo33GbHmiw7x5G2mq7SEHi2MD7Jp+RLv1x0UkICIiAiIgIiICIiAiIgIiIC43ePvIhwiECwlqZB9lD+Gd9tQy/zJ0HMjJvG3gxYRTZzaSeS4hiv6x5udbUMHProBxuIAxGSdpNbUudNiFUfsmkXdFfQODRwcLhrWj1dLcNIV1xTiO5Qqq2+sVHg9djmK+HJIXzP1medW07AfSuBoA24AaLakDjdWg2ewCCgpo6WBuWOMW7uPtOcebidSVzu6zYJuFUQDwDUzWfO7jY+zGD0bc+ZLj0XaKcJi0+1uzEOJUclJMNHj0XW1jePVe3uD94JHNbhEFMdo9nZ8Oqn007Sx7DoRfK8ey9h5tPEH5aEFTbuq30snayixCQMmFmxzuNmzcg159mTudHdjx7nbzd/TYvB4cv2crb+FM0XdGTy+Jh5t/gdVWPa7YirwubwqiMgEnJK25jlHVruvwmxHRBcRRXtzuHpqxzp6Nwo5jqWWvA89bDWM/o3Hw81Fmxu+PEMODYi4VUA0EUpJLR0Y/wBZvkbgdFLOC/SCwyYATiakdzzNMjPk6O5PzaEEY/8A8v2ionFsDJg33qaoAa7vYPa77wFloty+N1sgdVfZDnJUS+I63YNLnHyNlN0G9DCHi4xGnH6Tsp+5wBWCt3uYPELmvid2jD5Cf3GlB82C3YUmEtzMBmncLOneBmtzaxvBjewuTzJ0XTYri0NLC6eeVsMbBdz3GwHbuTyA1PJRJtF9I6BoLaKmfK7lJN6DB3yNJc4eZaod2o2zrMSk8SqmdJb1WD0Y4/0WDQefE8yUHT7096smKyeBDmipGG4adHTEcHv7dG8uJ14Ztzu7V2I1AqZ2fkkLrm40neNRGOreBd2056fvdvuZqMQc2oqQ6npdCL6STjowH1W/GflfiLH4dh0VPEyCGNsUcYytY0WDQP8AfHndB6AF9REBERAREQEREBERBiqalkTHSSPaxjAXOc4gNaALkknQBQptjvaqMQe6iwnMyPhJVm7SRw9A8Y29/WPIDnM2J4bFUwvgmYJI5Glr2m4uD3Go8woP2q3XVmEF1Xhzn1NN60kDtXsHM2HrtHvCzhzuLlQr3bZ2co1bsfXlqsHxzEsBcJGSmtpOMsLibNv6xF7mM/ENPeCmJu8+gdhbsUbJeNosY9BKJOUJbyeTbtbW9tVFeCY9FWR5maEaPjNrtv16tPXn+C0dVsA01ALH5adxDpIrni29g3lbUi51AcVhtauac03uYZLeoxmm5yzUkslfUSYxXnqYmH1Y2NvYge63W3U3dxNz0u57Zt2I1z8YqG/ZxOyUzDwzD2v1AePvOvxaud2kbJVT0+E0wGedzQ63BjRwuBwaAC89mBWFwHBYqKlipYRZkTQ0dT1ce5Nye5Ku08TXm9V3x4tsxNX6Vd8ePeiItbQIiIC82I4bDURuhmiZNG7ix4Dmn5Hn3XpRBDu1H0daeUl9DOaYn81Jd8fkHeu0eeZRFtlsBWYS5gqWstJmyPY8Oa/JlzdHD1m8QOKm/e3vb/s4fVKQtdVuF3OIDm04I0uOBkPEA8BqeIBr7jG0VVWODqmplqCLkeI9zg29r5QdG8BwA4BBr7r4iIJF2U3H19dFHOXQ08MjQ9rnOzOc1wuCGM7ciWqXtkNymHUBEj2msmGofMBkaerY/VHmcxHIqFdgd7FZhkrGvkfUUujXQOdfI0aAxE+oR09U8+oszgOPwV1O2pp5BJG/mOLTza4cWuHMFBsUREBERAREQEREBERAREQEREEM7092rqZ7sXw1uRzLuqIGj0XN4uka0cveb+sLEFaTDNoIpqY1N8rWgmQc2Fou4d+3W4VgCFW/edsFPQ4h4NG0/V8RLQxjR6LX5wTF2AJBHwuI5FZdRpou4ntResxc9dZuJwB08tRjMzfSkcY4b+yNPEcO3qsB+FymVa3ZzBGUVJDSx+rCwNv7xHrOPcuu75rS7Qb0sLoZTDPVDxBo5jGvkLOzsgIaexN+y0xERGIXRGPiHWIvBgmO09bCJ6aZs0Z0zN5EcQQdWnhoQDqveuuiIiAo83r70WYXEYIC19ZIPRHEQNP5xw6+63nxOg19O9DebFhMGRmWSrkH2cfJg4eJJ8PQe0R0BIq9iGISVEr5pnukkkJc57tS4lBjqKh8j3SPc573kuc5xJc4k3JJPEkr8xxlxDWguJ0AAuSegA4r8rt9zeLU9NjMMlQQ1rg9jXngx725WknkDctvyzdEHFPYWkgggjQg6EdiF+VanebuxhxWBz2NbHVsF45eGe35uTq08ATq3yuDV2to5IZHxSsMb2Etc1wsWkGxBQYF1W77eBPhFT4jLvhfYTQ30eOo6PHI/I6LnqbDZpGudHFJI1vrOaxzg3zIGi8yC6mBY5DW07KmB4kjkFweY6tcOTgdCF71VXdZvHfhNTleS6llIErOOQ8BKwe8OY5jTiBa0tLVMljbJG4PY8BzXNNw4OFwQeYIQZUREBERAREQEREBERAREQEsiIOK3ubWvw3C3yRHLNKRDE4cWFwJc8dw1rrd7LhN2G5qmqqIVteHyuqAXRszuaGMJ9F5LSC559bU2sRoV7fpJxu+qUjh6oleD5mO7fwa5SBs/Vt/sWCSPgKRhbbllgGnyIsgir6Okzm1lbE1xMWRpseokLWnzylynhQd9GiIfl7+f5O35fbH/L7lNVbWxwxullkbExou57yGtaOpJ0CDOuH3mbzocIhytyy1Ug+zi5NHDxJLcGdBxcRYcyOG28+kD60GGDsal4/+ph/7nD9XmoUra6SeR0ssjpZHm7nvJc5x6klBkxTFJaqZ9RPI6WSQ5nOdxJ/kANABoAAAvIi9uD4PNVzsp4IzLJIbNaPxJPAADUk6ABB5ooHPvlaXZQXGwJsBxJ6DuvzHGXENaC4kgAAXJJ0AA5lT1j+7+HBdmqvhJUytibLNbjmnjHhsvqGD8eJ5AQxstjDaOup6p0YlbDI15YeeU306EcR3AQT1uX3iuqWf2bVktqoAQwvuHSsZoWuvr4jLWPMgX4hxX3fLuu+vxmtpWflUY9Ng/wDEMaOHeQDh1Gnu20O8jZjx2w7RYQ4lxyySeEPSuDYSho9oEZXt7XI9ZS1sli0tXQwVE0JglkYC+MgixuRcA6gG2YA8nBBh2HoI4cMpGRMyN8GJ1rWJLmBznO+IkknuVUfHXE1c5PHxZL/vlXVVVd5OxssONz08TC7xs1RE0cXNc10rg0c7FsjQOeVBwymPcXvJ8CQYZUv+ykP5O8n/AIb3H/hn4XE6dHH4tIcX0G2qC8SKPdzm8L+06TwZnXqqcAPvxlZwbL3PJ3fX2gpCQEREBERAREQEREBERAXD7Zb38Pw1zoi41E44wxWJYej3H0W+Wp7L7vi2mloMJkkhJZJI5sLXjjHnuXOHQ5WuAPIkHkuN3Q7pqSWljxGraKp8t3MjdrGwZiLuHtuNiddBfhfVBy+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T5cEePflib/ez/ANKr7sXSwTYhTw1AvFM8ROsbEeKDG1wPIhzmuHkpy+kbPbCoW+9Us+5sUp/iQq6xSlrg5pILSCCOIINwQgs3up2CrsJfUxTTskpnEGFrSbk31kII9AluUEAnUdrmRVwG6vedHisPhSlrKuMem3gJQNPFYP4jkT0IXfoCj/eNhYGIYRXAekyqZA49Wz+rfsHAj9dSAo53r7Y0kH1aldK0z/WaWUtH5pkczXl7zwZoNL6m/TVBFm+rd7/Z9V9ahZamqCTYDSGQ3c5nZp1c35j2VGquhj+CQ19JJTSgPjlba44jm17T1BsQeyqBtDgclDVy0kvrxOLSeThxa4di0hw7FBn2T2mlw6sjq4jqw+k29hIw6PYexH3Gx5K32C4xFWU0dTC7NHK0OaeevEHo4G4I5EFUpUyfR+248KZ2GSu9CUl8BPsyAXczycBcd29XIJ/REQEREBERAREQEREGh252ehr8Pnp53+GwtL/E/wCUWemH+QtqOYuOarxu+3rVWE/ZW+s0mY3jNxkLtbxut6JNicp0OvA3KsptFhpqaKop2nKZopIwehewtB8rlV/3bbW0mGCqwzFaazHvu7PHnyOaMpbIzUkaAggGxv1ugl7Ad72E1bQRVsp3HiyotE4dszvQPycV8xrbzCcKpnyRSUxLiXNhpjFmmeeZEfDld5/HQGP8T2N2VqR4kOJNpL65WyjLr8EoLh5XC5yXZ3ZukJfJic9fl1EELC3xDyaZLWA8nAoOeqMLqcUhr8Ye9t4nsdI3mfFfls0XuGtFuPIditfstsbWYnL4VLCX29Z50jj7vfwHlxPIFejBdoRTYdXU49arMDAOjY3Oke4/e1o/TPRWL3P7PvosHgZI0tkkzTOaeLfEN2g9DkDLjrdBr9g9ytHh+Waa1XUjXM4fZxn4GHmPedc6XGVSKiICIiCGfpKz2pqNnvSSO/dY0f1qAlNv0l5vToWdGzu+8xD+lQkg9OH4hLTysmhe6ORhzNe02LSP98O6sVu83201axsNY5lLUjTM4hsM3drjox3wn5E8BWxEE8byN+4ZmpcMcHO4OquLW9RCD6x+M6dAdCILnndI4ve5z3OJLnOJLnE6kknUnusaIO32L3uV+GBsTXCogH5mW5DR0jdxZ5ajsvTvV2io8UMGIU945S3wqiF9g9pbrG8W0e0gubmHutuBeyj9EBZaSqfFIyWNxY9jg5rhxa5puCO4ICxIguNsRtO3EqCGrbYF7bPaPYkb6L2+VwSOxC3qr/8AR12p8Oplw97vRmHixDpIwemB5sF/2SsAgIiICIiAiIgIiICirf8AbKtmw/65HA0zQvaZJA37TwcrmkEjUtDiw68ACdNVKq+OaCCCAQdCDwKCr+yuE7OT07DV1lZSTgWkZ6JjcR7THCF2h6E3HfidrWnZSjYXRNqMTlHqsc6RrL8szsrBbyDvJShiu5LCKh5f9XdCTqfBe5jfkzVrfkAv3hW5bB6dwf8AVfGcOHjPc8fNhOU/MII13ObvPr9S/E6uANga4uhjDcsUj81/RbziZwtwJsNbEKwa/McYaA1oAAFgBoABoAByC/SAiIgIiIK8/SRnviFMz3YM370rx/SoiUnfSFnzYwB7kETfvdI7+pRigIiICIiD65pHEEcD94uPwXxWQ2V2FosYwCi+sR/aNiLGTMs2VmSR7AM3tDT1XXCjjazcViFGS+AfXohzjFpQO8XE/ql3yQRsiyTQOY4se1zHDQtcCHA9CDqFjQbHZzGHUdZBVMveGRr7dQD6TfIi4+aufDKHtD2m7XAEHqCLg/cqabNbNT4hUspqdhc951OuWNt9XvPJo/8AwakBXEwyhEEEUAJcImMjBPEhjQ0E99EHqREQEREBERAREQEREBERAREQEREBERBVnfjNmx2oHuthb/gMd/NcEuu3s1GfG609JMv7jGs/pXIoCIiAiIgtJuLnzYFAPcdM3/Gc7+pd+ov+jvPmwh7fcqJB97InfzKlBBrsV2dpasWqKaGfp4jGuI8iRcfJc4/c3gpdm+oMv2kmA+4Psu0RBr8HwCmo2eHTQRwNPEMaBm7uPFx7m62CIgIiICIiAiIgIiICIiAiIgIiICIiAiIgqrtvsbiU2J1krcPq3sfPMWubDIQ5viOykEN1BFitEdhsTH/l1b/8eb/SrjogpqdjMRHHD6wfsJv9Kxu2TrhxoaofsZf9KuciClztmqwcaSpH7KT/AErG7Aqocaacfs3/AOSuqiCI/o6Meyjqo3scwiZrrOaRfNGBz/QUuIiAiIgIiICIiAiIgIiICIiAiIgIiICIiAiIgIiICIiAiIgIiICIiAiIgIiICIiAiIg//9k="/>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50" name="Picture 2"/>
          <p:cNvPicPr>
            <a:picLocks noChangeAspect="1" noChangeArrowheads="1"/>
          </p:cNvPicPr>
          <p:nvPr/>
        </p:nvPicPr>
        <p:blipFill>
          <a:blip r:embed="rId2" cstate="print"/>
          <a:srcRect/>
          <a:stretch>
            <a:fillRect/>
          </a:stretch>
        </p:blipFill>
        <p:spPr bwMode="auto">
          <a:xfrm>
            <a:off x="611560" y="1268760"/>
            <a:ext cx="7824869" cy="1008112"/>
          </a:xfrm>
          <a:prstGeom prst="rect">
            <a:avLst/>
          </a:prstGeom>
          <a:noFill/>
          <a:ln w="9525">
            <a:noFill/>
            <a:miter lim="800000"/>
            <a:headEnd/>
            <a:tailEnd/>
          </a:ln>
        </p:spPr>
      </p:pic>
      <p:pic>
        <p:nvPicPr>
          <p:cNvPr id="27652" name="Picture 4"/>
          <p:cNvPicPr>
            <a:picLocks noChangeAspect="1" noChangeArrowheads="1"/>
          </p:cNvPicPr>
          <p:nvPr/>
        </p:nvPicPr>
        <p:blipFill>
          <a:blip r:embed="rId3" cstate="print"/>
          <a:srcRect/>
          <a:stretch>
            <a:fillRect/>
          </a:stretch>
        </p:blipFill>
        <p:spPr bwMode="auto">
          <a:xfrm>
            <a:off x="3563888" y="2780928"/>
            <a:ext cx="1570751" cy="63740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42781</TotalTime>
  <Words>2321</Words>
  <Application>Microsoft Macintosh PowerPoint</Application>
  <PresentationFormat>Presentación en pantalla (4:3)</PresentationFormat>
  <Paragraphs>310</Paragraphs>
  <Slides>65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65</vt:i4>
      </vt:variant>
    </vt:vector>
  </HeadingPairs>
  <TitlesOfParts>
    <vt:vector size="73" baseType="lpstr">
      <vt:lpstr>Calibri</vt:lpstr>
      <vt:lpstr>Cambria Math</vt:lpstr>
      <vt:lpstr>Times New Roman</vt:lpstr>
      <vt:lpstr>Verdana</vt:lpstr>
      <vt:lpstr>Verdana-Bold</vt:lpstr>
      <vt:lpstr>Wingdings</vt:lpstr>
      <vt:lpstr>Wingdings 2</vt:lpstr>
      <vt:lpstr>Aspecto</vt:lpstr>
      <vt:lpstr>Ecuaciones y Sistemas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dc:creator>
  <cp:lastModifiedBy>Usuario de Microsoft Office</cp:lastModifiedBy>
  <cp:revision>95</cp:revision>
  <dcterms:created xsi:type="dcterms:W3CDTF">2012-11-26T21:13:21Z</dcterms:created>
  <dcterms:modified xsi:type="dcterms:W3CDTF">2022-02-17T07:01:48Z</dcterms:modified>
</cp:coreProperties>
</file>