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9" r:id="rId4"/>
    <p:sldId id="327" r:id="rId5"/>
    <p:sldId id="357" r:id="rId6"/>
    <p:sldId id="323" r:id="rId7"/>
    <p:sldId id="324" r:id="rId8"/>
    <p:sldId id="337" r:id="rId9"/>
    <p:sldId id="299" r:id="rId10"/>
    <p:sldId id="298" r:id="rId11"/>
    <p:sldId id="267" r:id="rId12"/>
    <p:sldId id="359" r:id="rId13"/>
    <p:sldId id="358" r:id="rId14"/>
    <p:sldId id="339" r:id="rId15"/>
    <p:sldId id="302" r:id="rId16"/>
    <p:sldId id="303" r:id="rId17"/>
    <p:sldId id="304" r:id="rId18"/>
    <p:sldId id="305" r:id="rId19"/>
    <p:sldId id="362" r:id="rId20"/>
    <p:sldId id="363" r:id="rId21"/>
    <p:sldId id="330" r:id="rId22"/>
    <p:sldId id="336" r:id="rId23"/>
    <p:sldId id="364" r:id="rId24"/>
    <p:sldId id="334" r:id="rId25"/>
    <p:sldId id="335" r:id="rId26"/>
    <p:sldId id="340" r:id="rId27"/>
    <p:sldId id="360" r:id="rId28"/>
    <p:sldId id="271" r:id="rId29"/>
    <p:sldId id="365" r:id="rId30"/>
    <p:sldId id="272" r:id="rId31"/>
    <p:sldId id="361" r:id="rId32"/>
    <p:sldId id="274" r:id="rId33"/>
    <p:sldId id="309" r:id="rId34"/>
    <p:sldId id="366" r:id="rId35"/>
    <p:sldId id="367" r:id="rId36"/>
    <p:sldId id="343" r:id="rId37"/>
    <p:sldId id="368" r:id="rId38"/>
    <p:sldId id="369" r:id="rId39"/>
    <p:sldId id="370" r:id="rId40"/>
    <p:sldId id="279" r:id="rId41"/>
    <p:sldId id="280" r:id="rId42"/>
    <p:sldId id="372" r:id="rId43"/>
    <p:sldId id="281" r:id="rId44"/>
    <p:sldId id="371" r:id="rId45"/>
    <p:sldId id="287" r:id="rId46"/>
    <p:sldId id="282" r:id="rId47"/>
    <p:sldId id="285" r:id="rId48"/>
    <p:sldId id="373" r:id="rId49"/>
    <p:sldId id="375" r:id="rId50"/>
    <p:sldId id="374" r:id="rId51"/>
    <p:sldId id="314" r:id="rId52"/>
    <p:sldId id="315" r:id="rId53"/>
    <p:sldId id="316" r:id="rId54"/>
    <p:sldId id="341" r:id="rId55"/>
    <p:sldId id="356" r:id="rId56"/>
    <p:sldId id="376" r:id="rId57"/>
    <p:sldId id="377" r:id="rId58"/>
    <p:sldId id="378" r:id="rId59"/>
    <p:sldId id="379" r:id="rId60"/>
    <p:sldId id="380" r:id="rId61"/>
    <p:sldId id="320" r:id="rId62"/>
    <p:sldId id="381" r:id="rId63"/>
    <p:sldId id="382" r:id="rId6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66"/>
    <p:restoredTop sz="92225"/>
  </p:normalViewPr>
  <p:slideViewPr>
    <p:cSldViewPr>
      <p:cViewPr varScale="1">
        <p:scale>
          <a:sx n="56" d="100"/>
          <a:sy n="56" d="100"/>
        </p:scale>
        <p:origin x="1240"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redondeado"/>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4 Título"/>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s-ES"/>
              <a:t>Haga clic para modificar el estilo de título del patrón</a:t>
            </a:r>
            <a:endParaRPr kumimoji="0" lang="en-US"/>
          </a:p>
        </p:txBody>
      </p:sp>
      <p:sp>
        <p:nvSpPr>
          <p:cNvPr id="20" name="19 Subtítulo"/>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a:t>Haga clic para modificar el estilo de subtítulo del patrón</a:t>
            </a:r>
            <a:endParaRPr kumimoji="0" lang="en-US"/>
          </a:p>
        </p:txBody>
      </p:sp>
      <p:sp>
        <p:nvSpPr>
          <p:cNvPr id="19" name="18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8" name="7 Marcador de pie de página"/>
          <p:cNvSpPr>
            <a:spLocks noGrp="1"/>
          </p:cNvSpPr>
          <p:nvPr>
            <p:ph type="ftr" sz="quarter" idx="11"/>
          </p:nvPr>
        </p:nvSpPr>
        <p:spPr/>
        <p:txBody>
          <a:bodyPr/>
          <a:lstStyle/>
          <a:p>
            <a:endParaRPr lang="es-ES"/>
          </a:p>
        </p:txBody>
      </p:sp>
      <p:sp>
        <p:nvSpPr>
          <p:cNvPr id="11" name="10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02920" y="530352"/>
            <a:ext cx="8183880" cy="4187952"/>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533404"/>
            <a:ext cx="1981200" cy="5257799"/>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533400" y="533402"/>
            <a:ext cx="5943600" cy="5257801"/>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a:xfrm>
            <a:off x="502920" y="530352"/>
            <a:ext cx="8183880" cy="4187952"/>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4" name="13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redondeado"/>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502920" y="4983480"/>
            <a:ext cx="8183880" cy="1051560"/>
          </a:xfrm>
        </p:spPr>
        <p:txBody>
          <a:bodyPr anchor="b"/>
          <a:lstStyle>
            <a:lvl1pPr>
              <a:defRPr b="1"/>
            </a:lvl1pPr>
            <a:extLst/>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5" name="14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dondear rectángulo de esquina sencilla"/>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p:txBody>
          <a:bodyPr/>
          <a:lstStyle/>
          <a:p>
            <a:fld id="{7A847CFC-816F-41D0-AAC0-9BF4FEBC753E}" type="datetimeFigureOut">
              <a:rPr lang="es-ES" smtClean="0"/>
              <a:pPr/>
              <a:t>20/12/21</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
        <p:nvSpPr>
          <p:cNvPr id="3" name="2 Marcador de posición de imagen"/>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s-ES"/>
              <a:t>Haga clic en el icono para agregar una imagen</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ctángulo redondeado"/>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redondeado"/>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Marcador de título"/>
          <p:cNvSpPr>
            <a:spLocks noGrp="1"/>
          </p:cNvSpPr>
          <p:nvPr>
            <p:ph type="title"/>
          </p:nvPr>
        </p:nvSpPr>
        <p:spPr>
          <a:xfrm>
            <a:off x="502920" y="4985590"/>
            <a:ext cx="8183880" cy="1051560"/>
          </a:xfrm>
          <a:prstGeom prst="rect">
            <a:avLst/>
          </a:prstGeom>
        </p:spPr>
        <p:txBody>
          <a:bodyPr vert="horz" anchor="b">
            <a:normAutofit/>
          </a:bodyPr>
          <a:lstStyle/>
          <a:p>
            <a:r>
              <a:rPr kumimoji="0" lang="es-ES"/>
              <a:t>Haga clic para modificar el estilo de título del patrón</a:t>
            </a:r>
            <a:endParaRPr kumimoji="0" lang="en-US"/>
          </a:p>
        </p:txBody>
      </p:sp>
      <p:sp>
        <p:nvSpPr>
          <p:cNvPr id="4" name="3 Marcador de texto"/>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25" name="24 Marcador de fecha"/>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7A847CFC-816F-41D0-AAC0-9BF4FEBC753E}" type="datetimeFigureOut">
              <a:rPr lang="es-ES" smtClean="0"/>
              <a:pPr/>
              <a:t>20/12/21</a:t>
            </a:fld>
            <a:endParaRPr lang="es-ES"/>
          </a:p>
        </p:txBody>
      </p:sp>
      <p:sp>
        <p:nvSpPr>
          <p:cNvPr id="18" name="17 Marcador de pie de página"/>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s-ES"/>
          </a:p>
        </p:txBody>
      </p:sp>
      <p:sp>
        <p:nvSpPr>
          <p:cNvPr id="5" name="4 Marcador de número de diapositiva"/>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32FADFE-3B8F-471C-ABF0-DBC7717ECBBC}" type="slidenum">
              <a:rPr lang="es-ES" smtClean="0"/>
              <a:pPr/>
              <a:t>‹Nº›</a:t>
            </a:fld>
            <a:endParaRPr lang="es-E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7.xml"/><Relationship Id="rId5" Type="http://schemas.openxmlformats.org/officeDocument/2006/relationships/image" Target="../media/image27.tiff"/><Relationship Id="rId4" Type="http://schemas.openxmlformats.org/officeDocument/2006/relationships/image" Target="../media/image26.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7.xml"/><Relationship Id="rId4" Type="http://schemas.openxmlformats.org/officeDocument/2006/relationships/image" Target="../media/image43.tiff"/></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t0.gstatic.com/images?q=tbn:ANd9GcRrAczmVrkNzxD-rSk0hfK_X_LYbHW95-dKHKtF5lL-MUlCS46V2A"/>
          <p:cNvPicPr>
            <a:picLocks noChangeAspect="1" noChangeArrowheads="1"/>
          </p:cNvPicPr>
          <p:nvPr/>
        </p:nvPicPr>
        <p:blipFill>
          <a:blip r:embed="rId2" cstate="email"/>
          <a:srcRect/>
          <a:stretch>
            <a:fillRect/>
          </a:stretch>
        </p:blipFill>
        <p:spPr bwMode="auto">
          <a:xfrm>
            <a:off x="971600" y="4221088"/>
            <a:ext cx="1835888" cy="1835888"/>
          </a:xfrm>
          <a:prstGeom prst="rect">
            <a:avLst/>
          </a:prstGeom>
          <a:ln>
            <a:noFill/>
          </a:ln>
          <a:effectLst>
            <a:outerShdw blurRad="190500" algn="tl" rotWithShape="0">
              <a:srgbClr val="000000">
                <a:alpha val="70000"/>
              </a:srgbClr>
            </a:outerShdw>
          </a:effectLst>
        </p:spPr>
      </p:pic>
      <p:sp>
        <p:nvSpPr>
          <p:cNvPr id="2" name="1 Título"/>
          <p:cNvSpPr>
            <a:spLocks noGrp="1"/>
          </p:cNvSpPr>
          <p:nvPr>
            <p:ph type="ctrTitle"/>
          </p:nvPr>
        </p:nvSpPr>
        <p:spPr/>
        <p:txBody>
          <a:bodyPr>
            <a:normAutofit fontScale="90000"/>
          </a:bodyPr>
          <a:lstStyle/>
          <a:p>
            <a:pPr algn="ctr"/>
            <a:r>
              <a:rPr lang="es-ES" dirty="0"/>
              <a:t>Lenguaje Algebraico. Polinomios</a:t>
            </a:r>
            <a:br>
              <a:rPr lang="es-ES" dirty="0"/>
            </a:br>
            <a:endParaRPr lang="es-ES" dirty="0"/>
          </a:p>
        </p:txBody>
      </p:sp>
      <p:pic>
        <p:nvPicPr>
          <p:cNvPr id="10242" name="Picture 2" descr="http://t1.gstatic.com/images?q=tbn:ANd9GcTyNp-g730DscQc5LQwifD4-eRWoyDYOOB8Wrs8mSiDhs9uAxmtgw"/>
          <p:cNvPicPr>
            <a:picLocks noChangeAspect="1" noChangeArrowheads="1"/>
          </p:cNvPicPr>
          <p:nvPr/>
        </p:nvPicPr>
        <p:blipFill>
          <a:blip r:embed="rId3" cstate="email"/>
          <a:srcRect/>
          <a:stretch>
            <a:fillRect/>
          </a:stretch>
        </p:blipFill>
        <p:spPr bwMode="auto">
          <a:xfrm>
            <a:off x="5004048" y="3888556"/>
            <a:ext cx="3623296" cy="2564805"/>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srcRect/>
          <a:stretch>
            <a:fillRect/>
          </a:stretch>
        </p:blipFill>
        <p:spPr bwMode="auto">
          <a:xfrm>
            <a:off x="1043608" y="1268760"/>
            <a:ext cx="6984776" cy="4890597"/>
          </a:xfrm>
          <a:prstGeom prst="rect">
            <a:avLst/>
          </a:prstGeom>
          <a:ln>
            <a:noFill/>
          </a:ln>
          <a:effectLst>
            <a:outerShdw blurRad="292100" dist="139700" dir="2700000" algn="tl" rotWithShape="0">
              <a:srgbClr val="333333">
                <a:alpha val="65000"/>
              </a:srgbClr>
            </a:outerShdw>
          </a:effectLst>
        </p:spPr>
      </p:pic>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¿Para qué sirve?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1200329"/>
          </a:xfrm>
          <a:prstGeom prst="rect">
            <a:avLst/>
          </a:prstGeom>
          <a:noFill/>
        </p:spPr>
        <p:txBody>
          <a:bodyPr wrap="square" rtlCol="0">
            <a:spAutoFit/>
          </a:bodyPr>
          <a:lstStyle/>
          <a:p>
            <a:pPr algn="ctr"/>
            <a:r>
              <a:rPr lang="es-ES" sz="2400" b="1" dirty="0">
                <a:solidFill>
                  <a:schemeClr val="accent1">
                    <a:lumMod val="50000"/>
                  </a:schemeClr>
                </a:solidFill>
              </a:rPr>
              <a:t>Vídeos del Canal 10enmates</a:t>
            </a:r>
          </a:p>
          <a:p>
            <a:pPr algn="ctr"/>
            <a:r>
              <a:rPr lang="es-ES" sz="2400" b="1" dirty="0">
                <a:solidFill>
                  <a:schemeClr val="accent1">
                    <a:lumMod val="50000"/>
                  </a:schemeClr>
                </a:solidFill>
              </a:rPr>
              <a:t>Capítulos 1 y 2 – Lenguaje algebraico</a:t>
            </a:r>
          </a:p>
          <a:p>
            <a:pPr algn="ctr"/>
            <a:r>
              <a:rPr lang="es-ES" sz="2400" b="1" dirty="0">
                <a:solidFill>
                  <a:schemeClr val="accent1">
                    <a:lumMod val="50000"/>
                  </a:schemeClr>
                </a:solidFill>
              </a:rPr>
              <a:t>“10_videos&gt;3_algebra”</a:t>
            </a:r>
          </a:p>
        </p:txBody>
      </p:sp>
      <p:pic>
        <p:nvPicPr>
          <p:cNvPr id="4" name="Imagen 3">
            <a:extLst>
              <a:ext uri="{FF2B5EF4-FFF2-40B4-BE49-F238E27FC236}">
                <a16:creationId xmlns:a16="http://schemas.microsoft.com/office/drawing/2014/main" id="{95644BF5-A0D5-7B43-B9AA-6285AC54407E}"/>
              </a:ext>
            </a:extLst>
          </p:cNvPr>
          <p:cNvPicPr>
            <a:picLocks noChangeAspect="1"/>
          </p:cNvPicPr>
          <p:nvPr/>
        </p:nvPicPr>
        <p:blipFill>
          <a:blip r:embed="rId2"/>
          <a:stretch>
            <a:fillRect/>
          </a:stretch>
        </p:blipFill>
        <p:spPr>
          <a:xfrm rot="20638647">
            <a:off x="4212996" y="3111058"/>
            <a:ext cx="3985885" cy="2594733"/>
          </a:xfrm>
          <a:prstGeom prst="rect">
            <a:avLst/>
          </a:prstGeom>
        </p:spPr>
      </p:pic>
      <p:pic>
        <p:nvPicPr>
          <p:cNvPr id="5" name="Imagen 4">
            <a:extLst>
              <a:ext uri="{FF2B5EF4-FFF2-40B4-BE49-F238E27FC236}">
                <a16:creationId xmlns:a16="http://schemas.microsoft.com/office/drawing/2014/main" id="{32B987F5-5231-4F4B-8A61-BE5C801FCD4B}"/>
              </a:ext>
            </a:extLst>
          </p:cNvPr>
          <p:cNvPicPr>
            <a:picLocks noChangeAspect="1"/>
          </p:cNvPicPr>
          <p:nvPr/>
        </p:nvPicPr>
        <p:blipFill>
          <a:blip r:embed="rId3"/>
          <a:stretch>
            <a:fillRect/>
          </a:stretch>
        </p:blipFill>
        <p:spPr>
          <a:xfrm>
            <a:off x="971600" y="2132855"/>
            <a:ext cx="3942550" cy="260179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Cuestiones de los vídeos visualizados</a:t>
            </a:r>
          </a:p>
        </p:txBody>
      </p:sp>
      <p:graphicFrame>
        <p:nvGraphicFramePr>
          <p:cNvPr id="2" name="Tabla 1">
            <a:extLst>
              <a:ext uri="{FF2B5EF4-FFF2-40B4-BE49-F238E27FC236}">
                <a16:creationId xmlns:a16="http://schemas.microsoft.com/office/drawing/2014/main" id="{8657D1B1-AF6D-A24A-8BD3-5590EB9A40B8}"/>
              </a:ext>
            </a:extLst>
          </p:cNvPr>
          <p:cNvGraphicFramePr>
            <a:graphicFrameLocks noGrp="1"/>
          </p:cNvGraphicFramePr>
          <p:nvPr>
            <p:extLst>
              <p:ext uri="{D42A27DB-BD31-4B8C-83A1-F6EECF244321}">
                <p14:modId xmlns:p14="http://schemas.microsoft.com/office/powerpoint/2010/main" val="3099711570"/>
              </p:ext>
            </p:extLst>
          </p:nvPr>
        </p:nvGraphicFramePr>
        <p:xfrm>
          <a:off x="611560" y="1196752"/>
          <a:ext cx="7992888" cy="4896541"/>
        </p:xfrm>
        <a:graphic>
          <a:graphicData uri="http://schemas.openxmlformats.org/drawingml/2006/table">
            <a:tbl>
              <a:tblPr firstRow="1" firstCol="1" bandRow="1">
                <a:tableStyleId>{5C22544A-7EE6-4342-B048-85BDC9FD1C3A}</a:tableStyleId>
              </a:tblPr>
              <a:tblGrid>
                <a:gridCol w="5407368">
                  <a:extLst>
                    <a:ext uri="{9D8B030D-6E8A-4147-A177-3AD203B41FA5}">
                      <a16:colId xmlns:a16="http://schemas.microsoft.com/office/drawing/2014/main" val="717460388"/>
                    </a:ext>
                  </a:extLst>
                </a:gridCol>
                <a:gridCol w="2585520">
                  <a:extLst>
                    <a:ext uri="{9D8B030D-6E8A-4147-A177-3AD203B41FA5}">
                      <a16:colId xmlns:a16="http://schemas.microsoft.com/office/drawing/2014/main" val="736770287"/>
                    </a:ext>
                  </a:extLst>
                </a:gridCol>
              </a:tblGrid>
              <a:tr h="816091">
                <a:tc>
                  <a:txBody>
                    <a:bodyPr/>
                    <a:lstStyle/>
                    <a:p>
                      <a:pPr>
                        <a:spcAft>
                          <a:spcPts val="0"/>
                        </a:spcAft>
                      </a:pPr>
                      <a:r>
                        <a:rPr lang="es-ES" sz="1200" dirty="0">
                          <a:solidFill>
                            <a:schemeClr val="bg1"/>
                          </a:solidFill>
                          <a:effectLst/>
                        </a:rPr>
                        <a:t>a. ¿Se puede usar cualquier letra al usar lenguaje algebraico o hay que usar siempre la x?</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03057356"/>
                  </a:ext>
                </a:extLst>
              </a:tr>
              <a:tr h="544060">
                <a:tc>
                  <a:txBody>
                    <a:bodyPr/>
                    <a:lstStyle/>
                    <a:p>
                      <a:pPr>
                        <a:spcBef>
                          <a:spcPts val="600"/>
                        </a:spcBef>
                        <a:spcAft>
                          <a:spcPts val="600"/>
                        </a:spcAft>
                      </a:pPr>
                      <a:r>
                        <a:rPr lang="es-ES" sz="1200" dirty="0">
                          <a:solidFill>
                            <a:schemeClr val="bg1"/>
                          </a:solidFill>
                          <a:effectLst/>
                        </a:rPr>
                        <a:t>b. Rodea la forma más correcta de escribir esta expresión:</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spcBef>
                          <a:spcPts val="600"/>
                        </a:spcBef>
                        <a:spcAft>
                          <a:spcPts val="600"/>
                        </a:spcAft>
                      </a:pPr>
                      <a:r>
                        <a:rPr lang="es-ES" sz="1200">
                          <a:solidFill>
                            <a:schemeClr val="bg1"/>
                          </a:solidFill>
                          <a:effectLst/>
                        </a:rPr>
                        <a:t>         x</a:t>
                      </a:r>
                      <a:r>
                        <a:rPr lang="es-ES" sz="1200">
                          <a:solidFill>
                            <a:schemeClr val="bg1"/>
                          </a:solidFill>
                          <a:effectLst/>
                          <a:sym typeface="Symbol" pitchFamily="2" charset="2"/>
                        </a:rPr>
                        <a:t></a:t>
                      </a:r>
                      <a:r>
                        <a:rPr lang="es-ES" sz="1200">
                          <a:solidFill>
                            <a:schemeClr val="bg1"/>
                          </a:solidFill>
                          <a:effectLst/>
                        </a:rPr>
                        <a:t>2          2</a:t>
                      </a:r>
                      <a:r>
                        <a:rPr lang="es-ES" sz="1200">
                          <a:solidFill>
                            <a:schemeClr val="bg1"/>
                          </a:solidFill>
                          <a:effectLst/>
                          <a:sym typeface="Symbol" pitchFamily="2" charset="2"/>
                        </a:rPr>
                        <a:t></a:t>
                      </a:r>
                      <a:r>
                        <a:rPr lang="es-ES" sz="1200">
                          <a:solidFill>
                            <a:schemeClr val="bg1"/>
                          </a:solidFill>
                          <a:effectLst/>
                        </a:rPr>
                        <a:t>x          2x</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19222306"/>
                  </a:ext>
                </a:extLst>
              </a:tr>
              <a:tr h="544060">
                <a:tc>
                  <a:txBody>
                    <a:bodyPr/>
                    <a:lstStyle/>
                    <a:p>
                      <a:pPr>
                        <a:spcBef>
                          <a:spcPts val="600"/>
                        </a:spcBef>
                        <a:spcAft>
                          <a:spcPts val="600"/>
                        </a:spcAft>
                      </a:pPr>
                      <a:r>
                        <a:rPr lang="es-ES" sz="1200" dirty="0">
                          <a:solidFill>
                            <a:schemeClr val="bg1"/>
                          </a:solidFill>
                          <a:effectLst/>
                        </a:rPr>
                        <a:t>c. Si </a:t>
                      </a:r>
                      <a:r>
                        <a:rPr lang="es-ES" sz="1200" dirty="0" err="1">
                          <a:solidFill>
                            <a:schemeClr val="bg1"/>
                          </a:solidFill>
                          <a:effectLst/>
                        </a:rPr>
                        <a:t>Lupecio</a:t>
                      </a:r>
                      <a:r>
                        <a:rPr lang="es-ES" sz="1200" dirty="0">
                          <a:solidFill>
                            <a:schemeClr val="bg1"/>
                          </a:solidFill>
                          <a:effectLst/>
                        </a:rPr>
                        <a:t> tiene “x” años. ¿Cuántos tendrá el año que viene?</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spcBef>
                          <a:spcPts val="600"/>
                        </a:spcBef>
                        <a:spcAft>
                          <a:spcPts val="60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69575442"/>
                  </a:ext>
                </a:extLst>
              </a:tr>
              <a:tr h="272030">
                <a:tc>
                  <a:txBody>
                    <a:bodyPr/>
                    <a:lstStyle/>
                    <a:p>
                      <a:pPr>
                        <a:spcBef>
                          <a:spcPts val="600"/>
                        </a:spcBef>
                        <a:spcAft>
                          <a:spcPts val="600"/>
                        </a:spcAft>
                      </a:pPr>
                      <a:r>
                        <a:rPr lang="es-ES" sz="1200" dirty="0">
                          <a:solidFill>
                            <a:schemeClr val="bg1"/>
                          </a:solidFill>
                          <a:effectLst/>
                        </a:rPr>
                        <a:t>d. ¿Cuántos años tenía </a:t>
                      </a:r>
                      <a:r>
                        <a:rPr lang="es-ES" sz="1200" dirty="0" err="1">
                          <a:solidFill>
                            <a:schemeClr val="bg1"/>
                          </a:solidFill>
                          <a:effectLst/>
                        </a:rPr>
                        <a:t>Lupecio</a:t>
                      </a:r>
                      <a:r>
                        <a:rPr lang="es-ES" sz="1200" dirty="0">
                          <a:solidFill>
                            <a:schemeClr val="bg1"/>
                          </a:solidFill>
                          <a:effectLst/>
                        </a:rPr>
                        <a:t> hace un año?</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21136238"/>
                  </a:ext>
                </a:extLst>
              </a:tr>
              <a:tr h="544060">
                <a:tc>
                  <a:txBody>
                    <a:bodyPr/>
                    <a:lstStyle/>
                    <a:p>
                      <a:pPr>
                        <a:spcBef>
                          <a:spcPts val="600"/>
                        </a:spcBef>
                        <a:spcAft>
                          <a:spcPts val="600"/>
                        </a:spcAft>
                      </a:pPr>
                      <a:r>
                        <a:rPr lang="es-ES" sz="1200">
                          <a:solidFill>
                            <a:schemeClr val="bg1"/>
                          </a:solidFill>
                          <a:effectLst/>
                        </a:rPr>
                        <a:t>e. ¿Cuántos años tendrá Lupecio dentro de 6 años?</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03219283"/>
                  </a:ext>
                </a:extLst>
              </a:tr>
              <a:tr h="544060">
                <a:tc>
                  <a:txBody>
                    <a:bodyPr/>
                    <a:lstStyle/>
                    <a:p>
                      <a:pPr>
                        <a:spcBef>
                          <a:spcPts val="600"/>
                        </a:spcBef>
                        <a:spcAft>
                          <a:spcPts val="600"/>
                        </a:spcAft>
                      </a:pPr>
                      <a:r>
                        <a:rPr lang="es-ES" sz="1200" dirty="0">
                          <a:solidFill>
                            <a:schemeClr val="bg1"/>
                          </a:solidFill>
                          <a:effectLst/>
                        </a:rPr>
                        <a:t>f. ¿Cuántos años tiene la prima de </a:t>
                      </a:r>
                      <a:r>
                        <a:rPr lang="es-ES" sz="1200" dirty="0" err="1">
                          <a:solidFill>
                            <a:schemeClr val="bg1"/>
                          </a:solidFill>
                          <a:effectLst/>
                        </a:rPr>
                        <a:t>Lupecio</a:t>
                      </a:r>
                      <a:r>
                        <a:rPr lang="es-ES" sz="1200" dirty="0">
                          <a:solidFill>
                            <a:schemeClr val="bg1"/>
                          </a:solidFill>
                          <a:effectLst/>
                        </a:rPr>
                        <a:t> si tiene el doble?</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spcBef>
                          <a:spcPts val="600"/>
                        </a:spcBef>
                        <a:spcAft>
                          <a:spcPts val="60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80477544"/>
                  </a:ext>
                </a:extLst>
              </a:tr>
              <a:tr h="544060">
                <a:tc>
                  <a:txBody>
                    <a:bodyPr/>
                    <a:lstStyle/>
                    <a:p>
                      <a:pPr>
                        <a:spcBef>
                          <a:spcPts val="600"/>
                        </a:spcBef>
                        <a:spcAft>
                          <a:spcPts val="600"/>
                        </a:spcAft>
                      </a:pPr>
                      <a:r>
                        <a:rPr lang="es-ES" sz="1200">
                          <a:solidFill>
                            <a:schemeClr val="bg1"/>
                          </a:solidFill>
                          <a:effectLst/>
                        </a:rPr>
                        <a:t>g. Lupecia tiene la mitad de edad que Lupecio. ¿Qué edad es?</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68030680"/>
                  </a:ext>
                </a:extLst>
              </a:tr>
              <a:tr h="544060">
                <a:tc>
                  <a:txBody>
                    <a:bodyPr/>
                    <a:lstStyle/>
                    <a:p>
                      <a:pPr>
                        <a:spcBef>
                          <a:spcPts val="600"/>
                        </a:spcBef>
                        <a:spcAft>
                          <a:spcPts val="600"/>
                        </a:spcAft>
                      </a:pPr>
                      <a:r>
                        <a:rPr lang="es-ES" sz="1200">
                          <a:solidFill>
                            <a:schemeClr val="bg1"/>
                          </a:solidFill>
                          <a:effectLst/>
                        </a:rPr>
                        <a:t>h. El padre pez tiene el triple de Lupecio más 7.</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8235603"/>
                  </a:ext>
                </a:extLst>
              </a:tr>
              <a:tr h="544060">
                <a:tc>
                  <a:txBody>
                    <a:bodyPr/>
                    <a:lstStyle/>
                    <a:p>
                      <a:pPr>
                        <a:spcBef>
                          <a:spcPts val="600"/>
                        </a:spcBef>
                        <a:spcAft>
                          <a:spcPts val="600"/>
                        </a:spcAft>
                      </a:pPr>
                      <a:r>
                        <a:rPr lang="es-ES" sz="1200" dirty="0">
                          <a:solidFill>
                            <a:schemeClr val="bg1"/>
                          </a:solidFill>
                          <a:effectLst/>
                        </a:rPr>
                        <a:t>i. El abuelo </a:t>
                      </a:r>
                      <a:r>
                        <a:rPr lang="es-ES" sz="1200" dirty="0" err="1">
                          <a:solidFill>
                            <a:schemeClr val="bg1"/>
                          </a:solidFill>
                          <a:effectLst/>
                        </a:rPr>
                        <a:t>Pescadio</a:t>
                      </a:r>
                      <a:r>
                        <a:rPr lang="es-ES" sz="1200" dirty="0">
                          <a:solidFill>
                            <a:schemeClr val="bg1"/>
                          </a:solidFill>
                          <a:effectLst/>
                        </a:rPr>
                        <a:t> tiene 7 veces la edad que tendrá </a:t>
                      </a:r>
                      <a:r>
                        <a:rPr lang="es-ES" sz="1200" dirty="0" err="1">
                          <a:solidFill>
                            <a:schemeClr val="bg1"/>
                          </a:solidFill>
                          <a:effectLst/>
                        </a:rPr>
                        <a:t>Lupecio</a:t>
                      </a:r>
                      <a:r>
                        <a:rPr lang="es-ES" sz="1200" dirty="0">
                          <a:solidFill>
                            <a:schemeClr val="bg1"/>
                          </a:solidFill>
                          <a:effectLst/>
                        </a:rPr>
                        <a:t> el año que viene.</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63344180"/>
                  </a:ext>
                </a:extLst>
              </a:tr>
            </a:tbl>
          </a:graphicData>
        </a:graphic>
      </p:graphicFrame>
      <p:sp>
        <p:nvSpPr>
          <p:cNvPr id="6" name="CuadroTexto 5">
            <a:extLst>
              <a:ext uri="{FF2B5EF4-FFF2-40B4-BE49-F238E27FC236}">
                <a16:creationId xmlns:a16="http://schemas.microsoft.com/office/drawing/2014/main" id="{FDA65DBD-6581-5A45-A1B9-58C61860697D}"/>
              </a:ext>
            </a:extLst>
          </p:cNvPr>
          <p:cNvSpPr txBox="1"/>
          <p:nvPr/>
        </p:nvSpPr>
        <p:spPr>
          <a:xfrm>
            <a:off x="611560" y="656047"/>
            <a:ext cx="346775"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7</a:t>
            </a:r>
          </a:p>
        </p:txBody>
      </p:sp>
    </p:spTree>
    <p:extLst>
      <p:ext uri="{BB962C8B-B14F-4D97-AF65-F5344CB8AC3E}">
        <p14:creationId xmlns:p14="http://schemas.microsoft.com/office/powerpoint/2010/main" val="3738204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268760"/>
            <a:ext cx="7848872"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dirty="0">
                <a:solidFill>
                  <a:schemeClr val="bg1"/>
                </a:solidFill>
              </a:rPr>
              <a:t>1. Principalmente para expresar situaciones de la vida real.</a:t>
            </a:r>
          </a:p>
        </p:txBody>
      </p:sp>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¿Para qué sirve el lenguaje algebraico?</a:t>
            </a:r>
          </a:p>
        </p:txBody>
      </p:sp>
      <p:pic>
        <p:nvPicPr>
          <p:cNvPr id="3074" name="Picture 2"/>
          <p:cNvPicPr>
            <a:picLocks noChangeAspect="1" noChangeArrowheads="1"/>
          </p:cNvPicPr>
          <p:nvPr/>
        </p:nvPicPr>
        <p:blipFill>
          <a:blip r:embed="rId2" cstate="email"/>
          <a:srcRect/>
          <a:stretch>
            <a:fillRect/>
          </a:stretch>
        </p:blipFill>
        <p:spPr bwMode="auto">
          <a:xfrm>
            <a:off x="654765" y="2231666"/>
            <a:ext cx="7834470" cy="648072"/>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3" cstate="email"/>
          <a:srcRect/>
          <a:stretch>
            <a:fillRect/>
          </a:stretch>
        </p:blipFill>
        <p:spPr bwMode="auto">
          <a:xfrm>
            <a:off x="5940152" y="4509120"/>
            <a:ext cx="2600325" cy="1752600"/>
          </a:xfrm>
          <a:prstGeom prst="rect">
            <a:avLst/>
          </a:prstGeom>
          <a:noFill/>
          <a:ln w="9525">
            <a:noFill/>
            <a:miter lim="800000"/>
            <a:headEnd/>
            <a:tailEnd/>
          </a:ln>
        </p:spPr>
      </p:pic>
      <p:pic>
        <p:nvPicPr>
          <p:cNvPr id="3076" name="Picture 4"/>
          <p:cNvPicPr>
            <a:picLocks noChangeAspect="1" noChangeArrowheads="1"/>
          </p:cNvPicPr>
          <p:nvPr/>
        </p:nvPicPr>
        <p:blipFill>
          <a:blip r:embed="rId4" cstate="email"/>
          <a:srcRect/>
          <a:stretch>
            <a:fillRect/>
          </a:stretch>
        </p:blipFill>
        <p:spPr bwMode="auto">
          <a:xfrm>
            <a:off x="755576" y="4653136"/>
            <a:ext cx="2647950" cy="1724025"/>
          </a:xfrm>
          <a:prstGeom prst="rect">
            <a:avLst/>
          </a:prstGeom>
          <a:ln>
            <a:noFill/>
          </a:ln>
          <a:effectLst>
            <a:outerShdw blurRad="292100" dist="139700" dir="2700000" algn="tl" rotWithShape="0">
              <a:srgbClr val="333333">
                <a:alpha val="65000"/>
              </a:srgbClr>
            </a:outerShdw>
          </a:effectLst>
        </p:spPr>
      </p:pic>
      <p:pic>
        <p:nvPicPr>
          <p:cNvPr id="3077" name="Picture 5"/>
          <p:cNvPicPr>
            <a:picLocks noChangeAspect="1" noChangeArrowheads="1"/>
          </p:cNvPicPr>
          <p:nvPr/>
        </p:nvPicPr>
        <p:blipFill>
          <a:blip r:embed="rId5" cstate="email"/>
          <a:srcRect/>
          <a:stretch>
            <a:fillRect/>
          </a:stretch>
        </p:blipFill>
        <p:spPr bwMode="auto">
          <a:xfrm>
            <a:off x="2267744" y="3011570"/>
            <a:ext cx="5934853" cy="1512168"/>
          </a:xfrm>
          <a:prstGeom prst="rect">
            <a:avLst/>
          </a:prstGeom>
          <a:noFill/>
          <a:ln w="9525">
            <a:noFill/>
            <a:miter lim="800000"/>
            <a:headEnd/>
            <a:tailEnd/>
          </a:ln>
        </p:spPr>
      </p:pic>
      <p:sp>
        <p:nvSpPr>
          <p:cNvPr id="8" name="CuadroTexto 7">
            <a:extLst>
              <a:ext uri="{FF2B5EF4-FFF2-40B4-BE49-F238E27FC236}">
                <a16:creationId xmlns:a16="http://schemas.microsoft.com/office/drawing/2014/main" id="{33687D06-60CB-E04B-9A67-60D027ED0622}"/>
              </a:ext>
            </a:extLst>
          </p:cNvPr>
          <p:cNvSpPr txBox="1"/>
          <p:nvPr/>
        </p:nvSpPr>
        <p:spPr>
          <a:xfrm>
            <a:off x="665853" y="1773507"/>
            <a:ext cx="1440160"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8</a:t>
            </a:r>
          </a:p>
        </p:txBody>
      </p:sp>
    </p:spTree>
    <p:extLst>
      <p:ext uri="{BB962C8B-B14F-4D97-AF65-F5344CB8AC3E}">
        <p14:creationId xmlns:p14="http://schemas.microsoft.com/office/powerpoint/2010/main" val="421913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2000"/>
                                        <p:tgtEl>
                                          <p:spTgt spid="307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fade">
                                      <p:cBhvr>
                                        <p:cTn id="17" dur="2000"/>
                                        <p:tgtEl>
                                          <p:spTgt spid="3075"/>
                                        </p:tgtEl>
                                      </p:cBhvr>
                                    </p:animEffect>
                                  </p:childTnLst>
                                </p:cTn>
                              </p:par>
                              <p:par>
                                <p:cTn id="18" presetID="10" presetClass="entr" presetSubtype="0" fill="hold" nodeType="with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2000"/>
                                        <p:tgtEl>
                                          <p:spTgt spid="307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077"/>
                                        </p:tgtEl>
                                        <p:attrNameLst>
                                          <p:attrName>style.visibility</p:attrName>
                                        </p:attrNameLst>
                                      </p:cBhvr>
                                      <p:to>
                                        <p:strVal val="visible"/>
                                      </p:to>
                                    </p:set>
                                    <p:animEffect transition="in" filter="fade">
                                      <p:cBhvr>
                                        <p:cTn id="25"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Competición algebraica</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aphicFrame>
        <p:nvGraphicFramePr>
          <p:cNvPr id="3" name="Tabla 2"/>
          <p:cNvGraphicFramePr>
            <a:graphicFrameLocks noGrp="1"/>
          </p:cNvGraphicFramePr>
          <p:nvPr>
            <p:extLst>
              <p:ext uri="{D42A27DB-BD31-4B8C-83A1-F6EECF244321}">
                <p14:modId xmlns:p14="http://schemas.microsoft.com/office/powerpoint/2010/main" val="1060327462"/>
              </p:ext>
            </p:extLst>
          </p:nvPr>
        </p:nvGraphicFramePr>
        <p:xfrm>
          <a:off x="683568" y="2382166"/>
          <a:ext cx="7776864" cy="741680"/>
        </p:xfrm>
        <a:graphic>
          <a:graphicData uri="http://schemas.openxmlformats.org/drawingml/2006/table">
            <a:tbl>
              <a:tblPr firstRow="1" bandRow="1">
                <a:tableStyleId>{5940675A-B579-460E-94D1-54222C63F5DA}</a:tableStyleId>
              </a:tblPr>
              <a:tblGrid>
                <a:gridCol w="2592288">
                  <a:extLst>
                    <a:ext uri="{9D8B030D-6E8A-4147-A177-3AD203B41FA5}">
                      <a16:colId xmlns:a16="http://schemas.microsoft.com/office/drawing/2014/main" val="20000"/>
                    </a:ext>
                  </a:extLst>
                </a:gridCol>
                <a:gridCol w="2592288">
                  <a:extLst>
                    <a:ext uri="{9D8B030D-6E8A-4147-A177-3AD203B41FA5}">
                      <a16:colId xmlns:a16="http://schemas.microsoft.com/office/drawing/2014/main" val="20001"/>
                    </a:ext>
                  </a:extLst>
                </a:gridCol>
                <a:gridCol w="2592288">
                  <a:extLst>
                    <a:ext uri="{9D8B030D-6E8A-4147-A177-3AD203B41FA5}">
                      <a16:colId xmlns:a16="http://schemas.microsoft.com/office/drawing/2014/main" val="20002"/>
                    </a:ext>
                  </a:extLst>
                </a:gridCol>
              </a:tblGrid>
              <a:tr h="370840">
                <a:tc>
                  <a:txBody>
                    <a:bodyPr/>
                    <a:lstStyle/>
                    <a:p>
                      <a:pPr algn="ctr"/>
                      <a:r>
                        <a:rPr lang="es-ES_tradnl" dirty="0">
                          <a:solidFill>
                            <a:schemeClr val="bg1"/>
                          </a:solidFill>
                        </a:rPr>
                        <a:t>Equipo</a:t>
                      </a:r>
                      <a:r>
                        <a:rPr lang="es-ES_tradnl" baseline="0" dirty="0">
                          <a:solidFill>
                            <a:schemeClr val="bg1"/>
                          </a:solidFill>
                        </a:rPr>
                        <a:t> Izquierdo</a:t>
                      </a:r>
                      <a:endParaRPr lang="es-ES_tradnl" dirty="0">
                        <a:solidFill>
                          <a:schemeClr val="bg1"/>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tcPr>
                </a:tc>
                <a:tc>
                  <a:txBody>
                    <a:bodyPr/>
                    <a:lstStyle/>
                    <a:p>
                      <a:pPr algn="ctr"/>
                      <a:r>
                        <a:rPr lang="es-ES_tradnl" dirty="0">
                          <a:solidFill>
                            <a:schemeClr val="bg1"/>
                          </a:solidFill>
                        </a:rPr>
                        <a:t>Equipo</a:t>
                      </a:r>
                      <a:r>
                        <a:rPr lang="es-ES_tradnl" baseline="0" dirty="0">
                          <a:solidFill>
                            <a:schemeClr val="bg1"/>
                          </a:solidFill>
                        </a:rPr>
                        <a:t> Centro</a:t>
                      </a:r>
                      <a:endParaRPr lang="es-ES_tradnl" dirty="0">
                        <a:solidFill>
                          <a:schemeClr val="bg1"/>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tcPr>
                </a:tc>
                <a:tc>
                  <a:txBody>
                    <a:bodyPr/>
                    <a:lstStyle/>
                    <a:p>
                      <a:pPr algn="ctr"/>
                      <a:r>
                        <a:rPr lang="es-ES_tradnl" dirty="0">
                          <a:solidFill>
                            <a:schemeClr val="bg1"/>
                          </a:solidFill>
                        </a:rPr>
                        <a:t>Equipo</a:t>
                      </a:r>
                      <a:r>
                        <a:rPr lang="es-ES_tradnl" baseline="0" dirty="0">
                          <a:solidFill>
                            <a:schemeClr val="bg1"/>
                          </a:solidFill>
                        </a:rPr>
                        <a:t> Derecho</a:t>
                      </a:r>
                      <a:endParaRPr lang="es-ES_tradnl" dirty="0">
                        <a:solidFill>
                          <a:schemeClr val="bg1"/>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ctr"/>
                      <a:r>
                        <a:rPr lang="mr-IN" dirty="0">
                          <a:solidFill>
                            <a:schemeClr val="bg1"/>
                          </a:solidFill>
                        </a:rPr>
                        <a:t>…</a:t>
                      </a:r>
                      <a:endParaRPr lang="es-ES_tradnl" dirty="0">
                        <a:solidFill>
                          <a:schemeClr val="bg1"/>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tcPr>
                </a:tc>
                <a:tc>
                  <a:txBody>
                    <a:bodyPr/>
                    <a:lstStyle/>
                    <a:p>
                      <a:pPr algn="ctr"/>
                      <a:r>
                        <a:rPr lang="mr-IN" dirty="0">
                          <a:solidFill>
                            <a:schemeClr val="bg1"/>
                          </a:solidFill>
                        </a:rPr>
                        <a:t>…</a:t>
                      </a:r>
                      <a:endParaRPr lang="es-ES_tradnl" dirty="0">
                        <a:solidFill>
                          <a:schemeClr val="bg1"/>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tcPr>
                </a:tc>
                <a:tc>
                  <a:txBody>
                    <a:bodyPr/>
                    <a:lstStyle/>
                    <a:p>
                      <a:pPr algn="ctr"/>
                      <a:r>
                        <a:rPr lang="mr-IN" dirty="0">
                          <a:solidFill>
                            <a:schemeClr val="bg1"/>
                          </a:solidFill>
                        </a:rPr>
                        <a:t>…</a:t>
                      </a:r>
                      <a:endParaRPr lang="es-ES_tradnl" dirty="0">
                        <a:solidFill>
                          <a:schemeClr val="bg1"/>
                        </a:solidFill>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CuadroTexto 4"/>
          <p:cNvSpPr txBox="1"/>
          <p:nvPr/>
        </p:nvSpPr>
        <p:spPr>
          <a:xfrm>
            <a:off x="899592" y="1114425"/>
            <a:ext cx="7344816" cy="707886"/>
          </a:xfrm>
          <a:prstGeom prst="rect">
            <a:avLst/>
          </a:prstGeom>
          <a:noFill/>
        </p:spPr>
        <p:txBody>
          <a:bodyPr wrap="square" rtlCol="0">
            <a:spAutoFit/>
          </a:bodyPr>
          <a:lstStyle/>
          <a:p>
            <a:pPr algn="just"/>
            <a:r>
              <a:rPr lang="es-ES_tradnl" sz="2000" dirty="0">
                <a:solidFill>
                  <a:schemeClr val="bg1"/>
                </a:solidFill>
              </a:rPr>
              <a:t>Vamos a formar 3 equipos y a competir a ver que equipo traduce m</a:t>
            </a:r>
            <a:r>
              <a:rPr lang="es-ES" sz="2000" dirty="0" err="1">
                <a:solidFill>
                  <a:schemeClr val="bg1"/>
                </a:solidFill>
              </a:rPr>
              <a:t>ás</a:t>
            </a:r>
            <a:r>
              <a:rPr lang="es-ES" sz="2000" dirty="0">
                <a:solidFill>
                  <a:schemeClr val="bg1"/>
                </a:solidFill>
              </a:rPr>
              <a:t> frases algebraicas.</a:t>
            </a:r>
            <a:endParaRPr lang="es-ES_tradnl" sz="2000" dirty="0">
              <a:solidFill>
                <a:schemeClr val="bg1"/>
              </a:solidFill>
            </a:endParaRPr>
          </a:p>
        </p:txBody>
      </p:sp>
      <p:pic>
        <p:nvPicPr>
          <p:cNvPr id="7" name="Imagen 6"/>
          <p:cNvPicPr>
            <a:picLocks noChangeAspect="1"/>
          </p:cNvPicPr>
          <p:nvPr/>
        </p:nvPicPr>
        <p:blipFill>
          <a:blip r:embed="rId2"/>
          <a:stretch>
            <a:fillRect/>
          </a:stretch>
        </p:blipFill>
        <p:spPr>
          <a:xfrm>
            <a:off x="2314128" y="3284984"/>
            <a:ext cx="4268192" cy="3041087"/>
          </a:xfrm>
          <a:prstGeom prst="rect">
            <a:avLst/>
          </a:prstGeom>
        </p:spPr>
      </p:pic>
    </p:spTree>
    <p:extLst>
      <p:ext uri="{BB962C8B-B14F-4D97-AF65-F5344CB8AC3E}">
        <p14:creationId xmlns:p14="http://schemas.microsoft.com/office/powerpoint/2010/main" val="1721618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1484784"/>
            <a:ext cx="7848872" cy="2862322"/>
          </a:xfrm>
          <a:prstGeom prst="rect">
            <a:avLst/>
          </a:prstGeom>
          <a:noFill/>
        </p:spPr>
        <p:txBody>
          <a:bodyPr wrap="square" rtlCol="0">
            <a:spAutoFit/>
          </a:bodyPr>
          <a:lstStyle/>
          <a:p>
            <a:r>
              <a:rPr lang="es-ES" b="1" dirty="0">
                <a:solidFill>
                  <a:schemeClr val="bg1"/>
                </a:solidFill>
              </a:rPr>
              <a:t>1) El doble de un número menos su cuarta parte.</a:t>
            </a:r>
          </a:p>
          <a:p>
            <a:r>
              <a:rPr lang="es-ES" b="1" dirty="0">
                <a:solidFill>
                  <a:schemeClr val="bg1"/>
                </a:solidFill>
              </a:rPr>
              <a:t>2) Años de Ana Belén dentro de 12 años.</a:t>
            </a:r>
          </a:p>
          <a:p>
            <a:r>
              <a:rPr lang="es-ES" b="1" dirty="0">
                <a:solidFill>
                  <a:schemeClr val="bg1"/>
                </a:solidFill>
              </a:rPr>
              <a:t>3) Años de Isabel hace tres años.</a:t>
            </a:r>
          </a:p>
          <a:p>
            <a:r>
              <a:rPr lang="es-ES" b="1" dirty="0">
                <a:solidFill>
                  <a:schemeClr val="bg1"/>
                </a:solidFill>
              </a:rPr>
              <a:t>4) La quinta parte de un número más su siguiente.</a:t>
            </a:r>
          </a:p>
          <a:p>
            <a:r>
              <a:rPr lang="es-ES" b="1" dirty="0">
                <a:solidFill>
                  <a:schemeClr val="bg1"/>
                </a:solidFill>
              </a:rPr>
              <a:t>5) Perímetro de un cuadrado.</a:t>
            </a:r>
          </a:p>
          <a:p>
            <a:r>
              <a:rPr lang="es-ES" b="1" dirty="0">
                <a:solidFill>
                  <a:schemeClr val="bg1"/>
                </a:solidFill>
              </a:rPr>
              <a:t>6) Un número par.</a:t>
            </a:r>
          </a:p>
          <a:p>
            <a:r>
              <a:rPr lang="es-ES" b="1" dirty="0">
                <a:solidFill>
                  <a:schemeClr val="bg1"/>
                </a:solidFill>
              </a:rPr>
              <a:t>7) Un número impar.</a:t>
            </a:r>
          </a:p>
          <a:p>
            <a:r>
              <a:rPr lang="es-ES" b="1" dirty="0">
                <a:solidFill>
                  <a:schemeClr val="bg1"/>
                </a:solidFill>
              </a:rPr>
              <a:t>8) Un múltiplo de 7.</a:t>
            </a:r>
          </a:p>
          <a:p>
            <a:r>
              <a:rPr lang="es-ES" b="1" dirty="0">
                <a:solidFill>
                  <a:schemeClr val="bg1"/>
                </a:solidFill>
              </a:rPr>
              <a:t>9) Dos números consecutivos.</a:t>
            </a:r>
          </a:p>
          <a:p>
            <a:r>
              <a:rPr lang="es-ES" b="1" dirty="0">
                <a:solidFill>
                  <a:schemeClr val="bg1"/>
                </a:solidFill>
              </a:rPr>
              <a:t>10) Dos números que se diferencian en dos unidades.</a:t>
            </a:r>
            <a:endParaRPr lang="es-ES" dirty="0">
              <a:solidFill>
                <a:schemeClr val="bg1"/>
              </a:solidFill>
            </a:endParaRPr>
          </a:p>
        </p:txBody>
      </p:sp>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Traducimos a lenguaje algebraico</a:t>
            </a:r>
          </a:p>
        </p:txBody>
      </p:sp>
      <p:pic>
        <p:nvPicPr>
          <p:cNvPr id="6150" name="Picture 6" descr="http://t1.gstatic.com/images?q=tbn:ANd9GcQPJAlf-OzxCkNtQWpBNUYlb51XV6mw-XftcnuyfoCZPRmdGnkc"/>
          <p:cNvPicPr>
            <a:picLocks noChangeAspect="1" noChangeArrowheads="1"/>
          </p:cNvPicPr>
          <p:nvPr/>
        </p:nvPicPr>
        <p:blipFill>
          <a:blip r:embed="rId2" cstate="email"/>
          <a:srcRect/>
          <a:stretch>
            <a:fillRect/>
          </a:stretch>
        </p:blipFill>
        <p:spPr bwMode="auto">
          <a:xfrm>
            <a:off x="6372200" y="4365104"/>
            <a:ext cx="2219325" cy="2057401"/>
          </a:xfrm>
          <a:prstGeom prst="rect">
            <a:avLst/>
          </a:prstGeom>
          <a:noFill/>
        </p:spPr>
      </p:pic>
      <p:sp>
        <p:nvSpPr>
          <p:cNvPr id="5" name="CuadroTexto 4">
            <a:extLst>
              <a:ext uri="{FF2B5EF4-FFF2-40B4-BE49-F238E27FC236}">
                <a16:creationId xmlns:a16="http://schemas.microsoft.com/office/drawing/2014/main" id="{124C5EF5-BB2C-AA43-A130-55935BE56FB3}"/>
              </a:ext>
            </a:extLst>
          </p:cNvPr>
          <p:cNvSpPr txBox="1"/>
          <p:nvPr/>
        </p:nvSpPr>
        <p:spPr>
          <a:xfrm>
            <a:off x="539552" y="1071546"/>
            <a:ext cx="1440160"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20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1484784"/>
            <a:ext cx="7848872" cy="3693319"/>
          </a:xfrm>
          <a:prstGeom prst="rect">
            <a:avLst/>
          </a:prstGeom>
          <a:noFill/>
        </p:spPr>
        <p:txBody>
          <a:bodyPr wrap="square" rtlCol="0">
            <a:spAutoFit/>
          </a:bodyPr>
          <a:lstStyle/>
          <a:p>
            <a:r>
              <a:rPr lang="es-ES" b="1" dirty="0">
                <a:solidFill>
                  <a:schemeClr val="bg1"/>
                </a:solidFill>
              </a:rPr>
              <a:t>11) El doble de un número menos su quinta parte.</a:t>
            </a:r>
          </a:p>
          <a:p>
            <a:r>
              <a:rPr lang="es-ES" b="1" dirty="0">
                <a:solidFill>
                  <a:schemeClr val="bg1"/>
                </a:solidFill>
              </a:rPr>
              <a:t>12) El quíntuplo de un número más su sexta parte.</a:t>
            </a:r>
          </a:p>
          <a:p>
            <a:r>
              <a:rPr lang="es-ES" b="1" dirty="0">
                <a:solidFill>
                  <a:schemeClr val="bg1"/>
                </a:solidFill>
              </a:rPr>
              <a:t>13) La edad de una señora es el doble de la de su hijo menos 5 años.</a:t>
            </a:r>
          </a:p>
          <a:p>
            <a:r>
              <a:rPr lang="es-ES" b="1" dirty="0">
                <a:solidFill>
                  <a:schemeClr val="bg1"/>
                </a:solidFill>
              </a:rPr>
              <a:t>14) La suma del anterior y del siguiente de un nº es 14</a:t>
            </a:r>
          </a:p>
          <a:p>
            <a:r>
              <a:rPr lang="es-ES" b="1" dirty="0">
                <a:solidFill>
                  <a:schemeClr val="bg1"/>
                </a:solidFill>
              </a:rPr>
              <a:t>15) Dos números suman 13.</a:t>
            </a:r>
          </a:p>
          <a:p>
            <a:r>
              <a:rPr lang="es-ES" b="1" dirty="0">
                <a:solidFill>
                  <a:schemeClr val="bg1"/>
                </a:solidFill>
              </a:rPr>
              <a:t>16) Un hijo tiene 22 años menos que su padre.</a:t>
            </a:r>
          </a:p>
          <a:p>
            <a:r>
              <a:rPr lang="es-ES" b="1" dirty="0">
                <a:solidFill>
                  <a:schemeClr val="bg1"/>
                </a:solidFill>
              </a:rPr>
              <a:t>17) La suma de 3 números consecutivos es 39</a:t>
            </a:r>
          </a:p>
          <a:p>
            <a:r>
              <a:rPr lang="es-ES" b="1" dirty="0">
                <a:solidFill>
                  <a:schemeClr val="bg1"/>
                </a:solidFill>
              </a:rPr>
              <a:t>18) La cuarta parte de la mitad de un número.</a:t>
            </a:r>
          </a:p>
          <a:p>
            <a:r>
              <a:rPr lang="es-ES" b="1" dirty="0">
                <a:solidFill>
                  <a:schemeClr val="bg1"/>
                </a:solidFill>
              </a:rPr>
              <a:t>19) Área de un rectángulo en el que su largo tiene 3 metros menos que el ancho.</a:t>
            </a:r>
          </a:p>
          <a:p>
            <a:r>
              <a:rPr lang="es-ES" b="1" dirty="0">
                <a:solidFill>
                  <a:schemeClr val="bg1"/>
                </a:solidFill>
              </a:rPr>
              <a:t>20) Un tren tarda 5 horas menos que otro en ir de Barcelona a Hellín</a:t>
            </a:r>
            <a:endParaRPr lang="es-ES" dirty="0">
              <a:solidFill>
                <a:schemeClr val="bg1"/>
              </a:solidFill>
            </a:endParaRPr>
          </a:p>
        </p:txBody>
      </p:sp>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Traducimos a lenguaje algebraico</a:t>
            </a:r>
          </a:p>
        </p:txBody>
      </p:sp>
      <p:pic>
        <p:nvPicPr>
          <p:cNvPr id="5124" name="Picture 4" descr="http://t0.gstatic.com/images?q=tbn:ANd9GcR8kUzxzbhD8m2I789oLGA-pn5JnBNXMxKXvyN1y_lhLi0C9s47"/>
          <p:cNvPicPr>
            <a:picLocks noChangeAspect="1" noChangeArrowheads="1"/>
          </p:cNvPicPr>
          <p:nvPr/>
        </p:nvPicPr>
        <p:blipFill>
          <a:blip r:embed="rId2" cstate="email"/>
          <a:srcRect/>
          <a:stretch>
            <a:fillRect/>
          </a:stretch>
        </p:blipFill>
        <p:spPr bwMode="auto">
          <a:xfrm>
            <a:off x="7380312" y="4941168"/>
            <a:ext cx="1224136" cy="12856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20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1484784"/>
            <a:ext cx="7848872" cy="3139321"/>
          </a:xfrm>
          <a:prstGeom prst="rect">
            <a:avLst/>
          </a:prstGeom>
          <a:noFill/>
        </p:spPr>
        <p:txBody>
          <a:bodyPr wrap="square" rtlCol="0">
            <a:spAutoFit/>
          </a:bodyPr>
          <a:lstStyle/>
          <a:p>
            <a:r>
              <a:rPr lang="es-ES" b="1" dirty="0">
                <a:solidFill>
                  <a:schemeClr val="bg1"/>
                </a:solidFill>
              </a:rPr>
              <a:t>21) Repartir una caja de melones entre 8 personas.</a:t>
            </a:r>
          </a:p>
          <a:p>
            <a:r>
              <a:rPr lang="es-ES" b="1" dirty="0">
                <a:solidFill>
                  <a:schemeClr val="bg1"/>
                </a:solidFill>
              </a:rPr>
              <a:t>22) Perímetro de un rectángulo</a:t>
            </a:r>
          </a:p>
          <a:p>
            <a:r>
              <a:rPr lang="es-ES" b="1" dirty="0">
                <a:solidFill>
                  <a:schemeClr val="bg1"/>
                </a:solidFill>
              </a:rPr>
              <a:t>23) Un número menos su mitad más su triple.</a:t>
            </a:r>
          </a:p>
          <a:p>
            <a:r>
              <a:rPr lang="es-ES" b="1" dirty="0">
                <a:solidFill>
                  <a:schemeClr val="bg1"/>
                </a:solidFill>
              </a:rPr>
              <a:t>24) Un número 5 unidades menor que otro.</a:t>
            </a:r>
          </a:p>
          <a:p>
            <a:r>
              <a:rPr lang="es-ES" b="1" dirty="0">
                <a:solidFill>
                  <a:schemeClr val="bg1"/>
                </a:solidFill>
              </a:rPr>
              <a:t>25) El cuadrado de un número.</a:t>
            </a:r>
          </a:p>
          <a:p>
            <a:r>
              <a:rPr lang="es-ES" b="1" dirty="0">
                <a:solidFill>
                  <a:schemeClr val="bg1"/>
                </a:solidFill>
              </a:rPr>
              <a:t>26) Un número más su opuesto menos su inverso</a:t>
            </a:r>
          </a:p>
          <a:p>
            <a:r>
              <a:rPr lang="es-ES" b="1" dirty="0">
                <a:solidFill>
                  <a:schemeClr val="bg1"/>
                </a:solidFill>
              </a:rPr>
              <a:t>27) El triple de un par menos un impar.</a:t>
            </a:r>
          </a:p>
          <a:p>
            <a:r>
              <a:rPr lang="es-ES" b="1" dirty="0">
                <a:solidFill>
                  <a:schemeClr val="bg1"/>
                </a:solidFill>
              </a:rPr>
              <a:t>28) Tenemos 20 fundas que ha costado “p” euros. ¿Cuánto cuesta cada una?</a:t>
            </a:r>
          </a:p>
          <a:p>
            <a:r>
              <a:rPr lang="es-ES" b="1" dirty="0">
                <a:solidFill>
                  <a:schemeClr val="bg1"/>
                </a:solidFill>
              </a:rPr>
              <a:t>29) El cuadrado de un número menos su cuarta parte.</a:t>
            </a:r>
          </a:p>
          <a:p>
            <a:r>
              <a:rPr lang="es-ES" b="1" dirty="0">
                <a:solidFill>
                  <a:schemeClr val="bg1"/>
                </a:solidFill>
              </a:rPr>
              <a:t>30) Dividir 25 en dos partes.</a:t>
            </a:r>
            <a:endParaRPr lang="es-ES" dirty="0">
              <a:solidFill>
                <a:schemeClr val="bg1"/>
              </a:solidFill>
            </a:endParaRPr>
          </a:p>
        </p:txBody>
      </p:sp>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Traducimos a lenguaje algebraico</a:t>
            </a:r>
          </a:p>
        </p:txBody>
      </p:sp>
      <p:pic>
        <p:nvPicPr>
          <p:cNvPr id="5" name="Picture 2" descr="http://t0.gstatic.com/images?q=tbn:ANd9GcS7y-oTB8EIGmwao2BLZzFGqzp2RPwU1_jd6rYylYZl5TRAAOpz"/>
          <p:cNvPicPr>
            <a:picLocks noChangeAspect="1" noChangeArrowheads="1"/>
          </p:cNvPicPr>
          <p:nvPr/>
        </p:nvPicPr>
        <p:blipFill>
          <a:blip r:embed="rId2" cstate="email"/>
          <a:srcRect/>
          <a:stretch>
            <a:fillRect/>
          </a:stretch>
        </p:blipFill>
        <p:spPr bwMode="auto">
          <a:xfrm>
            <a:off x="5796136" y="4725144"/>
            <a:ext cx="2714625" cy="16859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20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20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20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fade">
                                      <p:cBhvr>
                                        <p:cTn id="52"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 Propuesto</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4034143-8907-7A40-8790-5ACB7894DF8B}"/>
              </a:ext>
            </a:extLst>
          </p:cNvPr>
          <p:cNvSpPr txBox="1"/>
          <p:nvPr/>
        </p:nvSpPr>
        <p:spPr>
          <a:xfrm>
            <a:off x="552816" y="1237558"/>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10</a:t>
            </a:r>
          </a:p>
        </p:txBody>
      </p:sp>
      <p:graphicFrame>
        <p:nvGraphicFramePr>
          <p:cNvPr id="2" name="Tabla 1">
            <a:extLst>
              <a:ext uri="{FF2B5EF4-FFF2-40B4-BE49-F238E27FC236}">
                <a16:creationId xmlns:a16="http://schemas.microsoft.com/office/drawing/2014/main" id="{7D67DF8F-A52E-7C4A-B530-223E861AED9B}"/>
              </a:ext>
            </a:extLst>
          </p:cNvPr>
          <p:cNvGraphicFramePr>
            <a:graphicFrameLocks noGrp="1"/>
          </p:cNvGraphicFramePr>
          <p:nvPr>
            <p:extLst>
              <p:ext uri="{D42A27DB-BD31-4B8C-83A1-F6EECF244321}">
                <p14:modId xmlns:p14="http://schemas.microsoft.com/office/powerpoint/2010/main" val="1490792808"/>
              </p:ext>
            </p:extLst>
          </p:nvPr>
        </p:nvGraphicFramePr>
        <p:xfrm>
          <a:off x="621098" y="2782722"/>
          <a:ext cx="7767325" cy="3022544"/>
        </p:xfrm>
        <a:graphic>
          <a:graphicData uri="http://schemas.openxmlformats.org/drawingml/2006/table">
            <a:tbl>
              <a:tblPr firstRow="1" firstCol="1" bandRow="1">
                <a:tableStyleId>{5C22544A-7EE6-4342-B048-85BDC9FD1C3A}</a:tableStyleId>
              </a:tblPr>
              <a:tblGrid>
                <a:gridCol w="5463070">
                  <a:extLst>
                    <a:ext uri="{9D8B030D-6E8A-4147-A177-3AD203B41FA5}">
                      <a16:colId xmlns:a16="http://schemas.microsoft.com/office/drawing/2014/main" val="941398842"/>
                    </a:ext>
                  </a:extLst>
                </a:gridCol>
                <a:gridCol w="2304255">
                  <a:extLst>
                    <a:ext uri="{9D8B030D-6E8A-4147-A177-3AD203B41FA5}">
                      <a16:colId xmlns:a16="http://schemas.microsoft.com/office/drawing/2014/main" val="1119728111"/>
                    </a:ext>
                  </a:extLst>
                </a:gridCol>
              </a:tblGrid>
              <a:tr h="377818">
                <a:tc>
                  <a:txBody>
                    <a:bodyPr/>
                    <a:lstStyle/>
                    <a:p>
                      <a:pPr>
                        <a:spcBef>
                          <a:spcPts val="300"/>
                        </a:spcBef>
                        <a:spcAft>
                          <a:spcPts val="300"/>
                        </a:spcAft>
                      </a:pPr>
                      <a:r>
                        <a:rPr lang="es-ES" sz="1600" dirty="0">
                          <a:solidFill>
                            <a:schemeClr val="bg1"/>
                          </a:solidFill>
                          <a:effectLst/>
                        </a:rPr>
                        <a:t>ANTONIO: “Le saca 3 años a Pepito”</a:t>
                      </a:r>
                      <a:endParaRPr lang="es-ES" sz="1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08284489"/>
                  </a:ext>
                </a:extLst>
              </a:tr>
              <a:tr h="377818">
                <a:tc>
                  <a:txBody>
                    <a:bodyPr/>
                    <a:lstStyle/>
                    <a:p>
                      <a:pPr>
                        <a:spcBef>
                          <a:spcPts val="300"/>
                        </a:spcBef>
                        <a:spcAft>
                          <a:spcPts val="300"/>
                        </a:spcAft>
                      </a:pPr>
                      <a:r>
                        <a:rPr lang="es-ES" sz="1600" dirty="0">
                          <a:solidFill>
                            <a:schemeClr val="bg1"/>
                          </a:solidFill>
                          <a:effectLst/>
                        </a:rPr>
                        <a:t>LUCÍA: “Tenía 20 años cuando Pepito nació”</a:t>
                      </a:r>
                      <a:endParaRPr lang="es-ES" sz="1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68938104"/>
                  </a:ext>
                </a:extLst>
              </a:tr>
              <a:tr h="377818">
                <a:tc>
                  <a:txBody>
                    <a:bodyPr/>
                    <a:lstStyle/>
                    <a:p>
                      <a:pPr>
                        <a:spcBef>
                          <a:spcPts val="300"/>
                        </a:spcBef>
                        <a:spcAft>
                          <a:spcPts val="300"/>
                        </a:spcAft>
                      </a:pPr>
                      <a:r>
                        <a:rPr lang="es-ES" sz="1600">
                          <a:solidFill>
                            <a:schemeClr val="bg1"/>
                          </a:solidFill>
                          <a:effectLst/>
                        </a:rPr>
                        <a:t>JULIO: “Cuadriplica la edad de Pepito”</a:t>
                      </a:r>
                      <a:endParaRPr lang="es-ES" sz="16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49780777"/>
                  </a:ext>
                </a:extLst>
              </a:tr>
              <a:tr h="755636">
                <a:tc>
                  <a:txBody>
                    <a:bodyPr/>
                    <a:lstStyle/>
                    <a:p>
                      <a:pPr>
                        <a:spcBef>
                          <a:spcPts val="300"/>
                        </a:spcBef>
                        <a:spcAft>
                          <a:spcPts val="300"/>
                        </a:spcAft>
                      </a:pPr>
                      <a:r>
                        <a:rPr lang="es-ES" sz="1600">
                          <a:solidFill>
                            <a:schemeClr val="bg1"/>
                          </a:solidFill>
                          <a:effectLst/>
                        </a:rPr>
                        <a:t>ANA: “La cuarta parte de la edad de Pepito aumentada en 6 años”</a:t>
                      </a:r>
                      <a:endParaRPr lang="es-ES" sz="16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3946920"/>
                  </a:ext>
                </a:extLst>
              </a:tr>
              <a:tr h="755636">
                <a:tc>
                  <a:txBody>
                    <a:bodyPr/>
                    <a:lstStyle/>
                    <a:p>
                      <a:pPr>
                        <a:spcBef>
                          <a:spcPts val="300"/>
                        </a:spcBef>
                        <a:spcAft>
                          <a:spcPts val="300"/>
                        </a:spcAft>
                      </a:pPr>
                      <a:r>
                        <a:rPr lang="es-ES" sz="1600">
                          <a:solidFill>
                            <a:schemeClr val="bg1"/>
                          </a:solidFill>
                          <a:effectLst/>
                        </a:rPr>
                        <a:t>MARTA: “La edad de Julio más 3 veces la de Antonio”</a:t>
                      </a:r>
                      <a:endParaRPr lang="es-ES" sz="16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37318037"/>
                  </a:ext>
                </a:extLst>
              </a:tr>
              <a:tr h="377818">
                <a:tc>
                  <a:txBody>
                    <a:bodyPr/>
                    <a:lstStyle/>
                    <a:p>
                      <a:pPr>
                        <a:spcBef>
                          <a:spcPts val="300"/>
                        </a:spcBef>
                        <a:spcAft>
                          <a:spcPts val="300"/>
                        </a:spcAft>
                      </a:pPr>
                      <a:r>
                        <a:rPr lang="es-ES" sz="1600" dirty="0">
                          <a:solidFill>
                            <a:schemeClr val="bg1"/>
                          </a:solidFill>
                          <a:effectLst/>
                        </a:rPr>
                        <a:t>JUAN: “Nació cuando Pepito tenía 20 años”.</a:t>
                      </a:r>
                      <a:endParaRPr lang="es-ES" sz="16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54099315"/>
                  </a:ext>
                </a:extLst>
              </a:tr>
            </a:tbl>
          </a:graphicData>
        </a:graphic>
      </p:graphicFrame>
      <p:sp>
        <p:nvSpPr>
          <p:cNvPr id="3" name="Rectángulo 2">
            <a:extLst>
              <a:ext uri="{FF2B5EF4-FFF2-40B4-BE49-F238E27FC236}">
                <a16:creationId xmlns:a16="http://schemas.microsoft.com/office/drawing/2014/main" id="{B3B1E7D3-478F-0646-8F4B-B42337D726D6}"/>
              </a:ext>
            </a:extLst>
          </p:cNvPr>
          <p:cNvSpPr/>
          <p:nvPr/>
        </p:nvSpPr>
        <p:spPr>
          <a:xfrm>
            <a:off x="552816" y="1752331"/>
            <a:ext cx="7835607" cy="830997"/>
          </a:xfrm>
          <a:prstGeom prst="rect">
            <a:avLst/>
          </a:prstGeom>
        </p:spPr>
        <p:txBody>
          <a:bodyPr wrap="square">
            <a:spAutoFit/>
          </a:bodyPr>
          <a:lstStyle/>
          <a:p>
            <a:pPr lvl="0">
              <a:spcBef>
                <a:spcPts val="600"/>
              </a:spcBef>
              <a:spcAft>
                <a:spcPts val="600"/>
              </a:spcAft>
              <a:buSzPts val="1200"/>
            </a:pPr>
            <a:r>
              <a:rPr lang="es-ES" sz="2400" dirty="0">
                <a:solidFill>
                  <a:schemeClr val="bg1"/>
                </a:solidFill>
                <a:latin typeface="Calibri" panose="020F0502020204030204" pitchFamily="34" charset="0"/>
                <a:ea typeface="Times New Roman" panose="02020603050405020304" pitchFamily="18" charset="0"/>
              </a:rPr>
              <a:t>Si representamos la edad de Pepito con “y”, escribe las edades de estas personas:</a:t>
            </a:r>
            <a:r>
              <a:rPr lang="es-ES" sz="2400" dirty="0">
                <a:solidFill>
                  <a:schemeClr val="bg1"/>
                </a:solidFill>
                <a:latin typeface="Times New Roman" panose="02020603050405020304" pitchFamily="18" charset="0"/>
                <a:ea typeface="Times New Roman" panose="02020603050405020304" pitchFamily="18"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 Propuesto</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4034143-8907-7A40-8790-5ACB7894DF8B}"/>
              </a:ext>
            </a:extLst>
          </p:cNvPr>
          <p:cNvSpPr txBox="1"/>
          <p:nvPr/>
        </p:nvSpPr>
        <p:spPr>
          <a:xfrm>
            <a:off x="552816" y="1237558"/>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11</a:t>
            </a:r>
          </a:p>
        </p:txBody>
      </p:sp>
      <p:sp>
        <p:nvSpPr>
          <p:cNvPr id="3" name="Rectángulo 2">
            <a:extLst>
              <a:ext uri="{FF2B5EF4-FFF2-40B4-BE49-F238E27FC236}">
                <a16:creationId xmlns:a16="http://schemas.microsoft.com/office/drawing/2014/main" id="{B3B1E7D3-478F-0646-8F4B-B42337D726D6}"/>
              </a:ext>
            </a:extLst>
          </p:cNvPr>
          <p:cNvSpPr/>
          <p:nvPr/>
        </p:nvSpPr>
        <p:spPr>
          <a:xfrm>
            <a:off x="2298700" y="1191391"/>
            <a:ext cx="4379224" cy="461665"/>
          </a:xfrm>
          <a:prstGeom prst="rect">
            <a:avLst/>
          </a:prstGeom>
        </p:spPr>
        <p:txBody>
          <a:bodyPr wrap="square">
            <a:spAutoFit/>
          </a:bodyPr>
          <a:lstStyle/>
          <a:p>
            <a:pPr lvl="0">
              <a:spcBef>
                <a:spcPts val="600"/>
              </a:spcBef>
              <a:spcAft>
                <a:spcPts val="600"/>
              </a:spcAft>
              <a:buSzPts val="1200"/>
            </a:pPr>
            <a:r>
              <a:rPr lang="es-ES" sz="2400" dirty="0">
                <a:solidFill>
                  <a:schemeClr val="bg1"/>
                </a:solidFill>
                <a:latin typeface="Calibri" panose="020F0502020204030204" pitchFamily="34" charset="0"/>
                <a:ea typeface="Times New Roman" panose="02020603050405020304" pitchFamily="18" charset="0"/>
              </a:rPr>
              <a:t>Escribe la expresión algebraica:</a:t>
            </a:r>
            <a:endParaRPr lang="es-ES" sz="2400" dirty="0">
              <a:solidFill>
                <a:schemeClr val="bg1"/>
              </a:solidFill>
              <a:latin typeface="Times New Roman" panose="02020603050405020304" pitchFamily="18" charset="0"/>
              <a:ea typeface="Times New Roman" panose="02020603050405020304" pitchFamily="18" charset="0"/>
            </a:endParaRPr>
          </a:p>
        </p:txBody>
      </p:sp>
      <p:graphicFrame>
        <p:nvGraphicFramePr>
          <p:cNvPr id="6" name="Tabla 5">
            <a:extLst>
              <a:ext uri="{FF2B5EF4-FFF2-40B4-BE49-F238E27FC236}">
                <a16:creationId xmlns:a16="http://schemas.microsoft.com/office/drawing/2014/main" id="{450448AF-1022-C544-BBCE-FE65B2258DA9}"/>
              </a:ext>
            </a:extLst>
          </p:cNvPr>
          <p:cNvGraphicFramePr>
            <a:graphicFrameLocks noGrp="1"/>
          </p:cNvGraphicFramePr>
          <p:nvPr>
            <p:extLst>
              <p:ext uri="{D42A27DB-BD31-4B8C-83A1-F6EECF244321}">
                <p14:modId xmlns:p14="http://schemas.microsoft.com/office/powerpoint/2010/main" val="3208825761"/>
              </p:ext>
            </p:extLst>
          </p:nvPr>
        </p:nvGraphicFramePr>
        <p:xfrm>
          <a:off x="462496" y="1772901"/>
          <a:ext cx="8051632" cy="4326608"/>
        </p:xfrm>
        <a:graphic>
          <a:graphicData uri="http://schemas.openxmlformats.org/drawingml/2006/table">
            <a:tbl>
              <a:tblPr firstRow="1" firstCol="1" bandRow="1">
                <a:tableStyleId>{5C22544A-7EE6-4342-B048-85BDC9FD1C3A}</a:tableStyleId>
              </a:tblPr>
              <a:tblGrid>
                <a:gridCol w="5765688">
                  <a:extLst>
                    <a:ext uri="{9D8B030D-6E8A-4147-A177-3AD203B41FA5}">
                      <a16:colId xmlns:a16="http://schemas.microsoft.com/office/drawing/2014/main" val="4004687977"/>
                    </a:ext>
                  </a:extLst>
                </a:gridCol>
                <a:gridCol w="2285944">
                  <a:extLst>
                    <a:ext uri="{9D8B030D-6E8A-4147-A177-3AD203B41FA5}">
                      <a16:colId xmlns:a16="http://schemas.microsoft.com/office/drawing/2014/main" val="2456038486"/>
                    </a:ext>
                  </a:extLst>
                </a:gridCol>
              </a:tblGrid>
              <a:tr h="0">
                <a:tc>
                  <a:txBody>
                    <a:bodyPr/>
                    <a:lstStyle/>
                    <a:p>
                      <a:pPr>
                        <a:spcBef>
                          <a:spcPts val="300"/>
                        </a:spcBef>
                        <a:spcAft>
                          <a:spcPts val="300"/>
                        </a:spcAft>
                      </a:pPr>
                      <a:r>
                        <a:rPr lang="es-ES" sz="1600" b="0" dirty="0">
                          <a:solidFill>
                            <a:schemeClr val="bg1"/>
                          </a:solidFill>
                          <a:effectLst/>
                        </a:rPr>
                        <a:t>a) La mitad de un número más su triple.</a:t>
                      </a:r>
                      <a:endParaRPr lang="es-ES" sz="16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a:solidFill>
                            <a:schemeClr val="bg1"/>
                          </a:solidFill>
                          <a:effectLst/>
                        </a:rPr>
                        <a:t> </a:t>
                      </a:r>
                      <a:endParaRPr lang="es-ES" sz="12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30847242"/>
                  </a:ext>
                </a:extLst>
              </a:tr>
              <a:tr h="472052">
                <a:tc>
                  <a:txBody>
                    <a:bodyPr/>
                    <a:lstStyle/>
                    <a:p>
                      <a:pPr>
                        <a:spcBef>
                          <a:spcPts val="300"/>
                        </a:spcBef>
                        <a:spcAft>
                          <a:spcPts val="300"/>
                        </a:spcAft>
                      </a:pPr>
                      <a:r>
                        <a:rPr lang="es-ES" sz="1600" b="0" dirty="0">
                          <a:solidFill>
                            <a:schemeClr val="bg1"/>
                          </a:solidFill>
                          <a:effectLst/>
                        </a:rPr>
                        <a:t>b) Lo que cuestan “m” kg de manzanas a 1,7 €/Kg</a:t>
                      </a:r>
                      <a:endParaRPr lang="es-ES" sz="16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68419506"/>
                  </a:ext>
                </a:extLst>
              </a:tr>
              <a:tr h="472052">
                <a:tc>
                  <a:txBody>
                    <a:bodyPr/>
                    <a:lstStyle/>
                    <a:p>
                      <a:pPr>
                        <a:spcBef>
                          <a:spcPts val="300"/>
                        </a:spcBef>
                        <a:spcAft>
                          <a:spcPts val="300"/>
                        </a:spcAft>
                      </a:pPr>
                      <a:r>
                        <a:rPr lang="es-ES" sz="1600" b="0" dirty="0">
                          <a:solidFill>
                            <a:schemeClr val="bg1"/>
                          </a:solidFill>
                          <a:effectLst/>
                        </a:rPr>
                        <a:t>c) Número de ruedas necesario para fabricar “s” motos.</a:t>
                      </a:r>
                      <a:endParaRPr lang="es-ES" sz="16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43784659"/>
                  </a:ext>
                </a:extLst>
              </a:tr>
              <a:tr h="236026">
                <a:tc>
                  <a:txBody>
                    <a:bodyPr/>
                    <a:lstStyle/>
                    <a:p>
                      <a:pPr>
                        <a:spcBef>
                          <a:spcPts val="300"/>
                        </a:spcBef>
                        <a:spcAft>
                          <a:spcPts val="300"/>
                        </a:spcAft>
                      </a:pPr>
                      <a:r>
                        <a:rPr lang="es-ES" sz="1600" b="0">
                          <a:solidFill>
                            <a:schemeClr val="bg1"/>
                          </a:solidFill>
                          <a:effectLst/>
                        </a:rPr>
                        <a:t>d) Los días que tienen “t” meses.</a:t>
                      </a:r>
                      <a:endParaRPr lang="es-ES" sz="16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57809613"/>
                  </a:ext>
                </a:extLst>
              </a:tr>
              <a:tr h="236026">
                <a:tc>
                  <a:txBody>
                    <a:bodyPr/>
                    <a:lstStyle/>
                    <a:p>
                      <a:pPr>
                        <a:spcBef>
                          <a:spcPts val="300"/>
                        </a:spcBef>
                        <a:spcAft>
                          <a:spcPts val="300"/>
                        </a:spcAft>
                      </a:pPr>
                      <a:r>
                        <a:rPr lang="es-ES" sz="1600" b="0">
                          <a:solidFill>
                            <a:schemeClr val="bg1"/>
                          </a:solidFill>
                          <a:effectLst/>
                        </a:rPr>
                        <a:t>e) Número de horas de “n” días.</a:t>
                      </a:r>
                      <a:endParaRPr lang="es-ES" sz="16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39220384"/>
                  </a:ext>
                </a:extLst>
              </a:tr>
              <a:tr h="472052">
                <a:tc>
                  <a:txBody>
                    <a:bodyPr/>
                    <a:lstStyle/>
                    <a:p>
                      <a:pPr>
                        <a:spcBef>
                          <a:spcPts val="300"/>
                        </a:spcBef>
                        <a:spcAft>
                          <a:spcPts val="300"/>
                        </a:spcAft>
                      </a:pPr>
                      <a:r>
                        <a:rPr lang="es-ES" sz="1600" b="0">
                          <a:solidFill>
                            <a:schemeClr val="bg1"/>
                          </a:solidFill>
                          <a:effectLst/>
                        </a:rPr>
                        <a:t>f) Número de pasajeros de un tren después de bajarse 5</a:t>
                      </a:r>
                      <a:endParaRPr lang="es-ES" sz="16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53111209"/>
                  </a:ext>
                </a:extLst>
              </a:tr>
              <a:tr h="472052">
                <a:tc>
                  <a:txBody>
                    <a:bodyPr/>
                    <a:lstStyle/>
                    <a:p>
                      <a:pPr>
                        <a:spcBef>
                          <a:spcPts val="300"/>
                        </a:spcBef>
                        <a:spcAft>
                          <a:spcPts val="300"/>
                        </a:spcAft>
                      </a:pPr>
                      <a:r>
                        <a:rPr lang="es-ES" sz="1600" b="0">
                          <a:solidFill>
                            <a:schemeClr val="bg1"/>
                          </a:solidFill>
                          <a:effectLst/>
                        </a:rPr>
                        <a:t>g) Número de patas de “a” conejos y “b” gallinas.</a:t>
                      </a:r>
                      <a:endParaRPr lang="es-ES" sz="16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96747096"/>
                  </a:ext>
                </a:extLst>
              </a:tr>
              <a:tr h="472052">
                <a:tc>
                  <a:txBody>
                    <a:bodyPr/>
                    <a:lstStyle/>
                    <a:p>
                      <a:pPr>
                        <a:spcBef>
                          <a:spcPts val="300"/>
                        </a:spcBef>
                        <a:spcAft>
                          <a:spcPts val="300"/>
                        </a:spcAft>
                      </a:pPr>
                      <a:r>
                        <a:rPr lang="es-ES" sz="1600" b="0">
                          <a:solidFill>
                            <a:schemeClr val="bg1"/>
                          </a:solidFill>
                          <a:effectLst/>
                        </a:rPr>
                        <a:t>h) El cuadrado de la suma de dos números “a” y “b”</a:t>
                      </a:r>
                      <a:endParaRPr lang="es-ES" sz="16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66917916"/>
                  </a:ext>
                </a:extLst>
              </a:tr>
              <a:tr h="472052">
                <a:tc>
                  <a:txBody>
                    <a:bodyPr/>
                    <a:lstStyle/>
                    <a:p>
                      <a:pPr>
                        <a:spcBef>
                          <a:spcPts val="300"/>
                        </a:spcBef>
                        <a:spcAft>
                          <a:spcPts val="300"/>
                        </a:spcAft>
                      </a:pPr>
                      <a:r>
                        <a:rPr lang="es-ES" sz="1600" b="0">
                          <a:solidFill>
                            <a:schemeClr val="bg1"/>
                          </a:solidFill>
                          <a:effectLst/>
                        </a:rPr>
                        <a:t>i) La suma de un número “x” más el cuadrado de otro “y”</a:t>
                      </a:r>
                      <a:endParaRPr lang="es-ES" sz="16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43450216"/>
                  </a:ext>
                </a:extLst>
              </a:tr>
              <a:tr h="472052">
                <a:tc>
                  <a:txBody>
                    <a:bodyPr/>
                    <a:lstStyle/>
                    <a:p>
                      <a:pPr>
                        <a:spcBef>
                          <a:spcPts val="300"/>
                        </a:spcBef>
                        <a:spcAft>
                          <a:spcPts val="300"/>
                        </a:spcAft>
                      </a:pPr>
                      <a:r>
                        <a:rPr lang="es-ES" sz="1600" b="0" dirty="0">
                          <a:solidFill>
                            <a:schemeClr val="bg1"/>
                          </a:solidFill>
                          <a:effectLst/>
                        </a:rPr>
                        <a:t>j) La suma del cuadrado de dos números “x” e “y”</a:t>
                      </a:r>
                      <a:endParaRPr lang="es-ES" sz="16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95603591"/>
                  </a:ext>
                </a:extLst>
              </a:tr>
              <a:tr h="236026">
                <a:tc>
                  <a:txBody>
                    <a:bodyPr/>
                    <a:lstStyle/>
                    <a:p>
                      <a:pPr>
                        <a:spcBef>
                          <a:spcPts val="300"/>
                        </a:spcBef>
                        <a:spcAft>
                          <a:spcPts val="300"/>
                        </a:spcAft>
                      </a:pPr>
                      <a:r>
                        <a:rPr lang="es-ES" sz="1600" b="0" dirty="0">
                          <a:solidFill>
                            <a:schemeClr val="bg1"/>
                          </a:solidFill>
                          <a:effectLst/>
                        </a:rPr>
                        <a:t>k) La mitad de la suma de un número “w” más 7</a:t>
                      </a:r>
                      <a:endParaRPr lang="es-ES" sz="16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76931840"/>
                  </a:ext>
                </a:extLst>
              </a:tr>
            </a:tbl>
          </a:graphicData>
        </a:graphic>
      </p:graphicFrame>
    </p:spTree>
    <p:extLst>
      <p:ext uri="{BB962C8B-B14F-4D97-AF65-F5344CB8AC3E}">
        <p14:creationId xmlns:p14="http://schemas.microsoft.com/office/powerpoint/2010/main" val="737781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4BF9871-BE40-7D4B-B2C8-0876B7F729AA}"/>
              </a:ext>
            </a:extLst>
          </p:cNvPr>
          <p:cNvPicPr>
            <a:picLocks noChangeAspect="1"/>
          </p:cNvPicPr>
          <p:nvPr/>
        </p:nvPicPr>
        <p:blipFill>
          <a:blip r:embed="rId2"/>
          <a:stretch>
            <a:fillRect/>
          </a:stretch>
        </p:blipFill>
        <p:spPr>
          <a:xfrm>
            <a:off x="750724" y="953820"/>
            <a:ext cx="7662290" cy="5211484"/>
          </a:xfrm>
          <a:prstGeom prst="rect">
            <a:avLst/>
          </a:prstGeom>
        </p:spPr>
      </p:pic>
      <p:sp>
        <p:nvSpPr>
          <p:cNvPr id="2" name="1 Rectángulo"/>
          <p:cNvSpPr/>
          <p:nvPr/>
        </p:nvSpPr>
        <p:spPr>
          <a:xfrm>
            <a:off x="1547664" y="1772816"/>
            <a:ext cx="5310336" cy="3139321"/>
          </a:xfrm>
          <a:prstGeom prst="rect">
            <a:avLst/>
          </a:prstGeom>
        </p:spPr>
        <p:txBody>
          <a:bodyPr wrap="square">
            <a:spAutoFit/>
          </a:bodyPr>
          <a:lstStyle/>
          <a:p>
            <a:r>
              <a:rPr lang="es-ES" dirty="0"/>
              <a:t>1. Pensad un número.</a:t>
            </a:r>
          </a:p>
          <a:p>
            <a:r>
              <a:rPr lang="es-ES" dirty="0"/>
              <a:t>2. Sumadle el número que le sigue.</a:t>
            </a:r>
          </a:p>
          <a:p>
            <a:r>
              <a:rPr lang="es-ES" dirty="0"/>
              <a:t>3. Sumadle 9</a:t>
            </a:r>
          </a:p>
          <a:p>
            <a:r>
              <a:rPr lang="es-ES" dirty="0"/>
              <a:t>4. Ahora Divide por 2</a:t>
            </a:r>
          </a:p>
          <a:p>
            <a:r>
              <a:rPr lang="es-ES" dirty="0"/>
              <a:t>5. Restad, al resultado obtenido, el número que habíais pensado.</a:t>
            </a:r>
          </a:p>
          <a:p>
            <a:endParaRPr lang="es-ES" dirty="0"/>
          </a:p>
          <a:p>
            <a:endParaRPr lang="es-ES" dirty="0"/>
          </a:p>
          <a:p>
            <a:r>
              <a:rPr lang="es-ES" b="1" dirty="0"/>
              <a:t>Resultado: 5</a:t>
            </a:r>
          </a:p>
          <a:p>
            <a:endParaRPr lang="es-ES" b="1" dirty="0"/>
          </a:p>
          <a:p>
            <a:r>
              <a:rPr lang="es-ES" b="1" dirty="0"/>
              <a:t>¿Cómo sabemos el resultado?</a:t>
            </a:r>
          </a:p>
        </p:txBody>
      </p:sp>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JUEGO DE ADIVINANZAS</a:t>
            </a:r>
          </a:p>
        </p:txBody>
      </p:sp>
      <p:sp>
        <p:nvSpPr>
          <p:cNvPr id="9218" name="AutoShape 2" descr="data:image/jpeg;base64,/9j/4AAQSkZJRgABAQAAAQABAAD/2wCEAAkGBhIGEA8UEBAVEg8OExASDhUQExITERAQFRAhFhcQEh4XHSYhFxkmGRISHzAgKCcpLiwtFR4xNjAqNSg3LCkBCQoKDgwOGQ8PGjIlHyQrNTU2NCw1NTIpNjYsLDUqKTEsMS8yLDUpLDI2KS4uLykwMiwtNTQyKTQ0LTAvNDUsKv/AABEIALsBDQMBIgACEQEDEQH/xAAcAAEAAwEBAQEBAAAAAAAAAAAABgcIBAEFAgP/xABBEAABAwECBw0HAgYDAQAAAAABAAIDBAUREhMhVXOU0gYHFRYXMTIzQVORsbIiNFFUYXKScYEUI0JSgqFFovDB/8QAGwEBAAIDAQEAAAAAAAAAAAAAAAIFAwQGAQf/xAA0EQABAwEEBwcDBAMAAAAAAAAAAQIDEQRScaEFEhMVITGBIzIzNEFRU2GR8BQiscFC0fH/2gAMAwEAAhEDEQA/APv77266t3O1FHHR1GJbNFO+T+VDJhFjmgdY03dI8ygZ3zbXH/JDVqTYUm39vfLO0FV62KpoKZk7pi5oJErxl+GRar3O11RFpwJvkZFFrubXiTPlOtfOY1aj2E5TrXzmNWo9hRLg+Lu2+CcHxd23wUavvZIam8IbmZLeU6185jVqPYTlOtfOY1aj2FEuD4u7b4JwfF3bfBKvvZIN4Q3MyW8p1r5zGrUewnKda+cxq1HsKJcHxd23wTg+Lu2+CVfeyQbwhuZkt5TrXzmNWo9hOU6185jVqPYUS4Pi7tvgnB8Xdt8Eq+9kg3hDczJbynWvnMatR7Ccp1r5zGrUewolwfF3bfBOD4u7b4JV97JBvCG5mS3lOtfOY1aj2E5TrXzmNWo9hRLg+Lu2+CcHxd23wSr72SDeENzMlvKda+cxq1HsJynWvnMatR7CiXB8Xdt8E4Pi7tvglX3skG8IbmZLeU6185jVqPYTlOtfOY1aj2FEuD4u7b4JwfF3bfBKvvZIN4Q3MyW8p1r5zGrUewnKda+cxq1HsKJcHxd23wTg+Lu2+CVfeyQbwhuZkt5TrXzmNWo9hOU6185jVqPYUS4Pi7tvgnB8Xdt8Eq+9kg3hDczJbynWvnMatR7Ccp1r5zGrUewolwfF3bfBOD4u7b4JV97JBvCG5mS3lOtfOY1aj2E5TrXzmNWo9hRLg+Lu2+CcHxd23wSr72SDeENzMlvKda+cxq1HsJynWvnMatR7CiXB8Xdt8E4Pi7tvglX3skG8IbmZLeU6185jVqPYTlOtfOY1aj2FEuD4u7b4JwfF3bfBKvvZIN4Q3MyW8p1r5zGrUewnKda+cxq1HsKJcHxd23wTg+Lu2+CVfeyQbwhuZkqqN9G2IWOcLRvwQT7tSZf+i0XRvMscZOUuY0n9S1ZDjaGU9QBkAdKB+mRa6s/qYtGz0hZYXOWqKtaKbsmrRqtSlUKf39vfLO0FV62KqqPpTaV/kFau/t75Z2gqvWxVVR9KbSv8gsb/ABFwNa2eW6nSiIvChCIiAIiIAiIgCIiAIiIAiIgCIiAIiIAiIgCIiAIiIAiIgCIiAL1eL1AcI6ip++XzC1zZ/UxaNnpCyM3qKn75fMLXNn9TFo2ekLJDzdidM7uMwKf39vfLO0FV62KqqPpTaV/kFau/t75Z2gqvWxVVR9KbSv8AIKD/ABFwNe2eW6nSiIvChCIiAIiIAiIgCIiAIiIAiIgCIiAIiIAiIgCIiAIiIAiIgCIiAL1eL1AcI6ip++XzC1zZ/UxaNnpCyM3qKn75fNa5s/qYtGz0hZIebsTpndxmBT+/t75Z2gqvWxVVR9KbSv8AIK1d/b3yztBVetiqqj6U2lf5BRf4i4GvbPLdTpREUShCIiAIiIAiIgCIiAIiIAiIgCIiAIiIAiIgCIiAIiIAiIgCIiAL1eL1AcLeoqfvl8wtc2f1MWjZ6QsjN6ip++XzC1zZ/UxaNnpCyQ83YnTO7jMCn9/b3yztBVetiqqj6U2lf5BWrv7e+WdoKr1sVVUfSm0r/IKD/EXA17Z5bqdKIi8KEIiIAiIgCIiAIiIAiIgCIiAIiIAiIgCIiAIiIAiIgCIv3DCahzWN6Ujmsb9zjcPNFWiVUk1FcqIh+V4rPod7OlmYwkv6zDNx6UQbdib+xpd7RPP9R2fItTevlgBMMgeL6hzgb7mMGWGNgyue8i9p7L7v3qGaZsj3autTEs36KmalU4kHXq/rV0j6B+BKwxyXNcWvyOAc28Ej9CF/JWyKipVCsc1WrRThb1FT98vmFrmz+pi0bPSFkYdRU/fL5ha5s/qYtGz0hZYebsTpHdxmBT+/t75Z2gqvWxVVR9KbSv8AIK1d/b3yztBVetiqqj6U2lf5BRd4i4GvbPLdTpREUShCIiAIiIAiIgCIiAIiIAiIgCIiAIiIAiIgCIiAIiIApRuCsc2jPjLvZh9lmlcMp/xYSf8AIL5W5uxDuhqY4Q7AD8IvddeWsa284I7TzAfrf2K4JrDbuMijxDjUAObTmO6LGiQtvAjwABfkyhw5jhXgArTt7J3WdyQpVc+ha6OibtEkfyTkfTYwRgAcwAAXq5zXCK4SMkivNwx0b2NvPMMIjAv/AMl0L5xLDJEtJGqi/VKHVI5HclPh7pNzEFtRSF7WskuL8ZeGHCZE5rDK4C/AGFfd9FSpFxNzsIAm5wBGEL8jrjzXi43KzN87dF/DRiljPtzDCnu/phvyM/yIP7NPxVZrtNBRytg1nrwXkhzWlpGLIjGpxTmpwt6ip++XzC1zZ/UxaNnpCyM3qKn75fMLXNn9TFo2ekLo4ebsTcd3GYFP7+3vlnaCq9bFVVH0ptK/yCtXf298s7QVXrYqqo+lNpX+QUH+IuBr2zy3U6URF4UIREQBERAEREAREQBERAEREAREQBERAEREAREQBERASLcRCH1DnOgdK2NoAwb/AGHOddzAgkkX81913NlVrwt4Inhlc57oGvkMuEGvdG58YYKhxAw33BgaS4uIafgFEN7OSB0YaHtxzS98jCQHueXXBwH9QDQ3KPgp7zLjrdpSaz22rKoiei1ovT+zr7JZ2fp2pz4fydttboYTFdG6GoEwexzGytc94MRubG1oOHe7ABvuADiSci+M+oFkU2HM68U8QMrue/AZlI+JJH+11tYGkkAAnnIAvP6qE751dKKfFsb/ACnFjpngnmbIAIjkuBw3RnnygFYrTbl0vNFFq6qIvvXnz9vbghl1P07HP58CubStF9rTSyydOVxcR/aOYMH0DQB+y5l4vV2rWo1Ea3khxrnK5yuXmpwjqKn75fMLXNn9TFo2ekLIzeoqfvl8wtc2f1MWjZ6QssPN2J0ju4zAp/f298s7QVXrYqqo+lNpX+QVq7+3vlnaCq9bFVVH0ptK/wAgov8AEXA17Z5bqdKIiiUIREQBERAEREAREQBERAEREAREQBERAEREAREQBF/SCE1L2MblfI5rGAkAFzjcMp5lIGbjDDFLJU1DYGxQxyhjgcbI54vxbG5SbriC67nGUAZVHXbrIyvFTYjs8kiazU4Eb5/25vofiFJNym6d9nytZLPNiZC1uFjScUSbg66TCbg5RfkyKNX3DLk5r/1+C6aemcXAuZ7I5sIjn7CR45PqsNpijljVryw0TZ7RNOiRVpXivomJbNPuvp6Z7xJWMlbc0RmON7jeL8Ikxswe1oyE9EnJfcK83bWky062Z0bw6O6LBuvAvxQvcQQPavwhfdfkuXZDFigPj2r51u05kxbmi8glpvN2Qi8Dxb/tUthssUE+u2vFKelPsifQ7PSmhHrZHbNyq5PT3+h8ZeoRdeCLiMhB5wfgUXRHzZzVaqtclFQ4R1FT98vmFrmz+pi0bPSFkYdRU/fL5ha5s/qYtGz0hZIebsTpHdxmBT+/t75Z2gqvWxVVR9KbSv8AIK1d/b3yztBVetiqqj6U2lf5BQf4i4GvbPLdTpREXhQhERAEREAREQBERAEREAREQBERAEREAREQBERAfU3O2hFZMwllDnGLBwGBjXB4JueSSRglowSMhvyjIrdtuibulopGxvyVEQdE9vbfc9v6tNwBHaCqOU53CbuG2W3+HqnXRAnESXEiO83mN92UNvJIPZeQcl11Bpixvk1bRCn7m/8Aci70ba2omxk5KRqOwKmF7i6BwEGE6QkZLgCCWf33Xk5OwFfSpGAtB57+1WPU7rKGiGH/ABMRLuYRObJI8/ABl5JVd1YbXSyPiaYIJDe2Jt14+Lr/AOi/+1uQdh7VhhtstqrtGaqJ6+mB22gW7BqxRpVta19vz7n5gqhMSLxfhOAy5SB2/wCj+2VK2PGRvy3XDCBPMC3KCfpeF12U2CFj4JS8vfK11G1shiZH7Jw3n2XNP9pyONzhkGVy/rZzIqEONfEXSvZfDEHDC9iRoOQD2HOOMIfhZA3sW4jONW8jdfpTVR8UjP31pRPWv5/BH7Ys5sMUMrXuc+Q4E7XtLCx+AHMwQcuCWAi/L0L78tw+Su218Nr2h7y4YILb7sh5nDIB8B+x7FxKzgRUYnGp810s1zLW9Hp+71x51OFvUVP3y+YWubP6mLRs9IWRm9RU/fL5ha5s/qYtGz0hbUPN2JZO7jMCn9/b3yztBVetiqqj6U2lf5BWrv7e+WdoKr1sVVUfSm0r/IKD/EXA17Z5bqdKIi8KEIiIAiIgCIiAIiIAiIgCIiAIiIAiIgCIiAIiIAiIgP6U78W9hN5GUZAT7RGT/wCj91KqWnkqWtxcTiCBcX+w3/tl8AVEHDCB/wDXH4qdblbVZPDc6Roc0j2XODXC9oJFxy8962bPYYbUq7RVqnp7l9YdO2mxQ7GFEpVeKpx/mhxVNHi8MzXFrWzRggXMZUGLCjIJOEbnBt5wQP1X7gjFV7IlDpHPpMVizjLoRTOjc72g0kDAYT2DCPavsWnbEFHG4vmbe0FzQ2RuMwm+0MC7LhXgLn4XeyM1FVE8CP2Y8GmDbsIgEuc1jGuc4loy8131KyTWKCKVraojV914/VERedeH1CaStMtZnKqvT1RPthQh9tvvmc0PD2xXtDg3BvcbsMc5vuIu/YrhX7nkxz3uAuD3vcBffcHPJAPx51+FqORqKqNSiFTaJ5LRIski1VfXDgcLeoqfvl8wtc2f1MWjZ6QsjDqKn75fMLXNn9TFo2ekKUPN2JfO7jMCn9/b3yztBVetiqqj6U2lf5BWrv7e+WdoKr1sVV0fSm0r/IKLvEXA17Z5bqdCIiiUIREQBERAEREAREQBERAEREAREQBERAEREARddl0ba+VrXyCNvO5xuLrrwLmAkAnL2kfvzKb8QKGraDFXPjOTrg3BJ/yawH9nLE+ZrFotfsbkNiklbrNoV6iku6DcPJYDC81EMjA0vyEteWjtA9ofQe1lOQZVG1Nj2vSrTDLA+JaPQ8Uk3AgOrLnAEGI84BGSZnx/VRv/AGTkAHOT8ApXuLpTSSl8kUhvwQ19O+PCjF97mOEowHX3N+owRcvZbHLaoXtjT0MtjkbHM1zl4HLvjRCKvqQ0BowIrgAALsQPh9b1Ld1Bx1jvcObDpnfsZGXeoL4G7Kk4Rq4XNDmCVoa59RLEXPe14AxlzRHE0Bzea/IDevttgNdTFjmQxtlYcIxxvBYHty4IkkcyLIbvZaLuYELAmgp3sgRVRFjpXpT/AEWCWqNiy+zvz+ytV6vBl/Xtu5r/AKL1bJSqnE4W9RU/fL5ha5s/qYtGz0hZGb1FT98vmFrmz+pi0bPSFOHm7E6V3cZgU7v8PEdZZxJAGJqecgf1sVVmBl7i2owcMlxAcy68rVtp2FTWwWmopoZywEMM8UchaDzhuGDdzBcXEizs20eqwbKk+JVdrItAj26uq5tTL+KHzR/KNMSPmj+Ua1BxIs7NtHqsGynEizs20eqwbKjsXXjzsvjQy/iR80fyjTFD5o/lGtQcSLOzbR6rBspxIs7NtHqsGymxdeHZfGhl/Ej5o/lGmJHzR/KNag4kWdm2j1WDZTiRZ2baPVYNlNi68Oy+NDL+KHzR/KNMSPmj+Ua1BxIs7NtHqsGynEizs20eqwbKbF14dl8aGX8SPmj+UaYofNH8o1qDiRZ2baPVYNlOJFnZto9Vg2U2Lrw7L40Mv4kfNH8o0xI+aP5RrUHEizs20eqwbKcSLOzbR6rBspsXXh2XxoZfxQ+aP5RpiR80fyjWoOJFnZto9Vg2U4kWdm2j1WDZTYuvDsvjQy/iR80fyjTFD5o/lGtQcSLOzbR6rBspxIs7NtHqsGymxdeHZfGhl/Ej5o/lGmJHzR/KNag4kWdm2j1WDZTiRZ2baPVYNlNi68Oy+NDL+KHzR/KNMSPmj+Ua1BxIs7NtHqsGynEizs20eqwbKbF14dl8aGZaSU0Lw9lVc4C4XmM9oPb9QPBSCm3YNj6yOFxDMEOicIXk/wBxIyfDmu+nwV9cSLOzbR6rBspxIs7NtHqsGyvUjcn+WRLWYiURtChbV3Vx1sZZF7OEwxl80gkexhBDmxDCIbfhO9r68yjOKHzR/KNag4kWdm2j1WDZTiRZ2baPVYNlFicvrkeKsa95tcTNFnyR0cgc+UytAIuxjGOF4uwmm4i8fUEeYm1Futo4WNaKkswRzPp73X9uWOYhx+vs/srh4kWdm2j1WDZTiRZ2baPVYNlZ4nyxJRruBhfFC/jqfYoy1d18Uz4TE5smKc5389rGRkltwwWskLwe3Cxg+3tXPVbtHzD2P4aJw5nNYZXA/Fv8RJIGn6gX/VX3xIs7NtHqsGynEizs20eqwbKi9ZXrVXqZGJExKIxDL+KHzR/KNMUPmj+Ua1BxIs7NtHqsGynEizs20eqwbKw7F1497L40MvShlPBK0SBxcHHK5t5J/T9Frez+pi0bPSF8niTZw/46k1WDZX3WtDAABcBkAHMB8AskbNSvE9e/WpRKUP/Z"/>
          <p:cNvSpPr>
            <a:spLocks noChangeAspect="1" noChangeArrowheads="1"/>
          </p:cNvSpPr>
          <p:nvPr/>
        </p:nvSpPr>
        <p:spPr bwMode="auto">
          <a:xfrm>
            <a:off x="155575" y="-852488"/>
            <a:ext cx="2562225" cy="17811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220" name="AutoShape 4" descr="data:image/jpeg;base64,/9j/4AAQSkZJRgABAQAAAQABAAD/2wCEAAkGBhIGEA8UEBAVEg8OExASDhUQExITERAQFRAhFhcQEh4XHSYhFxkmGRISHzAgKCcpLiwtFR4xNjAqNSg3LCkBCQoKDgwOGQ8PGjIlHyQrNTU2NCw1NTIpNjYsLDUqKTEsMS8yLDUpLDI2KS4uLykwMiwtNTQyKTQ0LTAvNDUsKv/AABEIALsBDQMBIgACEQEDEQH/xAAcAAEAAwEBAQEBAAAAAAAAAAAABgcIBAEFAgP/xABBEAABAwECBw0HAgYDAQAAAAABAAIDBAUREhMhVXOU0gYHFRYXMTIzQVORsbIiNFFUYXKScYEUI0JSgqFFovDB/8QAGwEBAAIDAQEAAAAAAAAAAAAAAAIFAwQGAQf/xAA0EQABAwEEBwcDBAMAAAAAAAAAAQIDEQRScaEFEhMVITGBIzIzNEFRU2GR8BQiscFC0fH/2gAMAwEAAhEDEQA/APv77266t3O1FHHR1GJbNFO+T+VDJhFjmgdY03dI8ygZ3zbXH/JDVqTYUm39vfLO0FV62KpoKZk7pi5oJErxl+GRar3O11RFpwJvkZFFrubXiTPlOtfOY1aj2E5TrXzmNWo9hRLg+Lu2+CcHxd23wUavvZIam8IbmZLeU6185jVqPYTlOtfOY1aj2FEuD4u7b4JwfF3bfBKvvZIN4Q3MyW8p1r5zGrUewnKda+cxq1HsKJcHxd23wTg+Lu2+CVfeyQbwhuZkt5TrXzmNWo9hOU6185jVqPYUS4Pi7tvgnB8Xdt8Eq+9kg3hDczJbynWvnMatR7Ccp1r5zGrUewolwfF3bfBOD4u7b4JV97JBvCG5mS3lOtfOY1aj2E5TrXzmNWo9hRLg+Lu2+CcHxd23wSr72SDeENzMlvKda+cxq1HsJynWvnMatR7CiXB8Xdt8E4Pi7tvglX3skG8IbmZLeU6185jVqPYTlOtfOY1aj2FEuD4u7b4JwfF3bfBKvvZIN4Q3MyW8p1r5zGrUewnKda+cxq1HsKJcHxd23wTg+Lu2+CVfeyQbwhuZkt5TrXzmNWo9hOU6185jVqPYUS4Pi7tvgnB8Xdt8Eq+9kg3hDczJbynWvnMatR7Ccp1r5zGrUewolwfF3bfBOD4u7b4JV97JBvCG5mS3lOtfOY1aj2E5TrXzmNWo9hRLg+Lu2+CcHxd23wSr72SDeENzMlvKda+cxq1HsJynWvnMatR7CiXB8Xdt8E4Pi7tvglX3skG8IbmZLeU6185jVqPYTlOtfOY1aj2FEuD4u7b4JwfF3bfBKvvZIN4Q3MyW8p1r5zGrUewnKda+cxq1HsKJcHxd23wTg+Lu2+CVfeyQbwhuZkqqN9G2IWOcLRvwQT7tSZf+i0XRvMscZOUuY0n9S1ZDjaGU9QBkAdKB+mRa6s/qYtGz0hZYXOWqKtaKbsmrRqtSlUKf39vfLO0FV62KqqPpTaV/kFau/t75Z2gqvWxVVR9KbSv8gsb/ABFwNa2eW6nSiIvChCIiAIiIAiIgCIiAIiIAiIgCIiAIiIAiIgCIiAIiIAiIgCIiAL1eL1AcI6ip++XzC1zZ/UxaNnpCyM3qKn75fMLXNn9TFo2ekLJDzdidM7uMwKf39vfLO0FV62KqqPpTaV/kFau/t75Z2gqvWxVVR9KbSv8AIKD/ABFwNe2eW6nSiIvChCIiAIiIAiIgCIiAIiIAiIgCIiAIiIAiIgCIiAIiIAiIgCIiAL1eL1AcI6ip++XzC1zZ/UxaNnpCyM3qKn75fNa5s/qYtGz0hZIebsTpndxmBT+/t75Z2gqvWxVVR9KbSv8AIK1d/b3yztBVetiqqj6U2lf5BRf4i4GvbPLdTpREUShCIiAIiIAiIgCIiAIiIAiIgCIiAIiIAiIgCIiAIiIAiIgCIiAL1eL1AcLeoqfvl8wtc2f1MWjZ6QsjN6ip++XzC1zZ/UxaNnpCyQ83YnTO7jMCn9/b3yztBVetiqqj6U2lf5BWrv7e+WdoKr1sVVUfSm0r/IKD/EXA17Z5bqdKIi8KEIiIAiIgCIiAIiIAiIgCIiAIiIAiIgCIiAIiIAiIgCIv3DCahzWN6Ujmsb9zjcPNFWiVUk1FcqIh+V4rPod7OlmYwkv6zDNx6UQbdib+xpd7RPP9R2fItTevlgBMMgeL6hzgb7mMGWGNgyue8i9p7L7v3qGaZsj3autTEs36KmalU4kHXq/rV0j6B+BKwxyXNcWvyOAc28Ej9CF/JWyKipVCsc1WrRThb1FT98vmFrmz+pi0bPSFkYdRU/fL5ha5s/qYtGz0hZYebsTpHdxmBT+/t75Z2gqvWxVVR9KbSv8AIK1d/b3yztBVetiqqj6U2lf5BRd4i4GvbPLdTpREUShCIiAIiIAiIgCIiAIiIAiIgCIiAIiIAiIgCIiAIiIApRuCsc2jPjLvZh9lmlcMp/xYSf8AIL5W5uxDuhqY4Q7AD8IvddeWsa284I7TzAfrf2K4JrDbuMijxDjUAObTmO6LGiQtvAjwABfkyhw5jhXgArTt7J3WdyQpVc+ha6OibtEkfyTkfTYwRgAcwAAXq5zXCK4SMkivNwx0b2NvPMMIjAv/AMl0L5xLDJEtJGqi/VKHVI5HclPh7pNzEFtRSF7WskuL8ZeGHCZE5rDK4C/AGFfd9FSpFxNzsIAm5wBGEL8jrjzXi43KzN87dF/DRiljPtzDCnu/phvyM/yIP7NPxVZrtNBRytg1nrwXkhzWlpGLIjGpxTmpwt6ip++XzC1zZ/UxaNnpCyM3qKn75fMLXNn9TFo2ekLo4ebsTcd3GYFP7+3vlnaCq9bFVVH0ptK/yCtXf298s7QVXrYqqo+lNpX+QUH+IuBr2zy3U6URF4UIREQBERAEREAREQBERAEREAREQBERAEREAREQBERASLcRCH1DnOgdK2NoAwb/AGHOddzAgkkX81913NlVrwt4Inhlc57oGvkMuEGvdG58YYKhxAw33BgaS4uIafgFEN7OSB0YaHtxzS98jCQHueXXBwH9QDQ3KPgp7zLjrdpSaz22rKoiei1ovT+zr7JZ2fp2pz4fydttboYTFdG6GoEwexzGytc94MRubG1oOHe7ABvuADiSci+M+oFkU2HM68U8QMrue/AZlI+JJH+11tYGkkAAnnIAvP6qE751dKKfFsb/ACnFjpngnmbIAIjkuBw3RnnygFYrTbl0vNFFq6qIvvXnz9vbghl1P07HP58CubStF9rTSyydOVxcR/aOYMH0DQB+y5l4vV2rWo1Ea3khxrnK5yuXmpwjqKn75fMLXNn9TFo2ekLIzeoqfvl8wtc2f1MWjZ6QssPN2J0ju4zAp/f298s7QVXrYqqo+lNpX+QVq7+3vlnaCq9bFVVH0ptK/wAgov8AEXA17Z5bqdKIiiUIREQBERAEREAREQBERAEREAREQBERAEREAREQBF/SCE1L2MblfI5rGAkAFzjcMp5lIGbjDDFLJU1DYGxQxyhjgcbI54vxbG5SbriC67nGUAZVHXbrIyvFTYjs8kiazU4Eb5/25vofiFJNym6d9nytZLPNiZC1uFjScUSbg66TCbg5RfkyKNX3DLk5r/1+C6aemcXAuZ7I5sIjn7CR45PqsNpijljVryw0TZ7RNOiRVpXivomJbNPuvp6Z7xJWMlbc0RmON7jeL8Ikxswe1oyE9EnJfcK83bWky062Z0bw6O6LBuvAvxQvcQQPavwhfdfkuXZDFigPj2r51u05kxbmi8glpvN2Qi8Dxb/tUthssUE+u2vFKelPsifQ7PSmhHrZHbNyq5PT3+h8ZeoRdeCLiMhB5wfgUXRHzZzVaqtclFQ4R1FT98vmFrmz+pi0bPSFkYdRU/fL5ha5s/qYtGz0hZIebsTpHdxmBT+/t75Z2gqvWxVVR9KbSv8AIK1d/b3yztBVetiqqj6U2lf5BQf4i4GvbPLdTpREXhQhERAEREAREQBERAEREAREQBERAEREAREQBERAfU3O2hFZMwllDnGLBwGBjXB4JueSSRglowSMhvyjIrdtuibulopGxvyVEQdE9vbfc9v6tNwBHaCqOU53CbuG2W3+HqnXRAnESXEiO83mN92UNvJIPZeQcl11Bpixvk1bRCn7m/8Aci70ba2omxk5KRqOwKmF7i6BwEGE6QkZLgCCWf33Xk5OwFfSpGAtB57+1WPU7rKGiGH/ABMRLuYRObJI8/ABl5JVd1YbXSyPiaYIJDe2Jt14+Lr/AOi/+1uQdh7VhhtstqrtGaqJ6+mB22gW7BqxRpVta19vz7n5gqhMSLxfhOAy5SB2/wCj+2VK2PGRvy3XDCBPMC3KCfpeF12U2CFj4JS8vfK11G1shiZH7Jw3n2XNP9pyONzhkGVy/rZzIqEONfEXSvZfDEHDC9iRoOQD2HOOMIfhZA3sW4jONW8jdfpTVR8UjP31pRPWv5/BH7Ys5sMUMrXuc+Q4E7XtLCx+AHMwQcuCWAi/L0L78tw+Su218Nr2h7y4YILb7sh5nDIB8B+x7FxKzgRUYnGp810s1zLW9Hp+71x51OFvUVP3y+YWubP6mLRs9IWRm9RU/fL5ha5s/qYtGz0hbUPN2JZO7jMCn9/b3yztBVetiqqj6U2lf5BWrv7e+WdoKr1sVVUfSm0r/IKD/EXA17Z5bqdKIi8KEIiIAiIgCIiAIiIAiIgCIiAIiIAiIgCIiAIiIAiIgP6U78W9hN5GUZAT7RGT/wCj91KqWnkqWtxcTiCBcX+w3/tl8AVEHDCB/wDXH4qdblbVZPDc6Roc0j2XODXC9oJFxy8962bPYYbUq7RVqnp7l9YdO2mxQ7GFEpVeKpx/mhxVNHi8MzXFrWzRggXMZUGLCjIJOEbnBt5wQP1X7gjFV7IlDpHPpMVizjLoRTOjc72g0kDAYT2DCPavsWnbEFHG4vmbe0FzQ2RuMwm+0MC7LhXgLn4XeyM1FVE8CP2Y8GmDbsIgEuc1jGuc4loy8131KyTWKCKVraojV914/VERedeH1CaStMtZnKqvT1RPthQh9tvvmc0PD2xXtDg3BvcbsMc5vuIu/YrhX7nkxz3uAuD3vcBffcHPJAPx51+FqORqKqNSiFTaJ5LRIski1VfXDgcLeoqfvl8wtc2f1MWjZ6QsjDqKn75fMLXNn9TFo2ekKUPN2JfO7jMCn9/b3yztBVetiqqj6U2lf5BWrv7e+WdoKr1sVV0fSm0r/IKLvEXA17Z5bqdCIiiUIREQBERAEREAREQBERAEREAREQBERAEREARddl0ba+VrXyCNvO5xuLrrwLmAkAnL2kfvzKb8QKGraDFXPjOTrg3BJ/yawH9nLE+ZrFotfsbkNiklbrNoV6iku6DcPJYDC81EMjA0vyEteWjtA9ofQe1lOQZVG1Nj2vSrTDLA+JaPQ8Uk3AgOrLnAEGI84BGSZnx/VRv/AGTkAHOT8ApXuLpTSSl8kUhvwQ19O+PCjF97mOEowHX3N+owRcvZbHLaoXtjT0MtjkbHM1zl4HLvjRCKvqQ0BowIrgAALsQPh9b1Ld1Bx1jvcObDpnfsZGXeoL4G7Kk4Rq4XNDmCVoa59RLEXPe14AxlzRHE0Bzea/IDevttgNdTFjmQxtlYcIxxvBYHty4IkkcyLIbvZaLuYELAmgp3sgRVRFjpXpT/AEWCWqNiy+zvz+ytV6vBl/Xtu5r/AKL1bJSqnE4W9RU/fL5ha5s/qYtGz0hZGb1FT98vmFrmz+pi0bPSFOHm7E6V3cZgU7v8PEdZZxJAGJqecgf1sVVmBl7i2owcMlxAcy68rVtp2FTWwWmopoZywEMM8UchaDzhuGDdzBcXEizs20eqwbKk+JVdrItAj26uq5tTL+KHzR/KNMSPmj+Ua1BxIs7NtHqsGynEizs20eqwbKjsXXjzsvjQy/iR80fyjTFD5o/lGtQcSLOzbR6rBspxIs7NtHqsGymxdeHZfGhl/Ej5o/lGmJHzR/KNag4kWdm2j1WDZTiRZ2baPVYNlNi68Oy+NDL+KHzR/KNMSPmj+Ua1BxIs7NtHqsGynEizs20eqwbKbF14dl8aGX8SPmj+UaYofNH8o1qDiRZ2baPVYNlOJFnZto9Vg2U2Lrw7L40Mv4kfNH8o0xI+aP5RrUHEizs20eqwbKcSLOzbR6rBspsXXh2XxoZfxQ+aP5RpiR80fyjWoOJFnZto9Vg2U4kWdm2j1WDZTYuvDsvjQy/iR80fyjTFD5o/lGtQcSLOzbR6rBspxIs7NtHqsGymxdeHZfGhl/Ej5o/lGmJHzR/KNag4kWdm2j1WDZTiRZ2baPVYNlNi68Oy+NDL+KHzR/KNMSPmj+Ua1BxIs7NtHqsGynEizs20eqwbKbF14dl8aGZaSU0Lw9lVc4C4XmM9oPb9QPBSCm3YNj6yOFxDMEOicIXk/wBxIyfDmu+nwV9cSLOzbR6rBspxIs7NtHqsGyvUjcn+WRLWYiURtChbV3Vx1sZZF7OEwxl80gkexhBDmxDCIbfhO9r68yjOKHzR/KNag4kWdm2j1WDZTiRZ2baPVYNlFicvrkeKsa95tcTNFnyR0cgc+UytAIuxjGOF4uwmm4i8fUEeYm1Futo4WNaKkswRzPp73X9uWOYhx+vs/srh4kWdm2j1WDZTiRZ2baPVYNlZ4nyxJRruBhfFC/jqfYoy1d18Uz4TE5smKc5389rGRkltwwWskLwe3Cxg+3tXPVbtHzD2P4aJw5nNYZXA/Fv8RJIGn6gX/VX3xIs7NtHqsGynEizs20eqwbKi9ZXrVXqZGJExKIxDL+KHzR/KNMUPmj+Ua1BxIs7NtHqsGynEizs20eqwbKw7F1497L40MvShlPBK0SBxcHHK5t5J/T9Frez+pi0bPSF8niTZw/46k1WDZX3WtDAABcBkAHMB8AskbNSvE9e/WpRKUP/Z"/>
          <p:cNvSpPr>
            <a:spLocks noChangeAspect="1" noChangeArrowheads="1"/>
          </p:cNvSpPr>
          <p:nvPr/>
        </p:nvSpPr>
        <p:spPr bwMode="auto">
          <a:xfrm>
            <a:off x="155575" y="-852488"/>
            <a:ext cx="2562225" cy="17811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9222" name="AutoShape 6" descr="data:image/jpeg;base64,/9j/4AAQSkZJRgABAQAAAQABAAD/2wCEAAkGBhIGEA8UEBAVEg8OExASDhUQExITERAQFRAhFhcQEh4XHSYhFxkmGRISHzAgKCcpLiwtFR4xNjAqNSg3LCkBCQoKDgwOGQ8PGjIlHyQrNTU2NCw1NTIpNjYsLDUqKTEsMS8yLDUpLDI2KS4uLykwMiwtNTQyKTQ0LTAvNDUsKv/AABEIALsBDQMBIgACEQEDEQH/xAAcAAEAAwEBAQEBAAAAAAAAAAAABgcIBAEFAgP/xABBEAABAwECBw0HAgYDAQAAAAABAAIDBAUREhMhVXOU0gYHFRYXMTIzQVORsbIiNFFUYXKScYEUI0JSgqFFovDB/8QAGwEBAAIDAQEAAAAAAAAAAAAAAAIFAwQGAQf/xAA0EQABAwEEBwcDBAMAAAAAAAAAAQIDEQRScaEFEhMVITGBIzIzNEFRU2GR8BQiscFC0fH/2gAMAwEAAhEDEQA/APv77266t3O1FHHR1GJbNFO+T+VDJhFjmgdY03dI8ygZ3zbXH/JDVqTYUm39vfLO0FV62KpoKZk7pi5oJErxl+GRar3O11RFpwJvkZFFrubXiTPlOtfOY1aj2E5TrXzmNWo9hRLg+Lu2+CcHxd23wUavvZIam8IbmZLeU6185jVqPYTlOtfOY1aj2FEuD4u7b4JwfF3bfBKvvZIN4Q3MyW8p1r5zGrUewnKda+cxq1HsKJcHxd23wTg+Lu2+CVfeyQbwhuZkt5TrXzmNWo9hOU6185jVqPYUS4Pi7tvgnB8Xdt8Eq+9kg3hDczJbynWvnMatR7Ccp1r5zGrUewolwfF3bfBOD4u7b4JV97JBvCG5mS3lOtfOY1aj2E5TrXzmNWo9hRLg+Lu2+CcHxd23wSr72SDeENzMlvKda+cxq1HsJynWvnMatR7CiXB8Xdt8E4Pi7tvglX3skG8IbmZLeU6185jVqPYTlOtfOY1aj2FEuD4u7b4JwfF3bfBKvvZIN4Q3MyW8p1r5zGrUewnKda+cxq1HsKJcHxd23wTg+Lu2+CVfeyQbwhuZkt5TrXzmNWo9hOU6185jVqPYUS4Pi7tvgnB8Xdt8Eq+9kg3hDczJbynWvnMatR7Ccp1r5zGrUewolwfF3bfBOD4u7b4JV97JBvCG5mS3lOtfOY1aj2E5TrXzmNWo9hRLg+Lu2+CcHxd23wSr72SDeENzMlvKda+cxq1HsJynWvnMatR7CiXB8Xdt8E4Pi7tvglX3skG8IbmZLeU6185jVqPYTlOtfOY1aj2FEuD4u7b4JwfF3bfBKvvZIN4Q3MyW8p1r5zGrUewnKda+cxq1HsKJcHxd23wTg+Lu2+CVfeyQbwhuZkqqN9G2IWOcLRvwQT7tSZf+i0XRvMscZOUuY0n9S1ZDjaGU9QBkAdKB+mRa6s/qYtGz0hZYXOWqKtaKbsmrRqtSlUKf39vfLO0FV62KqqPpTaV/kFau/t75Z2gqvWxVVR9KbSv8gsb/ABFwNa2eW6nSiIvChCIiAIiIAiIgCIiAIiIAiIgCIiAIiIAiIgCIiAIiIAiIgCIiAL1eL1AcI6ip++XzC1zZ/UxaNnpCyM3qKn75fMLXNn9TFo2ekLJDzdidM7uMwKf39vfLO0FV62KqqPpTaV/kFau/t75Z2gqvWxVVR9KbSv8AIKD/ABFwNe2eW6nSiIvChCIiAIiIAiIgCIiAIiIAiIgCIiAIiIAiIgCIiAIiIAiIgCIiAL1eL1AcI6ip++XzC1zZ/UxaNnpCyM3qKn75fNa5s/qYtGz0hZIebsTpndxmBT+/t75Z2gqvWxVVR9KbSv8AIK1d/b3yztBVetiqqj6U2lf5BRf4i4GvbPLdTpREUShCIiAIiIAiIgCIiAIiIAiIgCIiAIiIAiIgCIiAIiIAiIgCIiAL1eL1AcLeoqfvl8wtc2f1MWjZ6QsjN6ip++XzC1zZ/UxaNnpCyQ83YnTO7jMCn9/b3yztBVetiqqj6U2lf5BWrv7e+WdoKr1sVVUfSm0r/IKD/EXA17Z5bqdKIi8KEIiIAiIgCIiAIiIAiIgCIiAIiIAiIgCIiAIiIAiIgCIv3DCahzWN6Ujmsb9zjcPNFWiVUk1FcqIh+V4rPod7OlmYwkv6zDNx6UQbdib+xpd7RPP9R2fItTevlgBMMgeL6hzgb7mMGWGNgyue8i9p7L7v3qGaZsj3autTEs36KmalU4kHXq/rV0j6B+BKwxyXNcWvyOAc28Ej9CF/JWyKipVCsc1WrRThb1FT98vmFrmz+pi0bPSFkYdRU/fL5ha5s/qYtGz0hZYebsTpHdxmBT+/t75Z2gqvWxVVR9KbSv8AIK1d/b3yztBVetiqqj6U2lf5BRd4i4GvbPLdTpREUShCIiAIiIAiIgCIiAIiIAiIgCIiAIiIAiIgCIiAIiIApRuCsc2jPjLvZh9lmlcMp/xYSf8AIL5W5uxDuhqY4Q7AD8IvddeWsa284I7TzAfrf2K4JrDbuMijxDjUAObTmO6LGiQtvAjwABfkyhw5jhXgArTt7J3WdyQpVc+ha6OibtEkfyTkfTYwRgAcwAAXq5zXCK4SMkivNwx0b2NvPMMIjAv/AMl0L5xLDJEtJGqi/VKHVI5HclPh7pNzEFtRSF7WskuL8ZeGHCZE5rDK4C/AGFfd9FSpFxNzsIAm5wBGEL8jrjzXi43KzN87dF/DRiljPtzDCnu/phvyM/yIP7NPxVZrtNBRytg1nrwXkhzWlpGLIjGpxTmpwt6ip++XzC1zZ/UxaNnpCyM3qKn75fMLXNn9TFo2ekLo4ebsTcd3GYFP7+3vlnaCq9bFVVH0ptK/yCtXf298s7QVXrYqqo+lNpX+QUH+IuBr2zy3U6URF4UIREQBERAEREAREQBERAEREAREQBERAEREAREQBERASLcRCH1DnOgdK2NoAwb/AGHOddzAgkkX81913NlVrwt4Inhlc57oGvkMuEGvdG58YYKhxAw33BgaS4uIafgFEN7OSB0YaHtxzS98jCQHueXXBwH9QDQ3KPgp7zLjrdpSaz22rKoiei1ovT+zr7JZ2fp2pz4fydttboYTFdG6GoEwexzGytc94MRubG1oOHe7ABvuADiSci+M+oFkU2HM68U8QMrue/AZlI+JJH+11tYGkkAAnnIAvP6qE751dKKfFsb/ACnFjpngnmbIAIjkuBw3RnnygFYrTbl0vNFFq6qIvvXnz9vbghl1P07HP58CubStF9rTSyydOVxcR/aOYMH0DQB+y5l4vV2rWo1Ea3khxrnK5yuXmpwjqKn75fMLXNn9TFo2ekLIzeoqfvl8wtc2f1MWjZ6QssPN2J0ju4zAp/f298s7QVXrYqqo+lNpX+QVq7+3vlnaCq9bFVVH0ptK/wAgov8AEXA17Z5bqdKIiiUIREQBERAEREAREQBERAEREAREQBERAEREAREQBF/SCE1L2MblfI5rGAkAFzjcMp5lIGbjDDFLJU1DYGxQxyhjgcbI54vxbG5SbriC67nGUAZVHXbrIyvFTYjs8kiazU4Eb5/25vofiFJNym6d9nytZLPNiZC1uFjScUSbg66TCbg5RfkyKNX3DLk5r/1+C6aemcXAuZ7I5sIjn7CR45PqsNpijljVryw0TZ7RNOiRVpXivomJbNPuvp6Z7xJWMlbc0RmON7jeL8Ikxswe1oyE9EnJfcK83bWky062Z0bw6O6LBuvAvxQvcQQPavwhfdfkuXZDFigPj2r51u05kxbmi8glpvN2Qi8Dxb/tUthssUE+u2vFKelPsifQ7PSmhHrZHbNyq5PT3+h8ZeoRdeCLiMhB5wfgUXRHzZzVaqtclFQ4R1FT98vmFrmz+pi0bPSFkYdRU/fL5ha5s/qYtGz0hZIebsTpHdxmBT+/t75Z2gqvWxVVR9KbSv8AIK1d/b3yztBVetiqqj6U2lf5BQf4i4GvbPLdTpREXhQhERAEREAREQBERAEREAREQBERAEREAREQBERAfU3O2hFZMwllDnGLBwGBjXB4JueSSRglowSMhvyjIrdtuibulopGxvyVEQdE9vbfc9v6tNwBHaCqOU53CbuG2W3+HqnXRAnESXEiO83mN92UNvJIPZeQcl11Bpixvk1bRCn7m/8Aci70ba2omxk5KRqOwKmF7i6BwEGE6QkZLgCCWf33Xk5OwFfSpGAtB57+1WPU7rKGiGH/ABMRLuYRObJI8/ABl5JVd1YbXSyPiaYIJDe2Jt14+Lr/AOi/+1uQdh7VhhtstqrtGaqJ6+mB22gW7BqxRpVta19vz7n5gqhMSLxfhOAy5SB2/wCj+2VK2PGRvy3XDCBPMC3KCfpeF12U2CFj4JS8vfK11G1shiZH7Jw3n2XNP9pyONzhkGVy/rZzIqEONfEXSvZfDEHDC9iRoOQD2HOOMIfhZA3sW4jONW8jdfpTVR8UjP31pRPWv5/BH7Ys5sMUMrXuc+Q4E7XtLCx+AHMwQcuCWAi/L0L78tw+Su218Nr2h7y4YILb7sh5nDIB8B+x7FxKzgRUYnGp810s1zLW9Hp+71x51OFvUVP3y+YWubP6mLRs9IWRm9RU/fL5ha5s/qYtGz0hbUPN2JZO7jMCn9/b3yztBVetiqqj6U2lf5BWrv7e+WdoKr1sVVUfSm0r/IKD/EXA17Z5bqdKIi8KEIiIAiIgCIiAIiIAiIgCIiAIiIAiIgCIiAIiIAiIgP6U78W9hN5GUZAT7RGT/wCj91KqWnkqWtxcTiCBcX+w3/tl8AVEHDCB/wDXH4qdblbVZPDc6Roc0j2XODXC9oJFxy8962bPYYbUq7RVqnp7l9YdO2mxQ7GFEpVeKpx/mhxVNHi8MzXFrWzRggXMZUGLCjIJOEbnBt5wQP1X7gjFV7IlDpHPpMVizjLoRTOjc72g0kDAYT2DCPavsWnbEFHG4vmbe0FzQ2RuMwm+0MC7LhXgLn4XeyM1FVE8CP2Y8GmDbsIgEuc1jGuc4loy8131KyTWKCKVraojV914/VERedeH1CaStMtZnKqvT1RPthQh9tvvmc0PD2xXtDg3BvcbsMc5vuIu/YrhX7nkxz3uAuD3vcBffcHPJAPx51+FqORqKqNSiFTaJ5LRIski1VfXDgcLeoqfvl8wtc2f1MWjZ6QsjDqKn75fMLXNn9TFo2ekKUPN2JfO7jMCn9/b3yztBVetiqqj6U2lf5BWrv7e+WdoKr1sVV0fSm0r/IKLvEXA17Z5bqdCIiiUIREQBERAEREAREQBERAEREAREQBERAEREARddl0ba+VrXyCNvO5xuLrrwLmAkAnL2kfvzKb8QKGraDFXPjOTrg3BJ/yawH9nLE+ZrFotfsbkNiklbrNoV6iku6DcPJYDC81EMjA0vyEteWjtA9ofQe1lOQZVG1Nj2vSrTDLA+JaPQ8Uk3AgOrLnAEGI84BGSZnx/VRv/AGTkAHOT8ApXuLpTSSl8kUhvwQ19O+PCjF97mOEowHX3N+owRcvZbHLaoXtjT0MtjkbHM1zl4HLvjRCKvqQ0BowIrgAALsQPh9b1Ld1Bx1jvcObDpnfsZGXeoL4G7Kk4Rq4XNDmCVoa59RLEXPe14AxlzRHE0Bzea/IDevttgNdTFjmQxtlYcIxxvBYHty4IkkcyLIbvZaLuYELAmgp3sgRVRFjpXpT/AEWCWqNiy+zvz+ytV6vBl/Xtu5r/AKL1bJSqnE4W9RU/fL5ha5s/qYtGz0hZGb1FT98vmFrmz+pi0bPSFOHm7E6V3cZgU7v8PEdZZxJAGJqecgf1sVVmBl7i2owcMlxAcy68rVtp2FTWwWmopoZywEMM8UchaDzhuGDdzBcXEizs20eqwbKk+JVdrItAj26uq5tTL+KHzR/KNMSPmj+Ua1BxIs7NtHqsGynEizs20eqwbKjsXXjzsvjQy/iR80fyjTFD5o/lGtQcSLOzbR6rBspxIs7NtHqsGymxdeHZfGhl/Ej5o/lGmJHzR/KNag4kWdm2j1WDZTiRZ2baPVYNlNi68Oy+NDL+KHzR/KNMSPmj+Ua1BxIs7NtHqsGynEizs20eqwbKbF14dl8aGX8SPmj+UaYofNH8o1qDiRZ2baPVYNlOJFnZto9Vg2U2Lrw7L40Mv4kfNH8o0xI+aP5RrUHEizs20eqwbKcSLOzbR6rBspsXXh2XxoZfxQ+aP5RpiR80fyjWoOJFnZto9Vg2U4kWdm2j1WDZTYuvDsvjQy/iR80fyjTFD5o/lGtQcSLOzbR6rBspxIs7NtHqsGymxdeHZfGhl/Ej5o/lGmJHzR/KNag4kWdm2j1WDZTiRZ2baPVYNlNi68Oy+NDL+KHzR/KNMSPmj+Ua1BxIs7NtHqsGynEizs20eqwbKbF14dl8aGZaSU0Lw9lVc4C4XmM9oPb9QPBSCm3YNj6yOFxDMEOicIXk/wBxIyfDmu+nwV9cSLOzbR6rBspxIs7NtHqsGyvUjcn+WRLWYiURtChbV3Vx1sZZF7OEwxl80gkexhBDmxDCIbfhO9r68yjOKHzR/KNag4kWdm2j1WDZTiRZ2baPVYNlFicvrkeKsa95tcTNFnyR0cgc+UytAIuxjGOF4uwmm4i8fUEeYm1Futo4WNaKkswRzPp73X9uWOYhx+vs/srh4kWdm2j1WDZTiRZ2baPVYNlZ4nyxJRruBhfFC/jqfYoy1d18Uz4TE5smKc5389rGRkltwwWskLwe3Cxg+3tXPVbtHzD2P4aJw5nNYZXA/Fv8RJIGn6gX/VX3xIs7NtHqsGynEizs20eqwbKi9ZXrVXqZGJExKIxDL+KHzR/KNMUPmj+Ua1BxIs7NtHqsGynEizs20eqwbKw7F1497L40MvShlPBK0SBxcHHK5t5J/T9Frez+pi0bPSF8niTZw/46k1WDZX3WtDAABcBkAHMB8AskbNSvE9e/WpRKUP/Z"/>
          <p:cNvSpPr>
            <a:spLocks noChangeAspect="1" noChangeArrowheads="1"/>
          </p:cNvSpPr>
          <p:nvPr/>
        </p:nvSpPr>
        <p:spPr bwMode="auto">
          <a:xfrm>
            <a:off x="155575" y="-852488"/>
            <a:ext cx="2562225" cy="17811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 name="Imagen 4">
            <a:extLst>
              <a:ext uri="{FF2B5EF4-FFF2-40B4-BE49-F238E27FC236}">
                <a16:creationId xmlns:a16="http://schemas.microsoft.com/office/drawing/2014/main" id="{556BC882-5EF1-EB4F-A4BC-A9999A32F58A}"/>
              </a:ext>
            </a:extLst>
          </p:cNvPr>
          <p:cNvPicPr>
            <a:picLocks noChangeAspect="1"/>
          </p:cNvPicPr>
          <p:nvPr/>
        </p:nvPicPr>
        <p:blipFill>
          <a:blip r:embed="rId3"/>
          <a:stretch>
            <a:fillRect/>
          </a:stretch>
        </p:blipFill>
        <p:spPr>
          <a:xfrm>
            <a:off x="5868144" y="2533914"/>
            <a:ext cx="3048605" cy="3912377"/>
          </a:xfrm>
          <a:prstGeom prst="rect">
            <a:avLst/>
          </a:prstGeom>
        </p:spPr>
      </p:pic>
      <p:sp>
        <p:nvSpPr>
          <p:cNvPr id="4" name="CuadroTexto 3">
            <a:extLst>
              <a:ext uri="{FF2B5EF4-FFF2-40B4-BE49-F238E27FC236}">
                <a16:creationId xmlns:a16="http://schemas.microsoft.com/office/drawing/2014/main" id="{64E96EDB-B545-904F-896D-C27E7308302C}"/>
              </a:ext>
            </a:extLst>
          </p:cNvPr>
          <p:cNvSpPr txBox="1"/>
          <p:nvPr/>
        </p:nvSpPr>
        <p:spPr>
          <a:xfrm>
            <a:off x="539552" y="744022"/>
            <a:ext cx="1440160"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2000"/>
                                        <p:tgtEl>
                                          <p:spTgt spid="2">
                                            <p:txEl>
                                              <p:pRg st="7" end="7"/>
                                            </p:txEl>
                                          </p:spTgt>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 Propuesto</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4034143-8907-7A40-8790-5ACB7894DF8B}"/>
              </a:ext>
            </a:extLst>
          </p:cNvPr>
          <p:cNvSpPr txBox="1"/>
          <p:nvPr/>
        </p:nvSpPr>
        <p:spPr>
          <a:xfrm>
            <a:off x="621098" y="696898"/>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12</a:t>
            </a:r>
          </a:p>
        </p:txBody>
      </p:sp>
      <p:graphicFrame>
        <p:nvGraphicFramePr>
          <p:cNvPr id="2" name="Tabla 1">
            <a:extLst>
              <a:ext uri="{FF2B5EF4-FFF2-40B4-BE49-F238E27FC236}">
                <a16:creationId xmlns:a16="http://schemas.microsoft.com/office/drawing/2014/main" id="{7D67DF8F-A52E-7C4A-B530-223E861AED9B}"/>
              </a:ext>
            </a:extLst>
          </p:cNvPr>
          <p:cNvGraphicFramePr>
            <a:graphicFrameLocks noGrp="1"/>
          </p:cNvGraphicFramePr>
          <p:nvPr>
            <p:extLst>
              <p:ext uri="{D42A27DB-BD31-4B8C-83A1-F6EECF244321}">
                <p14:modId xmlns:p14="http://schemas.microsoft.com/office/powerpoint/2010/main" val="3053538940"/>
              </p:ext>
            </p:extLst>
          </p:nvPr>
        </p:nvGraphicFramePr>
        <p:xfrm>
          <a:off x="689380" y="3068960"/>
          <a:ext cx="7767325" cy="3218152"/>
        </p:xfrm>
        <a:graphic>
          <a:graphicData uri="http://schemas.openxmlformats.org/drawingml/2006/table">
            <a:tbl>
              <a:tblPr firstRow="1" firstCol="1" bandRow="1">
                <a:tableStyleId>{5C22544A-7EE6-4342-B048-85BDC9FD1C3A}</a:tableStyleId>
              </a:tblPr>
              <a:tblGrid>
                <a:gridCol w="1866396">
                  <a:extLst>
                    <a:ext uri="{9D8B030D-6E8A-4147-A177-3AD203B41FA5}">
                      <a16:colId xmlns:a16="http://schemas.microsoft.com/office/drawing/2014/main" val="941398842"/>
                    </a:ext>
                  </a:extLst>
                </a:gridCol>
                <a:gridCol w="5900929">
                  <a:extLst>
                    <a:ext uri="{9D8B030D-6E8A-4147-A177-3AD203B41FA5}">
                      <a16:colId xmlns:a16="http://schemas.microsoft.com/office/drawing/2014/main" val="1119728111"/>
                    </a:ext>
                  </a:extLst>
                </a:gridCol>
              </a:tblGrid>
              <a:tr h="377818">
                <a:tc>
                  <a:txBody>
                    <a:bodyPr/>
                    <a:lstStyle/>
                    <a:p>
                      <a:pPr algn="ctr">
                        <a:spcBef>
                          <a:spcPts val="600"/>
                        </a:spcBef>
                        <a:spcAft>
                          <a:spcPts val="600"/>
                        </a:spcAft>
                      </a:pPr>
                      <a:r>
                        <a:rPr lang="es-ES" sz="2800">
                          <a:solidFill>
                            <a:schemeClr val="bg1"/>
                          </a:solidFill>
                          <a:effectLst/>
                          <a:latin typeface="Calibri" panose="020F0502020204030204" pitchFamily="34" charset="0"/>
                          <a:ea typeface="Times New Roman" panose="02020603050405020304" pitchFamily="18" charset="0"/>
                        </a:rPr>
                        <a:t>a+10</a:t>
                      </a:r>
                      <a:endParaRPr lang="es-ES" sz="2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08284489"/>
                  </a:ext>
                </a:extLst>
              </a:tr>
              <a:tr h="377818">
                <a:tc>
                  <a:txBody>
                    <a:bodyPr/>
                    <a:lstStyle/>
                    <a:p>
                      <a:pPr algn="ctr">
                        <a:spcBef>
                          <a:spcPts val="600"/>
                        </a:spcBef>
                        <a:spcAft>
                          <a:spcPts val="600"/>
                        </a:spcAft>
                      </a:pPr>
                      <a:r>
                        <a:rPr lang="es-ES" sz="2800">
                          <a:solidFill>
                            <a:schemeClr val="bg1"/>
                          </a:solidFill>
                          <a:effectLst/>
                          <a:latin typeface="Calibri" panose="020F0502020204030204" pitchFamily="34" charset="0"/>
                          <a:ea typeface="Times New Roman" panose="02020603050405020304" pitchFamily="18" charset="0"/>
                        </a:rPr>
                        <a:t>2a</a:t>
                      </a:r>
                      <a:endParaRPr lang="es-ES" sz="2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68938104"/>
                  </a:ext>
                </a:extLst>
              </a:tr>
              <a:tr h="377818">
                <a:tc>
                  <a:txBody>
                    <a:bodyPr/>
                    <a:lstStyle/>
                    <a:p>
                      <a:pPr algn="ctr">
                        <a:spcBef>
                          <a:spcPts val="600"/>
                        </a:spcBef>
                        <a:spcAft>
                          <a:spcPts val="600"/>
                        </a:spcAft>
                      </a:pPr>
                      <a:r>
                        <a:rPr lang="es-ES" sz="2800">
                          <a:solidFill>
                            <a:schemeClr val="bg1"/>
                          </a:solidFill>
                          <a:effectLst/>
                          <a:latin typeface="Calibri" panose="020F0502020204030204" pitchFamily="34" charset="0"/>
                          <a:ea typeface="Times New Roman" panose="02020603050405020304" pitchFamily="18" charset="0"/>
                        </a:rPr>
                        <a:t>b</a:t>
                      </a:r>
                      <a:r>
                        <a:rPr lang="es-ES" sz="2800" baseline="30000">
                          <a:solidFill>
                            <a:schemeClr val="bg1"/>
                          </a:solidFill>
                          <a:effectLst/>
                          <a:latin typeface="Calibri" panose="020F0502020204030204" pitchFamily="34" charset="0"/>
                          <a:ea typeface="Times New Roman" panose="02020603050405020304" pitchFamily="18" charset="0"/>
                        </a:rPr>
                        <a:t>2</a:t>
                      </a:r>
                      <a:endParaRPr lang="es-ES" sz="2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49780777"/>
                  </a:ext>
                </a:extLst>
              </a:tr>
              <a:tr h="755636">
                <a:tc>
                  <a:txBody>
                    <a:bodyPr/>
                    <a:lstStyle/>
                    <a:p>
                      <a:pPr algn="ctr">
                        <a:spcBef>
                          <a:spcPts val="600"/>
                        </a:spcBef>
                        <a:spcAft>
                          <a:spcPts val="600"/>
                        </a:spcAft>
                      </a:pPr>
                      <a:r>
                        <a:rPr lang="es-ES" sz="2800">
                          <a:solidFill>
                            <a:schemeClr val="bg1"/>
                          </a:solidFill>
                          <a:effectLst/>
                          <a:latin typeface="Calibri" panose="020F0502020204030204" pitchFamily="34" charset="0"/>
                          <a:ea typeface="Times New Roman" panose="02020603050405020304" pitchFamily="18" charset="0"/>
                        </a:rPr>
                        <a:t>4b</a:t>
                      </a:r>
                      <a:endParaRPr lang="es-ES" sz="2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3946920"/>
                  </a:ext>
                </a:extLst>
              </a:tr>
              <a:tr h="755636">
                <a:tc>
                  <a:txBody>
                    <a:bodyPr/>
                    <a:lstStyle/>
                    <a:p>
                      <a:pPr algn="ctr">
                        <a:spcBef>
                          <a:spcPts val="600"/>
                        </a:spcBef>
                        <a:spcAft>
                          <a:spcPts val="600"/>
                        </a:spcAft>
                      </a:pPr>
                      <a:r>
                        <a:rPr lang="es-ES" sz="2800">
                          <a:solidFill>
                            <a:schemeClr val="bg1"/>
                          </a:solidFill>
                          <a:effectLst/>
                          <a:latin typeface="Calibri" panose="020F0502020204030204" pitchFamily="34" charset="0"/>
                          <a:ea typeface="Times New Roman" panose="02020603050405020304" pitchFamily="18" charset="0"/>
                        </a:rPr>
                        <a:t>c+5</a:t>
                      </a:r>
                      <a:endParaRPr lang="es-ES" sz="280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37318037"/>
                  </a:ext>
                </a:extLst>
              </a:tr>
              <a:tr h="377818">
                <a:tc>
                  <a:txBody>
                    <a:bodyPr/>
                    <a:lstStyle/>
                    <a:p>
                      <a:pPr algn="ctr">
                        <a:spcBef>
                          <a:spcPts val="600"/>
                        </a:spcBef>
                        <a:spcAft>
                          <a:spcPts val="600"/>
                        </a:spcAft>
                      </a:pPr>
                      <a:r>
                        <a:rPr lang="es-ES" sz="2800" dirty="0">
                          <a:solidFill>
                            <a:schemeClr val="bg1"/>
                          </a:solidFill>
                          <a:effectLst/>
                          <a:latin typeface="Calibri" panose="020F0502020204030204" pitchFamily="34" charset="0"/>
                          <a:ea typeface="Times New Roman" panose="02020603050405020304" pitchFamily="18" charset="0"/>
                        </a:rPr>
                        <a:t>c-2</a:t>
                      </a:r>
                      <a:endParaRPr lang="es-ES" sz="28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200" dirty="0">
                          <a:solidFill>
                            <a:schemeClr val="bg1"/>
                          </a:solidFill>
                          <a:effectLst/>
                        </a:rPr>
                        <a:t> </a:t>
                      </a:r>
                      <a:endParaRPr lang="es-ES" sz="120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54099315"/>
                  </a:ext>
                </a:extLst>
              </a:tr>
            </a:tbl>
          </a:graphicData>
        </a:graphic>
      </p:graphicFrame>
      <p:sp>
        <p:nvSpPr>
          <p:cNvPr id="3" name="Rectángulo 2">
            <a:extLst>
              <a:ext uri="{FF2B5EF4-FFF2-40B4-BE49-F238E27FC236}">
                <a16:creationId xmlns:a16="http://schemas.microsoft.com/office/drawing/2014/main" id="{B3B1E7D3-478F-0646-8F4B-B42337D726D6}"/>
              </a:ext>
            </a:extLst>
          </p:cNvPr>
          <p:cNvSpPr/>
          <p:nvPr/>
        </p:nvSpPr>
        <p:spPr>
          <a:xfrm>
            <a:off x="621098" y="1201442"/>
            <a:ext cx="7835607" cy="2092881"/>
          </a:xfrm>
          <a:prstGeom prst="rect">
            <a:avLst/>
          </a:prstGeom>
        </p:spPr>
        <p:txBody>
          <a:bodyPr wrap="square">
            <a:spAutoFit/>
          </a:bodyPr>
          <a:lstStyle/>
          <a:p>
            <a:pPr>
              <a:spcBef>
                <a:spcPts val="600"/>
              </a:spcBef>
              <a:spcAft>
                <a:spcPts val="600"/>
              </a:spcAft>
              <a:buSzPts val="1200"/>
            </a:pPr>
            <a:r>
              <a:rPr lang="es-ES" sz="2400" dirty="0">
                <a:solidFill>
                  <a:schemeClr val="bg1"/>
                </a:solidFill>
                <a:latin typeface="Calibri" panose="020F0502020204030204" pitchFamily="34" charset="0"/>
              </a:rPr>
              <a:t>Escribe una frase para cada una de las siguientes expresiones algebraicas teniendo en cuenta que “a” es una cantidad de dinero en euros, “b” la longitud de un lado de un cuadrado en cm y “c” la edad de una persona en años. </a:t>
            </a:r>
          </a:p>
          <a:p>
            <a:pPr lvl="0">
              <a:spcBef>
                <a:spcPts val="600"/>
              </a:spcBef>
              <a:spcAft>
                <a:spcPts val="600"/>
              </a:spcAft>
              <a:buSzPts val="1200"/>
            </a:pPr>
            <a:endParaRPr lang="es-ES" sz="2400" dirty="0">
              <a:solidFill>
                <a:schemeClr val="bg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5498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p:nvPr/>
        </p:nvSpPr>
        <p:spPr>
          <a:xfrm>
            <a:off x="357158" y="375047"/>
            <a:ext cx="8429684" cy="461665"/>
          </a:xfrm>
          <a:prstGeom prst="rect">
            <a:avLst/>
          </a:prstGeom>
          <a:noFill/>
        </p:spPr>
        <p:txBody>
          <a:bodyPr wrap="square" rtlCol="0">
            <a:spAutoFit/>
          </a:bodyPr>
          <a:lstStyle/>
          <a:p>
            <a:pPr algn="ctr"/>
            <a:r>
              <a:rPr lang="es-ES" sz="2400" b="1" dirty="0">
                <a:solidFill>
                  <a:schemeClr val="accent1">
                    <a:lumMod val="50000"/>
                  </a:schemeClr>
                </a:solidFill>
              </a:rPr>
              <a:t>Valor numérico</a:t>
            </a:r>
          </a:p>
        </p:txBody>
      </p:sp>
      <p:pic>
        <p:nvPicPr>
          <p:cNvPr id="2" name="Imagen 1"/>
          <p:cNvPicPr>
            <a:picLocks noChangeAspect="1"/>
          </p:cNvPicPr>
          <p:nvPr/>
        </p:nvPicPr>
        <p:blipFill>
          <a:blip r:embed="rId2"/>
          <a:stretch>
            <a:fillRect/>
          </a:stretch>
        </p:blipFill>
        <p:spPr>
          <a:xfrm>
            <a:off x="485336" y="836712"/>
            <a:ext cx="8173327" cy="2232248"/>
          </a:xfrm>
          <a:prstGeom prst="rect">
            <a:avLst/>
          </a:prstGeom>
        </p:spPr>
      </p:pic>
      <p:pic>
        <p:nvPicPr>
          <p:cNvPr id="4" name="Imagen 3"/>
          <p:cNvPicPr>
            <a:picLocks noChangeAspect="1"/>
          </p:cNvPicPr>
          <p:nvPr/>
        </p:nvPicPr>
        <p:blipFill>
          <a:blip r:embed="rId3"/>
          <a:stretch>
            <a:fillRect/>
          </a:stretch>
        </p:blipFill>
        <p:spPr>
          <a:xfrm>
            <a:off x="355600" y="3168650"/>
            <a:ext cx="8432800" cy="520700"/>
          </a:xfrm>
          <a:prstGeom prst="rect">
            <a:avLst/>
          </a:prstGeom>
        </p:spPr>
      </p:pic>
      <p:pic>
        <p:nvPicPr>
          <p:cNvPr id="6" name="Imagen 5"/>
          <p:cNvPicPr>
            <a:picLocks noChangeAspect="1"/>
          </p:cNvPicPr>
          <p:nvPr/>
        </p:nvPicPr>
        <p:blipFill>
          <a:blip r:embed="rId4"/>
          <a:stretch>
            <a:fillRect/>
          </a:stretch>
        </p:blipFill>
        <p:spPr>
          <a:xfrm>
            <a:off x="485336" y="3789040"/>
            <a:ext cx="3352800" cy="444500"/>
          </a:xfrm>
          <a:prstGeom prst="rect">
            <a:avLst/>
          </a:prstGeom>
        </p:spPr>
      </p:pic>
      <p:pic>
        <p:nvPicPr>
          <p:cNvPr id="7" name="Imagen 6"/>
          <p:cNvPicPr>
            <a:picLocks noChangeAspect="1"/>
          </p:cNvPicPr>
          <p:nvPr/>
        </p:nvPicPr>
        <p:blipFill>
          <a:blip r:embed="rId5"/>
          <a:stretch>
            <a:fillRect/>
          </a:stretch>
        </p:blipFill>
        <p:spPr>
          <a:xfrm>
            <a:off x="485336" y="4940523"/>
            <a:ext cx="5575300" cy="431800"/>
          </a:xfrm>
          <a:prstGeom prst="rect">
            <a:avLst/>
          </a:prstGeom>
        </p:spPr>
      </p:pic>
    </p:spTree>
    <p:extLst>
      <p:ext uri="{BB962C8B-B14F-4D97-AF65-F5344CB8AC3E}">
        <p14:creationId xmlns:p14="http://schemas.microsoft.com/office/powerpoint/2010/main" val="150143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Valor numérico</a:t>
            </a:r>
          </a:p>
        </p:txBody>
      </p:sp>
      <p:sp>
        <p:nvSpPr>
          <p:cNvPr id="7" name="CuadroTexto 6">
            <a:extLst>
              <a:ext uri="{FF2B5EF4-FFF2-40B4-BE49-F238E27FC236}">
                <a16:creationId xmlns:a16="http://schemas.microsoft.com/office/drawing/2014/main" id="{DBC3E3F1-8096-4A44-90E8-89E2D3330B0E}"/>
              </a:ext>
            </a:extLst>
          </p:cNvPr>
          <p:cNvSpPr txBox="1"/>
          <p:nvPr/>
        </p:nvSpPr>
        <p:spPr>
          <a:xfrm>
            <a:off x="621098" y="696898"/>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13</a:t>
            </a:r>
          </a:p>
        </p:txBody>
      </p:sp>
      <p:graphicFrame>
        <p:nvGraphicFramePr>
          <p:cNvPr id="2" name="Tabla 1">
            <a:extLst>
              <a:ext uri="{FF2B5EF4-FFF2-40B4-BE49-F238E27FC236}">
                <a16:creationId xmlns:a16="http://schemas.microsoft.com/office/drawing/2014/main" id="{D604125B-80D9-3F49-A129-CB12A8140E98}"/>
              </a:ext>
            </a:extLst>
          </p:cNvPr>
          <p:cNvGraphicFramePr>
            <a:graphicFrameLocks noGrp="1"/>
          </p:cNvGraphicFramePr>
          <p:nvPr>
            <p:extLst>
              <p:ext uri="{D42A27DB-BD31-4B8C-83A1-F6EECF244321}">
                <p14:modId xmlns:p14="http://schemas.microsoft.com/office/powerpoint/2010/main" val="1472588944"/>
              </p:ext>
            </p:extLst>
          </p:nvPr>
        </p:nvGraphicFramePr>
        <p:xfrm>
          <a:off x="629090" y="1556792"/>
          <a:ext cx="7759334" cy="4617720"/>
        </p:xfrm>
        <a:graphic>
          <a:graphicData uri="http://schemas.openxmlformats.org/drawingml/2006/table">
            <a:tbl>
              <a:tblPr firstRow="1" firstCol="1" bandRow="1">
                <a:tableStyleId>{5C22544A-7EE6-4342-B048-85BDC9FD1C3A}</a:tableStyleId>
              </a:tblPr>
              <a:tblGrid>
                <a:gridCol w="7759334">
                  <a:extLst>
                    <a:ext uri="{9D8B030D-6E8A-4147-A177-3AD203B41FA5}">
                      <a16:colId xmlns:a16="http://schemas.microsoft.com/office/drawing/2014/main" val="917077592"/>
                    </a:ext>
                  </a:extLst>
                </a:gridCol>
              </a:tblGrid>
              <a:tr h="720080">
                <a:tc>
                  <a:txBody>
                    <a:bodyPr/>
                    <a:lstStyle/>
                    <a:p>
                      <a:pPr>
                        <a:spcBef>
                          <a:spcPts val="300"/>
                        </a:spcBef>
                        <a:spcAft>
                          <a:spcPts val="0"/>
                        </a:spcAft>
                      </a:pPr>
                      <a:r>
                        <a:rPr lang="es-ES" sz="2400" b="0" dirty="0">
                          <a:solidFill>
                            <a:schemeClr val="bg1"/>
                          </a:solidFill>
                          <a:effectLst/>
                        </a:rPr>
                        <a:t>a) 2x-1 cuando x=5 </a:t>
                      </a:r>
                      <a:r>
                        <a:rPr lang="es-ES" sz="2400" b="0" dirty="0">
                          <a:solidFill>
                            <a:schemeClr val="bg1"/>
                          </a:solidFill>
                          <a:effectLst/>
                          <a:sym typeface="Wingdings" pitchFamily="2" charset="2"/>
                        </a:rPr>
                        <a:t></a:t>
                      </a:r>
                      <a:endParaRPr lang="es-ES" sz="2400" b="0" dirty="0">
                        <a:solidFill>
                          <a:schemeClr val="bg1"/>
                        </a:solidFill>
                        <a:effectLst/>
                      </a:endParaRPr>
                    </a:p>
                    <a:p>
                      <a:pPr>
                        <a:spcBef>
                          <a:spcPts val="300"/>
                        </a:spcBef>
                        <a:spcAft>
                          <a:spcPts val="0"/>
                        </a:spcAft>
                      </a:pPr>
                      <a:r>
                        <a:rPr lang="es-ES" sz="2400" b="0" dirty="0">
                          <a:solidFill>
                            <a:schemeClr val="bg1"/>
                          </a:solidFill>
                          <a:effectLst/>
                        </a:rPr>
                        <a:t> </a:t>
                      </a:r>
                      <a:endParaRPr lang="es-ES" sz="24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01163858"/>
                  </a:ext>
                </a:extLst>
              </a:tr>
              <a:tr h="720080">
                <a:tc>
                  <a:txBody>
                    <a:bodyPr/>
                    <a:lstStyle/>
                    <a:p>
                      <a:pPr>
                        <a:spcBef>
                          <a:spcPts val="300"/>
                        </a:spcBef>
                        <a:spcAft>
                          <a:spcPts val="0"/>
                        </a:spcAft>
                      </a:pPr>
                      <a:r>
                        <a:rPr lang="es-ES" sz="2400" b="0">
                          <a:solidFill>
                            <a:schemeClr val="bg1"/>
                          </a:solidFill>
                          <a:effectLst/>
                        </a:rPr>
                        <a:t>b) 2x-3y cuando x=3, y =1 </a:t>
                      </a:r>
                      <a:r>
                        <a:rPr lang="es-ES" sz="2400" b="0">
                          <a:solidFill>
                            <a:schemeClr val="bg1"/>
                          </a:solidFill>
                          <a:effectLst/>
                          <a:sym typeface="Wingdings" pitchFamily="2" charset="2"/>
                        </a:rPr>
                        <a:t></a:t>
                      </a:r>
                      <a:endParaRPr lang="es-ES" sz="2400" b="0">
                        <a:solidFill>
                          <a:schemeClr val="bg1"/>
                        </a:solidFill>
                        <a:effectLst/>
                      </a:endParaRPr>
                    </a:p>
                    <a:p>
                      <a:pPr>
                        <a:spcBef>
                          <a:spcPts val="300"/>
                        </a:spcBef>
                        <a:spcAft>
                          <a:spcPts val="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1969245"/>
                  </a:ext>
                </a:extLst>
              </a:tr>
              <a:tr h="720080">
                <a:tc>
                  <a:txBody>
                    <a:bodyPr/>
                    <a:lstStyle/>
                    <a:p>
                      <a:pPr>
                        <a:spcBef>
                          <a:spcPts val="300"/>
                        </a:spcBef>
                        <a:spcAft>
                          <a:spcPts val="0"/>
                        </a:spcAft>
                      </a:pPr>
                      <a:r>
                        <a:rPr lang="es-ES" sz="2400" b="0">
                          <a:solidFill>
                            <a:schemeClr val="bg1"/>
                          </a:solidFill>
                          <a:effectLst/>
                        </a:rPr>
                        <a:t>c) a – 9 cuando a=7 </a:t>
                      </a:r>
                      <a:r>
                        <a:rPr lang="es-ES" sz="2400" b="0">
                          <a:solidFill>
                            <a:schemeClr val="bg1"/>
                          </a:solidFill>
                          <a:effectLst/>
                          <a:sym typeface="Wingdings" pitchFamily="2" charset="2"/>
                        </a:rPr>
                        <a:t></a:t>
                      </a:r>
                      <a:endParaRPr lang="es-ES" sz="2400" b="0">
                        <a:solidFill>
                          <a:schemeClr val="bg1"/>
                        </a:solidFill>
                        <a:effectLst/>
                      </a:endParaRPr>
                    </a:p>
                    <a:p>
                      <a:pPr>
                        <a:spcBef>
                          <a:spcPts val="300"/>
                        </a:spcBef>
                        <a:spcAft>
                          <a:spcPts val="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56479417"/>
                  </a:ext>
                </a:extLst>
              </a:tr>
              <a:tr h="720080">
                <a:tc>
                  <a:txBody>
                    <a:bodyPr/>
                    <a:lstStyle/>
                    <a:p>
                      <a:pPr>
                        <a:spcBef>
                          <a:spcPts val="300"/>
                        </a:spcBef>
                        <a:spcAft>
                          <a:spcPts val="0"/>
                        </a:spcAft>
                      </a:pPr>
                      <a:r>
                        <a:rPr lang="es-ES" sz="2400" b="0" dirty="0">
                          <a:solidFill>
                            <a:schemeClr val="bg1"/>
                          </a:solidFill>
                          <a:effectLst/>
                        </a:rPr>
                        <a:t>d) 2a – 3b cuando a=2, b=1 </a:t>
                      </a:r>
                      <a:r>
                        <a:rPr lang="es-ES" sz="2400" b="0" dirty="0">
                          <a:solidFill>
                            <a:schemeClr val="bg1"/>
                          </a:solidFill>
                          <a:effectLst/>
                          <a:sym typeface="Wingdings" pitchFamily="2" charset="2"/>
                        </a:rPr>
                        <a:t></a:t>
                      </a:r>
                      <a:endParaRPr lang="es-ES" sz="2400" b="0" dirty="0">
                        <a:solidFill>
                          <a:schemeClr val="bg1"/>
                        </a:solidFill>
                        <a:effectLst/>
                      </a:endParaRPr>
                    </a:p>
                    <a:p>
                      <a:pPr>
                        <a:spcBef>
                          <a:spcPts val="300"/>
                        </a:spcBef>
                        <a:spcAft>
                          <a:spcPts val="0"/>
                        </a:spcAft>
                      </a:pPr>
                      <a:r>
                        <a:rPr lang="es-ES" sz="2400" b="0" dirty="0">
                          <a:solidFill>
                            <a:schemeClr val="bg1"/>
                          </a:solidFill>
                          <a:effectLst/>
                        </a:rPr>
                        <a:t> </a:t>
                      </a:r>
                      <a:endParaRPr lang="es-ES" sz="24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53071991"/>
                  </a:ext>
                </a:extLst>
              </a:tr>
              <a:tr h="720080">
                <a:tc>
                  <a:txBody>
                    <a:bodyPr/>
                    <a:lstStyle/>
                    <a:p>
                      <a:pPr>
                        <a:spcBef>
                          <a:spcPts val="300"/>
                        </a:spcBef>
                        <a:spcAft>
                          <a:spcPts val="0"/>
                        </a:spcAft>
                      </a:pPr>
                      <a:r>
                        <a:rPr lang="es-ES" sz="2400" b="0">
                          <a:solidFill>
                            <a:schemeClr val="bg1"/>
                          </a:solidFill>
                          <a:effectLst/>
                        </a:rPr>
                        <a:t>e) 2m+n-3q cuando m=1, n=3, q=2 </a:t>
                      </a:r>
                      <a:r>
                        <a:rPr lang="es-ES" sz="2400" b="0">
                          <a:solidFill>
                            <a:schemeClr val="bg1"/>
                          </a:solidFill>
                          <a:effectLst/>
                          <a:sym typeface="Wingdings" pitchFamily="2" charset="2"/>
                        </a:rPr>
                        <a:t></a:t>
                      </a:r>
                      <a:endParaRPr lang="es-ES" sz="2400" b="0">
                        <a:solidFill>
                          <a:schemeClr val="bg1"/>
                        </a:solidFill>
                        <a:effectLst/>
                      </a:endParaRPr>
                    </a:p>
                    <a:p>
                      <a:pPr>
                        <a:spcBef>
                          <a:spcPts val="300"/>
                        </a:spcBef>
                        <a:spcAft>
                          <a:spcPts val="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83017079"/>
                  </a:ext>
                </a:extLst>
              </a:tr>
              <a:tr h="720080">
                <a:tc>
                  <a:txBody>
                    <a:bodyPr/>
                    <a:lstStyle/>
                    <a:p>
                      <a:pPr>
                        <a:spcBef>
                          <a:spcPts val="300"/>
                        </a:spcBef>
                        <a:spcAft>
                          <a:spcPts val="0"/>
                        </a:spcAft>
                      </a:pPr>
                      <a:r>
                        <a:rPr lang="es-ES" sz="2400" b="0" dirty="0">
                          <a:solidFill>
                            <a:schemeClr val="bg1"/>
                          </a:solidFill>
                          <a:effectLst/>
                        </a:rPr>
                        <a:t>f) x</a:t>
                      </a:r>
                      <a:r>
                        <a:rPr lang="es-ES" sz="2400" b="0" baseline="30000" dirty="0">
                          <a:solidFill>
                            <a:schemeClr val="bg1"/>
                          </a:solidFill>
                          <a:effectLst/>
                        </a:rPr>
                        <a:t>2</a:t>
                      </a:r>
                      <a:r>
                        <a:rPr lang="es-ES" sz="2400" b="0" dirty="0">
                          <a:solidFill>
                            <a:schemeClr val="bg1"/>
                          </a:solidFill>
                          <a:effectLst/>
                        </a:rPr>
                        <a:t> + 2xa – 3 cuando x=3, a=1 </a:t>
                      </a:r>
                      <a:r>
                        <a:rPr lang="es-ES" sz="2400" b="0" dirty="0">
                          <a:solidFill>
                            <a:schemeClr val="bg1"/>
                          </a:solidFill>
                          <a:effectLst/>
                          <a:sym typeface="Wingdings" pitchFamily="2" charset="2"/>
                        </a:rPr>
                        <a:t></a:t>
                      </a:r>
                      <a:endParaRPr lang="es-ES" sz="2400" b="0" dirty="0">
                        <a:solidFill>
                          <a:schemeClr val="bg1"/>
                        </a:solidFill>
                        <a:effectLst/>
                      </a:endParaRPr>
                    </a:p>
                    <a:p>
                      <a:pPr>
                        <a:spcBef>
                          <a:spcPts val="300"/>
                        </a:spcBef>
                        <a:spcAft>
                          <a:spcPts val="0"/>
                        </a:spcAft>
                      </a:pPr>
                      <a:r>
                        <a:rPr lang="es-ES" sz="2400" b="0" dirty="0">
                          <a:solidFill>
                            <a:schemeClr val="bg1"/>
                          </a:solidFill>
                          <a:effectLst/>
                        </a:rPr>
                        <a:t> </a:t>
                      </a:r>
                      <a:endParaRPr lang="es-ES" sz="24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40598460"/>
                  </a:ext>
                </a:extLst>
              </a:tr>
            </a:tbl>
          </a:graphicData>
        </a:graphic>
      </p:graphicFrame>
    </p:spTree>
    <p:extLst>
      <p:ext uri="{BB962C8B-B14F-4D97-AF65-F5344CB8AC3E}">
        <p14:creationId xmlns:p14="http://schemas.microsoft.com/office/powerpoint/2010/main" val="1495119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Valor numérico</a:t>
            </a:r>
          </a:p>
        </p:txBody>
      </p:sp>
      <p:sp>
        <p:nvSpPr>
          <p:cNvPr id="3" name="CuadroTexto 2"/>
          <p:cNvSpPr txBox="1"/>
          <p:nvPr/>
        </p:nvSpPr>
        <p:spPr>
          <a:xfrm>
            <a:off x="611560" y="1196752"/>
            <a:ext cx="7848872"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sz="2400" dirty="0">
                <a:solidFill>
                  <a:schemeClr val="bg1"/>
                </a:solidFill>
              </a:rPr>
              <a:t>a) P(x)= 2x+3            </a:t>
            </a:r>
            <a:r>
              <a:rPr lang="es-ES" sz="2400" dirty="0">
                <a:solidFill>
                  <a:schemeClr val="bg1"/>
                </a:solidFill>
              </a:rPr>
              <a:t>P(1)=              P(2)=</a:t>
            </a:r>
            <a:endParaRPr lang="es-ES_tradnl" sz="2400" dirty="0">
              <a:solidFill>
                <a:schemeClr val="bg1"/>
              </a:solidFill>
            </a:endParaRPr>
          </a:p>
        </p:txBody>
      </p:sp>
      <p:sp>
        <p:nvSpPr>
          <p:cNvPr id="4" name="CuadroTexto 3"/>
          <p:cNvSpPr txBox="1"/>
          <p:nvPr/>
        </p:nvSpPr>
        <p:spPr>
          <a:xfrm>
            <a:off x="647564" y="2564904"/>
            <a:ext cx="7848872"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_tradnl" sz="2400" dirty="0">
                <a:solidFill>
                  <a:schemeClr val="bg1"/>
                </a:solidFill>
              </a:rPr>
              <a:t>b) Q(x)= x</a:t>
            </a:r>
            <a:r>
              <a:rPr lang="es-ES_tradnl" sz="2400" baseline="30000" dirty="0">
                <a:solidFill>
                  <a:schemeClr val="bg1"/>
                </a:solidFill>
              </a:rPr>
              <a:t>2</a:t>
            </a:r>
            <a:r>
              <a:rPr lang="es-ES_tradnl" sz="2400" dirty="0">
                <a:solidFill>
                  <a:schemeClr val="bg1"/>
                </a:solidFill>
              </a:rPr>
              <a:t>+2x+1     </a:t>
            </a:r>
            <a:r>
              <a:rPr lang="es-ES" sz="2400" dirty="0">
                <a:solidFill>
                  <a:schemeClr val="bg1"/>
                </a:solidFill>
              </a:rPr>
              <a:t>Q(3)=              Q(-1)=</a:t>
            </a:r>
          </a:p>
          <a:p>
            <a:endParaRPr lang="es-ES_tradnl" sz="2400" dirty="0">
              <a:solidFill>
                <a:schemeClr val="bg1"/>
              </a:solidFill>
            </a:endParaRPr>
          </a:p>
          <a:p>
            <a:endParaRPr lang="es-ES_tradnl" sz="2400" dirty="0">
              <a:solidFill>
                <a:schemeClr val="bg1"/>
              </a:solidFill>
            </a:endParaRPr>
          </a:p>
        </p:txBody>
      </p:sp>
      <p:sp>
        <p:nvSpPr>
          <p:cNvPr id="6" name="CuadroTexto 5"/>
          <p:cNvSpPr txBox="1"/>
          <p:nvPr/>
        </p:nvSpPr>
        <p:spPr>
          <a:xfrm>
            <a:off x="648159" y="4473760"/>
            <a:ext cx="7848872"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s-ES_tradnl" sz="2400" dirty="0">
                <a:solidFill>
                  <a:schemeClr val="bg1"/>
                </a:solidFill>
              </a:rPr>
              <a:t>c) R(x)= x</a:t>
            </a:r>
            <a:r>
              <a:rPr lang="es-ES_tradnl" sz="2400" baseline="30000" dirty="0">
                <a:solidFill>
                  <a:schemeClr val="bg1"/>
                </a:solidFill>
              </a:rPr>
              <a:t>3</a:t>
            </a:r>
            <a:r>
              <a:rPr lang="es-ES_tradnl" sz="2400" dirty="0">
                <a:solidFill>
                  <a:schemeClr val="bg1"/>
                </a:solidFill>
              </a:rPr>
              <a:t>+2x-1       R</a:t>
            </a:r>
            <a:r>
              <a:rPr lang="es-ES" sz="2400" dirty="0">
                <a:solidFill>
                  <a:schemeClr val="bg1"/>
                </a:solidFill>
              </a:rPr>
              <a:t>(3)=              R(-1)=</a:t>
            </a:r>
          </a:p>
          <a:p>
            <a:endParaRPr lang="es-ES_tradnl" sz="2400" dirty="0">
              <a:solidFill>
                <a:schemeClr val="bg1"/>
              </a:solidFill>
            </a:endParaRPr>
          </a:p>
          <a:p>
            <a:endParaRPr lang="es-ES_tradnl" sz="2400" dirty="0">
              <a:solidFill>
                <a:schemeClr val="bg1"/>
              </a:solidFill>
            </a:endParaRPr>
          </a:p>
        </p:txBody>
      </p:sp>
      <p:sp>
        <p:nvSpPr>
          <p:cNvPr id="7" name="CuadroTexto 6">
            <a:extLst>
              <a:ext uri="{FF2B5EF4-FFF2-40B4-BE49-F238E27FC236}">
                <a16:creationId xmlns:a16="http://schemas.microsoft.com/office/drawing/2014/main" id="{DBC3E3F1-8096-4A44-90E8-89E2D3330B0E}"/>
              </a:ext>
            </a:extLst>
          </p:cNvPr>
          <p:cNvSpPr txBox="1"/>
          <p:nvPr/>
        </p:nvSpPr>
        <p:spPr>
          <a:xfrm>
            <a:off x="621098" y="696898"/>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14</a:t>
            </a:r>
          </a:p>
        </p:txBody>
      </p:sp>
    </p:spTree>
    <p:extLst>
      <p:ext uri="{BB962C8B-B14F-4D97-AF65-F5344CB8AC3E}">
        <p14:creationId xmlns:p14="http://schemas.microsoft.com/office/powerpoint/2010/main" val="301295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Juegos 1</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p:cNvPicPr>
            <a:picLocks noChangeAspect="1"/>
          </p:cNvPicPr>
          <p:nvPr/>
        </p:nvPicPr>
        <p:blipFill>
          <a:blip r:embed="rId2"/>
          <a:stretch>
            <a:fillRect/>
          </a:stretch>
        </p:blipFill>
        <p:spPr>
          <a:xfrm>
            <a:off x="755576" y="1146423"/>
            <a:ext cx="3643083" cy="5164285"/>
          </a:xfrm>
          <a:prstGeom prst="rect">
            <a:avLst/>
          </a:prstGeom>
          <a:ln>
            <a:solidFill>
              <a:schemeClr val="accent1"/>
            </a:solidFill>
          </a:ln>
        </p:spPr>
      </p:pic>
      <p:pic>
        <p:nvPicPr>
          <p:cNvPr id="3" name="Imagen 2"/>
          <p:cNvPicPr>
            <a:picLocks noChangeAspect="1"/>
          </p:cNvPicPr>
          <p:nvPr/>
        </p:nvPicPr>
        <p:blipFill>
          <a:blip r:embed="rId3"/>
          <a:stretch>
            <a:fillRect/>
          </a:stretch>
        </p:blipFill>
        <p:spPr>
          <a:xfrm>
            <a:off x="4937654" y="1146422"/>
            <a:ext cx="3694092" cy="5164285"/>
          </a:xfrm>
          <a:prstGeom prst="rect">
            <a:avLst/>
          </a:prstGeom>
          <a:ln>
            <a:solidFill>
              <a:schemeClr val="accent1"/>
            </a:solidFill>
          </a:ln>
        </p:spPr>
      </p:pic>
    </p:spTree>
    <p:extLst>
      <p:ext uri="{BB962C8B-B14F-4D97-AF65-F5344CB8AC3E}">
        <p14:creationId xmlns:p14="http://schemas.microsoft.com/office/powerpoint/2010/main" val="1674427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Juegos 2</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p:cNvPicPr>
            <a:picLocks noChangeAspect="1"/>
          </p:cNvPicPr>
          <p:nvPr/>
        </p:nvPicPr>
        <p:blipFill>
          <a:blip r:embed="rId2"/>
          <a:stretch>
            <a:fillRect/>
          </a:stretch>
        </p:blipFill>
        <p:spPr>
          <a:xfrm>
            <a:off x="4761968" y="2171319"/>
            <a:ext cx="3991049" cy="2263808"/>
          </a:xfrm>
          <a:prstGeom prst="rect">
            <a:avLst/>
          </a:prstGeom>
        </p:spPr>
      </p:pic>
      <p:pic>
        <p:nvPicPr>
          <p:cNvPr id="3" name="Imagen 2"/>
          <p:cNvPicPr>
            <a:picLocks noChangeAspect="1"/>
          </p:cNvPicPr>
          <p:nvPr/>
        </p:nvPicPr>
        <p:blipFill>
          <a:blip r:embed="rId3"/>
          <a:stretch>
            <a:fillRect/>
          </a:stretch>
        </p:blipFill>
        <p:spPr>
          <a:xfrm>
            <a:off x="388015" y="1071546"/>
            <a:ext cx="4377972" cy="4517694"/>
          </a:xfrm>
          <a:prstGeom prst="rect">
            <a:avLst/>
          </a:prstGeom>
        </p:spPr>
      </p:pic>
      <p:sp>
        <p:nvSpPr>
          <p:cNvPr id="5" name="CuadroTexto 4"/>
          <p:cNvSpPr txBox="1"/>
          <p:nvPr/>
        </p:nvSpPr>
        <p:spPr>
          <a:xfrm>
            <a:off x="1043608" y="5507940"/>
            <a:ext cx="2912815" cy="369332"/>
          </a:xfrm>
          <a:prstGeom prst="rect">
            <a:avLst/>
          </a:prstGeom>
          <a:noFill/>
        </p:spPr>
        <p:txBody>
          <a:bodyPr wrap="square" rtlCol="0">
            <a:spAutoFit/>
          </a:bodyPr>
          <a:lstStyle/>
          <a:p>
            <a:pPr algn="ctr"/>
            <a:r>
              <a:rPr lang="es-ES_tradnl" b="1" dirty="0">
                <a:solidFill>
                  <a:schemeClr val="bg1"/>
                </a:solidFill>
              </a:rPr>
              <a:t>“COME SI PUEDES”</a:t>
            </a:r>
          </a:p>
        </p:txBody>
      </p:sp>
      <p:sp>
        <p:nvSpPr>
          <p:cNvPr id="7" name="CuadroTexto 6"/>
          <p:cNvSpPr txBox="1"/>
          <p:nvPr/>
        </p:nvSpPr>
        <p:spPr>
          <a:xfrm>
            <a:off x="5076056" y="4642851"/>
            <a:ext cx="3312368" cy="369332"/>
          </a:xfrm>
          <a:prstGeom prst="rect">
            <a:avLst/>
          </a:prstGeom>
          <a:noFill/>
        </p:spPr>
        <p:txBody>
          <a:bodyPr wrap="square" rtlCol="0">
            <a:spAutoFit/>
          </a:bodyPr>
          <a:lstStyle/>
          <a:p>
            <a:pPr algn="ctr"/>
            <a:r>
              <a:rPr lang="es-ES_tradnl" b="1" dirty="0">
                <a:solidFill>
                  <a:schemeClr val="bg1"/>
                </a:solidFill>
              </a:rPr>
              <a:t>CARRERA NUM</a:t>
            </a:r>
            <a:r>
              <a:rPr lang="es-ES" b="1" dirty="0">
                <a:solidFill>
                  <a:schemeClr val="bg1"/>
                </a:solidFill>
              </a:rPr>
              <a:t>ÉRICA</a:t>
            </a:r>
            <a:endParaRPr lang="es-ES_tradnl" b="1" dirty="0">
              <a:solidFill>
                <a:schemeClr val="bg1"/>
              </a:solidFill>
            </a:endParaRPr>
          </a:p>
        </p:txBody>
      </p:sp>
    </p:spTree>
    <p:extLst>
      <p:ext uri="{BB962C8B-B14F-4D97-AF65-F5344CB8AC3E}">
        <p14:creationId xmlns:p14="http://schemas.microsoft.com/office/powerpoint/2010/main" val="1895743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Examen con </a:t>
            </a:r>
            <a:r>
              <a:rPr lang="es-ES" sz="2400" b="1" dirty="0" err="1">
                <a:solidFill>
                  <a:schemeClr val="accent1">
                    <a:lumMod val="50000"/>
                  </a:schemeClr>
                </a:solidFill>
              </a:rPr>
              <a:t>Plickers</a:t>
            </a:r>
            <a:endParaRPr lang="es-ES" sz="2400" b="1" dirty="0">
              <a:solidFill>
                <a:schemeClr val="accent1">
                  <a:lumMod val="50000"/>
                </a:schemeClr>
              </a:solidFill>
            </a:endParaRP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6" name="Imagen 5"/>
          <p:cNvPicPr>
            <a:picLocks noChangeAspect="1"/>
          </p:cNvPicPr>
          <p:nvPr/>
        </p:nvPicPr>
        <p:blipFill>
          <a:blip r:embed="rId2"/>
          <a:stretch>
            <a:fillRect/>
          </a:stretch>
        </p:blipFill>
        <p:spPr>
          <a:xfrm>
            <a:off x="791580" y="1114425"/>
            <a:ext cx="7560840" cy="5048810"/>
          </a:xfrm>
          <a:prstGeom prst="rect">
            <a:avLst/>
          </a:prstGeom>
          <a:ln>
            <a:solidFill>
              <a:schemeClr val="accent1"/>
            </a:solidFill>
          </a:ln>
        </p:spPr>
      </p:pic>
    </p:spTree>
    <p:extLst>
      <p:ext uri="{BB962C8B-B14F-4D97-AF65-F5344CB8AC3E}">
        <p14:creationId xmlns:p14="http://schemas.microsoft.com/office/powerpoint/2010/main" val="429323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1200329"/>
          </a:xfrm>
          <a:prstGeom prst="rect">
            <a:avLst/>
          </a:prstGeom>
          <a:noFill/>
        </p:spPr>
        <p:txBody>
          <a:bodyPr wrap="square" rtlCol="0">
            <a:spAutoFit/>
          </a:bodyPr>
          <a:lstStyle/>
          <a:p>
            <a:pPr algn="ctr"/>
            <a:r>
              <a:rPr lang="es-ES" sz="2400" b="1" dirty="0">
                <a:solidFill>
                  <a:schemeClr val="accent1">
                    <a:lumMod val="50000"/>
                  </a:schemeClr>
                </a:solidFill>
              </a:rPr>
              <a:t>Vídeos </a:t>
            </a:r>
            <a:r>
              <a:rPr lang="es-ES" sz="2400" b="1" dirty="0" err="1">
                <a:solidFill>
                  <a:schemeClr val="accent1">
                    <a:lumMod val="50000"/>
                  </a:schemeClr>
                </a:solidFill>
              </a:rPr>
              <a:t>Practicopedia</a:t>
            </a:r>
            <a:endParaRPr lang="es-ES" sz="2400" b="1" dirty="0">
              <a:solidFill>
                <a:schemeClr val="accent1">
                  <a:lumMod val="50000"/>
                </a:schemeClr>
              </a:solidFill>
            </a:endParaRPr>
          </a:p>
          <a:p>
            <a:pPr algn="ctr"/>
            <a:r>
              <a:rPr lang="es-ES" sz="2400" b="1" dirty="0">
                <a:solidFill>
                  <a:schemeClr val="accent1">
                    <a:lumMod val="50000"/>
                  </a:schemeClr>
                </a:solidFill>
              </a:rPr>
              <a:t>Monomios y polinomios</a:t>
            </a:r>
          </a:p>
          <a:p>
            <a:pPr algn="ctr"/>
            <a:r>
              <a:rPr lang="es-ES" sz="2400" b="1" dirty="0">
                <a:solidFill>
                  <a:schemeClr val="accent1">
                    <a:lumMod val="50000"/>
                  </a:schemeClr>
                </a:solidFill>
              </a:rPr>
              <a:t>“10_videos&gt;3_algebra”</a:t>
            </a:r>
          </a:p>
        </p:txBody>
      </p:sp>
      <p:pic>
        <p:nvPicPr>
          <p:cNvPr id="2" name="Imagen 1">
            <a:extLst>
              <a:ext uri="{FF2B5EF4-FFF2-40B4-BE49-F238E27FC236}">
                <a16:creationId xmlns:a16="http://schemas.microsoft.com/office/drawing/2014/main" id="{8FDF1CD4-2367-9046-BE77-FFD027323E76}"/>
              </a:ext>
            </a:extLst>
          </p:cNvPr>
          <p:cNvPicPr>
            <a:picLocks noChangeAspect="1"/>
          </p:cNvPicPr>
          <p:nvPr/>
        </p:nvPicPr>
        <p:blipFill>
          <a:blip r:embed="rId2"/>
          <a:stretch>
            <a:fillRect/>
          </a:stretch>
        </p:blipFill>
        <p:spPr>
          <a:xfrm>
            <a:off x="2032000" y="2204864"/>
            <a:ext cx="5080000" cy="3454400"/>
          </a:xfrm>
          <a:prstGeom prst="rect">
            <a:avLst/>
          </a:prstGeom>
        </p:spPr>
      </p:pic>
    </p:spTree>
    <p:extLst>
      <p:ext uri="{BB962C8B-B14F-4D97-AF65-F5344CB8AC3E}">
        <p14:creationId xmlns:p14="http://schemas.microsoft.com/office/powerpoint/2010/main" val="2354246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Monomios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7650" name="Picture 2"/>
          <p:cNvPicPr>
            <a:picLocks noChangeAspect="1" noChangeArrowheads="1"/>
          </p:cNvPicPr>
          <p:nvPr/>
        </p:nvPicPr>
        <p:blipFill>
          <a:blip r:embed="rId2" cstate="email"/>
          <a:srcRect/>
          <a:stretch>
            <a:fillRect/>
          </a:stretch>
        </p:blipFill>
        <p:spPr bwMode="auto">
          <a:xfrm>
            <a:off x="899592" y="1196752"/>
            <a:ext cx="7416824" cy="2383023"/>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BE37BB5E-463E-2E4D-91A3-A97BBF0181DE}"/>
              </a:ext>
            </a:extLst>
          </p:cNvPr>
          <p:cNvPicPr>
            <a:picLocks noChangeAspect="1" noChangeArrowheads="1"/>
          </p:cNvPicPr>
          <p:nvPr/>
        </p:nvPicPr>
        <p:blipFill>
          <a:blip r:embed="rId3" cstate="email"/>
          <a:srcRect/>
          <a:stretch>
            <a:fillRect/>
          </a:stretch>
        </p:blipFill>
        <p:spPr bwMode="auto">
          <a:xfrm>
            <a:off x="899592" y="3933056"/>
            <a:ext cx="7200800" cy="208920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Monomios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7652" name="Picture 4"/>
          <p:cNvPicPr>
            <a:picLocks noChangeAspect="1" noChangeArrowheads="1"/>
          </p:cNvPicPr>
          <p:nvPr/>
        </p:nvPicPr>
        <p:blipFill>
          <a:blip r:embed="rId2" cstate="email"/>
          <a:srcRect/>
          <a:stretch>
            <a:fillRect/>
          </a:stretch>
        </p:blipFill>
        <p:spPr bwMode="auto">
          <a:xfrm>
            <a:off x="971600" y="1324881"/>
            <a:ext cx="7469562" cy="2160240"/>
          </a:xfrm>
          <a:prstGeom prst="rect">
            <a:avLst/>
          </a:prstGeom>
          <a:ln>
            <a:noFill/>
          </a:ln>
          <a:effectLst>
            <a:outerShdw blurRad="292100" dist="139700" dir="2700000" algn="tl" rotWithShape="0">
              <a:srgbClr val="333333">
                <a:alpha val="65000"/>
              </a:srgbClr>
            </a:outerShdw>
          </a:effectLst>
        </p:spPr>
      </p:pic>
      <p:sp>
        <p:nvSpPr>
          <p:cNvPr id="6" name="CuadroTexto 5">
            <a:extLst>
              <a:ext uri="{FF2B5EF4-FFF2-40B4-BE49-F238E27FC236}">
                <a16:creationId xmlns:a16="http://schemas.microsoft.com/office/drawing/2014/main" id="{A2807D61-F368-7144-9AF4-A00F1B89E1D4}"/>
              </a:ext>
            </a:extLst>
          </p:cNvPr>
          <p:cNvSpPr txBox="1"/>
          <p:nvPr/>
        </p:nvSpPr>
        <p:spPr>
          <a:xfrm>
            <a:off x="623459" y="84704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15</a:t>
            </a:r>
          </a:p>
        </p:txBody>
      </p:sp>
      <p:sp>
        <p:nvSpPr>
          <p:cNvPr id="2" name="Rectángulo 1">
            <a:extLst>
              <a:ext uri="{FF2B5EF4-FFF2-40B4-BE49-F238E27FC236}">
                <a16:creationId xmlns:a16="http://schemas.microsoft.com/office/drawing/2014/main" id="{9EDAB6A3-D928-854E-8457-33947C965E95}"/>
              </a:ext>
            </a:extLst>
          </p:cNvPr>
          <p:cNvSpPr/>
          <p:nvPr/>
        </p:nvSpPr>
        <p:spPr>
          <a:xfrm>
            <a:off x="539552" y="4293096"/>
            <a:ext cx="8064895" cy="846386"/>
          </a:xfrm>
          <a:prstGeom prst="rect">
            <a:avLst/>
          </a:prstGeom>
        </p:spPr>
        <p:txBody>
          <a:bodyPr wrap="square">
            <a:spAutoFit/>
          </a:bodyPr>
          <a:lstStyle/>
          <a:p>
            <a:pPr lvl="0">
              <a:spcAft>
                <a:spcPts val="600"/>
              </a:spcAft>
              <a:buSzPts val="1200"/>
            </a:pPr>
            <a:r>
              <a:rPr lang="es-ES" sz="2000" dirty="0">
                <a:solidFill>
                  <a:schemeClr val="bg1"/>
                </a:solidFill>
              </a:rPr>
              <a:t>Indica cuales de los siguientes monomios son semejantes: </a:t>
            </a:r>
          </a:p>
          <a:p>
            <a:pPr algn="ctr">
              <a:spcAft>
                <a:spcPts val="600"/>
              </a:spcAft>
            </a:pPr>
            <a:r>
              <a:rPr lang="es-ES" sz="2400" dirty="0">
                <a:solidFill>
                  <a:schemeClr val="bg1"/>
                </a:solidFill>
              </a:rPr>
              <a:t>3xyz2, 4x , 7ab2, 8x, 4a2b, 9xy2z, 2y, 4xyz2, 3xy</a:t>
            </a:r>
          </a:p>
        </p:txBody>
      </p:sp>
      <p:sp>
        <p:nvSpPr>
          <p:cNvPr id="8" name="CuadroTexto 7">
            <a:extLst>
              <a:ext uri="{FF2B5EF4-FFF2-40B4-BE49-F238E27FC236}">
                <a16:creationId xmlns:a16="http://schemas.microsoft.com/office/drawing/2014/main" id="{88619C99-8CE8-6344-ACC6-215546D98B8A}"/>
              </a:ext>
            </a:extLst>
          </p:cNvPr>
          <p:cNvSpPr txBox="1"/>
          <p:nvPr/>
        </p:nvSpPr>
        <p:spPr>
          <a:xfrm>
            <a:off x="611560" y="3880885"/>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16</a:t>
            </a:r>
          </a:p>
        </p:txBody>
      </p:sp>
    </p:spTree>
    <p:extLst>
      <p:ext uri="{BB962C8B-B14F-4D97-AF65-F5344CB8AC3E}">
        <p14:creationId xmlns:p14="http://schemas.microsoft.com/office/powerpoint/2010/main" val="933057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189256855"/>
              </p:ext>
            </p:extLst>
          </p:nvPr>
        </p:nvGraphicFramePr>
        <p:xfrm>
          <a:off x="1043608" y="1186921"/>
          <a:ext cx="6921412" cy="2865120"/>
        </p:xfrm>
        <a:graphic>
          <a:graphicData uri="http://schemas.openxmlformats.org/drawingml/2006/table">
            <a:tbl>
              <a:tblPr firstRow="1" bandRow="1">
                <a:tableStyleId>{5940675A-B579-460E-94D1-54222C63F5DA}</a:tableStyleId>
              </a:tblPr>
              <a:tblGrid>
                <a:gridCol w="4680520">
                  <a:extLst>
                    <a:ext uri="{9D8B030D-6E8A-4147-A177-3AD203B41FA5}">
                      <a16:colId xmlns:a16="http://schemas.microsoft.com/office/drawing/2014/main" val="20000"/>
                    </a:ext>
                  </a:extLst>
                </a:gridCol>
                <a:gridCol w="2240892">
                  <a:extLst>
                    <a:ext uri="{9D8B030D-6E8A-4147-A177-3AD203B41FA5}">
                      <a16:colId xmlns:a16="http://schemas.microsoft.com/office/drawing/2014/main" val="20001"/>
                    </a:ext>
                  </a:extLst>
                </a:gridCol>
              </a:tblGrid>
              <a:tr h="370840">
                <a:tc>
                  <a:txBody>
                    <a:bodyPr/>
                    <a:lstStyle/>
                    <a:p>
                      <a:r>
                        <a:rPr lang="es-ES" dirty="0">
                          <a:solidFill>
                            <a:schemeClr val="bg1"/>
                          </a:solidFill>
                        </a:rPr>
                        <a:t>Piensa un número.</a:t>
                      </a:r>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Multiplícalo por 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Suma 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Réstale 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Divide por 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933634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Resta, al resultado obtenido, el número que habías pensado.</a:t>
                      </a:r>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solidFill>
                            <a:schemeClr val="bg1"/>
                          </a:solidFill>
                        </a:rPr>
                        <a:t>Resultado: 1</a:t>
                      </a:r>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Completa la tabla</a:t>
            </a:r>
          </a:p>
        </p:txBody>
      </p:sp>
      <p:pic>
        <p:nvPicPr>
          <p:cNvPr id="2" name="Imagen 1">
            <a:extLst>
              <a:ext uri="{FF2B5EF4-FFF2-40B4-BE49-F238E27FC236}">
                <a16:creationId xmlns:a16="http://schemas.microsoft.com/office/drawing/2014/main" id="{93F8606E-38CE-D848-917E-562E681DBAFB}"/>
              </a:ext>
            </a:extLst>
          </p:cNvPr>
          <p:cNvPicPr>
            <a:picLocks noChangeAspect="1"/>
          </p:cNvPicPr>
          <p:nvPr/>
        </p:nvPicPr>
        <p:blipFill>
          <a:blip r:embed="rId2"/>
          <a:stretch>
            <a:fillRect/>
          </a:stretch>
        </p:blipFill>
        <p:spPr>
          <a:xfrm>
            <a:off x="376570" y="4143489"/>
            <a:ext cx="3475350" cy="2355091"/>
          </a:xfrm>
          <a:prstGeom prst="rect">
            <a:avLst/>
          </a:prstGeom>
        </p:spPr>
      </p:pic>
      <p:sp>
        <p:nvSpPr>
          <p:cNvPr id="5" name="CuadroTexto 4">
            <a:extLst>
              <a:ext uri="{FF2B5EF4-FFF2-40B4-BE49-F238E27FC236}">
                <a16:creationId xmlns:a16="http://schemas.microsoft.com/office/drawing/2014/main" id="{81CC4FAD-AC29-9441-9B1C-B6218CEB71AE}"/>
              </a:ext>
            </a:extLst>
          </p:cNvPr>
          <p:cNvSpPr txBox="1"/>
          <p:nvPr/>
        </p:nvSpPr>
        <p:spPr>
          <a:xfrm>
            <a:off x="539552" y="656047"/>
            <a:ext cx="1440160"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Monomios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CuadroTexto 5">
            <a:extLst>
              <a:ext uri="{FF2B5EF4-FFF2-40B4-BE49-F238E27FC236}">
                <a16:creationId xmlns:a16="http://schemas.microsoft.com/office/drawing/2014/main" id="{D1B55281-DE0E-254B-84AD-6EE6DABCDB98}"/>
              </a:ext>
            </a:extLst>
          </p:cNvPr>
          <p:cNvSpPr txBox="1"/>
          <p:nvPr/>
        </p:nvSpPr>
        <p:spPr>
          <a:xfrm>
            <a:off x="727788" y="1073913"/>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17</a:t>
            </a:r>
          </a:p>
        </p:txBody>
      </p:sp>
      <p:graphicFrame>
        <p:nvGraphicFramePr>
          <p:cNvPr id="2" name="Tabla 1">
            <a:extLst>
              <a:ext uri="{FF2B5EF4-FFF2-40B4-BE49-F238E27FC236}">
                <a16:creationId xmlns:a16="http://schemas.microsoft.com/office/drawing/2014/main" id="{88E1A5C6-079B-4348-BA97-740F9EF9DDB8}"/>
              </a:ext>
            </a:extLst>
          </p:cNvPr>
          <p:cNvGraphicFramePr>
            <a:graphicFrameLocks noGrp="1"/>
          </p:cNvGraphicFramePr>
          <p:nvPr>
            <p:extLst>
              <p:ext uri="{D42A27DB-BD31-4B8C-83A1-F6EECF244321}">
                <p14:modId xmlns:p14="http://schemas.microsoft.com/office/powerpoint/2010/main" val="844076105"/>
              </p:ext>
            </p:extLst>
          </p:nvPr>
        </p:nvGraphicFramePr>
        <p:xfrm>
          <a:off x="727788" y="1772816"/>
          <a:ext cx="7732644" cy="3371815"/>
        </p:xfrm>
        <a:graphic>
          <a:graphicData uri="http://schemas.openxmlformats.org/drawingml/2006/table">
            <a:tbl>
              <a:tblPr firstRow="1" firstCol="1" bandRow="1">
                <a:tableStyleId>{5C22544A-7EE6-4342-B048-85BDC9FD1C3A}</a:tableStyleId>
              </a:tblPr>
              <a:tblGrid>
                <a:gridCol w="1932791">
                  <a:extLst>
                    <a:ext uri="{9D8B030D-6E8A-4147-A177-3AD203B41FA5}">
                      <a16:colId xmlns:a16="http://schemas.microsoft.com/office/drawing/2014/main" val="4015069685"/>
                    </a:ext>
                  </a:extLst>
                </a:gridCol>
                <a:gridCol w="1932791">
                  <a:extLst>
                    <a:ext uri="{9D8B030D-6E8A-4147-A177-3AD203B41FA5}">
                      <a16:colId xmlns:a16="http://schemas.microsoft.com/office/drawing/2014/main" val="3701942724"/>
                    </a:ext>
                  </a:extLst>
                </a:gridCol>
                <a:gridCol w="1933531">
                  <a:extLst>
                    <a:ext uri="{9D8B030D-6E8A-4147-A177-3AD203B41FA5}">
                      <a16:colId xmlns:a16="http://schemas.microsoft.com/office/drawing/2014/main" val="2142293198"/>
                    </a:ext>
                  </a:extLst>
                </a:gridCol>
                <a:gridCol w="1933531">
                  <a:extLst>
                    <a:ext uri="{9D8B030D-6E8A-4147-A177-3AD203B41FA5}">
                      <a16:colId xmlns:a16="http://schemas.microsoft.com/office/drawing/2014/main" val="3648332293"/>
                    </a:ext>
                  </a:extLst>
                </a:gridCol>
              </a:tblGrid>
              <a:tr h="528059">
                <a:tc>
                  <a:txBody>
                    <a:bodyPr/>
                    <a:lstStyle/>
                    <a:p>
                      <a:pPr algn="ctr">
                        <a:spcAft>
                          <a:spcPts val="600"/>
                        </a:spcAft>
                      </a:pPr>
                      <a:r>
                        <a:rPr lang="es-ES" sz="2400" b="0">
                          <a:solidFill>
                            <a:schemeClr val="bg1"/>
                          </a:solidFill>
                          <a:effectLst/>
                        </a:rPr>
                        <a:t>Monomios</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Coeficiente</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Parte Literal</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Grado</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34414453"/>
                  </a:ext>
                </a:extLst>
              </a:tr>
              <a:tr h="528059">
                <a:tc>
                  <a:txBody>
                    <a:bodyPr/>
                    <a:lstStyle/>
                    <a:p>
                      <a:pPr algn="ctr">
                        <a:spcAft>
                          <a:spcPts val="600"/>
                        </a:spcAft>
                      </a:pPr>
                      <a:r>
                        <a:rPr lang="es-ES" sz="2400" b="0">
                          <a:solidFill>
                            <a:schemeClr val="bg1"/>
                          </a:solidFill>
                          <a:effectLst/>
                        </a:rPr>
                        <a:t>15xyz</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596733021"/>
                  </a:ext>
                </a:extLst>
              </a:tr>
              <a:tr h="528059">
                <a:tc>
                  <a:txBody>
                    <a:bodyPr/>
                    <a:lstStyle/>
                    <a:p>
                      <a:pPr algn="ctr">
                        <a:spcAft>
                          <a:spcPts val="600"/>
                        </a:spcAft>
                      </a:pPr>
                      <a:r>
                        <a:rPr lang="es-ES" sz="2400" b="0">
                          <a:solidFill>
                            <a:schemeClr val="bg1"/>
                          </a:solidFill>
                          <a:effectLst/>
                        </a:rPr>
                        <a:t>10</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85197670"/>
                  </a:ext>
                </a:extLst>
              </a:tr>
              <a:tr h="528059">
                <a:tc>
                  <a:txBody>
                    <a:bodyPr/>
                    <a:lstStyle/>
                    <a:p>
                      <a:pPr algn="ct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2</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x</a:t>
                      </a:r>
                      <a:r>
                        <a:rPr lang="es-ES" sz="2400" b="0" baseline="30000">
                          <a:solidFill>
                            <a:schemeClr val="bg1"/>
                          </a:solidFill>
                          <a:effectLst/>
                        </a:rPr>
                        <a:t>2</a:t>
                      </a:r>
                      <a:r>
                        <a:rPr lang="es-ES" sz="2400" b="0">
                          <a:solidFill>
                            <a:schemeClr val="bg1"/>
                          </a:solidFill>
                          <a:effectLst/>
                        </a:rPr>
                        <a:t>y</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09222044"/>
                  </a:ext>
                </a:extLst>
              </a:tr>
              <a:tr h="528059">
                <a:tc>
                  <a:txBody>
                    <a:bodyPr/>
                    <a:lstStyle/>
                    <a:p>
                      <a:pPr algn="ct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4</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0</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59073680"/>
                  </a:ext>
                </a:extLst>
              </a:tr>
              <a:tr h="528059">
                <a:tc>
                  <a:txBody>
                    <a:bodyPr/>
                    <a:lstStyle/>
                    <a:p>
                      <a:pPr algn="ct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8</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a:solidFill>
                            <a:schemeClr val="bg1"/>
                          </a:solidFill>
                          <a:effectLst/>
                        </a:rPr>
                        <a:t> </a:t>
                      </a:r>
                      <a:endParaRPr lang="es-ES" sz="24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600"/>
                        </a:spcAft>
                      </a:pPr>
                      <a:r>
                        <a:rPr lang="es-ES" sz="2400" b="0" dirty="0">
                          <a:solidFill>
                            <a:schemeClr val="bg1"/>
                          </a:solidFill>
                          <a:effectLst/>
                        </a:rPr>
                        <a:t>6</a:t>
                      </a:r>
                      <a:endParaRPr lang="es-ES" sz="24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98721929"/>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1290262"/>
            <a:ext cx="8429684" cy="1200329"/>
          </a:xfrm>
          <a:prstGeom prst="rect">
            <a:avLst/>
          </a:prstGeom>
          <a:noFill/>
        </p:spPr>
        <p:txBody>
          <a:bodyPr wrap="square" rtlCol="0">
            <a:spAutoFit/>
          </a:bodyPr>
          <a:lstStyle/>
          <a:p>
            <a:pPr algn="ctr"/>
            <a:r>
              <a:rPr lang="es-ES" sz="2400" b="1" dirty="0">
                <a:solidFill>
                  <a:schemeClr val="accent1">
                    <a:lumMod val="50000"/>
                  </a:schemeClr>
                </a:solidFill>
              </a:rPr>
              <a:t>Vídeos del Canal 10enmates</a:t>
            </a:r>
          </a:p>
          <a:p>
            <a:pPr algn="ctr"/>
            <a:r>
              <a:rPr lang="es-ES" sz="2400" b="1" dirty="0">
                <a:solidFill>
                  <a:schemeClr val="accent1">
                    <a:lumMod val="50000"/>
                  </a:schemeClr>
                </a:solidFill>
              </a:rPr>
              <a:t>Capítulos 3 y 4 – Suma y resta monomios</a:t>
            </a:r>
          </a:p>
          <a:p>
            <a:pPr algn="ctr"/>
            <a:r>
              <a:rPr lang="es-ES" sz="2400" b="1" dirty="0">
                <a:solidFill>
                  <a:schemeClr val="accent1">
                    <a:lumMod val="50000"/>
                  </a:schemeClr>
                </a:solidFill>
              </a:rPr>
              <a:t>“10_videos&gt;3_algebra”</a:t>
            </a:r>
          </a:p>
        </p:txBody>
      </p:sp>
      <p:pic>
        <p:nvPicPr>
          <p:cNvPr id="4" name="Imagen 3">
            <a:extLst>
              <a:ext uri="{FF2B5EF4-FFF2-40B4-BE49-F238E27FC236}">
                <a16:creationId xmlns:a16="http://schemas.microsoft.com/office/drawing/2014/main" id="{95644BF5-A0D5-7B43-B9AA-6285AC54407E}"/>
              </a:ext>
            </a:extLst>
          </p:cNvPr>
          <p:cNvPicPr>
            <a:picLocks noChangeAspect="1"/>
          </p:cNvPicPr>
          <p:nvPr/>
        </p:nvPicPr>
        <p:blipFill>
          <a:blip r:embed="rId2"/>
          <a:stretch>
            <a:fillRect/>
          </a:stretch>
        </p:blipFill>
        <p:spPr>
          <a:xfrm rot="20638647">
            <a:off x="4212996" y="3111058"/>
            <a:ext cx="3985885" cy="2594733"/>
          </a:xfrm>
          <a:prstGeom prst="rect">
            <a:avLst/>
          </a:prstGeom>
        </p:spPr>
      </p:pic>
      <p:pic>
        <p:nvPicPr>
          <p:cNvPr id="5" name="Imagen 4">
            <a:extLst>
              <a:ext uri="{FF2B5EF4-FFF2-40B4-BE49-F238E27FC236}">
                <a16:creationId xmlns:a16="http://schemas.microsoft.com/office/drawing/2014/main" id="{32B987F5-5231-4F4B-8A61-BE5C801FCD4B}"/>
              </a:ext>
            </a:extLst>
          </p:cNvPr>
          <p:cNvPicPr>
            <a:picLocks noChangeAspect="1"/>
          </p:cNvPicPr>
          <p:nvPr/>
        </p:nvPicPr>
        <p:blipFill>
          <a:blip r:embed="rId3"/>
          <a:stretch>
            <a:fillRect/>
          </a:stretch>
        </p:blipFill>
        <p:spPr>
          <a:xfrm>
            <a:off x="971600" y="2852936"/>
            <a:ext cx="3942550" cy="2601793"/>
          </a:xfrm>
          <a:prstGeom prst="rect">
            <a:avLst/>
          </a:prstGeom>
        </p:spPr>
      </p:pic>
      <p:sp>
        <p:nvSpPr>
          <p:cNvPr id="6" name="3 CuadroTexto">
            <a:extLst>
              <a:ext uri="{FF2B5EF4-FFF2-40B4-BE49-F238E27FC236}">
                <a16:creationId xmlns:a16="http://schemas.microsoft.com/office/drawing/2014/main" id="{AE680869-9247-F54D-8E00-79624D0793E6}"/>
              </a:ext>
            </a:extLst>
          </p:cNvPr>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Monomios</a:t>
            </a:r>
          </a:p>
        </p:txBody>
      </p:sp>
    </p:spTree>
    <p:extLst>
      <p:ext uri="{BB962C8B-B14F-4D97-AF65-F5344CB8AC3E}">
        <p14:creationId xmlns:p14="http://schemas.microsoft.com/office/powerpoint/2010/main" val="3037789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Monomios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p:cNvPicPr>
            <a:picLocks noChangeAspect="1"/>
          </p:cNvPicPr>
          <p:nvPr/>
        </p:nvPicPr>
        <p:blipFill>
          <a:blip r:embed="rId2"/>
          <a:stretch>
            <a:fillRect/>
          </a:stretch>
        </p:blipFill>
        <p:spPr>
          <a:xfrm>
            <a:off x="539552" y="1777625"/>
            <a:ext cx="7704410" cy="1950761"/>
          </a:xfrm>
          <a:prstGeom prst="rect">
            <a:avLst/>
          </a:prstGeom>
        </p:spPr>
      </p:pic>
      <p:pic>
        <p:nvPicPr>
          <p:cNvPr id="3" name="Imagen 2"/>
          <p:cNvPicPr>
            <a:picLocks noChangeAspect="1"/>
          </p:cNvPicPr>
          <p:nvPr/>
        </p:nvPicPr>
        <p:blipFill>
          <a:blip r:embed="rId3"/>
          <a:stretch>
            <a:fillRect/>
          </a:stretch>
        </p:blipFill>
        <p:spPr>
          <a:xfrm>
            <a:off x="522412" y="1128712"/>
            <a:ext cx="5283200" cy="596900"/>
          </a:xfrm>
          <a:prstGeom prst="rect">
            <a:avLst/>
          </a:prstGeom>
        </p:spPr>
      </p:pic>
      <p:grpSp>
        <p:nvGrpSpPr>
          <p:cNvPr id="7" name="Agrupar 6"/>
          <p:cNvGrpSpPr/>
          <p:nvPr/>
        </p:nvGrpSpPr>
        <p:grpSpPr>
          <a:xfrm>
            <a:off x="665596" y="3933055"/>
            <a:ext cx="7722827" cy="2138442"/>
            <a:chOff x="665596" y="3933055"/>
            <a:chExt cx="7722827" cy="2138442"/>
          </a:xfrm>
        </p:grpSpPr>
        <p:pic>
          <p:nvPicPr>
            <p:cNvPr id="5" name="Imagen 4"/>
            <p:cNvPicPr>
              <a:picLocks noChangeAspect="1"/>
            </p:cNvPicPr>
            <p:nvPr/>
          </p:nvPicPr>
          <p:blipFill>
            <a:blip r:embed="rId4"/>
            <a:stretch>
              <a:fillRect/>
            </a:stretch>
          </p:blipFill>
          <p:spPr>
            <a:xfrm>
              <a:off x="665596" y="3933055"/>
              <a:ext cx="7722827" cy="2135877"/>
            </a:xfrm>
            <a:prstGeom prst="rect">
              <a:avLst/>
            </a:prstGeom>
          </p:spPr>
        </p:pic>
        <p:sp>
          <p:nvSpPr>
            <p:cNvPr id="6" name="Rectángulo 5"/>
            <p:cNvSpPr/>
            <p:nvPr/>
          </p:nvSpPr>
          <p:spPr>
            <a:xfrm>
              <a:off x="2987824" y="4797152"/>
              <a:ext cx="4392488" cy="72008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Rectángulo 8"/>
            <p:cNvSpPr/>
            <p:nvPr/>
          </p:nvSpPr>
          <p:spPr>
            <a:xfrm>
              <a:off x="2843807" y="5645784"/>
              <a:ext cx="5544615" cy="4257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Propuestos.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CuadroTexto 5">
            <a:extLst>
              <a:ext uri="{FF2B5EF4-FFF2-40B4-BE49-F238E27FC236}">
                <a16:creationId xmlns:a16="http://schemas.microsoft.com/office/drawing/2014/main" id="{96EBFE35-2535-2746-9CF7-38C537016CFB}"/>
              </a:ext>
            </a:extLst>
          </p:cNvPr>
          <p:cNvSpPr txBox="1"/>
          <p:nvPr/>
        </p:nvSpPr>
        <p:spPr>
          <a:xfrm>
            <a:off x="727788" y="1073913"/>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18</a:t>
            </a:r>
          </a:p>
        </p:txBody>
      </p:sp>
      <p:graphicFrame>
        <p:nvGraphicFramePr>
          <p:cNvPr id="2" name="Tabla 1">
            <a:extLst>
              <a:ext uri="{FF2B5EF4-FFF2-40B4-BE49-F238E27FC236}">
                <a16:creationId xmlns:a16="http://schemas.microsoft.com/office/drawing/2014/main" id="{9C0B3AED-B484-6B48-B064-32F41EB6ABEA}"/>
              </a:ext>
            </a:extLst>
          </p:cNvPr>
          <p:cNvGraphicFramePr>
            <a:graphicFrameLocks noGrp="1"/>
          </p:cNvGraphicFramePr>
          <p:nvPr>
            <p:extLst>
              <p:ext uri="{D42A27DB-BD31-4B8C-83A1-F6EECF244321}">
                <p14:modId xmlns:p14="http://schemas.microsoft.com/office/powerpoint/2010/main" val="1913662340"/>
              </p:ext>
            </p:extLst>
          </p:nvPr>
        </p:nvGraphicFramePr>
        <p:xfrm>
          <a:off x="539552" y="1978606"/>
          <a:ext cx="7920881" cy="3466616"/>
        </p:xfrm>
        <a:graphic>
          <a:graphicData uri="http://schemas.openxmlformats.org/drawingml/2006/table">
            <a:tbl>
              <a:tblPr firstRow="1" firstCol="1" bandRow="1">
                <a:tableStyleId>{5C22544A-7EE6-4342-B048-85BDC9FD1C3A}</a:tableStyleId>
              </a:tblPr>
              <a:tblGrid>
                <a:gridCol w="2413227">
                  <a:extLst>
                    <a:ext uri="{9D8B030D-6E8A-4147-A177-3AD203B41FA5}">
                      <a16:colId xmlns:a16="http://schemas.microsoft.com/office/drawing/2014/main" val="3223309934"/>
                    </a:ext>
                  </a:extLst>
                </a:gridCol>
                <a:gridCol w="2488793">
                  <a:extLst>
                    <a:ext uri="{9D8B030D-6E8A-4147-A177-3AD203B41FA5}">
                      <a16:colId xmlns:a16="http://schemas.microsoft.com/office/drawing/2014/main" val="2174219913"/>
                    </a:ext>
                  </a:extLst>
                </a:gridCol>
                <a:gridCol w="3018861">
                  <a:extLst>
                    <a:ext uri="{9D8B030D-6E8A-4147-A177-3AD203B41FA5}">
                      <a16:colId xmlns:a16="http://schemas.microsoft.com/office/drawing/2014/main" val="3247619015"/>
                    </a:ext>
                  </a:extLst>
                </a:gridCol>
              </a:tblGrid>
              <a:tr h="866654">
                <a:tc>
                  <a:txBody>
                    <a:bodyPr/>
                    <a:lstStyle/>
                    <a:p>
                      <a:pPr>
                        <a:spcBef>
                          <a:spcPts val="300"/>
                        </a:spcBef>
                        <a:spcAft>
                          <a:spcPts val="300"/>
                        </a:spcAft>
                      </a:pPr>
                      <a:r>
                        <a:rPr lang="es-ES" sz="1800" b="1">
                          <a:solidFill>
                            <a:schemeClr val="bg1"/>
                          </a:solidFill>
                          <a:effectLst/>
                        </a:rPr>
                        <a:t>a) x + x + x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300"/>
                        </a:spcBef>
                        <a:spcAft>
                          <a:spcPts val="300"/>
                        </a:spcAft>
                      </a:pPr>
                      <a:r>
                        <a:rPr lang="es-ES" sz="1800" b="1">
                          <a:solidFill>
                            <a:schemeClr val="bg1"/>
                          </a:solidFill>
                          <a:effectLst/>
                        </a:rPr>
                        <a:t>g) 6a – 3b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300"/>
                        </a:spcBef>
                        <a:spcAft>
                          <a:spcPts val="300"/>
                        </a:spcAft>
                      </a:pPr>
                      <a:r>
                        <a:rPr lang="es-ES" sz="1800" b="1">
                          <a:solidFill>
                            <a:schemeClr val="bg1"/>
                          </a:solidFill>
                          <a:effectLst/>
                        </a:rPr>
                        <a:t>m) 5m - 4m + 3m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2702122"/>
                  </a:ext>
                </a:extLst>
              </a:tr>
              <a:tr h="866654">
                <a:tc>
                  <a:txBody>
                    <a:bodyPr/>
                    <a:lstStyle/>
                    <a:p>
                      <a:pPr>
                        <a:spcBef>
                          <a:spcPts val="300"/>
                        </a:spcBef>
                        <a:spcAft>
                          <a:spcPts val="300"/>
                        </a:spcAft>
                      </a:pPr>
                      <a:r>
                        <a:rPr lang="es-ES" sz="1800" b="1">
                          <a:solidFill>
                            <a:schemeClr val="bg1"/>
                          </a:solidFill>
                          <a:effectLst/>
                        </a:rPr>
                        <a:t>b) a + 2a +a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300"/>
                        </a:spcBef>
                        <a:spcAft>
                          <a:spcPts val="300"/>
                        </a:spcAft>
                      </a:pPr>
                      <a:r>
                        <a:rPr lang="es-ES" sz="1800" b="1">
                          <a:solidFill>
                            <a:schemeClr val="bg1"/>
                          </a:solidFill>
                          <a:effectLst/>
                        </a:rPr>
                        <a:t>h) 5x</a:t>
                      </a:r>
                      <a:r>
                        <a:rPr lang="es-ES" sz="1800" b="1" baseline="30000">
                          <a:solidFill>
                            <a:schemeClr val="bg1"/>
                          </a:solidFill>
                          <a:effectLst/>
                        </a:rPr>
                        <a:t>2</a:t>
                      </a:r>
                      <a:r>
                        <a:rPr lang="es-ES" sz="1800" b="1">
                          <a:solidFill>
                            <a:schemeClr val="bg1"/>
                          </a:solidFill>
                          <a:effectLst/>
                        </a:rPr>
                        <a:t> - 4x</a:t>
                      </a:r>
                      <a:r>
                        <a:rPr lang="es-ES" sz="1800" b="1" baseline="30000">
                          <a:solidFill>
                            <a:schemeClr val="bg1"/>
                          </a:solidFill>
                          <a:effectLst/>
                        </a:rPr>
                        <a:t>2</a:t>
                      </a:r>
                      <a:r>
                        <a:rPr lang="es-ES" sz="1800" b="1">
                          <a:solidFill>
                            <a:schemeClr val="bg1"/>
                          </a:solidFill>
                          <a:effectLst/>
                        </a:rPr>
                        <a:t>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300"/>
                        </a:spcBef>
                        <a:spcAft>
                          <a:spcPts val="300"/>
                        </a:spcAft>
                      </a:pPr>
                      <a:r>
                        <a:rPr lang="es-ES" sz="1800" b="1">
                          <a:solidFill>
                            <a:schemeClr val="bg1"/>
                          </a:solidFill>
                          <a:effectLst/>
                        </a:rPr>
                        <a:t>n) 3x + 4x</a:t>
                      </a:r>
                      <a:r>
                        <a:rPr lang="es-ES" sz="1800" b="1" baseline="30000">
                          <a:solidFill>
                            <a:schemeClr val="bg1"/>
                          </a:solidFill>
                          <a:effectLst/>
                        </a:rPr>
                        <a:t>2</a:t>
                      </a:r>
                      <a:r>
                        <a:rPr lang="es-ES" sz="1800" b="1">
                          <a:solidFill>
                            <a:schemeClr val="bg1"/>
                          </a:solidFill>
                          <a:effectLst/>
                        </a:rPr>
                        <a:t> + 2x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68060568"/>
                  </a:ext>
                </a:extLst>
              </a:tr>
              <a:tr h="866654">
                <a:tc>
                  <a:txBody>
                    <a:bodyPr/>
                    <a:lstStyle/>
                    <a:p>
                      <a:pPr>
                        <a:spcBef>
                          <a:spcPts val="300"/>
                        </a:spcBef>
                        <a:spcAft>
                          <a:spcPts val="300"/>
                        </a:spcAft>
                      </a:pPr>
                      <a:r>
                        <a:rPr lang="es-ES" sz="1800" b="1">
                          <a:solidFill>
                            <a:schemeClr val="bg1"/>
                          </a:solidFill>
                          <a:effectLst/>
                        </a:rPr>
                        <a:t>c) 2x</a:t>
                      </a:r>
                      <a:r>
                        <a:rPr lang="es-ES" sz="1800" b="1" baseline="30000">
                          <a:solidFill>
                            <a:schemeClr val="bg1"/>
                          </a:solidFill>
                          <a:effectLst/>
                        </a:rPr>
                        <a:t>2</a:t>
                      </a:r>
                      <a:r>
                        <a:rPr lang="es-ES" sz="1800" b="1">
                          <a:solidFill>
                            <a:schemeClr val="bg1"/>
                          </a:solidFill>
                          <a:effectLst/>
                        </a:rPr>
                        <a:t> + 3x</a:t>
                      </a:r>
                      <a:r>
                        <a:rPr lang="es-ES" sz="1800" b="1" baseline="30000">
                          <a:solidFill>
                            <a:schemeClr val="bg1"/>
                          </a:solidFill>
                          <a:effectLst/>
                        </a:rPr>
                        <a:t>2</a:t>
                      </a:r>
                      <a:r>
                        <a:rPr lang="es-ES" sz="1800" b="1">
                          <a:solidFill>
                            <a:schemeClr val="bg1"/>
                          </a:solidFill>
                          <a:effectLst/>
                        </a:rPr>
                        <a:t>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300"/>
                        </a:spcBef>
                        <a:spcAft>
                          <a:spcPts val="300"/>
                        </a:spcAft>
                      </a:pPr>
                      <a:r>
                        <a:rPr lang="es-ES" sz="1800" b="1">
                          <a:solidFill>
                            <a:schemeClr val="bg1"/>
                          </a:solidFill>
                          <a:effectLst/>
                        </a:rPr>
                        <a:t>i) 2x</a:t>
                      </a:r>
                      <a:r>
                        <a:rPr lang="es-ES" sz="1800" b="1" baseline="30000">
                          <a:solidFill>
                            <a:schemeClr val="bg1"/>
                          </a:solidFill>
                          <a:effectLst/>
                        </a:rPr>
                        <a:t>3</a:t>
                      </a:r>
                      <a:r>
                        <a:rPr lang="es-ES" sz="1800" b="1">
                          <a:solidFill>
                            <a:schemeClr val="bg1"/>
                          </a:solidFill>
                          <a:effectLst/>
                        </a:rPr>
                        <a:t> + 3x</a:t>
                      </a:r>
                      <a:r>
                        <a:rPr lang="es-ES" sz="1800" b="1" baseline="30000">
                          <a:solidFill>
                            <a:schemeClr val="bg1"/>
                          </a:solidFill>
                          <a:effectLst/>
                        </a:rPr>
                        <a:t>2</a:t>
                      </a:r>
                      <a:r>
                        <a:rPr lang="es-ES" sz="1800" b="1">
                          <a:solidFill>
                            <a:schemeClr val="bg1"/>
                          </a:solidFill>
                          <a:effectLst/>
                        </a:rPr>
                        <a:t>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300"/>
                        </a:spcBef>
                        <a:spcAft>
                          <a:spcPts val="300"/>
                        </a:spcAft>
                      </a:pPr>
                      <a:r>
                        <a:rPr lang="es-ES" sz="1800" b="1">
                          <a:solidFill>
                            <a:schemeClr val="bg1"/>
                          </a:solidFill>
                          <a:effectLst/>
                        </a:rPr>
                        <a:t>o) 12x – 1+ 4x - 3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20677207"/>
                  </a:ext>
                </a:extLst>
              </a:tr>
              <a:tr h="866654">
                <a:tc>
                  <a:txBody>
                    <a:bodyPr/>
                    <a:lstStyle/>
                    <a:p>
                      <a:pPr>
                        <a:spcBef>
                          <a:spcPts val="300"/>
                        </a:spcBef>
                        <a:spcAft>
                          <a:spcPts val="300"/>
                        </a:spcAft>
                      </a:pPr>
                      <a:r>
                        <a:rPr lang="es-ES" sz="1800" b="1">
                          <a:solidFill>
                            <a:schemeClr val="bg1"/>
                          </a:solidFill>
                          <a:effectLst/>
                        </a:rPr>
                        <a:t>d) b</a:t>
                      </a:r>
                      <a:r>
                        <a:rPr lang="es-ES" sz="1800" b="1" baseline="30000">
                          <a:solidFill>
                            <a:schemeClr val="bg1"/>
                          </a:solidFill>
                          <a:effectLst/>
                        </a:rPr>
                        <a:t>3</a:t>
                      </a:r>
                      <a:r>
                        <a:rPr lang="es-ES" sz="1800" b="1">
                          <a:solidFill>
                            <a:schemeClr val="bg1"/>
                          </a:solidFill>
                          <a:effectLst/>
                        </a:rPr>
                        <a:t> – 4 b</a:t>
                      </a:r>
                      <a:r>
                        <a:rPr lang="es-ES" sz="1800" b="1" baseline="30000">
                          <a:solidFill>
                            <a:schemeClr val="bg1"/>
                          </a:solidFill>
                          <a:effectLst/>
                        </a:rPr>
                        <a:t>3</a:t>
                      </a:r>
                      <a:r>
                        <a:rPr lang="es-ES" sz="1800" b="1">
                          <a:solidFill>
                            <a:schemeClr val="bg1"/>
                          </a:solidFill>
                          <a:effectLst/>
                        </a:rPr>
                        <a:t> =</a:t>
                      </a:r>
                      <a:endParaRPr lang="es-ES" sz="1800" b="1">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300"/>
                        </a:spcBef>
                        <a:spcAft>
                          <a:spcPts val="300"/>
                        </a:spcAft>
                      </a:pPr>
                      <a:r>
                        <a:rPr lang="es-ES" sz="1800" b="1" dirty="0">
                          <a:solidFill>
                            <a:schemeClr val="bg1"/>
                          </a:solidFill>
                          <a:effectLst/>
                        </a:rPr>
                        <a:t>j) 5ab – 4ab =</a:t>
                      </a:r>
                      <a:endParaRPr lang="es-ES" sz="18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Bef>
                          <a:spcPts val="300"/>
                        </a:spcBef>
                        <a:spcAft>
                          <a:spcPts val="300"/>
                        </a:spcAft>
                      </a:pPr>
                      <a:r>
                        <a:rPr lang="es-ES" sz="1800" b="1" dirty="0">
                          <a:solidFill>
                            <a:schemeClr val="bg1"/>
                          </a:solidFill>
                          <a:effectLst/>
                        </a:rPr>
                        <a:t>p) 20x</a:t>
                      </a:r>
                      <a:r>
                        <a:rPr lang="es-ES" sz="1800" b="1" baseline="30000" dirty="0">
                          <a:solidFill>
                            <a:schemeClr val="bg1"/>
                          </a:solidFill>
                          <a:effectLst/>
                        </a:rPr>
                        <a:t>4</a:t>
                      </a:r>
                      <a:r>
                        <a:rPr lang="es-ES" sz="1800" b="1" dirty="0">
                          <a:solidFill>
                            <a:schemeClr val="bg1"/>
                          </a:solidFill>
                          <a:effectLst/>
                        </a:rPr>
                        <a:t> + 4x</a:t>
                      </a:r>
                      <a:r>
                        <a:rPr lang="es-ES" sz="1800" b="1" baseline="30000" dirty="0">
                          <a:solidFill>
                            <a:schemeClr val="bg1"/>
                          </a:solidFill>
                          <a:effectLst/>
                        </a:rPr>
                        <a:t>2</a:t>
                      </a:r>
                      <a:r>
                        <a:rPr lang="es-ES" sz="1800" b="1" dirty="0">
                          <a:solidFill>
                            <a:schemeClr val="bg1"/>
                          </a:solidFill>
                          <a:effectLst/>
                        </a:rPr>
                        <a:t> + x</a:t>
                      </a:r>
                      <a:r>
                        <a:rPr lang="es-ES" sz="1800" b="1" baseline="30000" dirty="0">
                          <a:solidFill>
                            <a:schemeClr val="bg1"/>
                          </a:solidFill>
                          <a:effectLst/>
                        </a:rPr>
                        <a:t>2</a:t>
                      </a:r>
                      <a:r>
                        <a:rPr lang="es-ES" sz="1800" b="1" dirty="0">
                          <a:solidFill>
                            <a:schemeClr val="bg1"/>
                          </a:solidFill>
                          <a:effectLst/>
                        </a:rPr>
                        <a:t> =</a:t>
                      </a:r>
                      <a:endParaRPr lang="es-ES" sz="1800" b="1"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78912782"/>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1290262"/>
            <a:ext cx="8429684" cy="830997"/>
          </a:xfrm>
          <a:prstGeom prst="rect">
            <a:avLst/>
          </a:prstGeom>
          <a:noFill/>
        </p:spPr>
        <p:txBody>
          <a:bodyPr wrap="square" rtlCol="0">
            <a:spAutoFit/>
          </a:bodyPr>
          <a:lstStyle/>
          <a:p>
            <a:pPr algn="ctr"/>
            <a:r>
              <a:rPr lang="es-ES" sz="2400" b="1" dirty="0">
                <a:solidFill>
                  <a:schemeClr val="accent1">
                    <a:lumMod val="50000"/>
                  </a:schemeClr>
                </a:solidFill>
              </a:rPr>
              <a:t>Reto </a:t>
            </a:r>
            <a:r>
              <a:rPr lang="es-ES" sz="2400" b="1" dirty="0" err="1">
                <a:solidFill>
                  <a:schemeClr val="accent1">
                    <a:lumMod val="50000"/>
                  </a:schemeClr>
                </a:solidFill>
              </a:rPr>
              <a:t>Malbot</a:t>
            </a:r>
            <a:r>
              <a:rPr lang="es-ES" sz="2400" b="1" dirty="0">
                <a:solidFill>
                  <a:schemeClr val="accent1">
                    <a:lumMod val="50000"/>
                  </a:schemeClr>
                </a:solidFill>
              </a:rPr>
              <a:t> 1 y 2 - Vídeos del Canal 10enmates</a:t>
            </a:r>
          </a:p>
          <a:p>
            <a:pPr algn="ctr"/>
            <a:r>
              <a:rPr lang="es-ES" sz="2400" b="1" dirty="0">
                <a:solidFill>
                  <a:schemeClr val="accent1">
                    <a:lumMod val="50000"/>
                  </a:schemeClr>
                </a:solidFill>
              </a:rPr>
              <a:t>“10_videos&gt;3_algebra”</a:t>
            </a:r>
          </a:p>
        </p:txBody>
      </p:sp>
      <p:sp>
        <p:nvSpPr>
          <p:cNvPr id="6" name="3 CuadroTexto">
            <a:extLst>
              <a:ext uri="{FF2B5EF4-FFF2-40B4-BE49-F238E27FC236}">
                <a16:creationId xmlns:a16="http://schemas.microsoft.com/office/drawing/2014/main" id="{AE680869-9247-F54D-8E00-79624D0793E6}"/>
              </a:ext>
            </a:extLst>
          </p:cNvPr>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Monomios</a:t>
            </a:r>
          </a:p>
        </p:txBody>
      </p:sp>
      <p:pic>
        <p:nvPicPr>
          <p:cNvPr id="7" name="Imagen 6">
            <a:extLst>
              <a:ext uri="{FF2B5EF4-FFF2-40B4-BE49-F238E27FC236}">
                <a16:creationId xmlns:a16="http://schemas.microsoft.com/office/drawing/2014/main" id="{D545D7A6-C6DE-6A4F-8BEF-2C57B405714D}"/>
              </a:ext>
            </a:extLst>
          </p:cNvPr>
          <p:cNvPicPr/>
          <p:nvPr/>
        </p:nvPicPr>
        <p:blipFill>
          <a:blip r:embed="rId2">
            <a:extLst>
              <a:ext uri="{28A0092B-C50C-407E-A947-70E740481C1C}">
                <a14:useLocalDpi xmlns:a14="http://schemas.microsoft.com/office/drawing/2010/main" val="0"/>
              </a:ext>
            </a:extLst>
          </a:blip>
          <a:stretch>
            <a:fillRect/>
          </a:stretch>
        </p:blipFill>
        <p:spPr>
          <a:xfrm>
            <a:off x="1547664" y="2420888"/>
            <a:ext cx="6336704" cy="3600400"/>
          </a:xfrm>
          <a:prstGeom prst="rect">
            <a:avLst/>
          </a:prstGeom>
        </p:spPr>
      </p:pic>
    </p:spTree>
    <p:extLst>
      <p:ext uri="{BB962C8B-B14F-4D97-AF65-F5344CB8AC3E}">
        <p14:creationId xmlns:p14="http://schemas.microsoft.com/office/powerpoint/2010/main" val="80792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23528" y="1290262"/>
            <a:ext cx="8429684" cy="1200329"/>
          </a:xfrm>
          <a:prstGeom prst="rect">
            <a:avLst/>
          </a:prstGeom>
          <a:noFill/>
        </p:spPr>
        <p:txBody>
          <a:bodyPr wrap="square" rtlCol="0">
            <a:spAutoFit/>
          </a:bodyPr>
          <a:lstStyle/>
          <a:p>
            <a:pPr algn="ctr"/>
            <a:r>
              <a:rPr lang="es-ES" sz="2400" b="1" dirty="0">
                <a:solidFill>
                  <a:schemeClr val="accent1">
                    <a:lumMod val="50000"/>
                  </a:schemeClr>
                </a:solidFill>
              </a:rPr>
              <a:t>Vídeos del Canal 10enmates</a:t>
            </a:r>
          </a:p>
          <a:p>
            <a:pPr algn="ctr"/>
            <a:r>
              <a:rPr lang="es-ES" sz="2400" b="1" dirty="0">
                <a:solidFill>
                  <a:schemeClr val="accent1">
                    <a:lumMod val="50000"/>
                  </a:schemeClr>
                </a:solidFill>
              </a:rPr>
              <a:t>Capítulos 5 y 6 – Producto y división monomios</a:t>
            </a:r>
          </a:p>
          <a:p>
            <a:pPr algn="ctr"/>
            <a:r>
              <a:rPr lang="es-ES" sz="2400" b="1" dirty="0">
                <a:solidFill>
                  <a:schemeClr val="accent1">
                    <a:lumMod val="50000"/>
                  </a:schemeClr>
                </a:solidFill>
              </a:rPr>
              <a:t>“10_videos&gt;3_algebra”</a:t>
            </a:r>
          </a:p>
        </p:txBody>
      </p:sp>
      <p:pic>
        <p:nvPicPr>
          <p:cNvPr id="4" name="Imagen 3">
            <a:extLst>
              <a:ext uri="{FF2B5EF4-FFF2-40B4-BE49-F238E27FC236}">
                <a16:creationId xmlns:a16="http://schemas.microsoft.com/office/drawing/2014/main" id="{95644BF5-A0D5-7B43-B9AA-6285AC54407E}"/>
              </a:ext>
            </a:extLst>
          </p:cNvPr>
          <p:cNvPicPr>
            <a:picLocks noChangeAspect="1"/>
          </p:cNvPicPr>
          <p:nvPr/>
        </p:nvPicPr>
        <p:blipFill>
          <a:blip r:embed="rId2"/>
          <a:stretch>
            <a:fillRect/>
          </a:stretch>
        </p:blipFill>
        <p:spPr>
          <a:xfrm rot="20638647">
            <a:off x="4212996" y="3111058"/>
            <a:ext cx="3985885" cy="2594733"/>
          </a:xfrm>
          <a:prstGeom prst="rect">
            <a:avLst/>
          </a:prstGeom>
        </p:spPr>
      </p:pic>
      <p:pic>
        <p:nvPicPr>
          <p:cNvPr id="5" name="Imagen 4">
            <a:extLst>
              <a:ext uri="{FF2B5EF4-FFF2-40B4-BE49-F238E27FC236}">
                <a16:creationId xmlns:a16="http://schemas.microsoft.com/office/drawing/2014/main" id="{32B987F5-5231-4F4B-8A61-BE5C801FCD4B}"/>
              </a:ext>
            </a:extLst>
          </p:cNvPr>
          <p:cNvPicPr>
            <a:picLocks noChangeAspect="1"/>
          </p:cNvPicPr>
          <p:nvPr/>
        </p:nvPicPr>
        <p:blipFill>
          <a:blip r:embed="rId3"/>
          <a:stretch>
            <a:fillRect/>
          </a:stretch>
        </p:blipFill>
        <p:spPr>
          <a:xfrm>
            <a:off x="971600" y="2852936"/>
            <a:ext cx="3942550" cy="2601793"/>
          </a:xfrm>
          <a:prstGeom prst="rect">
            <a:avLst/>
          </a:prstGeom>
        </p:spPr>
      </p:pic>
      <p:sp>
        <p:nvSpPr>
          <p:cNvPr id="6" name="3 CuadroTexto">
            <a:extLst>
              <a:ext uri="{FF2B5EF4-FFF2-40B4-BE49-F238E27FC236}">
                <a16:creationId xmlns:a16="http://schemas.microsoft.com/office/drawing/2014/main" id="{AE680869-9247-F54D-8E00-79624D0793E6}"/>
              </a:ext>
            </a:extLst>
          </p:cNvPr>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Monomios</a:t>
            </a:r>
          </a:p>
        </p:txBody>
      </p:sp>
    </p:spTree>
    <p:extLst>
      <p:ext uri="{BB962C8B-B14F-4D97-AF65-F5344CB8AC3E}">
        <p14:creationId xmlns:p14="http://schemas.microsoft.com/office/powerpoint/2010/main" val="3885942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Operaciones con Monomios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 name="Imagen 4"/>
          <p:cNvPicPr>
            <a:picLocks noChangeAspect="1"/>
          </p:cNvPicPr>
          <p:nvPr/>
        </p:nvPicPr>
        <p:blipFill>
          <a:blip r:embed="rId2"/>
          <a:stretch>
            <a:fillRect/>
          </a:stretch>
        </p:blipFill>
        <p:spPr>
          <a:xfrm>
            <a:off x="611560" y="1146190"/>
            <a:ext cx="7120384" cy="485481"/>
          </a:xfrm>
          <a:prstGeom prst="rect">
            <a:avLst/>
          </a:prstGeom>
        </p:spPr>
      </p:pic>
      <p:pic>
        <p:nvPicPr>
          <p:cNvPr id="6" name="Imagen 5"/>
          <p:cNvPicPr>
            <a:picLocks noChangeAspect="1"/>
          </p:cNvPicPr>
          <p:nvPr/>
        </p:nvPicPr>
        <p:blipFill>
          <a:blip r:embed="rId3"/>
          <a:stretch>
            <a:fillRect/>
          </a:stretch>
        </p:blipFill>
        <p:spPr>
          <a:xfrm>
            <a:off x="611560" y="1728236"/>
            <a:ext cx="7864562" cy="1628756"/>
          </a:xfrm>
          <a:prstGeom prst="rect">
            <a:avLst/>
          </a:prstGeom>
        </p:spPr>
      </p:pic>
      <p:grpSp>
        <p:nvGrpSpPr>
          <p:cNvPr id="9" name="Agrupar 8"/>
          <p:cNvGrpSpPr/>
          <p:nvPr/>
        </p:nvGrpSpPr>
        <p:grpSpPr>
          <a:xfrm>
            <a:off x="827583" y="3573016"/>
            <a:ext cx="7488833" cy="2520280"/>
            <a:chOff x="827583" y="3573016"/>
            <a:chExt cx="7488833" cy="2520280"/>
          </a:xfrm>
        </p:grpSpPr>
        <p:pic>
          <p:nvPicPr>
            <p:cNvPr id="7" name="Imagen 6"/>
            <p:cNvPicPr>
              <a:picLocks noChangeAspect="1"/>
            </p:cNvPicPr>
            <p:nvPr/>
          </p:nvPicPr>
          <p:blipFill>
            <a:blip r:embed="rId4"/>
            <a:stretch>
              <a:fillRect/>
            </a:stretch>
          </p:blipFill>
          <p:spPr>
            <a:xfrm>
              <a:off x="827583" y="3573016"/>
              <a:ext cx="6627403" cy="2520280"/>
            </a:xfrm>
            <a:prstGeom prst="rect">
              <a:avLst/>
            </a:prstGeom>
          </p:spPr>
        </p:pic>
        <p:sp>
          <p:nvSpPr>
            <p:cNvPr id="8" name="Rectángulo 7"/>
            <p:cNvSpPr/>
            <p:nvPr/>
          </p:nvSpPr>
          <p:spPr>
            <a:xfrm>
              <a:off x="2987824" y="4149080"/>
              <a:ext cx="4608512" cy="5040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10" name="Rectángulo 9"/>
            <p:cNvSpPr/>
            <p:nvPr/>
          </p:nvSpPr>
          <p:spPr>
            <a:xfrm>
              <a:off x="3419872" y="4725144"/>
              <a:ext cx="4608512" cy="50405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11" name="Rectángulo 10"/>
            <p:cNvSpPr/>
            <p:nvPr/>
          </p:nvSpPr>
          <p:spPr>
            <a:xfrm>
              <a:off x="3707904" y="5319447"/>
              <a:ext cx="4608512" cy="67029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grpSp>
    </p:spTree>
    <p:extLst>
      <p:ext uri="{BB962C8B-B14F-4D97-AF65-F5344CB8AC3E}">
        <p14:creationId xmlns:p14="http://schemas.microsoft.com/office/powerpoint/2010/main" val="4029915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Propuestos.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CuadroTexto 5">
            <a:extLst>
              <a:ext uri="{FF2B5EF4-FFF2-40B4-BE49-F238E27FC236}">
                <a16:creationId xmlns:a16="http://schemas.microsoft.com/office/drawing/2014/main" id="{96EBFE35-2535-2746-9CF7-38C537016CFB}"/>
              </a:ext>
            </a:extLst>
          </p:cNvPr>
          <p:cNvSpPr txBox="1"/>
          <p:nvPr/>
        </p:nvSpPr>
        <p:spPr>
          <a:xfrm>
            <a:off x="727788" y="1073913"/>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21</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E900E403-69F3-1D41-A6B4-3D79B27BC4D9}"/>
                  </a:ext>
                </a:extLst>
              </p:cNvPr>
              <p:cNvGraphicFramePr>
                <a:graphicFrameLocks noGrp="1"/>
              </p:cNvGraphicFramePr>
              <p:nvPr>
                <p:extLst>
                  <p:ext uri="{D42A27DB-BD31-4B8C-83A1-F6EECF244321}">
                    <p14:modId xmlns:p14="http://schemas.microsoft.com/office/powerpoint/2010/main" val="3827636172"/>
                  </p:ext>
                </p:extLst>
              </p:nvPr>
            </p:nvGraphicFramePr>
            <p:xfrm>
              <a:off x="539552" y="1916832"/>
              <a:ext cx="7848873" cy="3096344"/>
            </p:xfrm>
            <a:graphic>
              <a:graphicData uri="http://schemas.openxmlformats.org/drawingml/2006/table">
                <a:tbl>
                  <a:tblPr firstRow="1" firstCol="1" bandRow="1">
                    <a:tableStyleId>{5C22544A-7EE6-4342-B048-85BDC9FD1C3A}</a:tableStyleId>
                  </a:tblPr>
                  <a:tblGrid>
                    <a:gridCol w="2160240">
                      <a:extLst>
                        <a:ext uri="{9D8B030D-6E8A-4147-A177-3AD203B41FA5}">
                          <a16:colId xmlns:a16="http://schemas.microsoft.com/office/drawing/2014/main" val="974227862"/>
                        </a:ext>
                      </a:extLst>
                    </a:gridCol>
                    <a:gridCol w="1763446">
                      <a:extLst>
                        <a:ext uri="{9D8B030D-6E8A-4147-A177-3AD203B41FA5}">
                          <a16:colId xmlns:a16="http://schemas.microsoft.com/office/drawing/2014/main" val="1980755056"/>
                        </a:ext>
                      </a:extLst>
                    </a:gridCol>
                    <a:gridCol w="2124986">
                      <a:extLst>
                        <a:ext uri="{9D8B030D-6E8A-4147-A177-3AD203B41FA5}">
                          <a16:colId xmlns:a16="http://schemas.microsoft.com/office/drawing/2014/main" val="1488406886"/>
                        </a:ext>
                      </a:extLst>
                    </a:gridCol>
                    <a:gridCol w="1800201">
                      <a:extLst>
                        <a:ext uri="{9D8B030D-6E8A-4147-A177-3AD203B41FA5}">
                          <a16:colId xmlns:a16="http://schemas.microsoft.com/office/drawing/2014/main" val="2966560093"/>
                        </a:ext>
                      </a:extLst>
                    </a:gridCol>
                  </a:tblGrid>
                  <a:tr h="1491763">
                    <a:tc>
                      <a:txBody>
                        <a:bodyPr/>
                        <a:lstStyle/>
                        <a:p>
                          <a:pPr>
                            <a:spcBef>
                              <a:spcPts val="600"/>
                            </a:spcBef>
                            <a:spcAft>
                              <a:spcPts val="600"/>
                            </a:spcAft>
                          </a:pPr>
                          <a:r>
                            <a:rPr lang="es-ES" sz="1800" b="0" dirty="0">
                              <a:solidFill>
                                <a:schemeClr val="bg1"/>
                              </a:solidFill>
                              <a:effectLst/>
                            </a:rPr>
                            <a:t>a) 2x</a:t>
                          </a:r>
                          <a:r>
                            <a:rPr lang="es-ES" sz="1800" b="0" dirty="0">
                              <a:solidFill>
                                <a:schemeClr val="bg1"/>
                              </a:solidFill>
                              <a:effectLst/>
                              <a:sym typeface="Symbol" pitchFamily="2" charset="2"/>
                            </a:rPr>
                            <a:t></a:t>
                          </a:r>
                          <a:r>
                            <a:rPr lang="es-ES" sz="1800" b="0" dirty="0">
                              <a:solidFill>
                                <a:schemeClr val="bg1"/>
                              </a:solidFill>
                              <a:effectLst/>
                            </a:rPr>
                            <a:t>5x </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b) (-a) </a:t>
                          </a:r>
                          <a:r>
                            <a:rPr lang="es-ES" sz="1800" b="0" dirty="0">
                              <a:solidFill>
                                <a:schemeClr val="bg1"/>
                              </a:solidFill>
                              <a:effectLst/>
                              <a:sym typeface="Symbol" pitchFamily="2" charset="2"/>
                            </a:rPr>
                            <a:t></a:t>
                          </a:r>
                          <a:r>
                            <a:rPr lang="es-ES" sz="1800" b="0" dirty="0">
                              <a:solidFill>
                                <a:schemeClr val="bg1"/>
                              </a:solidFill>
                              <a:effectLst/>
                            </a:rPr>
                            <a:t> 3a </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c)</a:t>
                          </a:r>
                          <a:r>
                            <a:rPr lang="es-ES" sz="2000" b="0" dirty="0">
                              <a:solidFill>
                                <a:schemeClr val="bg1"/>
                              </a:solidFill>
                              <a:effectLst/>
                            </a:rPr>
                            <a:t> </a:t>
                          </a:r>
                          <a14:m>
                            <m:oMath xmlns:m="http://schemas.openxmlformats.org/officeDocument/2006/math">
                              <m:f>
                                <m:fPr>
                                  <m:ctrlPr>
                                    <a:rPr lang="es-ES" sz="2000" b="0" i="1">
                                      <a:solidFill>
                                        <a:schemeClr val="bg1"/>
                                      </a:solidFill>
                                      <a:effectLst/>
                                      <a:latin typeface="Cambria Math" panose="02040503050406030204" pitchFamily="18" charset="0"/>
                                    </a:rPr>
                                  </m:ctrlPr>
                                </m:fPr>
                                <m:num>
                                  <m:sSup>
                                    <m:sSupPr>
                                      <m:ctrlPr>
                                        <a:rPr lang="es-ES" sz="2000" b="0" i="1">
                                          <a:solidFill>
                                            <a:schemeClr val="bg1"/>
                                          </a:solidFill>
                                          <a:effectLst/>
                                          <a:latin typeface="Cambria Math" panose="02040503050406030204" pitchFamily="18" charset="0"/>
                                        </a:rPr>
                                      </m:ctrlPr>
                                    </m:sSupPr>
                                    <m:e>
                                      <m:r>
                                        <a:rPr lang="es-ES" sz="2000" b="0" i="1" smtClean="0">
                                          <a:solidFill>
                                            <a:schemeClr val="bg1"/>
                                          </a:solidFill>
                                          <a:effectLst/>
                                          <a:latin typeface="Cambria Math" panose="02040503050406030204" pitchFamily="18" charset="0"/>
                                        </a:rPr>
                                        <m:t>𝑥</m:t>
                                      </m:r>
                                    </m:e>
                                    <m:sup>
                                      <m:r>
                                        <a:rPr lang="es-ES" sz="2000" b="0" i="1" smtClean="0">
                                          <a:solidFill>
                                            <a:schemeClr val="bg1"/>
                                          </a:solidFill>
                                          <a:effectLst/>
                                          <a:latin typeface="Cambria Math" panose="02040503050406030204" pitchFamily="18" charset="0"/>
                                        </a:rPr>
                                        <m:t>2</m:t>
                                      </m:r>
                                    </m:sup>
                                  </m:sSup>
                                </m:num>
                                <m:den>
                                  <m:r>
                                    <a:rPr lang="es-ES" sz="2000" b="0" i="1" smtClean="0">
                                      <a:solidFill>
                                        <a:schemeClr val="bg1"/>
                                      </a:solidFill>
                                      <a:effectLst/>
                                      <a:latin typeface="Cambria Math" panose="02040503050406030204" pitchFamily="18" charset="0"/>
                                    </a:rPr>
                                    <m:t>3</m:t>
                                  </m:r>
                                </m:den>
                              </m:f>
                              <m:r>
                                <a:rPr lang="es-ES" sz="2000" b="0" smtClean="0">
                                  <a:solidFill>
                                    <a:schemeClr val="bg1"/>
                                  </a:solidFill>
                                  <a:effectLst/>
                                  <a:latin typeface="Cambria Math" panose="02040503050406030204" pitchFamily="18" charset="0"/>
                                </a:rPr>
                                <m:t>∙</m:t>
                              </m:r>
                              <m:r>
                                <a:rPr lang="es-ES" sz="2000" b="0" i="1" smtClean="0">
                                  <a:solidFill>
                                    <a:schemeClr val="bg1"/>
                                  </a:solidFill>
                                  <a:effectLst/>
                                  <a:latin typeface="Cambria Math" panose="02040503050406030204" pitchFamily="18" charset="0"/>
                                </a:rPr>
                                <m:t>6</m:t>
                              </m:r>
                              <m:r>
                                <a:rPr lang="es-ES" sz="2000" b="0" i="1" smtClean="0">
                                  <a:solidFill>
                                    <a:schemeClr val="bg1"/>
                                  </a:solidFill>
                                  <a:effectLst/>
                                  <a:latin typeface="Cambria Math" panose="02040503050406030204" pitchFamily="18" charset="0"/>
                                </a:rPr>
                                <m:t>𝑥</m:t>
                              </m:r>
                            </m:oMath>
                          </a14:m>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d) </a:t>
                          </a:r>
                          <a14:m>
                            <m:oMath xmlns:m="http://schemas.openxmlformats.org/officeDocument/2006/math">
                              <m:f>
                                <m:fPr>
                                  <m:ctrlPr>
                                    <a:rPr lang="es-ES" sz="2000" b="0" i="1">
                                      <a:solidFill>
                                        <a:schemeClr val="bg1"/>
                                      </a:solidFill>
                                      <a:effectLst/>
                                      <a:latin typeface="Cambria Math" panose="02040503050406030204" pitchFamily="18" charset="0"/>
                                    </a:rPr>
                                  </m:ctrlPr>
                                </m:fPr>
                                <m:num>
                                  <m:sSup>
                                    <m:sSupPr>
                                      <m:ctrlPr>
                                        <a:rPr lang="es-ES" sz="2000" b="0" i="1">
                                          <a:solidFill>
                                            <a:schemeClr val="bg1"/>
                                          </a:solidFill>
                                          <a:effectLst/>
                                          <a:latin typeface="Cambria Math" panose="02040503050406030204" pitchFamily="18" charset="0"/>
                                        </a:rPr>
                                      </m:ctrlPr>
                                    </m:sSupPr>
                                    <m:e>
                                      <m:r>
                                        <a:rPr lang="es-ES" sz="2000" b="0" i="1" smtClean="0">
                                          <a:solidFill>
                                            <a:schemeClr val="bg1"/>
                                          </a:solidFill>
                                          <a:effectLst/>
                                          <a:latin typeface="Cambria Math" panose="02040503050406030204" pitchFamily="18" charset="0"/>
                                        </a:rPr>
                                        <m:t>𝑥</m:t>
                                      </m:r>
                                    </m:e>
                                    <m:sup>
                                      <m:r>
                                        <a:rPr lang="es-ES" sz="2000" b="0" i="1" smtClean="0">
                                          <a:solidFill>
                                            <a:schemeClr val="bg1"/>
                                          </a:solidFill>
                                          <a:effectLst/>
                                          <a:latin typeface="Cambria Math" panose="02040503050406030204" pitchFamily="18" charset="0"/>
                                        </a:rPr>
                                        <m:t>4</m:t>
                                      </m:r>
                                    </m:sup>
                                  </m:sSup>
                                </m:num>
                                <m:den>
                                  <m:r>
                                    <a:rPr lang="es-ES" sz="2000" b="0" i="1" smtClean="0">
                                      <a:solidFill>
                                        <a:schemeClr val="bg1"/>
                                      </a:solidFill>
                                      <a:effectLst/>
                                      <a:latin typeface="Cambria Math" panose="02040503050406030204" pitchFamily="18" charset="0"/>
                                    </a:rPr>
                                    <m:t>4</m:t>
                                  </m:r>
                                </m:den>
                              </m:f>
                              <m:r>
                                <a:rPr lang="es-ES" sz="2000" b="0" smtClean="0">
                                  <a:solidFill>
                                    <a:schemeClr val="bg1"/>
                                  </a:solidFill>
                                  <a:effectLst/>
                                  <a:latin typeface="Cambria Math" panose="02040503050406030204" pitchFamily="18" charset="0"/>
                                </a:rPr>
                                <m:t>∙</m:t>
                              </m:r>
                              <m:f>
                                <m:fPr>
                                  <m:ctrlPr>
                                    <a:rPr lang="es-ES" sz="2000" b="0" i="1">
                                      <a:solidFill>
                                        <a:schemeClr val="bg1"/>
                                      </a:solidFill>
                                      <a:effectLst/>
                                      <a:latin typeface="Cambria Math" panose="02040503050406030204" pitchFamily="18" charset="0"/>
                                    </a:rPr>
                                  </m:ctrlPr>
                                </m:fPr>
                                <m:num>
                                  <m:sSup>
                                    <m:sSupPr>
                                      <m:ctrlPr>
                                        <a:rPr lang="es-ES" sz="2000" b="0" i="1">
                                          <a:solidFill>
                                            <a:schemeClr val="bg1"/>
                                          </a:solidFill>
                                          <a:effectLst/>
                                          <a:latin typeface="Cambria Math" panose="02040503050406030204" pitchFamily="18" charset="0"/>
                                        </a:rPr>
                                      </m:ctrlPr>
                                    </m:sSupPr>
                                    <m:e>
                                      <m:r>
                                        <a:rPr lang="es-ES" sz="2000" b="0" i="1" smtClean="0">
                                          <a:solidFill>
                                            <a:schemeClr val="bg1"/>
                                          </a:solidFill>
                                          <a:effectLst/>
                                          <a:latin typeface="Cambria Math" panose="02040503050406030204" pitchFamily="18" charset="0"/>
                                        </a:rPr>
                                        <m:t>𝑥</m:t>
                                      </m:r>
                                    </m:e>
                                    <m:sup>
                                      <m:r>
                                        <a:rPr lang="es-ES" sz="2000" b="0" i="1" smtClean="0">
                                          <a:solidFill>
                                            <a:schemeClr val="bg1"/>
                                          </a:solidFill>
                                          <a:effectLst/>
                                          <a:latin typeface="Cambria Math" panose="02040503050406030204" pitchFamily="18" charset="0"/>
                                        </a:rPr>
                                        <m:t>3</m:t>
                                      </m:r>
                                    </m:sup>
                                  </m:sSup>
                                </m:num>
                                <m:den>
                                  <m:r>
                                    <a:rPr lang="es-ES" sz="2000" b="0" i="1" smtClean="0">
                                      <a:solidFill>
                                        <a:schemeClr val="bg1"/>
                                      </a:solidFill>
                                      <a:effectLst/>
                                      <a:latin typeface="Cambria Math" panose="02040503050406030204" pitchFamily="18" charset="0"/>
                                    </a:rPr>
                                    <m:t>5</m:t>
                                  </m:r>
                                </m:den>
                              </m:f>
                            </m:oMath>
                          </a14:m>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13350464"/>
                      </a:ext>
                    </a:extLst>
                  </a:tr>
                  <a:tr h="1604581">
                    <a:tc>
                      <a:txBody>
                        <a:bodyPr/>
                        <a:lstStyle/>
                        <a:p>
                          <a:pPr>
                            <a:spcBef>
                              <a:spcPts val="600"/>
                            </a:spcBef>
                            <a:spcAft>
                              <a:spcPts val="600"/>
                            </a:spcAft>
                          </a:pPr>
                          <a:r>
                            <a:rPr lang="es-ES" sz="1800" b="0" dirty="0">
                              <a:solidFill>
                                <a:schemeClr val="bg1"/>
                              </a:solidFill>
                              <a:effectLst/>
                            </a:rPr>
                            <a:t>e) (-3x</a:t>
                          </a:r>
                          <a:r>
                            <a:rPr lang="es-ES" sz="1800" b="0" baseline="30000" dirty="0">
                              <a:solidFill>
                                <a:schemeClr val="bg1"/>
                              </a:solidFill>
                              <a:effectLst/>
                            </a:rPr>
                            <a:t>2</a:t>
                          </a:r>
                          <a:r>
                            <a:rPr lang="es-ES" sz="1800" b="0" dirty="0">
                              <a:solidFill>
                                <a:schemeClr val="bg1"/>
                              </a:solidFill>
                              <a:effectLst/>
                            </a:rPr>
                            <a:t>) </a:t>
                          </a:r>
                          <a:r>
                            <a:rPr lang="es-ES" sz="1800" b="0" dirty="0">
                              <a:solidFill>
                                <a:schemeClr val="bg1"/>
                              </a:solidFill>
                              <a:effectLst/>
                              <a:sym typeface="Symbol" pitchFamily="2" charset="2"/>
                            </a:rPr>
                            <a:t></a:t>
                          </a:r>
                          <a:r>
                            <a:rPr lang="es-ES" sz="1800" b="0" dirty="0">
                              <a:solidFill>
                                <a:schemeClr val="bg1"/>
                              </a:solidFill>
                              <a:effectLst/>
                            </a:rPr>
                            <a:t> (-2x</a:t>
                          </a:r>
                          <a:r>
                            <a:rPr lang="es-ES" sz="1800" b="0" baseline="30000" dirty="0">
                              <a:solidFill>
                                <a:schemeClr val="bg1"/>
                              </a:solidFill>
                              <a:effectLst/>
                            </a:rPr>
                            <a:t>7</a:t>
                          </a:r>
                          <a:r>
                            <a:rPr lang="es-ES" sz="1800" b="0" dirty="0">
                              <a:solidFill>
                                <a:schemeClr val="bg1"/>
                              </a:solidFill>
                              <a:effectLst/>
                            </a:rPr>
                            <a:t>) </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f) -xy</a:t>
                          </a:r>
                          <a:r>
                            <a:rPr lang="es-ES" sz="1800" b="0" baseline="30000" dirty="0">
                              <a:solidFill>
                                <a:schemeClr val="bg1"/>
                              </a:solidFill>
                              <a:effectLst/>
                            </a:rPr>
                            <a:t>3</a:t>
                          </a:r>
                          <a:r>
                            <a:rPr lang="es-ES" sz="1800" b="0" dirty="0">
                              <a:solidFill>
                                <a:schemeClr val="bg1"/>
                              </a:solidFill>
                              <a:effectLst/>
                              <a:sym typeface="Symbol" pitchFamily="2" charset="2"/>
                            </a:rPr>
                            <a:t></a:t>
                          </a:r>
                          <a:r>
                            <a:rPr lang="es-ES" sz="1800" b="0" dirty="0">
                              <a:solidFill>
                                <a:schemeClr val="bg1"/>
                              </a:solidFill>
                              <a:effectLst/>
                            </a:rPr>
                            <a:t>3y</a:t>
                          </a:r>
                          <a:r>
                            <a:rPr lang="es-ES" sz="1800" b="0" baseline="30000" dirty="0">
                              <a:solidFill>
                                <a:schemeClr val="bg1"/>
                              </a:solidFill>
                              <a:effectLst/>
                            </a:rPr>
                            <a:t>3</a:t>
                          </a:r>
                          <a:r>
                            <a:rPr lang="es-ES" sz="1800" b="0" dirty="0">
                              <a:solidFill>
                                <a:schemeClr val="bg1"/>
                              </a:solidFill>
                              <a:effectLst/>
                            </a:rPr>
                            <a:t>  </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g) 8m</a:t>
                          </a:r>
                          <a:r>
                            <a:rPr lang="es-ES" sz="1800" b="0" baseline="30000" dirty="0">
                              <a:solidFill>
                                <a:schemeClr val="bg1"/>
                              </a:solidFill>
                              <a:effectLst/>
                            </a:rPr>
                            <a:t>6 </a:t>
                          </a:r>
                          <a:r>
                            <a:rPr lang="es-ES" sz="1800" b="0" dirty="0">
                              <a:solidFill>
                                <a:schemeClr val="bg1"/>
                              </a:solidFill>
                              <a:effectLst/>
                            </a:rPr>
                            <a:t>: 2m</a:t>
                          </a:r>
                          <a:r>
                            <a:rPr lang="es-ES" sz="1800" b="0" baseline="30000" dirty="0">
                              <a:solidFill>
                                <a:schemeClr val="bg1"/>
                              </a:solidFill>
                              <a:effectLst/>
                            </a:rPr>
                            <a:t>2</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h) 3u-5u+u</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17684690"/>
                      </a:ext>
                    </a:extLst>
                  </a:tr>
                </a:tbl>
              </a:graphicData>
            </a:graphic>
          </p:graphicFrame>
        </mc:Choice>
        <mc:Fallback xmlns="">
          <p:graphicFrame>
            <p:nvGraphicFramePr>
              <p:cNvPr id="2" name="Tabla 1">
                <a:extLst>
                  <a:ext uri="{FF2B5EF4-FFF2-40B4-BE49-F238E27FC236}">
                    <a16:creationId xmlns:a16="http://schemas.microsoft.com/office/drawing/2014/main" id="{E900E403-69F3-1D41-A6B4-3D79B27BC4D9}"/>
                  </a:ext>
                </a:extLst>
              </p:cNvPr>
              <p:cNvGraphicFramePr>
                <a:graphicFrameLocks noGrp="1"/>
              </p:cNvGraphicFramePr>
              <p:nvPr>
                <p:extLst>
                  <p:ext uri="{D42A27DB-BD31-4B8C-83A1-F6EECF244321}">
                    <p14:modId xmlns:p14="http://schemas.microsoft.com/office/powerpoint/2010/main" val="3827636172"/>
                  </p:ext>
                </p:extLst>
              </p:nvPr>
            </p:nvGraphicFramePr>
            <p:xfrm>
              <a:off x="539552" y="1916832"/>
              <a:ext cx="7848873" cy="3096344"/>
            </p:xfrm>
            <a:graphic>
              <a:graphicData uri="http://schemas.openxmlformats.org/drawingml/2006/table">
                <a:tbl>
                  <a:tblPr firstRow="1" firstCol="1" bandRow="1">
                    <a:tableStyleId>{5C22544A-7EE6-4342-B048-85BDC9FD1C3A}</a:tableStyleId>
                  </a:tblPr>
                  <a:tblGrid>
                    <a:gridCol w="2160240">
                      <a:extLst>
                        <a:ext uri="{9D8B030D-6E8A-4147-A177-3AD203B41FA5}">
                          <a16:colId xmlns:a16="http://schemas.microsoft.com/office/drawing/2014/main" val="974227862"/>
                        </a:ext>
                      </a:extLst>
                    </a:gridCol>
                    <a:gridCol w="1763446">
                      <a:extLst>
                        <a:ext uri="{9D8B030D-6E8A-4147-A177-3AD203B41FA5}">
                          <a16:colId xmlns:a16="http://schemas.microsoft.com/office/drawing/2014/main" val="1980755056"/>
                        </a:ext>
                      </a:extLst>
                    </a:gridCol>
                    <a:gridCol w="2124986">
                      <a:extLst>
                        <a:ext uri="{9D8B030D-6E8A-4147-A177-3AD203B41FA5}">
                          <a16:colId xmlns:a16="http://schemas.microsoft.com/office/drawing/2014/main" val="1488406886"/>
                        </a:ext>
                      </a:extLst>
                    </a:gridCol>
                    <a:gridCol w="1800201">
                      <a:extLst>
                        <a:ext uri="{9D8B030D-6E8A-4147-A177-3AD203B41FA5}">
                          <a16:colId xmlns:a16="http://schemas.microsoft.com/office/drawing/2014/main" val="2966560093"/>
                        </a:ext>
                      </a:extLst>
                    </a:gridCol>
                  </a:tblGrid>
                  <a:tr h="1491763">
                    <a:tc>
                      <a:txBody>
                        <a:bodyPr/>
                        <a:lstStyle/>
                        <a:p>
                          <a:pPr>
                            <a:spcBef>
                              <a:spcPts val="600"/>
                            </a:spcBef>
                            <a:spcAft>
                              <a:spcPts val="600"/>
                            </a:spcAft>
                          </a:pPr>
                          <a:r>
                            <a:rPr lang="es-ES" sz="1800" b="0" dirty="0">
                              <a:solidFill>
                                <a:schemeClr val="bg1"/>
                              </a:solidFill>
                              <a:effectLst/>
                            </a:rPr>
                            <a:t>a) 2x</a:t>
                          </a:r>
                          <a:r>
                            <a:rPr lang="es-ES" sz="1800" b="0" dirty="0">
                              <a:solidFill>
                                <a:schemeClr val="bg1"/>
                              </a:solidFill>
                              <a:effectLst/>
                              <a:sym typeface="Symbol" pitchFamily="2" charset="2"/>
                            </a:rPr>
                            <a:t></a:t>
                          </a:r>
                          <a:r>
                            <a:rPr lang="es-ES" sz="1800" b="0" dirty="0">
                              <a:solidFill>
                                <a:schemeClr val="bg1"/>
                              </a:solidFill>
                              <a:effectLst/>
                            </a:rPr>
                            <a:t>5x </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b) (-a) </a:t>
                          </a:r>
                          <a:r>
                            <a:rPr lang="es-ES" sz="1800" b="0" dirty="0">
                              <a:solidFill>
                                <a:schemeClr val="bg1"/>
                              </a:solidFill>
                              <a:effectLst/>
                              <a:sym typeface="Symbol" pitchFamily="2" charset="2"/>
                            </a:rPr>
                            <a:t></a:t>
                          </a:r>
                          <a:r>
                            <a:rPr lang="es-ES" sz="1800" b="0" dirty="0">
                              <a:solidFill>
                                <a:schemeClr val="bg1"/>
                              </a:solidFill>
                              <a:effectLst/>
                            </a:rPr>
                            <a:t> 3a </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184524" t="-5085" r="-84524" b="-108475"/>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336620" t="-5085" b="-108475"/>
                          </a:stretch>
                        </a:blipFill>
                      </a:tcPr>
                    </a:tc>
                    <a:extLst>
                      <a:ext uri="{0D108BD9-81ED-4DB2-BD59-A6C34878D82A}">
                        <a16:rowId xmlns:a16="http://schemas.microsoft.com/office/drawing/2014/main" val="3613350464"/>
                      </a:ext>
                    </a:extLst>
                  </a:tr>
                  <a:tr h="1604581">
                    <a:tc>
                      <a:txBody>
                        <a:bodyPr/>
                        <a:lstStyle/>
                        <a:p>
                          <a:pPr>
                            <a:spcBef>
                              <a:spcPts val="600"/>
                            </a:spcBef>
                            <a:spcAft>
                              <a:spcPts val="600"/>
                            </a:spcAft>
                          </a:pPr>
                          <a:r>
                            <a:rPr lang="es-ES" sz="1800" b="0" dirty="0">
                              <a:solidFill>
                                <a:schemeClr val="bg1"/>
                              </a:solidFill>
                              <a:effectLst/>
                            </a:rPr>
                            <a:t>e) (-3x</a:t>
                          </a:r>
                          <a:r>
                            <a:rPr lang="es-ES" sz="1800" b="0" baseline="30000" dirty="0">
                              <a:solidFill>
                                <a:schemeClr val="bg1"/>
                              </a:solidFill>
                              <a:effectLst/>
                            </a:rPr>
                            <a:t>2</a:t>
                          </a:r>
                          <a:r>
                            <a:rPr lang="es-ES" sz="1800" b="0" dirty="0">
                              <a:solidFill>
                                <a:schemeClr val="bg1"/>
                              </a:solidFill>
                              <a:effectLst/>
                            </a:rPr>
                            <a:t>) </a:t>
                          </a:r>
                          <a:r>
                            <a:rPr lang="es-ES" sz="1800" b="0" dirty="0">
                              <a:solidFill>
                                <a:schemeClr val="bg1"/>
                              </a:solidFill>
                              <a:effectLst/>
                              <a:sym typeface="Symbol" pitchFamily="2" charset="2"/>
                            </a:rPr>
                            <a:t></a:t>
                          </a:r>
                          <a:r>
                            <a:rPr lang="es-ES" sz="1800" b="0" dirty="0">
                              <a:solidFill>
                                <a:schemeClr val="bg1"/>
                              </a:solidFill>
                              <a:effectLst/>
                            </a:rPr>
                            <a:t> (-2x</a:t>
                          </a:r>
                          <a:r>
                            <a:rPr lang="es-ES" sz="1800" b="0" baseline="30000" dirty="0">
                              <a:solidFill>
                                <a:schemeClr val="bg1"/>
                              </a:solidFill>
                              <a:effectLst/>
                            </a:rPr>
                            <a:t>7</a:t>
                          </a:r>
                          <a:r>
                            <a:rPr lang="es-ES" sz="1800" b="0" dirty="0">
                              <a:solidFill>
                                <a:schemeClr val="bg1"/>
                              </a:solidFill>
                              <a:effectLst/>
                            </a:rPr>
                            <a:t>) </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f) -xy</a:t>
                          </a:r>
                          <a:r>
                            <a:rPr lang="es-ES" sz="1800" b="0" baseline="30000" dirty="0">
                              <a:solidFill>
                                <a:schemeClr val="bg1"/>
                              </a:solidFill>
                              <a:effectLst/>
                            </a:rPr>
                            <a:t>3</a:t>
                          </a:r>
                          <a:r>
                            <a:rPr lang="es-ES" sz="1800" b="0" dirty="0">
                              <a:solidFill>
                                <a:schemeClr val="bg1"/>
                              </a:solidFill>
                              <a:effectLst/>
                              <a:sym typeface="Symbol" pitchFamily="2" charset="2"/>
                            </a:rPr>
                            <a:t></a:t>
                          </a:r>
                          <a:r>
                            <a:rPr lang="es-ES" sz="1800" b="0" dirty="0">
                              <a:solidFill>
                                <a:schemeClr val="bg1"/>
                              </a:solidFill>
                              <a:effectLst/>
                            </a:rPr>
                            <a:t>3y</a:t>
                          </a:r>
                          <a:r>
                            <a:rPr lang="es-ES" sz="1800" b="0" baseline="30000" dirty="0">
                              <a:solidFill>
                                <a:schemeClr val="bg1"/>
                              </a:solidFill>
                              <a:effectLst/>
                            </a:rPr>
                            <a:t>3</a:t>
                          </a:r>
                          <a:r>
                            <a:rPr lang="es-ES" sz="1800" b="0" dirty="0">
                              <a:solidFill>
                                <a:schemeClr val="bg1"/>
                              </a:solidFill>
                              <a:effectLst/>
                            </a:rPr>
                            <a:t>  </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g) 8m</a:t>
                          </a:r>
                          <a:r>
                            <a:rPr lang="es-ES" sz="1800" b="0" baseline="30000" dirty="0">
                              <a:solidFill>
                                <a:schemeClr val="bg1"/>
                              </a:solidFill>
                              <a:effectLst/>
                            </a:rPr>
                            <a:t>6 </a:t>
                          </a:r>
                          <a:r>
                            <a:rPr lang="es-ES" sz="1800" b="0" dirty="0">
                              <a:solidFill>
                                <a:schemeClr val="bg1"/>
                              </a:solidFill>
                              <a:effectLst/>
                            </a:rPr>
                            <a:t>: 2m</a:t>
                          </a:r>
                          <a:r>
                            <a:rPr lang="es-ES" sz="1800" b="0" baseline="30000" dirty="0">
                              <a:solidFill>
                                <a:schemeClr val="bg1"/>
                              </a:solidFill>
                              <a:effectLst/>
                            </a:rPr>
                            <a:t>2</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dirty="0">
                              <a:solidFill>
                                <a:schemeClr val="bg1"/>
                              </a:solidFill>
                              <a:effectLst/>
                            </a:rPr>
                            <a:t>h) 3u-5u+u</a:t>
                          </a:r>
                          <a:endParaRPr lang="es-ES" sz="18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17684690"/>
                      </a:ext>
                    </a:extLst>
                  </a:tr>
                </a:tbl>
              </a:graphicData>
            </a:graphic>
          </p:graphicFrame>
        </mc:Fallback>
      </mc:AlternateContent>
    </p:spTree>
    <p:extLst>
      <p:ext uri="{BB962C8B-B14F-4D97-AF65-F5344CB8AC3E}">
        <p14:creationId xmlns:p14="http://schemas.microsoft.com/office/powerpoint/2010/main" val="36762705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Propuestos.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CuadroTexto 5">
            <a:extLst>
              <a:ext uri="{FF2B5EF4-FFF2-40B4-BE49-F238E27FC236}">
                <a16:creationId xmlns:a16="http://schemas.microsoft.com/office/drawing/2014/main" id="{96EBFE35-2535-2746-9CF7-38C537016CFB}"/>
              </a:ext>
            </a:extLst>
          </p:cNvPr>
          <p:cNvSpPr txBox="1"/>
          <p:nvPr/>
        </p:nvSpPr>
        <p:spPr>
          <a:xfrm>
            <a:off x="727788" y="1073913"/>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22</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9B46C3F8-9568-2344-98B9-C8AB757258CE}"/>
                  </a:ext>
                </a:extLst>
              </p:cNvPr>
              <p:cNvGraphicFramePr>
                <a:graphicFrameLocks noGrp="1"/>
              </p:cNvGraphicFramePr>
              <p:nvPr>
                <p:extLst>
                  <p:ext uri="{D42A27DB-BD31-4B8C-83A1-F6EECF244321}">
                    <p14:modId xmlns:p14="http://schemas.microsoft.com/office/powerpoint/2010/main" val="1501772069"/>
                  </p:ext>
                </p:extLst>
              </p:nvPr>
            </p:nvGraphicFramePr>
            <p:xfrm>
              <a:off x="705678" y="1700808"/>
              <a:ext cx="7732644" cy="4536506"/>
            </p:xfrm>
            <a:graphic>
              <a:graphicData uri="http://schemas.openxmlformats.org/drawingml/2006/table">
                <a:tbl>
                  <a:tblPr firstRow="1" firstCol="1" bandRow="1">
                    <a:tableStyleId>{5C22544A-7EE6-4342-B048-85BDC9FD1C3A}</a:tableStyleId>
                  </a:tblPr>
                  <a:tblGrid>
                    <a:gridCol w="2500512">
                      <a:extLst>
                        <a:ext uri="{9D8B030D-6E8A-4147-A177-3AD203B41FA5}">
                          <a16:colId xmlns:a16="http://schemas.microsoft.com/office/drawing/2014/main" val="3404438750"/>
                        </a:ext>
                      </a:extLst>
                    </a:gridCol>
                    <a:gridCol w="2578811">
                      <a:extLst>
                        <a:ext uri="{9D8B030D-6E8A-4147-A177-3AD203B41FA5}">
                          <a16:colId xmlns:a16="http://schemas.microsoft.com/office/drawing/2014/main" val="1374983055"/>
                        </a:ext>
                      </a:extLst>
                    </a:gridCol>
                    <a:gridCol w="2653321">
                      <a:extLst>
                        <a:ext uri="{9D8B030D-6E8A-4147-A177-3AD203B41FA5}">
                          <a16:colId xmlns:a16="http://schemas.microsoft.com/office/drawing/2014/main" val="1400385948"/>
                        </a:ext>
                      </a:extLst>
                    </a:gridCol>
                  </a:tblGrid>
                  <a:tr h="704472">
                    <a:tc>
                      <a:txBody>
                        <a:bodyPr/>
                        <a:lstStyle/>
                        <a:p>
                          <a:pPr>
                            <a:spcBef>
                              <a:spcPts val="300"/>
                            </a:spcBef>
                            <a:spcAft>
                              <a:spcPts val="300"/>
                            </a:spcAft>
                          </a:pPr>
                          <a:r>
                            <a:rPr lang="es-ES" sz="1800" b="0">
                              <a:solidFill>
                                <a:schemeClr val="bg1"/>
                              </a:solidFill>
                              <a:effectLst/>
                            </a:rPr>
                            <a:t>a) 3n + 5n -2n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g) 9xy</a:t>
                          </a:r>
                          <a:r>
                            <a:rPr lang="es-ES" sz="1800" b="0" baseline="30000">
                              <a:solidFill>
                                <a:schemeClr val="bg1"/>
                              </a:solidFill>
                              <a:effectLst/>
                            </a:rPr>
                            <a:t>2</a:t>
                          </a:r>
                          <a:r>
                            <a:rPr lang="es-ES" sz="1800" b="0">
                              <a:solidFill>
                                <a:schemeClr val="bg1"/>
                              </a:solidFill>
                              <a:effectLst/>
                            </a:rPr>
                            <a:t> : 3xy</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m) 2x </a:t>
                          </a:r>
                          <a:r>
                            <a:rPr lang="es-ES" sz="1800" b="0">
                              <a:solidFill>
                                <a:schemeClr val="bg1"/>
                              </a:solidFill>
                              <a:effectLst/>
                              <a:sym typeface="Symbol" pitchFamily="2" charset="2"/>
                            </a:rPr>
                            <a:t></a:t>
                          </a:r>
                          <a:r>
                            <a:rPr lang="es-ES" sz="1800" b="0">
                              <a:solidFill>
                                <a:schemeClr val="bg1"/>
                              </a:solidFill>
                              <a:effectLst/>
                            </a:rPr>
                            <a:t> 4y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16619117"/>
                      </a:ext>
                    </a:extLst>
                  </a:tr>
                  <a:tr h="704472">
                    <a:tc>
                      <a:txBody>
                        <a:bodyPr/>
                        <a:lstStyle/>
                        <a:p>
                          <a:pPr>
                            <a:spcBef>
                              <a:spcPts val="300"/>
                            </a:spcBef>
                            <a:spcAft>
                              <a:spcPts val="300"/>
                            </a:spcAft>
                          </a:pPr>
                          <a:r>
                            <a:rPr lang="es-ES" sz="1800" b="0">
                              <a:solidFill>
                                <a:schemeClr val="bg1"/>
                              </a:solidFill>
                              <a:effectLst/>
                            </a:rPr>
                            <a:t>b) 6x</a:t>
                          </a:r>
                          <a:r>
                            <a:rPr lang="es-ES" sz="1800" b="0" baseline="30000">
                              <a:solidFill>
                                <a:schemeClr val="bg1"/>
                              </a:solidFill>
                              <a:effectLst/>
                            </a:rPr>
                            <a:t>3</a:t>
                          </a:r>
                          <a:r>
                            <a:rPr lang="es-ES" sz="1800" b="0">
                              <a:solidFill>
                                <a:schemeClr val="bg1"/>
                              </a:solidFill>
                              <a:effectLst/>
                            </a:rPr>
                            <a:t>y – 4 x</a:t>
                          </a:r>
                          <a:r>
                            <a:rPr lang="es-ES" sz="1800" b="0" baseline="30000">
                              <a:solidFill>
                                <a:schemeClr val="bg1"/>
                              </a:solidFill>
                              <a:effectLst/>
                            </a:rPr>
                            <a:t>3</a:t>
                          </a:r>
                          <a:r>
                            <a:rPr lang="es-ES" sz="1800" b="0">
                              <a:solidFill>
                                <a:schemeClr val="bg1"/>
                              </a:solidFill>
                              <a:effectLst/>
                            </a:rPr>
                            <a:t>y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h) 5a</a:t>
                          </a:r>
                          <a:r>
                            <a:rPr lang="es-ES" sz="1800" b="0" baseline="30000">
                              <a:solidFill>
                                <a:schemeClr val="bg1"/>
                              </a:solidFill>
                              <a:effectLst/>
                            </a:rPr>
                            <a:t>2</a:t>
                          </a:r>
                          <a:r>
                            <a:rPr lang="es-ES" sz="1800" b="0">
                              <a:solidFill>
                                <a:schemeClr val="bg1"/>
                              </a:solidFill>
                              <a:effectLst/>
                            </a:rPr>
                            <a:t>b </a:t>
                          </a:r>
                          <a:r>
                            <a:rPr lang="es-ES" sz="1800" b="0">
                              <a:solidFill>
                                <a:schemeClr val="bg1"/>
                              </a:solidFill>
                              <a:effectLst/>
                              <a:sym typeface="Symbol" pitchFamily="2" charset="2"/>
                            </a:rPr>
                            <a:t></a:t>
                          </a:r>
                          <a:r>
                            <a:rPr lang="es-ES" sz="1800" b="0">
                              <a:solidFill>
                                <a:schemeClr val="bg1"/>
                              </a:solidFill>
                              <a:effectLst/>
                            </a:rPr>
                            <a:t> 4ab</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n) 3x + 4x</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40871056"/>
                      </a:ext>
                    </a:extLst>
                  </a:tr>
                  <a:tr h="704472">
                    <a:tc>
                      <a:txBody>
                        <a:bodyPr/>
                        <a:lstStyle/>
                        <a:p>
                          <a:pPr>
                            <a:spcBef>
                              <a:spcPts val="300"/>
                            </a:spcBef>
                            <a:spcAft>
                              <a:spcPts val="300"/>
                            </a:spcAft>
                          </a:pPr>
                          <a:r>
                            <a:rPr lang="es-ES" sz="1800" b="0">
                              <a:solidFill>
                                <a:schemeClr val="bg1"/>
                              </a:solidFill>
                              <a:effectLst/>
                            </a:rPr>
                            <a:t>c) 4xy</a:t>
                          </a:r>
                          <a:r>
                            <a:rPr lang="es-ES" sz="1800" b="0" baseline="30000">
                              <a:solidFill>
                                <a:schemeClr val="bg1"/>
                              </a:solidFill>
                              <a:effectLst/>
                            </a:rPr>
                            <a:t>2</a:t>
                          </a:r>
                          <a:r>
                            <a:rPr lang="es-ES" sz="1800" b="0">
                              <a:solidFill>
                                <a:schemeClr val="bg1"/>
                              </a:solidFill>
                              <a:effectLst/>
                            </a:rPr>
                            <a:t>z – 3xy</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i) 6x</a:t>
                          </a:r>
                          <a:r>
                            <a:rPr lang="es-ES" sz="1800" b="0" baseline="30000">
                              <a:solidFill>
                                <a:schemeClr val="bg1"/>
                              </a:solidFill>
                              <a:effectLst/>
                            </a:rPr>
                            <a:t>2</a:t>
                          </a:r>
                          <a:r>
                            <a:rPr lang="es-ES" sz="1800" b="0">
                              <a:solidFill>
                                <a:schemeClr val="bg1"/>
                              </a:solidFill>
                              <a:effectLst/>
                            </a:rPr>
                            <a:t>y</a:t>
                          </a:r>
                          <a:r>
                            <a:rPr lang="es-ES" sz="1800" b="0" baseline="30000">
                              <a:solidFill>
                                <a:schemeClr val="bg1"/>
                              </a:solidFill>
                              <a:effectLst/>
                            </a:rPr>
                            <a:t>3</a:t>
                          </a:r>
                          <a:r>
                            <a:rPr lang="es-ES" sz="1800" b="0">
                              <a:solidFill>
                                <a:schemeClr val="bg1"/>
                              </a:solidFill>
                              <a:effectLst/>
                            </a:rPr>
                            <a:t>z : 3xy</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o) 12x : 4x </a:t>
                          </a:r>
                          <a:r>
                            <a:rPr lang="es-ES" sz="1800" b="0">
                              <a:solidFill>
                                <a:schemeClr val="bg1"/>
                              </a:solidFill>
                              <a:effectLst/>
                              <a:sym typeface="Symbol" pitchFamily="2" charset="2"/>
                            </a:rPr>
                            <a:t></a:t>
                          </a:r>
                          <a:r>
                            <a:rPr lang="es-ES" sz="1800" b="0">
                              <a:solidFill>
                                <a:schemeClr val="bg1"/>
                              </a:solidFill>
                              <a:effectLst/>
                            </a:rPr>
                            <a:t> 3x</a:t>
                          </a:r>
                          <a:r>
                            <a:rPr lang="es-ES" sz="1800" b="0" baseline="30000">
                              <a:solidFill>
                                <a:schemeClr val="bg1"/>
                              </a:solidFill>
                              <a:effectLst/>
                            </a:rPr>
                            <a:t>3</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0638065"/>
                      </a:ext>
                    </a:extLst>
                  </a:tr>
                  <a:tr h="859309">
                    <a:tc>
                      <a:txBody>
                        <a:bodyPr/>
                        <a:lstStyle/>
                        <a:p>
                          <a:pPr>
                            <a:spcBef>
                              <a:spcPts val="300"/>
                            </a:spcBef>
                            <a:spcAft>
                              <a:spcPts val="300"/>
                            </a:spcAft>
                          </a:pPr>
                          <a:r>
                            <a:rPr lang="es-ES" sz="1800" b="0">
                              <a:solidFill>
                                <a:schemeClr val="bg1"/>
                              </a:solidFill>
                              <a:effectLst/>
                            </a:rPr>
                            <a:t>d) 2a</a:t>
                          </a:r>
                          <a:r>
                            <a:rPr lang="es-ES" sz="1800" b="0" baseline="30000">
                              <a:solidFill>
                                <a:schemeClr val="bg1"/>
                              </a:solidFill>
                              <a:effectLst/>
                            </a:rPr>
                            <a:t>2</a:t>
                          </a:r>
                          <a:r>
                            <a:rPr lang="es-ES" sz="1800" b="0">
                              <a:solidFill>
                                <a:schemeClr val="bg1"/>
                              </a:solidFill>
                              <a:effectLst/>
                            </a:rPr>
                            <a:t>b</a:t>
                          </a:r>
                          <a:r>
                            <a:rPr lang="es-ES" sz="1800" b="0" baseline="30000">
                              <a:solidFill>
                                <a:schemeClr val="bg1"/>
                              </a:solidFill>
                              <a:effectLst/>
                            </a:rPr>
                            <a:t>5</a:t>
                          </a:r>
                          <a:r>
                            <a:rPr lang="es-ES" sz="1800" b="0">
                              <a:solidFill>
                                <a:schemeClr val="bg1"/>
                              </a:solidFill>
                              <a:effectLst/>
                            </a:rPr>
                            <a:t> - 6 a</a:t>
                          </a:r>
                          <a:r>
                            <a:rPr lang="es-ES" sz="1800" b="0" baseline="30000">
                              <a:solidFill>
                                <a:schemeClr val="bg1"/>
                              </a:solidFill>
                              <a:effectLst/>
                            </a:rPr>
                            <a:t>2</a:t>
                          </a:r>
                          <a:r>
                            <a:rPr lang="es-ES" sz="1800" b="0">
                              <a:solidFill>
                                <a:schemeClr val="bg1"/>
                              </a:solidFill>
                              <a:effectLst/>
                            </a:rPr>
                            <a:t>b</a:t>
                          </a:r>
                          <a:r>
                            <a:rPr lang="es-ES" sz="1800" b="0" baseline="30000">
                              <a:solidFill>
                                <a:schemeClr val="bg1"/>
                              </a:solidFill>
                              <a:effectLst/>
                            </a:rPr>
                            <a:t>5</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j) 5ab </a:t>
                          </a:r>
                          <a:r>
                            <a:rPr lang="es-ES" sz="1800" b="0">
                              <a:solidFill>
                                <a:schemeClr val="bg1"/>
                              </a:solidFill>
                              <a:effectLst/>
                              <a:sym typeface="Symbol" pitchFamily="2" charset="2"/>
                            </a:rPr>
                            <a:t></a:t>
                          </a:r>
                          <a:r>
                            <a:rPr lang="es-ES" sz="1800" b="0">
                              <a:solidFill>
                                <a:schemeClr val="bg1"/>
                              </a:solidFill>
                              <a:effectLst/>
                            </a:rPr>
                            <a:t> 4b : 2b</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p) 6x</a:t>
                          </a:r>
                          <a:r>
                            <a:rPr lang="es-ES" sz="1800" b="0" baseline="30000">
                              <a:solidFill>
                                <a:schemeClr val="bg1"/>
                              </a:solidFill>
                              <a:effectLst/>
                            </a:rPr>
                            <a:t>4</a:t>
                          </a:r>
                          <a:r>
                            <a:rPr lang="es-ES" sz="1800" b="0">
                              <a:solidFill>
                                <a:schemeClr val="bg1"/>
                              </a:solidFill>
                              <a:effectLst/>
                            </a:rPr>
                            <a:t>y : 2x</a:t>
                          </a:r>
                          <a:r>
                            <a:rPr lang="es-ES" sz="1800" b="0" baseline="30000">
                              <a:solidFill>
                                <a:schemeClr val="bg1"/>
                              </a:solidFill>
                              <a:effectLst/>
                            </a:rPr>
                            <a:t>3</a:t>
                          </a:r>
                          <a:r>
                            <a:rPr lang="es-ES" sz="1800" b="0">
                              <a:solidFill>
                                <a:schemeClr val="bg1"/>
                              </a:solidFill>
                              <a:effectLst/>
                            </a:rPr>
                            <a:t>y </a:t>
                          </a:r>
                          <a:r>
                            <a:rPr lang="es-ES" sz="1800" b="0">
                              <a:solidFill>
                                <a:schemeClr val="bg1"/>
                              </a:solidFill>
                              <a:effectLst/>
                              <a:sym typeface="Symbol" pitchFamily="2" charset="2"/>
                            </a:rPr>
                            <a:t></a:t>
                          </a:r>
                          <a14:m>
                            <m:oMath xmlns:m="http://schemas.openxmlformats.org/officeDocument/2006/math">
                              <m:f>
                                <m:fPr>
                                  <m:ctrlPr>
                                    <a:rPr lang="es-ES" sz="1800" b="0" i="1">
                                      <a:solidFill>
                                        <a:schemeClr val="bg1"/>
                                      </a:solidFill>
                                      <a:effectLst/>
                                      <a:latin typeface="Cambria Math" panose="02040503050406030204" pitchFamily="18" charset="0"/>
                                    </a:rPr>
                                  </m:ctrlPr>
                                </m:fPr>
                                <m:num>
                                  <m:r>
                                    <a:rPr lang="es-ES" sz="1800" b="0" i="1" smtClean="0">
                                      <a:solidFill>
                                        <a:schemeClr val="bg1"/>
                                      </a:solidFill>
                                      <a:effectLst/>
                                      <a:latin typeface="Cambria Math" panose="02040503050406030204" pitchFamily="18" charset="0"/>
                                    </a:rPr>
                                    <m:t>1</m:t>
                                  </m:r>
                                </m:num>
                                <m:den>
                                  <m:r>
                                    <a:rPr lang="es-ES" sz="1800" b="0" i="1" smtClean="0">
                                      <a:solidFill>
                                        <a:schemeClr val="bg1"/>
                                      </a:solidFill>
                                      <a:effectLst/>
                                      <a:latin typeface="Cambria Math" panose="02040503050406030204" pitchFamily="18" charset="0"/>
                                    </a:rPr>
                                    <m:t>2</m:t>
                                  </m:r>
                                </m:den>
                              </m:f>
                            </m:oMath>
                          </a14:m>
                          <a:r>
                            <a:rPr lang="es-ES" sz="1800" b="0">
                              <a:solidFill>
                                <a:schemeClr val="bg1"/>
                              </a:solidFill>
                              <a:effectLst/>
                            </a:rPr>
                            <a:t>x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0646432"/>
                      </a:ext>
                    </a:extLst>
                  </a:tr>
                  <a:tr h="859309">
                    <a:tc>
                      <a:txBody>
                        <a:bodyPr/>
                        <a:lstStyle/>
                        <a:p>
                          <a:pPr>
                            <a:spcBef>
                              <a:spcPts val="300"/>
                            </a:spcBef>
                            <a:spcAft>
                              <a:spcPts val="300"/>
                            </a:spcAft>
                          </a:pPr>
                          <a:r>
                            <a:rPr lang="es-ES" sz="1800" b="0">
                              <a:solidFill>
                                <a:schemeClr val="bg1"/>
                              </a:solidFill>
                              <a:effectLst/>
                            </a:rPr>
                            <a:t>e) </a:t>
                          </a:r>
                          <a14:m>
                            <m:oMath xmlns:m="http://schemas.openxmlformats.org/officeDocument/2006/math">
                              <m:f>
                                <m:fPr>
                                  <m:ctrlPr>
                                    <a:rPr lang="es-ES" sz="1800" b="0" i="1">
                                      <a:solidFill>
                                        <a:schemeClr val="bg1"/>
                                      </a:solidFill>
                                      <a:effectLst/>
                                      <a:latin typeface="Cambria Math" panose="02040503050406030204" pitchFamily="18" charset="0"/>
                                    </a:rPr>
                                  </m:ctrlPr>
                                </m:fPr>
                                <m:num>
                                  <m:r>
                                    <a:rPr lang="es-ES" sz="1800" b="0" i="1" smtClean="0">
                                      <a:solidFill>
                                        <a:schemeClr val="bg1"/>
                                      </a:solidFill>
                                      <a:effectLst/>
                                      <a:latin typeface="Cambria Math" panose="02040503050406030204" pitchFamily="18" charset="0"/>
                                    </a:rPr>
                                    <m:t>1</m:t>
                                  </m:r>
                                </m:num>
                                <m:den>
                                  <m:r>
                                    <a:rPr lang="es-ES" sz="1800" b="0" i="1" smtClean="0">
                                      <a:solidFill>
                                        <a:schemeClr val="bg1"/>
                                      </a:solidFill>
                                      <a:effectLst/>
                                      <a:latin typeface="Cambria Math" panose="02040503050406030204" pitchFamily="18" charset="0"/>
                                    </a:rPr>
                                    <m:t>2</m:t>
                                  </m:r>
                                </m:den>
                              </m:f>
                            </m:oMath>
                          </a14:m>
                          <a:r>
                            <a:rPr lang="es-ES" sz="1800" b="0">
                              <a:solidFill>
                                <a:schemeClr val="bg1"/>
                              </a:solidFill>
                              <a:effectLst/>
                            </a:rPr>
                            <a:t>xy + </a:t>
                          </a:r>
                          <a14:m>
                            <m:oMath xmlns:m="http://schemas.openxmlformats.org/officeDocument/2006/math">
                              <m:f>
                                <m:fPr>
                                  <m:ctrlPr>
                                    <a:rPr lang="es-ES" sz="1800" b="0" i="1">
                                      <a:solidFill>
                                        <a:schemeClr val="bg1"/>
                                      </a:solidFill>
                                      <a:effectLst/>
                                      <a:latin typeface="Cambria Math" panose="02040503050406030204" pitchFamily="18" charset="0"/>
                                    </a:rPr>
                                  </m:ctrlPr>
                                </m:fPr>
                                <m:num>
                                  <m:r>
                                    <a:rPr lang="es-ES" sz="1800" b="0" i="1" smtClean="0">
                                      <a:solidFill>
                                        <a:schemeClr val="bg1"/>
                                      </a:solidFill>
                                      <a:effectLst/>
                                      <a:latin typeface="Cambria Math" panose="02040503050406030204" pitchFamily="18" charset="0"/>
                                    </a:rPr>
                                    <m:t>1</m:t>
                                  </m:r>
                                </m:num>
                                <m:den>
                                  <m:r>
                                    <a:rPr lang="es-ES" sz="1800" b="0" i="1" smtClean="0">
                                      <a:solidFill>
                                        <a:schemeClr val="bg1"/>
                                      </a:solidFill>
                                      <a:effectLst/>
                                      <a:latin typeface="Cambria Math" panose="02040503050406030204" pitchFamily="18" charset="0"/>
                                    </a:rPr>
                                    <m:t>2</m:t>
                                  </m:r>
                                </m:den>
                              </m:f>
                            </m:oMath>
                          </a14:m>
                          <a:r>
                            <a:rPr lang="es-ES" sz="1800" b="0">
                              <a:solidFill>
                                <a:schemeClr val="bg1"/>
                              </a:solidFill>
                              <a:effectLst/>
                            </a:rPr>
                            <a:t>xy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k) 2x </a:t>
                          </a:r>
                          <a:r>
                            <a:rPr lang="es-ES" sz="1800" b="0">
                              <a:solidFill>
                                <a:schemeClr val="bg1"/>
                              </a:solidFill>
                              <a:effectLst/>
                              <a:sym typeface="Symbol" pitchFamily="2" charset="2"/>
                            </a:rPr>
                            <a:t></a:t>
                          </a:r>
                          <a:r>
                            <a:rPr lang="es-ES" sz="1800" b="0">
                              <a:solidFill>
                                <a:schemeClr val="bg1"/>
                              </a:solidFill>
                              <a:effectLst/>
                            </a:rPr>
                            <a:t> 4y : 8x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q) 16x</a:t>
                          </a:r>
                          <a:r>
                            <a:rPr lang="es-ES" sz="1800" b="0" baseline="30000">
                              <a:solidFill>
                                <a:schemeClr val="bg1"/>
                              </a:solidFill>
                              <a:effectLst/>
                            </a:rPr>
                            <a:t>5</a:t>
                          </a:r>
                          <a:r>
                            <a:rPr lang="es-ES" sz="1800" b="0">
                              <a:solidFill>
                                <a:schemeClr val="bg1"/>
                              </a:solidFill>
                              <a:effectLst/>
                            </a:rPr>
                            <a:t>y</a:t>
                          </a:r>
                          <a:r>
                            <a:rPr lang="es-ES" sz="1800" b="0" baseline="30000">
                              <a:solidFill>
                                <a:schemeClr val="bg1"/>
                              </a:solidFill>
                              <a:effectLst/>
                            </a:rPr>
                            <a:t>2</a:t>
                          </a:r>
                          <a:r>
                            <a:rPr lang="es-ES" sz="1800" b="0">
                              <a:solidFill>
                                <a:schemeClr val="bg1"/>
                              </a:solidFill>
                              <a:effectLst/>
                            </a:rPr>
                            <a:t> : 4x</a:t>
                          </a:r>
                          <a:r>
                            <a:rPr lang="es-ES" sz="1800" b="0" baseline="30000">
                              <a:solidFill>
                                <a:schemeClr val="bg1"/>
                              </a:solidFill>
                              <a:effectLst/>
                            </a:rPr>
                            <a:t>2</a:t>
                          </a:r>
                          <a:r>
                            <a:rPr lang="es-ES" sz="1800" b="0">
                              <a:solidFill>
                                <a:schemeClr val="bg1"/>
                              </a:solidFill>
                              <a:effectLst/>
                            </a:rPr>
                            <a:t>y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43708726"/>
                      </a:ext>
                    </a:extLst>
                  </a:tr>
                  <a:tr h="704472">
                    <a:tc>
                      <a:txBody>
                        <a:bodyPr/>
                        <a:lstStyle/>
                        <a:p>
                          <a:pPr>
                            <a:spcBef>
                              <a:spcPts val="300"/>
                            </a:spcBef>
                            <a:spcAft>
                              <a:spcPts val="300"/>
                            </a:spcAft>
                          </a:pPr>
                          <a:r>
                            <a:rPr lang="es-ES" sz="1800" b="0">
                              <a:solidFill>
                                <a:schemeClr val="bg1"/>
                              </a:solidFill>
                              <a:effectLst/>
                            </a:rPr>
                            <a:t>f) 4x</a:t>
                          </a:r>
                          <a:r>
                            <a:rPr lang="es-ES" sz="1800" b="0" baseline="30000">
                              <a:solidFill>
                                <a:schemeClr val="bg1"/>
                              </a:solidFill>
                              <a:effectLst/>
                            </a:rPr>
                            <a:t>3</a:t>
                          </a:r>
                          <a:r>
                            <a:rPr lang="es-ES" sz="1800" b="0">
                              <a:solidFill>
                                <a:schemeClr val="bg1"/>
                              </a:solidFill>
                              <a:effectLst/>
                            </a:rPr>
                            <a:t> </a:t>
                          </a:r>
                          <a:r>
                            <a:rPr lang="es-ES" sz="1800" b="0">
                              <a:solidFill>
                                <a:schemeClr val="bg1"/>
                              </a:solidFill>
                              <a:effectLst/>
                              <a:sym typeface="Symbol" pitchFamily="2" charset="2"/>
                            </a:rPr>
                            <a:t></a:t>
                          </a:r>
                          <a:r>
                            <a:rPr lang="es-ES" sz="1800" b="0">
                              <a:solidFill>
                                <a:schemeClr val="bg1"/>
                              </a:solidFill>
                              <a:effectLst/>
                            </a:rPr>
                            <a:t> (-2x</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dirty="0">
                              <a:solidFill>
                                <a:schemeClr val="bg1"/>
                              </a:solidFill>
                              <a:effectLst/>
                            </a:rPr>
                            <a:t>l) 2x – 4y =</a:t>
                          </a:r>
                          <a:endParaRPr lang="es-ES" sz="18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dirty="0">
                              <a:solidFill>
                                <a:schemeClr val="bg1"/>
                              </a:solidFill>
                              <a:effectLst/>
                            </a:rPr>
                            <a:t>r) 2x</a:t>
                          </a:r>
                          <a:r>
                            <a:rPr lang="es-ES" sz="1800" b="0" baseline="30000" dirty="0">
                              <a:solidFill>
                                <a:schemeClr val="bg1"/>
                              </a:solidFill>
                              <a:effectLst/>
                            </a:rPr>
                            <a:t>3 </a:t>
                          </a:r>
                          <a:r>
                            <a:rPr lang="es-ES" sz="1800" b="0" dirty="0">
                              <a:solidFill>
                                <a:schemeClr val="bg1"/>
                              </a:solidFill>
                              <a:effectLst/>
                            </a:rPr>
                            <a:t>– 9x + 4x</a:t>
                          </a:r>
                          <a:r>
                            <a:rPr lang="es-ES" sz="1800" b="0" baseline="30000" dirty="0">
                              <a:solidFill>
                                <a:schemeClr val="bg1"/>
                              </a:solidFill>
                              <a:effectLst/>
                            </a:rPr>
                            <a:t>3 </a:t>
                          </a:r>
                          <a:r>
                            <a:rPr lang="es-ES" sz="1800" b="0" dirty="0">
                              <a:solidFill>
                                <a:schemeClr val="bg1"/>
                              </a:solidFill>
                              <a:effectLst/>
                            </a:rPr>
                            <a:t>=</a:t>
                          </a:r>
                          <a:endParaRPr lang="es-ES" sz="18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04184081"/>
                      </a:ext>
                    </a:extLst>
                  </a:tr>
                </a:tbl>
              </a:graphicData>
            </a:graphic>
          </p:graphicFrame>
        </mc:Choice>
        <mc:Fallback xmlns="">
          <p:graphicFrame>
            <p:nvGraphicFramePr>
              <p:cNvPr id="2" name="Tabla 1">
                <a:extLst>
                  <a:ext uri="{FF2B5EF4-FFF2-40B4-BE49-F238E27FC236}">
                    <a16:creationId xmlns:a16="http://schemas.microsoft.com/office/drawing/2014/main" id="{9B46C3F8-9568-2344-98B9-C8AB757258CE}"/>
                  </a:ext>
                </a:extLst>
              </p:cNvPr>
              <p:cNvGraphicFramePr>
                <a:graphicFrameLocks noGrp="1"/>
              </p:cNvGraphicFramePr>
              <p:nvPr>
                <p:extLst>
                  <p:ext uri="{D42A27DB-BD31-4B8C-83A1-F6EECF244321}">
                    <p14:modId xmlns:p14="http://schemas.microsoft.com/office/powerpoint/2010/main" val="1501772069"/>
                  </p:ext>
                </p:extLst>
              </p:nvPr>
            </p:nvGraphicFramePr>
            <p:xfrm>
              <a:off x="705678" y="1700808"/>
              <a:ext cx="7732644" cy="4536506"/>
            </p:xfrm>
            <a:graphic>
              <a:graphicData uri="http://schemas.openxmlformats.org/drawingml/2006/table">
                <a:tbl>
                  <a:tblPr firstRow="1" firstCol="1" bandRow="1">
                    <a:tableStyleId>{5C22544A-7EE6-4342-B048-85BDC9FD1C3A}</a:tableStyleId>
                  </a:tblPr>
                  <a:tblGrid>
                    <a:gridCol w="2500512">
                      <a:extLst>
                        <a:ext uri="{9D8B030D-6E8A-4147-A177-3AD203B41FA5}">
                          <a16:colId xmlns:a16="http://schemas.microsoft.com/office/drawing/2014/main" val="3404438750"/>
                        </a:ext>
                      </a:extLst>
                    </a:gridCol>
                    <a:gridCol w="2578811">
                      <a:extLst>
                        <a:ext uri="{9D8B030D-6E8A-4147-A177-3AD203B41FA5}">
                          <a16:colId xmlns:a16="http://schemas.microsoft.com/office/drawing/2014/main" val="1374983055"/>
                        </a:ext>
                      </a:extLst>
                    </a:gridCol>
                    <a:gridCol w="2653321">
                      <a:extLst>
                        <a:ext uri="{9D8B030D-6E8A-4147-A177-3AD203B41FA5}">
                          <a16:colId xmlns:a16="http://schemas.microsoft.com/office/drawing/2014/main" val="1400385948"/>
                        </a:ext>
                      </a:extLst>
                    </a:gridCol>
                  </a:tblGrid>
                  <a:tr h="704472">
                    <a:tc>
                      <a:txBody>
                        <a:bodyPr/>
                        <a:lstStyle/>
                        <a:p>
                          <a:pPr>
                            <a:spcBef>
                              <a:spcPts val="300"/>
                            </a:spcBef>
                            <a:spcAft>
                              <a:spcPts val="300"/>
                            </a:spcAft>
                          </a:pPr>
                          <a:r>
                            <a:rPr lang="es-ES" sz="1800" b="0">
                              <a:solidFill>
                                <a:schemeClr val="bg1"/>
                              </a:solidFill>
                              <a:effectLst/>
                            </a:rPr>
                            <a:t>a) 3n + 5n -2n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g) 9xy</a:t>
                          </a:r>
                          <a:r>
                            <a:rPr lang="es-ES" sz="1800" b="0" baseline="30000">
                              <a:solidFill>
                                <a:schemeClr val="bg1"/>
                              </a:solidFill>
                              <a:effectLst/>
                            </a:rPr>
                            <a:t>2</a:t>
                          </a:r>
                          <a:r>
                            <a:rPr lang="es-ES" sz="1800" b="0">
                              <a:solidFill>
                                <a:schemeClr val="bg1"/>
                              </a:solidFill>
                              <a:effectLst/>
                            </a:rPr>
                            <a:t> : 3xy</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m) 2x </a:t>
                          </a:r>
                          <a:r>
                            <a:rPr lang="es-ES" sz="1800" b="0">
                              <a:solidFill>
                                <a:schemeClr val="bg1"/>
                              </a:solidFill>
                              <a:effectLst/>
                              <a:sym typeface="Symbol" pitchFamily="2" charset="2"/>
                            </a:rPr>
                            <a:t></a:t>
                          </a:r>
                          <a:r>
                            <a:rPr lang="es-ES" sz="1800" b="0">
                              <a:solidFill>
                                <a:schemeClr val="bg1"/>
                              </a:solidFill>
                              <a:effectLst/>
                            </a:rPr>
                            <a:t> 4y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16619117"/>
                      </a:ext>
                    </a:extLst>
                  </a:tr>
                  <a:tr h="704472">
                    <a:tc>
                      <a:txBody>
                        <a:bodyPr/>
                        <a:lstStyle/>
                        <a:p>
                          <a:pPr>
                            <a:spcBef>
                              <a:spcPts val="300"/>
                            </a:spcBef>
                            <a:spcAft>
                              <a:spcPts val="300"/>
                            </a:spcAft>
                          </a:pPr>
                          <a:r>
                            <a:rPr lang="es-ES" sz="1800" b="0">
                              <a:solidFill>
                                <a:schemeClr val="bg1"/>
                              </a:solidFill>
                              <a:effectLst/>
                            </a:rPr>
                            <a:t>b) 6x</a:t>
                          </a:r>
                          <a:r>
                            <a:rPr lang="es-ES" sz="1800" b="0" baseline="30000">
                              <a:solidFill>
                                <a:schemeClr val="bg1"/>
                              </a:solidFill>
                              <a:effectLst/>
                            </a:rPr>
                            <a:t>3</a:t>
                          </a:r>
                          <a:r>
                            <a:rPr lang="es-ES" sz="1800" b="0">
                              <a:solidFill>
                                <a:schemeClr val="bg1"/>
                              </a:solidFill>
                              <a:effectLst/>
                            </a:rPr>
                            <a:t>y – 4 x</a:t>
                          </a:r>
                          <a:r>
                            <a:rPr lang="es-ES" sz="1800" b="0" baseline="30000">
                              <a:solidFill>
                                <a:schemeClr val="bg1"/>
                              </a:solidFill>
                              <a:effectLst/>
                            </a:rPr>
                            <a:t>3</a:t>
                          </a:r>
                          <a:r>
                            <a:rPr lang="es-ES" sz="1800" b="0">
                              <a:solidFill>
                                <a:schemeClr val="bg1"/>
                              </a:solidFill>
                              <a:effectLst/>
                            </a:rPr>
                            <a:t>y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h) 5a</a:t>
                          </a:r>
                          <a:r>
                            <a:rPr lang="es-ES" sz="1800" b="0" baseline="30000">
                              <a:solidFill>
                                <a:schemeClr val="bg1"/>
                              </a:solidFill>
                              <a:effectLst/>
                            </a:rPr>
                            <a:t>2</a:t>
                          </a:r>
                          <a:r>
                            <a:rPr lang="es-ES" sz="1800" b="0">
                              <a:solidFill>
                                <a:schemeClr val="bg1"/>
                              </a:solidFill>
                              <a:effectLst/>
                            </a:rPr>
                            <a:t>b </a:t>
                          </a:r>
                          <a:r>
                            <a:rPr lang="es-ES" sz="1800" b="0">
                              <a:solidFill>
                                <a:schemeClr val="bg1"/>
                              </a:solidFill>
                              <a:effectLst/>
                              <a:sym typeface="Symbol" pitchFamily="2" charset="2"/>
                            </a:rPr>
                            <a:t></a:t>
                          </a:r>
                          <a:r>
                            <a:rPr lang="es-ES" sz="1800" b="0">
                              <a:solidFill>
                                <a:schemeClr val="bg1"/>
                              </a:solidFill>
                              <a:effectLst/>
                            </a:rPr>
                            <a:t> 4ab</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n) 3x + 4x</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40871056"/>
                      </a:ext>
                    </a:extLst>
                  </a:tr>
                  <a:tr h="704472">
                    <a:tc>
                      <a:txBody>
                        <a:bodyPr/>
                        <a:lstStyle/>
                        <a:p>
                          <a:pPr>
                            <a:spcBef>
                              <a:spcPts val="300"/>
                            </a:spcBef>
                            <a:spcAft>
                              <a:spcPts val="300"/>
                            </a:spcAft>
                          </a:pPr>
                          <a:r>
                            <a:rPr lang="es-ES" sz="1800" b="0">
                              <a:solidFill>
                                <a:schemeClr val="bg1"/>
                              </a:solidFill>
                              <a:effectLst/>
                            </a:rPr>
                            <a:t>c) 4xy</a:t>
                          </a:r>
                          <a:r>
                            <a:rPr lang="es-ES" sz="1800" b="0" baseline="30000">
                              <a:solidFill>
                                <a:schemeClr val="bg1"/>
                              </a:solidFill>
                              <a:effectLst/>
                            </a:rPr>
                            <a:t>2</a:t>
                          </a:r>
                          <a:r>
                            <a:rPr lang="es-ES" sz="1800" b="0">
                              <a:solidFill>
                                <a:schemeClr val="bg1"/>
                              </a:solidFill>
                              <a:effectLst/>
                            </a:rPr>
                            <a:t>z – 3xy</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i) 6x</a:t>
                          </a:r>
                          <a:r>
                            <a:rPr lang="es-ES" sz="1800" b="0" baseline="30000">
                              <a:solidFill>
                                <a:schemeClr val="bg1"/>
                              </a:solidFill>
                              <a:effectLst/>
                            </a:rPr>
                            <a:t>2</a:t>
                          </a:r>
                          <a:r>
                            <a:rPr lang="es-ES" sz="1800" b="0">
                              <a:solidFill>
                                <a:schemeClr val="bg1"/>
                              </a:solidFill>
                              <a:effectLst/>
                            </a:rPr>
                            <a:t>y</a:t>
                          </a:r>
                          <a:r>
                            <a:rPr lang="es-ES" sz="1800" b="0" baseline="30000">
                              <a:solidFill>
                                <a:schemeClr val="bg1"/>
                              </a:solidFill>
                              <a:effectLst/>
                            </a:rPr>
                            <a:t>3</a:t>
                          </a:r>
                          <a:r>
                            <a:rPr lang="es-ES" sz="1800" b="0">
                              <a:solidFill>
                                <a:schemeClr val="bg1"/>
                              </a:solidFill>
                              <a:effectLst/>
                            </a:rPr>
                            <a:t>z : 3xy</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o) 12x : 4x </a:t>
                          </a:r>
                          <a:r>
                            <a:rPr lang="es-ES" sz="1800" b="0">
                              <a:solidFill>
                                <a:schemeClr val="bg1"/>
                              </a:solidFill>
                              <a:effectLst/>
                              <a:sym typeface="Symbol" pitchFamily="2" charset="2"/>
                            </a:rPr>
                            <a:t></a:t>
                          </a:r>
                          <a:r>
                            <a:rPr lang="es-ES" sz="1800" b="0">
                              <a:solidFill>
                                <a:schemeClr val="bg1"/>
                              </a:solidFill>
                              <a:effectLst/>
                            </a:rPr>
                            <a:t> 3x</a:t>
                          </a:r>
                          <a:r>
                            <a:rPr lang="es-ES" sz="1800" b="0" baseline="30000">
                              <a:solidFill>
                                <a:schemeClr val="bg1"/>
                              </a:solidFill>
                              <a:effectLst/>
                            </a:rPr>
                            <a:t>3</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0638065"/>
                      </a:ext>
                    </a:extLst>
                  </a:tr>
                  <a:tr h="859309">
                    <a:tc>
                      <a:txBody>
                        <a:bodyPr/>
                        <a:lstStyle/>
                        <a:p>
                          <a:pPr>
                            <a:spcBef>
                              <a:spcPts val="300"/>
                            </a:spcBef>
                            <a:spcAft>
                              <a:spcPts val="300"/>
                            </a:spcAft>
                          </a:pPr>
                          <a:r>
                            <a:rPr lang="es-ES" sz="1800" b="0">
                              <a:solidFill>
                                <a:schemeClr val="bg1"/>
                              </a:solidFill>
                              <a:effectLst/>
                            </a:rPr>
                            <a:t>d) 2a</a:t>
                          </a:r>
                          <a:r>
                            <a:rPr lang="es-ES" sz="1800" b="0" baseline="30000">
                              <a:solidFill>
                                <a:schemeClr val="bg1"/>
                              </a:solidFill>
                              <a:effectLst/>
                            </a:rPr>
                            <a:t>2</a:t>
                          </a:r>
                          <a:r>
                            <a:rPr lang="es-ES" sz="1800" b="0">
                              <a:solidFill>
                                <a:schemeClr val="bg1"/>
                              </a:solidFill>
                              <a:effectLst/>
                            </a:rPr>
                            <a:t>b</a:t>
                          </a:r>
                          <a:r>
                            <a:rPr lang="es-ES" sz="1800" b="0" baseline="30000">
                              <a:solidFill>
                                <a:schemeClr val="bg1"/>
                              </a:solidFill>
                              <a:effectLst/>
                            </a:rPr>
                            <a:t>5</a:t>
                          </a:r>
                          <a:r>
                            <a:rPr lang="es-ES" sz="1800" b="0">
                              <a:solidFill>
                                <a:schemeClr val="bg1"/>
                              </a:solidFill>
                              <a:effectLst/>
                            </a:rPr>
                            <a:t> - 6 a</a:t>
                          </a:r>
                          <a:r>
                            <a:rPr lang="es-ES" sz="1800" b="0" baseline="30000">
                              <a:solidFill>
                                <a:schemeClr val="bg1"/>
                              </a:solidFill>
                              <a:effectLst/>
                            </a:rPr>
                            <a:t>2</a:t>
                          </a:r>
                          <a:r>
                            <a:rPr lang="es-ES" sz="1800" b="0">
                              <a:solidFill>
                                <a:schemeClr val="bg1"/>
                              </a:solidFill>
                              <a:effectLst/>
                            </a:rPr>
                            <a:t>b</a:t>
                          </a:r>
                          <a:r>
                            <a:rPr lang="es-ES" sz="1800" b="0" baseline="30000">
                              <a:solidFill>
                                <a:schemeClr val="bg1"/>
                              </a:solidFill>
                              <a:effectLst/>
                            </a:rPr>
                            <a:t>5</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j) 5ab </a:t>
                          </a:r>
                          <a:r>
                            <a:rPr lang="es-ES" sz="1800" b="0">
                              <a:solidFill>
                                <a:schemeClr val="bg1"/>
                              </a:solidFill>
                              <a:effectLst/>
                              <a:sym typeface="Symbol" pitchFamily="2" charset="2"/>
                            </a:rPr>
                            <a:t></a:t>
                          </a:r>
                          <a:r>
                            <a:rPr lang="es-ES" sz="1800" b="0">
                              <a:solidFill>
                                <a:schemeClr val="bg1"/>
                              </a:solidFill>
                              <a:effectLst/>
                            </a:rPr>
                            <a:t> 4b : 2b</a:t>
                          </a:r>
                          <a:r>
                            <a:rPr lang="es-ES" sz="1800" b="0" baseline="30000">
                              <a:solidFill>
                                <a:schemeClr val="bg1"/>
                              </a:solidFill>
                              <a:effectLst/>
                            </a:rPr>
                            <a:t>2</a:t>
                          </a:r>
                          <a:r>
                            <a:rPr lang="es-ES" sz="1800" b="0">
                              <a:solidFill>
                                <a:schemeClr val="bg1"/>
                              </a:solidFill>
                              <a:effectLst/>
                            </a:rPr>
                            <a:t>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192344" t="-254412" b="-182353"/>
                          </a:stretch>
                        </a:blipFill>
                      </a:tcPr>
                    </a:tc>
                    <a:extLst>
                      <a:ext uri="{0D108BD9-81ED-4DB2-BD59-A6C34878D82A}">
                        <a16:rowId xmlns:a16="http://schemas.microsoft.com/office/drawing/2014/main" val="390646432"/>
                      </a:ext>
                    </a:extLst>
                  </a:tr>
                  <a:tr h="859309">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508" t="-354412" r="-209645" b="-82353"/>
                          </a:stretch>
                        </a:blipFill>
                      </a:tcPr>
                    </a:tc>
                    <a:tc>
                      <a:txBody>
                        <a:bodyPr/>
                        <a:lstStyle/>
                        <a:p>
                          <a:pPr>
                            <a:spcBef>
                              <a:spcPts val="300"/>
                            </a:spcBef>
                            <a:spcAft>
                              <a:spcPts val="300"/>
                            </a:spcAft>
                          </a:pPr>
                          <a:r>
                            <a:rPr lang="es-ES" sz="1800" b="0">
                              <a:solidFill>
                                <a:schemeClr val="bg1"/>
                              </a:solidFill>
                              <a:effectLst/>
                            </a:rPr>
                            <a:t>k) 2x </a:t>
                          </a:r>
                          <a:r>
                            <a:rPr lang="es-ES" sz="1800" b="0">
                              <a:solidFill>
                                <a:schemeClr val="bg1"/>
                              </a:solidFill>
                              <a:effectLst/>
                              <a:sym typeface="Symbol" pitchFamily="2" charset="2"/>
                            </a:rPr>
                            <a:t></a:t>
                          </a:r>
                          <a:r>
                            <a:rPr lang="es-ES" sz="1800" b="0">
                              <a:solidFill>
                                <a:schemeClr val="bg1"/>
                              </a:solidFill>
                              <a:effectLst/>
                            </a:rPr>
                            <a:t> 4y : 8x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a:solidFill>
                                <a:schemeClr val="bg1"/>
                              </a:solidFill>
                              <a:effectLst/>
                            </a:rPr>
                            <a:t>q) 16x</a:t>
                          </a:r>
                          <a:r>
                            <a:rPr lang="es-ES" sz="1800" b="0" baseline="30000">
                              <a:solidFill>
                                <a:schemeClr val="bg1"/>
                              </a:solidFill>
                              <a:effectLst/>
                            </a:rPr>
                            <a:t>5</a:t>
                          </a:r>
                          <a:r>
                            <a:rPr lang="es-ES" sz="1800" b="0">
                              <a:solidFill>
                                <a:schemeClr val="bg1"/>
                              </a:solidFill>
                              <a:effectLst/>
                            </a:rPr>
                            <a:t>y</a:t>
                          </a:r>
                          <a:r>
                            <a:rPr lang="es-ES" sz="1800" b="0" baseline="30000">
                              <a:solidFill>
                                <a:schemeClr val="bg1"/>
                              </a:solidFill>
                              <a:effectLst/>
                            </a:rPr>
                            <a:t>2</a:t>
                          </a:r>
                          <a:r>
                            <a:rPr lang="es-ES" sz="1800" b="0">
                              <a:solidFill>
                                <a:schemeClr val="bg1"/>
                              </a:solidFill>
                              <a:effectLst/>
                            </a:rPr>
                            <a:t> : 4x</a:t>
                          </a:r>
                          <a:r>
                            <a:rPr lang="es-ES" sz="1800" b="0" baseline="30000">
                              <a:solidFill>
                                <a:schemeClr val="bg1"/>
                              </a:solidFill>
                              <a:effectLst/>
                            </a:rPr>
                            <a:t>2</a:t>
                          </a:r>
                          <a:r>
                            <a:rPr lang="es-ES" sz="1800" b="0">
                              <a:solidFill>
                                <a:schemeClr val="bg1"/>
                              </a:solidFill>
                              <a:effectLst/>
                            </a:rPr>
                            <a:t>y =</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43708726"/>
                      </a:ext>
                    </a:extLst>
                  </a:tr>
                  <a:tr h="704472">
                    <a:tc>
                      <a:txBody>
                        <a:bodyPr/>
                        <a:lstStyle/>
                        <a:p>
                          <a:pPr>
                            <a:spcBef>
                              <a:spcPts val="300"/>
                            </a:spcBef>
                            <a:spcAft>
                              <a:spcPts val="300"/>
                            </a:spcAft>
                          </a:pPr>
                          <a:r>
                            <a:rPr lang="es-ES" sz="1800" b="0">
                              <a:solidFill>
                                <a:schemeClr val="bg1"/>
                              </a:solidFill>
                              <a:effectLst/>
                            </a:rPr>
                            <a:t>f) 4x</a:t>
                          </a:r>
                          <a:r>
                            <a:rPr lang="es-ES" sz="1800" b="0" baseline="30000">
                              <a:solidFill>
                                <a:schemeClr val="bg1"/>
                              </a:solidFill>
                              <a:effectLst/>
                            </a:rPr>
                            <a:t>3</a:t>
                          </a:r>
                          <a:r>
                            <a:rPr lang="es-ES" sz="1800" b="0">
                              <a:solidFill>
                                <a:schemeClr val="bg1"/>
                              </a:solidFill>
                              <a:effectLst/>
                            </a:rPr>
                            <a:t> </a:t>
                          </a:r>
                          <a:r>
                            <a:rPr lang="es-ES" sz="1800" b="0">
                              <a:solidFill>
                                <a:schemeClr val="bg1"/>
                              </a:solidFill>
                              <a:effectLst/>
                              <a:sym typeface="Symbol" pitchFamily="2" charset="2"/>
                            </a:rPr>
                            <a:t></a:t>
                          </a:r>
                          <a:r>
                            <a:rPr lang="es-ES" sz="1800" b="0">
                              <a:solidFill>
                                <a:schemeClr val="bg1"/>
                              </a:solidFill>
                              <a:effectLst/>
                            </a:rPr>
                            <a:t> (-2x</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dirty="0">
                              <a:solidFill>
                                <a:schemeClr val="bg1"/>
                              </a:solidFill>
                              <a:effectLst/>
                            </a:rPr>
                            <a:t>l) 2x – 4y =</a:t>
                          </a:r>
                          <a:endParaRPr lang="es-ES" sz="18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300"/>
                            </a:spcBef>
                            <a:spcAft>
                              <a:spcPts val="300"/>
                            </a:spcAft>
                          </a:pPr>
                          <a:r>
                            <a:rPr lang="es-ES" sz="1800" b="0" dirty="0">
                              <a:solidFill>
                                <a:schemeClr val="bg1"/>
                              </a:solidFill>
                              <a:effectLst/>
                            </a:rPr>
                            <a:t>r) 2x</a:t>
                          </a:r>
                          <a:r>
                            <a:rPr lang="es-ES" sz="1800" b="0" baseline="30000" dirty="0">
                              <a:solidFill>
                                <a:schemeClr val="bg1"/>
                              </a:solidFill>
                              <a:effectLst/>
                            </a:rPr>
                            <a:t>3 </a:t>
                          </a:r>
                          <a:r>
                            <a:rPr lang="es-ES" sz="1800" b="0" dirty="0">
                              <a:solidFill>
                                <a:schemeClr val="bg1"/>
                              </a:solidFill>
                              <a:effectLst/>
                            </a:rPr>
                            <a:t>– 9x + 4x</a:t>
                          </a:r>
                          <a:r>
                            <a:rPr lang="es-ES" sz="1800" b="0" baseline="30000" dirty="0">
                              <a:solidFill>
                                <a:schemeClr val="bg1"/>
                              </a:solidFill>
                              <a:effectLst/>
                            </a:rPr>
                            <a:t>3 </a:t>
                          </a:r>
                          <a:r>
                            <a:rPr lang="es-ES" sz="1800" b="0" dirty="0">
                              <a:solidFill>
                                <a:schemeClr val="bg1"/>
                              </a:solidFill>
                              <a:effectLst/>
                            </a:rPr>
                            <a:t>=</a:t>
                          </a:r>
                          <a:endParaRPr lang="es-ES" sz="1800" b="0" dirty="0">
                            <a:solidFill>
                              <a:schemeClr val="bg1"/>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04184081"/>
                      </a:ext>
                    </a:extLst>
                  </a:tr>
                </a:tbl>
              </a:graphicData>
            </a:graphic>
          </p:graphicFrame>
        </mc:Fallback>
      </mc:AlternateContent>
    </p:spTree>
    <p:extLst>
      <p:ext uri="{BB962C8B-B14F-4D97-AF65-F5344CB8AC3E}">
        <p14:creationId xmlns:p14="http://schemas.microsoft.com/office/powerpoint/2010/main" val="1401158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 Propuestos.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CuadroTexto 5">
            <a:extLst>
              <a:ext uri="{FF2B5EF4-FFF2-40B4-BE49-F238E27FC236}">
                <a16:creationId xmlns:a16="http://schemas.microsoft.com/office/drawing/2014/main" id="{96EBFE35-2535-2746-9CF7-38C537016CFB}"/>
              </a:ext>
            </a:extLst>
          </p:cNvPr>
          <p:cNvSpPr txBox="1"/>
          <p:nvPr/>
        </p:nvSpPr>
        <p:spPr>
          <a:xfrm>
            <a:off x="727788" y="1073913"/>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23</a:t>
            </a:r>
          </a:p>
        </p:txBody>
      </p:sp>
      <mc:AlternateContent xmlns:mc="http://schemas.openxmlformats.org/markup-compatibility/2006" xmlns:a14="http://schemas.microsoft.com/office/drawing/2010/main">
        <mc:Choice Requires="a14">
          <p:graphicFrame>
            <p:nvGraphicFramePr>
              <p:cNvPr id="2" name="Tabla 1">
                <a:extLst>
                  <a:ext uri="{FF2B5EF4-FFF2-40B4-BE49-F238E27FC236}">
                    <a16:creationId xmlns:a16="http://schemas.microsoft.com/office/drawing/2014/main" id="{AFA09B16-5BC2-3B4A-B800-3442B0869CC0}"/>
                  </a:ext>
                </a:extLst>
              </p:cNvPr>
              <p:cNvGraphicFramePr>
                <a:graphicFrameLocks noGrp="1"/>
              </p:cNvGraphicFramePr>
              <p:nvPr>
                <p:extLst>
                  <p:ext uri="{D42A27DB-BD31-4B8C-83A1-F6EECF244321}">
                    <p14:modId xmlns:p14="http://schemas.microsoft.com/office/powerpoint/2010/main" val="2357833727"/>
                  </p:ext>
                </p:extLst>
              </p:nvPr>
            </p:nvGraphicFramePr>
            <p:xfrm>
              <a:off x="727788" y="1831398"/>
              <a:ext cx="7732644" cy="4261898"/>
            </p:xfrm>
            <a:graphic>
              <a:graphicData uri="http://schemas.openxmlformats.org/drawingml/2006/table">
                <a:tbl>
                  <a:tblPr firstRow="1" firstCol="1" bandRow="1">
                    <a:tableStyleId>{5C22544A-7EE6-4342-B048-85BDC9FD1C3A}</a:tableStyleId>
                  </a:tblPr>
                  <a:tblGrid>
                    <a:gridCol w="3865582">
                      <a:extLst>
                        <a:ext uri="{9D8B030D-6E8A-4147-A177-3AD203B41FA5}">
                          <a16:colId xmlns:a16="http://schemas.microsoft.com/office/drawing/2014/main" val="42883956"/>
                        </a:ext>
                      </a:extLst>
                    </a:gridCol>
                    <a:gridCol w="3867062">
                      <a:extLst>
                        <a:ext uri="{9D8B030D-6E8A-4147-A177-3AD203B41FA5}">
                          <a16:colId xmlns:a16="http://schemas.microsoft.com/office/drawing/2014/main" val="3666160796"/>
                        </a:ext>
                      </a:extLst>
                    </a:gridCol>
                  </a:tblGrid>
                  <a:tr h="1743990">
                    <a:tc>
                      <a:txBody>
                        <a:bodyPr/>
                        <a:lstStyle/>
                        <a:p>
                          <a:pPr>
                            <a:spcBef>
                              <a:spcPts val="600"/>
                            </a:spcBef>
                            <a:spcAft>
                              <a:spcPts val="600"/>
                            </a:spcAft>
                          </a:pPr>
                          <a:r>
                            <a:rPr lang="es-ES" sz="2400" b="0">
                              <a:solidFill>
                                <a:schemeClr val="bg1"/>
                              </a:solidFill>
                              <a:effectLst/>
                            </a:rPr>
                            <a:t>a)</a:t>
                          </a:r>
                          <a:r>
                            <a:rPr lang="es-ES" sz="2800" b="0">
                              <a:solidFill>
                                <a:schemeClr val="bg1"/>
                              </a:solidFill>
                              <a:effectLst/>
                            </a:rPr>
                            <a:t> </a:t>
                          </a:r>
                          <a14:m>
                            <m:oMath xmlns:m="http://schemas.openxmlformats.org/officeDocument/2006/math">
                              <m:f>
                                <m:fPr>
                                  <m:ctrlPr>
                                    <a:rPr lang="es-ES" sz="3200" b="0" i="1">
                                      <a:solidFill>
                                        <a:schemeClr val="bg1"/>
                                      </a:solidFill>
                                      <a:effectLst/>
                                      <a:latin typeface="Cambria Math" panose="02040503050406030204" pitchFamily="18" charset="0"/>
                                    </a:rPr>
                                  </m:ctrlPr>
                                </m:fPr>
                                <m:num>
                                  <m:r>
                                    <a:rPr lang="es-ES" sz="3200" b="0" i="1">
                                      <a:solidFill>
                                        <a:schemeClr val="bg1"/>
                                      </a:solidFill>
                                      <a:effectLst/>
                                      <a:latin typeface="Cambria Math" panose="02040503050406030204" pitchFamily="18" charset="0"/>
                                    </a:rPr>
                                    <m:t>8</m:t>
                                  </m:r>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𝑥</m:t>
                                      </m:r>
                                    </m:e>
                                    <m:sup>
                                      <m:r>
                                        <a:rPr lang="es-ES" sz="3200" b="0" i="1">
                                          <a:solidFill>
                                            <a:schemeClr val="bg1"/>
                                          </a:solidFill>
                                          <a:effectLst/>
                                          <a:latin typeface="Cambria Math" panose="02040503050406030204" pitchFamily="18" charset="0"/>
                                        </a:rPr>
                                        <m:t>3</m:t>
                                      </m:r>
                                    </m:sup>
                                  </m:sSup>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𝑦</m:t>
                                      </m:r>
                                    </m:e>
                                    <m:sup>
                                      <m:r>
                                        <a:rPr lang="es-ES" sz="3200" b="0" i="1">
                                          <a:solidFill>
                                            <a:schemeClr val="bg1"/>
                                          </a:solidFill>
                                          <a:effectLst/>
                                          <a:latin typeface="Cambria Math" panose="02040503050406030204" pitchFamily="18" charset="0"/>
                                        </a:rPr>
                                        <m:t>2</m:t>
                                      </m:r>
                                    </m:sup>
                                  </m:sSup>
                                </m:num>
                                <m:den>
                                  <m:r>
                                    <a:rPr lang="es-ES" sz="3200" b="0" i="1">
                                      <a:solidFill>
                                        <a:schemeClr val="bg1"/>
                                      </a:solidFill>
                                      <a:effectLst/>
                                      <a:latin typeface="Cambria Math" panose="02040503050406030204" pitchFamily="18" charset="0"/>
                                    </a:rPr>
                                    <m:t>2</m:t>
                                  </m:r>
                                  <m:r>
                                    <a:rPr lang="es-ES" sz="3200" b="0" i="1">
                                      <a:solidFill>
                                        <a:schemeClr val="bg1"/>
                                      </a:solidFill>
                                      <a:effectLst/>
                                      <a:latin typeface="Cambria Math" panose="02040503050406030204" pitchFamily="18" charset="0"/>
                                    </a:rPr>
                                    <m:t>𝑥𝑦</m:t>
                                  </m:r>
                                </m:den>
                              </m:f>
                            </m:oMath>
                          </a14:m>
                          <a:r>
                            <a:rPr lang="es-ES" sz="2400" b="0">
                              <a:solidFill>
                                <a:schemeClr val="bg1"/>
                              </a:solidFill>
                              <a:effectLst/>
                            </a:rPr>
                            <a:t> =</a:t>
                          </a:r>
                        </a:p>
                        <a:p>
                          <a:pPr>
                            <a:spcBef>
                              <a:spcPts val="600"/>
                            </a:spcBef>
                            <a:spcAft>
                              <a:spcPts val="600"/>
                            </a:spcAft>
                          </a:pPr>
                          <a:r>
                            <a:rPr lang="es-ES" sz="2400" b="0">
                              <a:solidFill>
                                <a:schemeClr val="bg1"/>
                              </a:solidFill>
                              <a:effectLst/>
                            </a:rPr>
                            <a:t> </a:t>
                          </a:r>
                          <a:endParaRPr lang="es-ES" sz="2400" b="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b) </a:t>
                          </a:r>
                          <a14:m>
                            <m:oMath xmlns:m="http://schemas.openxmlformats.org/officeDocument/2006/math">
                              <m:f>
                                <m:fPr>
                                  <m:ctrlPr>
                                    <a:rPr lang="es-ES" sz="3200" b="0" i="1">
                                      <a:solidFill>
                                        <a:schemeClr val="bg1"/>
                                      </a:solidFill>
                                      <a:effectLst/>
                                      <a:latin typeface="Cambria Math" panose="02040503050406030204" pitchFamily="18" charset="0"/>
                                    </a:rPr>
                                  </m:ctrlPr>
                                </m:fPr>
                                <m:num>
                                  <m:r>
                                    <a:rPr lang="es-ES" sz="3200" b="0" i="1">
                                      <a:solidFill>
                                        <a:schemeClr val="bg1"/>
                                      </a:solidFill>
                                      <a:effectLst/>
                                      <a:latin typeface="Cambria Math" panose="02040503050406030204" pitchFamily="18" charset="0"/>
                                    </a:rPr>
                                    <m:t>6</m:t>
                                  </m:r>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𝑎</m:t>
                                      </m:r>
                                    </m:e>
                                    <m:sup>
                                      <m:r>
                                        <a:rPr lang="es-ES" sz="3200" b="0" i="1">
                                          <a:solidFill>
                                            <a:schemeClr val="bg1"/>
                                          </a:solidFill>
                                          <a:effectLst/>
                                          <a:latin typeface="Cambria Math" panose="02040503050406030204" pitchFamily="18" charset="0"/>
                                        </a:rPr>
                                        <m:t>4</m:t>
                                      </m:r>
                                    </m:sup>
                                  </m:sSup>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𝑏</m:t>
                                      </m:r>
                                    </m:e>
                                    <m:sup>
                                      <m:r>
                                        <a:rPr lang="es-ES" sz="3200" b="0" i="1">
                                          <a:solidFill>
                                            <a:schemeClr val="bg1"/>
                                          </a:solidFill>
                                          <a:effectLst/>
                                          <a:latin typeface="Cambria Math" panose="02040503050406030204" pitchFamily="18" charset="0"/>
                                        </a:rPr>
                                        <m:t>3</m:t>
                                      </m:r>
                                    </m:sup>
                                  </m:sSup>
                                </m:num>
                                <m:den>
                                  <m:r>
                                    <a:rPr lang="es-ES" sz="3200" b="0" i="1">
                                      <a:solidFill>
                                        <a:schemeClr val="bg1"/>
                                      </a:solidFill>
                                      <a:effectLst/>
                                      <a:latin typeface="Cambria Math" panose="02040503050406030204" pitchFamily="18" charset="0"/>
                                    </a:rPr>
                                    <m:t>3</m:t>
                                  </m:r>
                                  <m:r>
                                    <a:rPr lang="es-ES" sz="3200" b="0" i="1">
                                      <a:solidFill>
                                        <a:schemeClr val="bg1"/>
                                      </a:solidFill>
                                      <a:effectLst/>
                                      <a:latin typeface="Cambria Math" panose="02040503050406030204" pitchFamily="18" charset="0"/>
                                    </a:rPr>
                                    <m:t>𝑎</m:t>
                                  </m:r>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𝑏</m:t>
                                      </m:r>
                                    </m:e>
                                    <m:sup>
                                      <m:r>
                                        <a:rPr lang="es-ES" sz="3200" b="0" i="1">
                                          <a:solidFill>
                                            <a:schemeClr val="bg1"/>
                                          </a:solidFill>
                                          <a:effectLst/>
                                          <a:latin typeface="Cambria Math" panose="02040503050406030204" pitchFamily="18" charset="0"/>
                                        </a:rPr>
                                        <m:t>2</m:t>
                                      </m:r>
                                    </m:sup>
                                  </m:sSup>
                                </m:den>
                              </m:f>
                            </m:oMath>
                          </a14:m>
                          <a:r>
                            <a:rPr lang="es-ES" sz="2400" b="0">
                              <a:solidFill>
                                <a:schemeClr val="bg1"/>
                              </a:solidFill>
                              <a:effectLst/>
                            </a:rPr>
                            <a:t> =</a:t>
                          </a:r>
                          <a:endParaRPr lang="es-ES" sz="2400" b="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5431980"/>
                      </a:ext>
                    </a:extLst>
                  </a:tr>
                  <a:tr h="2517908">
                    <a:tc>
                      <a:txBody>
                        <a:bodyPr/>
                        <a:lstStyle/>
                        <a:p>
                          <a:pPr>
                            <a:spcBef>
                              <a:spcPts val="600"/>
                            </a:spcBef>
                            <a:spcAft>
                              <a:spcPts val="600"/>
                            </a:spcAft>
                          </a:pPr>
                          <a:r>
                            <a:rPr lang="es-ES" sz="2400" b="0" dirty="0">
                              <a:solidFill>
                                <a:schemeClr val="bg1"/>
                              </a:solidFill>
                              <a:effectLst/>
                            </a:rPr>
                            <a:t>c) </a:t>
                          </a:r>
                          <a14:m>
                            <m:oMath xmlns:m="http://schemas.openxmlformats.org/officeDocument/2006/math">
                              <m:f>
                                <m:fPr>
                                  <m:ctrlPr>
                                    <a:rPr lang="es-ES" sz="3200" b="0" i="1">
                                      <a:solidFill>
                                        <a:schemeClr val="bg1"/>
                                      </a:solidFill>
                                      <a:effectLst/>
                                      <a:latin typeface="Cambria Math" panose="02040503050406030204" pitchFamily="18" charset="0"/>
                                    </a:rPr>
                                  </m:ctrlPr>
                                </m:fPr>
                                <m:num>
                                  <m:r>
                                    <a:rPr lang="es-ES" sz="3200" b="0" i="1">
                                      <a:solidFill>
                                        <a:schemeClr val="bg1"/>
                                      </a:solidFill>
                                      <a:effectLst/>
                                      <a:latin typeface="Cambria Math" panose="02040503050406030204" pitchFamily="18" charset="0"/>
                                    </a:rPr>
                                    <m:t>18</m:t>
                                  </m:r>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𝑥</m:t>
                                      </m:r>
                                    </m:e>
                                    <m:sup>
                                      <m:r>
                                        <a:rPr lang="es-ES" sz="3200" b="0" i="1">
                                          <a:solidFill>
                                            <a:schemeClr val="bg1"/>
                                          </a:solidFill>
                                          <a:effectLst/>
                                          <a:latin typeface="Cambria Math" panose="02040503050406030204" pitchFamily="18" charset="0"/>
                                        </a:rPr>
                                        <m:t>7</m:t>
                                      </m:r>
                                    </m:sup>
                                  </m:sSup>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𝑦</m:t>
                                      </m:r>
                                    </m:e>
                                    <m:sup>
                                      <m:r>
                                        <a:rPr lang="es-ES" sz="3200" b="0" i="1">
                                          <a:solidFill>
                                            <a:schemeClr val="bg1"/>
                                          </a:solidFill>
                                          <a:effectLst/>
                                          <a:latin typeface="Cambria Math" panose="02040503050406030204" pitchFamily="18" charset="0"/>
                                        </a:rPr>
                                        <m:t>4</m:t>
                                      </m:r>
                                    </m:sup>
                                  </m:sSup>
                                </m:num>
                                <m:den>
                                  <m:r>
                                    <a:rPr lang="es-ES" sz="3200" b="0" i="1">
                                      <a:solidFill>
                                        <a:schemeClr val="bg1"/>
                                      </a:solidFill>
                                      <a:effectLst/>
                                      <a:latin typeface="Cambria Math" panose="02040503050406030204" pitchFamily="18" charset="0"/>
                                    </a:rPr>
                                    <m:t>6</m:t>
                                  </m:r>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𝑥</m:t>
                                      </m:r>
                                    </m:e>
                                    <m:sup>
                                      <m:r>
                                        <a:rPr lang="es-ES" sz="3200" b="0" i="1">
                                          <a:solidFill>
                                            <a:schemeClr val="bg1"/>
                                          </a:solidFill>
                                          <a:effectLst/>
                                          <a:latin typeface="Cambria Math" panose="02040503050406030204" pitchFamily="18" charset="0"/>
                                        </a:rPr>
                                        <m:t>2</m:t>
                                      </m:r>
                                    </m:sup>
                                  </m:sSup>
                                  <m:r>
                                    <a:rPr lang="es-ES" sz="3200" b="0" i="1">
                                      <a:solidFill>
                                        <a:schemeClr val="bg1"/>
                                      </a:solidFill>
                                      <a:effectLst/>
                                      <a:latin typeface="Cambria Math" panose="02040503050406030204" pitchFamily="18" charset="0"/>
                                    </a:rPr>
                                    <m:t>𝑦</m:t>
                                  </m:r>
                                </m:den>
                              </m:f>
                            </m:oMath>
                          </a14:m>
                          <a:r>
                            <a:rPr lang="es-ES" sz="2400" b="0" dirty="0">
                              <a:solidFill>
                                <a:schemeClr val="bg1"/>
                              </a:solidFill>
                              <a:effectLst/>
                            </a:rPr>
                            <a:t> =</a:t>
                          </a:r>
                        </a:p>
                        <a:p>
                          <a:pPr>
                            <a:spcBef>
                              <a:spcPts val="600"/>
                            </a:spcBef>
                            <a:spcAft>
                              <a:spcPts val="600"/>
                            </a:spcAft>
                          </a:pPr>
                          <a:r>
                            <a:rPr lang="es-ES" sz="2400" b="0" dirty="0">
                              <a:solidFill>
                                <a:schemeClr val="bg1"/>
                              </a:solidFill>
                              <a:effectLst/>
                            </a:rPr>
                            <a:t> </a:t>
                          </a:r>
                        </a:p>
                        <a:p>
                          <a:pPr>
                            <a:spcBef>
                              <a:spcPts val="600"/>
                            </a:spcBef>
                            <a:spcAft>
                              <a:spcPts val="600"/>
                            </a:spcAft>
                          </a:pPr>
                          <a:r>
                            <a:rPr lang="es-ES" sz="2400" b="0" dirty="0">
                              <a:solidFill>
                                <a:schemeClr val="bg1"/>
                              </a:solidFill>
                              <a:effectLst/>
                            </a:rPr>
                            <a:t> </a:t>
                          </a:r>
                          <a:endParaRPr lang="es-ES" sz="24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dirty="0">
                              <a:solidFill>
                                <a:schemeClr val="bg1"/>
                              </a:solidFill>
                              <a:effectLst/>
                            </a:rPr>
                            <a:t>d) </a:t>
                          </a:r>
                          <a14:m>
                            <m:oMath xmlns:m="http://schemas.openxmlformats.org/officeDocument/2006/math">
                              <m:f>
                                <m:fPr>
                                  <m:ctrlPr>
                                    <a:rPr lang="es-ES" sz="3200" b="0" i="1">
                                      <a:solidFill>
                                        <a:schemeClr val="bg1"/>
                                      </a:solidFill>
                                      <a:effectLst/>
                                      <a:latin typeface="Cambria Math" panose="02040503050406030204" pitchFamily="18" charset="0"/>
                                    </a:rPr>
                                  </m:ctrlPr>
                                </m:fPr>
                                <m:num>
                                  <m:r>
                                    <a:rPr lang="es-ES" sz="3200" b="0" i="1">
                                      <a:solidFill>
                                        <a:schemeClr val="bg1"/>
                                      </a:solidFill>
                                      <a:effectLst/>
                                      <a:latin typeface="Cambria Math" panose="02040503050406030204" pitchFamily="18" charset="0"/>
                                    </a:rPr>
                                    <m:t>15</m:t>
                                  </m:r>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𝑥</m:t>
                                      </m:r>
                                    </m:e>
                                    <m:sup>
                                      <m:r>
                                        <a:rPr lang="es-ES" sz="3200" b="0" i="1">
                                          <a:solidFill>
                                            <a:schemeClr val="bg1"/>
                                          </a:solidFill>
                                          <a:effectLst/>
                                          <a:latin typeface="Cambria Math" panose="02040503050406030204" pitchFamily="18" charset="0"/>
                                        </a:rPr>
                                        <m:t>3</m:t>
                                      </m:r>
                                    </m:sup>
                                  </m:sSup>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𝑦</m:t>
                                      </m:r>
                                    </m:e>
                                    <m:sup>
                                      <m:r>
                                        <a:rPr lang="es-ES" sz="3200" b="0" i="1">
                                          <a:solidFill>
                                            <a:schemeClr val="bg1"/>
                                          </a:solidFill>
                                          <a:effectLst/>
                                          <a:latin typeface="Cambria Math" panose="02040503050406030204" pitchFamily="18" charset="0"/>
                                        </a:rPr>
                                        <m:t>2</m:t>
                                      </m:r>
                                    </m:sup>
                                  </m:sSup>
                                </m:num>
                                <m:den>
                                  <m:r>
                                    <a:rPr lang="es-ES" sz="3200" b="0" i="1">
                                      <a:solidFill>
                                        <a:schemeClr val="bg1"/>
                                      </a:solidFill>
                                      <a:effectLst/>
                                      <a:latin typeface="Cambria Math" panose="02040503050406030204" pitchFamily="18" charset="0"/>
                                    </a:rPr>
                                    <m:t>3</m:t>
                                  </m:r>
                                  <m:sSup>
                                    <m:sSupPr>
                                      <m:ctrlPr>
                                        <a:rPr lang="es-ES" sz="3200" b="0" i="1">
                                          <a:solidFill>
                                            <a:schemeClr val="bg1"/>
                                          </a:solidFill>
                                          <a:effectLst/>
                                          <a:latin typeface="Cambria Math" panose="02040503050406030204" pitchFamily="18" charset="0"/>
                                        </a:rPr>
                                      </m:ctrlPr>
                                    </m:sSupPr>
                                    <m:e>
                                      <m:r>
                                        <a:rPr lang="es-ES" sz="3200" b="0" i="1">
                                          <a:solidFill>
                                            <a:schemeClr val="bg1"/>
                                          </a:solidFill>
                                          <a:effectLst/>
                                          <a:latin typeface="Cambria Math" panose="02040503050406030204" pitchFamily="18" charset="0"/>
                                        </a:rPr>
                                        <m:t>𝑥</m:t>
                                      </m:r>
                                    </m:e>
                                    <m:sup>
                                      <m:r>
                                        <a:rPr lang="es-ES" sz="3200" b="0" i="1">
                                          <a:solidFill>
                                            <a:schemeClr val="bg1"/>
                                          </a:solidFill>
                                          <a:effectLst/>
                                          <a:latin typeface="Cambria Math" panose="02040503050406030204" pitchFamily="18" charset="0"/>
                                        </a:rPr>
                                        <m:t>4</m:t>
                                      </m:r>
                                    </m:sup>
                                  </m:sSup>
                                  <m:r>
                                    <a:rPr lang="es-ES" sz="3200" b="0" i="1">
                                      <a:solidFill>
                                        <a:schemeClr val="bg1"/>
                                      </a:solidFill>
                                      <a:effectLst/>
                                      <a:latin typeface="Cambria Math" panose="02040503050406030204" pitchFamily="18" charset="0"/>
                                    </a:rPr>
                                    <m:t>𝑦</m:t>
                                  </m:r>
                                </m:den>
                              </m:f>
                            </m:oMath>
                          </a14:m>
                          <a:r>
                            <a:rPr lang="es-ES" sz="2400" b="0" dirty="0">
                              <a:solidFill>
                                <a:schemeClr val="bg1"/>
                              </a:solidFill>
                              <a:effectLst/>
                            </a:rPr>
                            <a:t> =</a:t>
                          </a:r>
                        </a:p>
                        <a:p>
                          <a:pPr>
                            <a:spcBef>
                              <a:spcPts val="600"/>
                            </a:spcBef>
                            <a:spcAft>
                              <a:spcPts val="600"/>
                            </a:spcAft>
                          </a:pPr>
                          <a:r>
                            <a:rPr lang="es-ES" sz="2400" b="0" dirty="0">
                              <a:solidFill>
                                <a:schemeClr val="bg1"/>
                              </a:solidFill>
                              <a:effectLst/>
                            </a:rPr>
                            <a:t> </a:t>
                          </a:r>
                          <a:endParaRPr lang="es-ES" sz="24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37073499"/>
                      </a:ext>
                    </a:extLst>
                  </a:tr>
                </a:tbl>
              </a:graphicData>
            </a:graphic>
          </p:graphicFrame>
        </mc:Choice>
        <mc:Fallback xmlns="">
          <p:graphicFrame>
            <p:nvGraphicFramePr>
              <p:cNvPr id="2" name="Tabla 1">
                <a:extLst>
                  <a:ext uri="{FF2B5EF4-FFF2-40B4-BE49-F238E27FC236}">
                    <a16:creationId xmlns:a16="http://schemas.microsoft.com/office/drawing/2014/main" id="{AFA09B16-5BC2-3B4A-B800-3442B0869CC0}"/>
                  </a:ext>
                </a:extLst>
              </p:cNvPr>
              <p:cNvGraphicFramePr>
                <a:graphicFrameLocks noGrp="1"/>
              </p:cNvGraphicFramePr>
              <p:nvPr>
                <p:extLst>
                  <p:ext uri="{D42A27DB-BD31-4B8C-83A1-F6EECF244321}">
                    <p14:modId xmlns:p14="http://schemas.microsoft.com/office/powerpoint/2010/main" val="2357833727"/>
                  </p:ext>
                </p:extLst>
              </p:nvPr>
            </p:nvGraphicFramePr>
            <p:xfrm>
              <a:off x="727788" y="1831398"/>
              <a:ext cx="7732644" cy="4261898"/>
            </p:xfrm>
            <a:graphic>
              <a:graphicData uri="http://schemas.openxmlformats.org/drawingml/2006/table">
                <a:tbl>
                  <a:tblPr firstRow="1" firstCol="1" bandRow="1">
                    <a:tableStyleId>{5C22544A-7EE6-4342-B048-85BDC9FD1C3A}</a:tableStyleId>
                  </a:tblPr>
                  <a:tblGrid>
                    <a:gridCol w="3865582">
                      <a:extLst>
                        <a:ext uri="{9D8B030D-6E8A-4147-A177-3AD203B41FA5}">
                          <a16:colId xmlns:a16="http://schemas.microsoft.com/office/drawing/2014/main" val="42883956"/>
                        </a:ext>
                      </a:extLst>
                    </a:gridCol>
                    <a:gridCol w="3867062">
                      <a:extLst>
                        <a:ext uri="{9D8B030D-6E8A-4147-A177-3AD203B41FA5}">
                          <a16:colId xmlns:a16="http://schemas.microsoft.com/office/drawing/2014/main" val="3666160796"/>
                        </a:ext>
                      </a:extLst>
                    </a:gridCol>
                  </a:tblGrid>
                  <a:tr h="1743990">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328" t="-730" r="-100000" b="-145255"/>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100328" t="-730" b="-145255"/>
                          </a:stretch>
                        </a:blipFill>
                      </a:tcPr>
                    </a:tc>
                    <a:extLst>
                      <a:ext uri="{0D108BD9-81ED-4DB2-BD59-A6C34878D82A}">
                        <a16:rowId xmlns:a16="http://schemas.microsoft.com/office/drawing/2014/main" val="3385431980"/>
                      </a:ext>
                    </a:extLst>
                  </a:tr>
                  <a:tr h="2517908">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328" t="-69347" r="-100000"/>
                          </a:stretch>
                        </a:blip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blipFill>
                          <a:blip r:embed="rId2"/>
                          <a:stretch>
                            <a:fillRect l="-100328" t="-69347"/>
                          </a:stretch>
                        </a:blipFill>
                      </a:tcPr>
                    </a:tc>
                    <a:extLst>
                      <a:ext uri="{0D108BD9-81ED-4DB2-BD59-A6C34878D82A}">
                        <a16:rowId xmlns:a16="http://schemas.microsoft.com/office/drawing/2014/main" val="2637073499"/>
                      </a:ext>
                    </a:extLst>
                  </a:tr>
                </a:tbl>
              </a:graphicData>
            </a:graphic>
          </p:graphicFrame>
        </mc:Fallback>
      </mc:AlternateContent>
    </p:spTree>
    <p:extLst>
      <p:ext uri="{BB962C8B-B14F-4D97-AF65-F5344CB8AC3E}">
        <p14:creationId xmlns:p14="http://schemas.microsoft.com/office/powerpoint/2010/main" val="3960741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2128198404"/>
              </p:ext>
            </p:extLst>
          </p:nvPr>
        </p:nvGraphicFramePr>
        <p:xfrm>
          <a:off x="755576" y="1484784"/>
          <a:ext cx="6096000" cy="313944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s-ES" dirty="0">
                          <a:solidFill>
                            <a:schemeClr val="bg1"/>
                          </a:solidFill>
                        </a:rPr>
                        <a:t>Piensa un número.</a:t>
                      </a:r>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s-ES" dirty="0">
                          <a:solidFill>
                            <a:schemeClr val="bg1"/>
                          </a:solidFill>
                        </a:rPr>
                        <a:t>Multiplícalo por 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s-ES" dirty="0" err="1">
                          <a:solidFill>
                            <a:schemeClr val="bg1"/>
                          </a:solidFill>
                        </a:rPr>
                        <a:t>Rellenalo</a:t>
                      </a:r>
                      <a:r>
                        <a:rPr lang="es-ES" dirty="0">
                          <a:solidFill>
                            <a:schemeClr val="bg1"/>
                          </a:solidFill>
                        </a:rPr>
                        <a:t> tú….</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s-ES" dirty="0" err="1">
                          <a:solidFill>
                            <a:schemeClr val="bg1"/>
                          </a:solidFill>
                        </a:rPr>
                        <a:t>Rellenalo</a:t>
                      </a:r>
                      <a:r>
                        <a:rPr lang="es-ES" dirty="0">
                          <a:solidFill>
                            <a:schemeClr val="bg1"/>
                          </a:solidFill>
                        </a:rPr>
                        <a:t> tú….</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solidFill>
                            <a:schemeClr val="bg1"/>
                          </a:solidFill>
                        </a:rPr>
                        <a:t>Rellenalo</a:t>
                      </a:r>
                      <a:r>
                        <a:rPr lang="es-ES" dirty="0">
                          <a:solidFill>
                            <a:schemeClr val="bg1"/>
                          </a:solidFill>
                        </a:rPr>
                        <a:t> tú….</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81735670"/>
                  </a:ext>
                </a:extLst>
              </a:tr>
              <a:tr h="370840">
                <a:tc>
                  <a:txBody>
                    <a:bodyPr/>
                    <a:lstStyle/>
                    <a:p>
                      <a:r>
                        <a:rPr lang="es-ES" dirty="0">
                          <a:solidFill>
                            <a:schemeClr val="bg1"/>
                          </a:solidFill>
                        </a:rPr>
                        <a:t>Resta, al resultado obtenido, el número que habías pensado.</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r h="370840">
                <a:tc>
                  <a:txBody>
                    <a:bodyPr/>
                    <a:lstStyle/>
                    <a:p>
                      <a:r>
                        <a:rPr lang="es-ES" dirty="0">
                          <a:solidFill>
                            <a:schemeClr val="bg1"/>
                          </a:solidFill>
                        </a:rPr>
                        <a:t>Resultado: 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s-E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Ahora hazlo tú</a:t>
            </a:r>
          </a:p>
        </p:txBody>
      </p:sp>
      <p:sp>
        <p:nvSpPr>
          <p:cNvPr id="24578" name="AutoShape 2" descr="data:image/jpeg;base64,/9j/4AAQSkZJRgABAQAAAQABAAD/2wCEAAkGBhQQEBQUEBQVFRQRGBQVFBQYFBUVHRcUFBUVFxgVFRcZHCceFxokGRUXHy8gJCcpLCwsFR8xNTAuNScrLCoBCQoKDgwOGg8PGjUlHyQpLSwsLykpKSwvLSosLSw1LCwpKiwsKiwpLCksLCksLCktKSksLCowLCwpLCw1KSwsLP/AABEIAMsA+AMBIgACEQEDEQH/xAAcAAEAAgMBAQEAAAAAAAAAAAAABQYBBAcDAgj/xABOEAACAQMBBAcFAwcGCwkAAAABAgMABBEFBhIhMQcTQVFhcYEUIjKRoSNCUhUzYnKSscEkQ1OCg/AXJURjk6OywsPR4TQ1RVRkotLT8f/EABsBAQACAwEBAAAAAAAAAAAAAAADBQEEBgIH/8QAMhEAAgEDAgQDBgUFAAAAAAAAAAECAwQRITEFEkFRYXGBBhMikaGxFDNCUtEjJDJiwf/aAAwDAQACEQMRAD8A7hTNKi7i+aRmSHgqfnJSM7p7VQfeb6CgPfUNR6vCoN6R/hXOP6zHsX99VTarWTbtHCXNxe3OeptkcwoAOckhBysYweJOWwQO0iGk1F7wyx2pXdhDNeahIOtEOBvdTbpykmCjJPwqR2nFQezWxVs9pDcXwN1cXQEjrKzkiF+MQVgfcO5g+O93CgLTbdGks6Fr6/nZnB+xgkaGBQce6FB3pAPxEjPdWtD0bqpKWlzdWVzH7yss7yxyDPBmjcneHMYyOfbjFVO81j8lXKppMkrbxCyaaGecKn4lZgTC3Lgcnj3cKlxZate+9NOlkp+6mZ5t09hcnCnyIrWr3dG3Waskj3GEpbIuGxm1E7zS2WoqqXluofeT4J4Sd0TR93HAI4cTyHEC39YO8fOuQjott3YPc3N7PIBjfMyrkHsACkqOPLe7a2H6KtOPL2lD+JZ3z9c1VS4/Zp4Tb9CX8NU7HWM1nNcm/wAHlxB7+mapcoRg7kzdcpI/F2Y81Nb+j9JE1pKttrsQgZjux3afmZT+keSHvPADPELVjbX9C5/Lll9tiKUJR3OlUr4SUEAjiCAQcjke3yr7rdPApSlAKUpQCsE1rapqkdtE807hI4xvMx7B5cyScAAcSSAKrMWlS6n9pfBorZvzdiGKl15hrxl4kngeqB3R97e5UBtT7cxF2js45byRDhhAoZFPc87ERKefDez7pGM18L+VZjytLRCCOPWXcgPYeBjj9OPrVjtrRIkCRqqIvBVVQoUdwA4CvagK0uyk77pn1G7YgYKxCC3U+iRlh+3WP8H1v96W9bPPev7v+EgqzUNAVo9HViecTt4tc3LH5mSvj/BtZD4UmX9W7ul/dJVopQFYPR9B2TXq+V/d/wAZK+TsVIv5rUr9e4GSGUDz6yIk+pq00oCpnStViBMd7bT55LPaGPA/XgkGT/VrI1/UIT/KdP6xRze1uEk5cz1UoRgMcQAWNWusEUBX9L26tJ36rreqm/oJ1a3kyeOAkgBY4GfdzwqwZrR1XQ4LpOruYo5U/C6hscuWeR4DiKq8ui3mmZewdrq2GS1lM5Z0HEn2WY+8ezEb5z2HJoC70qM2f2hhvoBNbtvKSVII3WRx8SSKeKsDwI/eCDWKA2NWuCkLlfiOFX9ZyFH1P0qC23ujZaVP1Aw+4sMZ/wA5O6xB/E70m96VM62cRhuxJImPkJFzVF6Udb37cBPzcE9s7n8W7OgPoCw40B8a5MLbSJbSzXcSK2kUt2s3Vku2fE7xJ7Sap2j389/DFFab1vbRRQxy3OPfdliRWjgHZxBG94cxyO5cSflWd4kJFhA5EsinHtMgP5tG7Ix2nt4eFTWzenvFbQwv8UQaPI5ECR91h4FcHHjVHxPiat4uFN/H9sm5b2/O05bG3s7s9DbJuwIFX7x5s7d7ueLfu7gKnBWETAAHIV9V8+rVpVZuUnnzLVJLRClKVCZANfd3axXcTQXKCRJBgg9vcQeasOYYcRXxSpKdSUJKUXhkc6amtSo6BrEuz92lleSGSwuCfZJ25wnP5tzyCgkA9gyGGASB1xWqma/ocep2b282BkZV8ZKOM7sg8uR7wWHbWj0TbTSyJJYXp/lenncbJyXiGArg/exwGe0Mh+9X0fhPEVeUvi/yW/8AJTVafI8HQ6UpVwRChpWhr2pi1tZ5yMiCOSXGcZ6tC2M+OMetAV9W/KV+2eNrprhQOYmvd0MSw7VhDLj9Ns/dFW4LVe6PrExabbBjl5EE0jc96Sf7V29Wc1YqAUpSgFDShoBSlKAUpSgFKUoBWGFZpQFA1pfyZq0FxH7tvqbi3uU7BckZhmA/E3FSfA550rY6YXK6bvr8UdxaungwmXBHz+tKAm9qL/cj3Bzk8uCjGT88CuYbZSPKiWUGOtvMgluUcEeC7t3ZIAB88ccVctcuOsuH7lO4PJP+pNVPQ1626u7g8ff9liPdFbgb2PBpGJ8wa0765/DUXU69PMmo0/eT5Tc2fthHaQIE6vdjQFPwvj3wfHf3uNTlgnEnu4CtOpKyXCDxyf7/ACr5tcVHNyl3Ze45Ukj3pSlaLMClKVgClKVkH3DLunPz8qq+20XsF9Z6rHwRXW3u8dsEnuhzjmFyR6JVlr61jRva7Ga3fA66NlB4ndJ4o3fwbB9KtOF3btriM+mz8mad1BNZLatZrlml9JVxp0cUOr2UsSxhIjdoetQ7oCh2x3gZOCT3DsrqEModQykFWAII4gg8QQe7FfTYzjNZi8oqsH3UBt/aGXS71FySbebAAySVQsAAOeSMetT9YYV6MERshdrLp9q6EFWghxjlwjUEehBHpUxXN7K8bQJ2guA35MncvbXAG8LV3OWglxxWPePutjHHz3ehw3KuoZCGVhlWBBBB7QRzFAetKUoBQ0pQClKUApSlAKUpQChoaitotpIbGEy3DYHJFHFpHPKONebMTj+NAVrpBm9ou9OsVPGW4W5lHA4gtcsQwPYz4H9Q0rZ2J0KZ5ZdQvl3Lm6ARIufs9spysP6x4M3iOziKxQEazZcnvYn13jVd2IYmxjJ5s07HzNxL/f0qy3K4lcHsdvlvmqzsXJ/J5I8YNvcXMTD+0MgPyk+lUXHot2uV3Ru2T/qehPVKW3wL5fxqLqTtDlB/ftrgauxbs9qUpWueRSlKAUpUBebZRW8wiu45bffJEcsgUxPz/nEJ3e/3sY3uOOdT0bedbKprLXz9EeJSUdyfrK57M58Kx/f+PrSodj1uRXSPrMEOmTrckBriGVI0Kklpd3C44Y91ireG7nsqy7Axsul2QkyGFvDkHn8A5+laEirIjRzqJInGGRhvAjyNVGwu5Nn7+K3Ll9MvnKwhjk20pI90H8GSOHc2eYO923s9d0nB0P1b67PyKi4pyi8s67SlK6w1TzmgV1KuoZWBDKwDAg8wQeBFUp+jp7V2fSLuS03jk27L18BPbiNjmPPDip5fKrzSgKUm0OqWxAu7BLhe2WzmBPL+hmw3PxAr6XpYsl3Rc9faswzu3FvLFjw3sFT6E1c6wRQEFZbdWEwBjvLc5OAOuRT+yxB+lTccoYZUgg8iOI9CKiL3Yuxmz1tpbsW5kwx5P9YDP1qIn6ItLb/JEUjkUaRD8w1AXGlVBOjC2Vd2OW9jH6F9cDHpv4rzi6NynwanqYHd7SjfVoyaAudKqDbASH/xTU/9ND/9NeMfRiu9vSX+pyeDXhUf6tVoC61hmxVI6MLt0F5YzuzyafcOis7bzNBLmSJmPiN7mTVw1G5EcMjtwVEdifBVJP0FAVOPbuW9X/FNq0ykke0z/YQDBwSP5yXB4EKo7ePDFbuh7G7k3tV7Ibq7wQsjKFSFT9y3iyRGO9uLHjx4kVp9D1n1Wi2gP3leT0kldx9Gq50AApSlAUraO13Lhj2SYYfuP1H1qj6aeo1W6iPw3iR3Ufi6ZSUeeSxx3YrqO1VpvRBxzjPH9VuB+uDXLtuFMSQ3iD37GVWbxhkwki+I+H0JrVvKHv6EqfdfXoS0p8k1IstbmnvzHrWijhgCvFWAKnvUjIPyr2tpN1gfQ+Rr5nUjo0dA9diUpSoiTXsailmEzvQPOzccjD7iqAOecHPmKgpUZ1cqPRZ9EQymo7kvSq9rW3tlaEiWdWcfzcf2jZ7vd90HzIqq6l0xMJeqgsn6wlVUTsUYl8BcxqOBOR94863qHCbuvrGGnd6fcjncU47s6XWnqulx3ULwzqGRxgjtBHJlPYwPEGouDZbW5+Mt1Z2o7ooTMw8Dvjd9Qxr2XotvW4yazc5/zaCMegD4FW1H2duotS50n6mtK7g9MEL0fXrwvcadO289id6J/wAVs2CD4Ab6HwEgHZUtq23djanEtym8M5VMyEEdhCA7p8yKq1p0Xe0a1c29zeTyCKGGRn5PKj7o3HbJwAVHYc8O6uraF0f2FkB7PbRAj77KJH48/ffLegOPCrapwClWq+9qS3xlLTXq/XyII3UoxwjmN10z2iY3Yrh88RlUjyOWRljwqO262tk1DT4kFhdRCSSE29w+Ahc5C4bABypOMHsB7K7BtHsHZagYzdwhzDkIQzphTglTuEZXhyPjjnVZ6TIkeTS7CJQDLdRSBVA9yC2Vt4gdgAb5Ka3bfhFrQmpwjqvFkU6857nQrdSEUNzAAPnjj9a9KUq2IRSlKAUpSgFDShoBSlKAUNKGgOf2/wDJ9p5RkBb2yV8D70kEgXJ8QgapbpR1HqNIvG4ZeJogM9s2IuHjhyfSonaGPd2k0xv6SC7T9lWP+9Wek0i5n02w5i5uRLKMZHUWw33B7s5wPI0BbNmdN9msreHGOqiiQjuKoN765qTpSgFKUoDznhDqVbkwIPkRXOdR08MskMvJg8T+TDdJ+ufWro+tbrOHQiNW3OszkZwD7w5qOPOuea9toPap2lt3jtopjam7DB1MqKD9qijejXDjDcQc+dARewl03s7W8v52xdoG8UBJRvLGR5KK9braF0u3XdX2a36lJ347yyXG8VfPLcX3Q364PlrXzi21OCdSOp1BRBIQcr1qgGF8jgcjdXPcGrZ0aBZm1FZBlZLmSJh+iIY0+YHLxrkL21hQr1Kkl8LSfzaT9VrgtaNRzpxSLpbvlePMcD6f9KoXSLo6e2WM7u6Rzulnc7jMuYWfe4spzg5YYPcO6rBsdeM0XVynMkDNBIe94uCt/WjKt61tbWaAL60khzuscPG2cbsqcVOe7mD4MapbSp+CvlzbZw/J9f8ApLWj7ymy06DsVZ2PG2t4kYZ9/d3n48DmRstxxyzitq42atpblLmSCNp4vglKgsO7j247M8uzFVro829F2ns139lf2/uSxNgF93h1kf4s8CQOR8CDV33q+kLD1RSn1XyxrJauc7abZNdu+naWweVxu3VyvFLeI8GG8ODSEZAA5ZPby8znGnFzm8JGUm3hFc0jbW4/KV/d2lhJdw3DxwxyLKsYC2y7uRlCTvE73ZjIqen291d8CHSVjJ+9LdIy+oXcI+dSOk6XHawRwwjEcS7o7z2lj3kkknzNbdcZV9panM/dwWOmc7FhGzWNWVpvy7cH7S8tLRSfhij61lHgSCD+1UVd6bf6VdHU2nXUgkfVzBl6uRIN4MxjAJC4xzH4jkYzV6rX1KVVgmaQgII5C+fw7hzmoKPtBdSqxzjGdsHqVpBReGWnRdXju4I54G3o5lDKfPsI7CCCCOwg1v1Qug+NhotvvE4Zpig7l61xj5hj61fa70rBSlKAUpSgFDShoBSlKAUpQ0BR9p1zrukd6pfsfIRJ/GtfZyP23XL28PGOyVbGE97j35iMdxOOP4/CojpE172bVlmU5eysJWjTBbM9zKIY1wOeS4OO5TV32G2eNjYQwtxkxvzNnJM0h3pCT973jjPbu0BYKUpQClKUBH2ygSzIQMPuyAc8hl3Dw80+tUo2ogudRtWVTDMYbtBgNjrY+qfeBHFS8G6R2Bh31dr33ZYn7CTE3lJ8P/vUftVBbWEQXVnct+bZns5+BP2dyMxk9mBNHGMnkHNAci2t0prO2kRN5rRiJIuZazuFbK47TExyvhvd+N6U6OdSNzDcykYMtwzsO5mijJx4ZzVm1ExdXL1v5ndfrA39Fg53sduPriuf7DaVfpDI1mYoreVy8ZuFZnZeKqcIDgYAye08uFVXFoRnbtNpbavzNq1k1PYuUX2OoZHw3cYP9tbY+rRP6lKtgNU/Q9VnZ3hvIgkqAOHTJjlQnd3lJ+FsnGP3cc2y1fKDw4fKuDv4yjJKW6SWV17P5YRaxxjQiNpNjre/wZQyyp8E0Z3XXHLj94eB5dmMmo1dK1qABbbU1kQZx18KswHZlyjk/OrdTFe7Xi11bx5IS07PUinbwlrgp8myd9d/95alLImMGGBRArcc4YqAD5lSasmmaRDaxdXbxrHGvEgfLedjkk+LGoTX9tBFL7NZRm6uz/Nqfci/SmYcsd2fMjkdey6Ppbv7TV53mJ4i3jYxwpnsAGN7uzw8251cRtr7iMVK4nyx6LG/pp9TX56dJ4gtSek2ggVt3ros93Wx/wDyr4m2jgQZMkQHjLGP4mtduizTCMeyKMdoknB9ffonRXpg/wAkU+ck5/4grYXs9Q/e/oY/Fy7EdqHSVZxDJuIz3CPMpPljgPUgVWto7nUtUt29ls5ltebliqSTKOJCITnd4clDdnE9vT9O2atbbBgtoIyOTLEu9+2QX+tSiyYOfn/fvrap8MpWq56MeaS25v4X0PE68p6PRGn0c7SWt5ZRi0HVi3VYngb44SowFb8QOODdvHkcgWuuR7Y2jaVdpq1mPcJCX8S8pI2I+0A5b2cce/dPaxrqljeLNGkkZ3kkVXRu9XAYH1BFXdtcRuKanH1XZ9UaUlh4NilKVsmBSlKAUNKGgFKUoBQ0oaA45ZaMdT2ouJ242+nGNfAzRrhE8SJN9j+oO8V2IVoaRocNqHECBetkeaTBJ3pJDlmJJz/+VIUApSlAKUpQGvf2vWRsucE8j3MCCD6ECoPpAsOvsJIs46wphvwurB0bHbh0U47asleF9aiWNkbkwx5dxHkeNAcc2/k/kRDHCyywRysOGI2kBc+A4D51D7S6Y5vofaLpra2brVi6uTq1jWFV6td44VXbicnwA5Veto9lWkhlhnQ9XIuC6jIHHKuO7DAHB7qpZ2guLGEx6haPOsIGLiMKyOi4CtJvAhW5DJwePEdprb6FZuM6SzjKa0zr1WdNDYoyisqTLRpdvJHEEll64qTuyY3Syfd38EhmHLeHMYqZ09uBHcc/Oqvs/JczM1xcERxyqvUW6kNuo3vCSRhzcjHDsBxwwBVjsD73mDXBXsHGck2m+uO/b0LmDzHQkKpu020E01x+T9OOJiM3Nx2W8fDIB7H4+YyAOJ92Z2u132K1eRRvSsVigTnvTScEAHbjBbH6PjXnsVsuLOEIx3ppD1lzJnJeU8xntAJIHf7x7asuCWCn/cVFotl49/Q07iq18C9Td2W2VhsotyFeBwXc8Wlb8Tn9y8hnzNT9BSuxNEUpSgFKUoDzu7JLiGSGUZSZGRvJhjh49o8RUL0NXTLYy2spy+nzy2xPeqneUjtx7xx5VYYyO2qBtjptzpk8mq6a4Kvum9tj8Mirw3x8+OOIySO0VXUKyo3UoNNRljVrTm8H4mJLKOu0rR0PVUuraKeP4JkV18Aw5HxHL0req9IRSlKAUpQ0ApSlAKUpQClKUApSlAKUpQClKUBq6pFvQyDvRv3Vy/aODrLK5X8UMp/ZQuPqtdYlTeUjvBHzFc3eLfUqfvAqfJgR/GgIzZWffsbVj2woP2Ru/wC7Uzan318/31WOjyXe0y38A6/syOKssRww8xXzK9jy16kV3f3OgpPNNeRD61/KNZtITxW0iku2He7Hq4z44bd+tW+18wASBk4yWxwVcni2OOBzqmWZzr93nmtnCF/VMkRP1qM2o1pfypHLLDPLY6Wd12iXeUXpAcs5yB7p3Bz+5jt49nw6klb00v2p/PUqasvib8TqlKrWm9JGnXAG5dxqT92XMJ4d++Av1qetb+KUZiljkHeksb/7LGrBxaI8o96Vlhjnw+leMl0i/E6L5uo/eaxgyetKjJtqLNPju7YY/wDUQk/IMTURe9KOmxDjdK57o0kc5/ZA+tZwzGUWqqr0l66ttp8qc5rtTBDGBvF2fCsQvMgAn1Kgcajn201C94aTp0m62MXNyOrXBz7yKSFbz3m8hUvsh0YvHcC91SY3V4Pg5lIsctzhxI44wABngO059ypaSWh5cuxa9jNIa00+2gf4ookVuXxYyw4dxJHpU1WBWa2SMUpSgFDSlAKUpQClKUApSlAKUpQClKUApSlAK52w3XI/CxHybH8KvF3q0UXB3APdxJ+Qya5pr+1lpbSuZp0Ql2IXiz4LEjKKCRw78UBFbBDdtGT+inuU+Umf41ZF5j0qq9Ht2ssNy6fA95cMmeHuuI2HDs4GrUvMeYr51xNct1UXiX1v+UvIhtQPs+v20jcI76BrYn/OI28oz3lhGPWr7DEEzuALvFmO6N3LOcuxxjJPMntqrbZ7Oe3WxRDuzRsJbd843ZU5DPYDy88HsrY2I2uF/CRKNy7g925hI3SHHDrAPwkj0JI7iej4PcqtbJdY6Py6Mrq8OWfmSF7srZznMtrbue8xICfMqAahp+ijTHOTagfqyzL9A+KttKuMsgwilnod0z+gf/Ty/wDOsjoe0v8A8ux/t5v4NVzrDuFBZiFVQSSTgADiST2ADjmnM+4wigarsboVgu9cpGmBkK08zsf1Yg5Y/L1HOvHov2aiu9Rk1CO1FvaQqEtI2XBZ8YMxzwJA3uPEAuAOK5rY2C0K21LU7nUFtkFtGerhLL+en3t6S4KHIzxHYPiHbmuuqmAMdnDh3eFbEURNmcVmlK9GBSlKAUpSgFKUoBSlKAUpSgFKUoBSlKAUpSgFfMjYBPcCflX1WtqUm7DIe5GP0NAc/knwGc8cBnPjujeOflXN9j7W9tIVvUtYbxLrekbhm4TDupIYgtxKE+6G+dXnX5+rs7hvwwy/7BH8a2tkLfc0+0XughPq6CQ/VzQFK2L2qtw10sriB5rqWVY5fdwr7uFLY3QQQRg45VfbT3ypXDKSMMCCCPAg4Nfd9s3bXpC3ccbA8OsZfeXycYYfPHhUZL0HW4JbTb64tnP4XEgx3e6Vb5saoL7gsbmbqRlhvwybtK7cI8rRZqrG1Gx5nkW6s5PZ72P4ZRwDj8MuAc92cHuORy1H2P2gtj9jdQXS8eEmM8OXxrzPnXkdoNZtx/KdJMg5ZgZifMhDL+4VT0+DX9pUVSi035/dPBLK4pVFiR9WvSlJaERaxayQPyE0a70b45sFz4/cLc+Qqct+k7THGReRjwZZVPyKVXJulKNfs7yxu4t74keIMPVXAz8q032t0KQ+/Ainxs93/Y/5VcRvLlL+rbyz/rhogcI/pkWW/wCl3TYgd2ZpW7FiiYk+RfdX5kVWtorzUtWt5t2I2VmkcjlHyZZ+rUuEIwDgleWAv61W7ZprKWMTWCQBcld5IlRlI5q3DeU44+IqaHjx7/Gqy44/KEuSFPDT15t/kTRtsrLfyKZsh0w21pp9uklldxxxoEMkcQaIsvBnDlhklsk8Mgk1bNL6ZNLuDurciM8ABKjRjjw+IjH1qG6DbkxxXtkxJNlcsFyf5uTIAA/WjZv7SsdOyQQ6azCGIz3MkcSydWm+OO+xVsb3JN3gfv12MXzLKK9nT0cEAg5B4g88g9oPbX1XM+h7V5Ill0y84XFjgoCc71u+CpU9oXeGPB1HDGB0wGsmBSlKAUpSgFKUoBSlKAUpSgFKUoBSlKAUpSgFR20D4tpPEAfNgP41I1FbT/8AZm80z5bwoDlu3txuabcnvQL+26L/ALxq12kPVxxp+BEX9lAv8KpnSUP8WyjvaEE9w6xeJ9cVeN8HiCCDxBByCDyIPIgjtoBQfXvpXpb25kYKvM/Qd58KA3rDWnUhW98EgeIyew9vlVkxWpY6WkQGBlu1jz9O6tygMbtaGp2UO47yRRvuKze8it8IJ7R4VIVAbfXvUaXeSA4KwS7p/SZSq/UgetAcL2S0y9tLMaraAyRPJKLi2xzhVvzi454O9xHFcZ4jOOpaFrsV7As0DZVuBH3kbGSjj8Q+uQalei7Tup0eyXnmESf6YmXH+sxVI2x2Rl0edtR0pQYG43doOCheZdFHJO39DmMrkLScV4VG8jzw0mvr4P8Ak2aFd03h7Hrs5J7JtRKp4LqNuHXxkUZOPWKSvXpMHtuuaVY81Q+0SDl7uSx49+5A/DxHfUDtDtDHI2mapbElbe4EcqjG8qyEFo37jgOo7DvkitTUdDuNW1TU7uzdll094xb7p4O0Pubqt2MRGWA5Etg881ucOlKVtBTWGtH5rQiqpKbwXjpV0mS3kg1a0GZrE4mUfzlsSQwOO7eI8nJ+7V80XVo7uCOeE70cyh1Pgew9xByCO8GoHYba2LWLLeZV3wDFcwniFYghgVPNGHEeBI5g1WNh7ltI1OXSZSTBNvT2Dt3NktFk8zgH1Q/i4b5GdTpWAazQClKUApSlAKUpQClKUApSlAKUpQClKUAqvbRa0ADEmCx4OTxC57PFv3VL6nIVhcqcEKcGuebV/Y2FxJGSsixllYE5DHGSM9vHn60BXde1B7t3sLNVd2G7cysMx26E8QfxSZ5DmCO/O79W2zd7piD8ny+1QgAvazYU5+80Dg4XJ+7n9qp/YjTI4dPg6tQvWqsjnJJZ3ZwWYk5JwAPAcqnupGf+poCoaZ0i2sjdXOWtJhwaKcbmD3b5G7892uh7MoCrSAghsBWBBBHPgRwI4jjUHqWztvd/Z3MKSqAcbwyV/Vb4l9DXEdUuH026mWxklgVHGFSWTHFeOQW4+tAfqbNK5d0S7X3V4d25lMgAOMqgPDvIUE+tdRoBXPOna9KaQ8ajJuZYYR4e91n/AAsetdDrmHTgMrp6nkboEjvIAx+8/OgOjaZaiKCKMDAjREA7gqgY+le7V9UoDiXSX0SPEss+lg9XLhri0UfhO8JIV8Dn3RxGTu8DirH0C6N1Oldafiu5JJM9u6h6tQT28Uc/166Qw5ViKMKAFAA7gMD5CsYByTpF0u50i4fVdLwFm928iK7y5JyJivi3M8wTn7zVXtptc1PVLOCY6YesjdZ7W7tmL7nEEjcG+xzurkZGCgyOGK7zdWqSxskihkcFWUjIZW4EEdoxXMug6dlOo24J6m2uCIUPHcDNKCATxOdxeZ55PMnOQdJ0yZ3hjaVdyRkRnT8LsoLL6HI9K2qUoBSs1gUApSs0BilDQUApSs0BilBWaAxSlKAUpSgP/9k="/>
          <p:cNvSpPr>
            <a:spLocks noChangeAspect="1" noChangeArrowheads="1"/>
          </p:cNvSpPr>
          <p:nvPr/>
        </p:nvSpPr>
        <p:spPr bwMode="auto">
          <a:xfrm>
            <a:off x="155575" y="-922338"/>
            <a:ext cx="2362200" cy="19335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a:extLst>
              <a:ext uri="{FF2B5EF4-FFF2-40B4-BE49-F238E27FC236}">
                <a16:creationId xmlns:a16="http://schemas.microsoft.com/office/drawing/2014/main" id="{0B4617D1-115A-C749-8BBD-1F638D0C9C5A}"/>
              </a:ext>
            </a:extLst>
          </p:cNvPr>
          <p:cNvPicPr>
            <a:picLocks noChangeAspect="1"/>
          </p:cNvPicPr>
          <p:nvPr/>
        </p:nvPicPr>
        <p:blipFill rotWithShape="1">
          <a:blip r:embed="rId2"/>
          <a:srcRect l="19777" t="12586" r="20891" b="10104"/>
          <a:stretch/>
        </p:blipFill>
        <p:spPr>
          <a:xfrm>
            <a:off x="5896612" y="2924944"/>
            <a:ext cx="2707836" cy="3528392"/>
          </a:xfrm>
          <a:prstGeom prst="rect">
            <a:avLst/>
          </a:prstGeom>
        </p:spPr>
      </p:pic>
      <p:sp>
        <p:nvSpPr>
          <p:cNvPr id="7" name="CuadroTexto 6">
            <a:extLst>
              <a:ext uri="{FF2B5EF4-FFF2-40B4-BE49-F238E27FC236}">
                <a16:creationId xmlns:a16="http://schemas.microsoft.com/office/drawing/2014/main" id="{6B7469F6-C4D5-4242-9D7F-60EACB0D76E2}"/>
              </a:ext>
            </a:extLst>
          </p:cNvPr>
          <p:cNvSpPr txBox="1"/>
          <p:nvPr/>
        </p:nvSpPr>
        <p:spPr>
          <a:xfrm>
            <a:off x="539552" y="656047"/>
            <a:ext cx="1440160"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3</a:t>
            </a:r>
          </a:p>
        </p:txBody>
      </p:sp>
    </p:spTree>
    <p:extLst>
      <p:ext uri="{BB962C8B-B14F-4D97-AF65-F5344CB8AC3E}">
        <p14:creationId xmlns:p14="http://schemas.microsoft.com/office/powerpoint/2010/main" val="2026411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Polinomios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5842" name="Picture 2"/>
          <p:cNvPicPr>
            <a:picLocks noChangeAspect="1" noChangeArrowheads="1"/>
          </p:cNvPicPr>
          <p:nvPr/>
        </p:nvPicPr>
        <p:blipFill>
          <a:blip r:embed="rId2" cstate="email"/>
          <a:srcRect/>
          <a:stretch>
            <a:fillRect/>
          </a:stretch>
        </p:blipFill>
        <p:spPr bwMode="auto">
          <a:xfrm>
            <a:off x="683568" y="1196752"/>
            <a:ext cx="7760247" cy="1080120"/>
          </a:xfrm>
          <a:prstGeom prst="rect">
            <a:avLst/>
          </a:prstGeom>
          <a:ln>
            <a:noFill/>
          </a:ln>
          <a:effectLst>
            <a:outerShdw blurRad="292100" dist="139700" dir="2700000" algn="tl" rotWithShape="0">
              <a:srgbClr val="333333">
                <a:alpha val="65000"/>
              </a:srgbClr>
            </a:outerShdw>
          </a:effectLst>
        </p:spPr>
      </p:pic>
      <p:pic>
        <p:nvPicPr>
          <p:cNvPr id="35843" name="Picture 3"/>
          <p:cNvPicPr>
            <a:picLocks noChangeAspect="1" noChangeArrowheads="1"/>
          </p:cNvPicPr>
          <p:nvPr/>
        </p:nvPicPr>
        <p:blipFill>
          <a:blip r:embed="rId3" cstate="email"/>
          <a:srcRect/>
          <a:stretch>
            <a:fillRect/>
          </a:stretch>
        </p:blipFill>
        <p:spPr bwMode="auto">
          <a:xfrm>
            <a:off x="899591" y="2780928"/>
            <a:ext cx="7462647" cy="1080120"/>
          </a:xfrm>
          <a:prstGeom prst="rect">
            <a:avLst/>
          </a:prstGeom>
          <a:ln>
            <a:noFill/>
          </a:ln>
          <a:effectLst>
            <a:outerShdw blurRad="292100" dist="139700" dir="2700000" algn="tl" rotWithShape="0">
              <a:srgbClr val="333333">
                <a:alpha val="65000"/>
              </a:srgbClr>
            </a:outerShdw>
          </a:effectLst>
        </p:spPr>
      </p:pic>
      <p:pic>
        <p:nvPicPr>
          <p:cNvPr id="35844" name="Picture 4"/>
          <p:cNvPicPr>
            <a:picLocks noChangeAspect="1" noChangeArrowheads="1"/>
          </p:cNvPicPr>
          <p:nvPr/>
        </p:nvPicPr>
        <p:blipFill>
          <a:blip r:embed="rId4" cstate="email"/>
          <a:srcRect/>
          <a:stretch>
            <a:fillRect/>
          </a:stretch>
        </p:blipFill>
        <p:spPr bwMode="auto">
          <a:xfrm>
            <a:off x="827584" y="4437112"/>
            <a:ext cx="7565249" cy="7920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1073913"/>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24</a:t>
            </a:r>
          </a:p>
        </p:txBody>
      </p:sp>
      <p:graphicFrame>
        <p:nvGraphicFramePr>
          <p:cNvPr id="3" name="Tabla 2">
            <a:extLst>
              <a:ext uri="{FF2B5EF4-FFF2-40B4-BE49-F238E27FC236}">
                <a16:creationId xmlns:a16="http://schemas.microsoft.com/office/drawing/2014/main" id="{1236454D-8A7D-A14F-AF0D-D934732F92B9}"/>
              </a:ext>
            </a:extLst>
          </p:cNvPr>
          <p:cNvGraphicFramePr>
            <a:graphicFrameLocks noGrp="1"/>
          </p:cNvGraphicFramePr>
          <p:nvPr>
            <p:extLst>
              <p:ext uri="{D42A27DB-BD31-4B8C-83A1-F6EECF244321}">
                <p14:modId xmlns:p14="http://schemas.microsoft.com/office/powerpoint/2010/main" val="4000448919"/>
              </p:ext>
            </p:extLst>
          </p:nvPr>
        </p:nvGraphicFramePr>
        <p:xfrm>
          <a:off x="727788" y="1838606"/>
          <a:ext cx="7732644" cy="2602238"/>
        </p:xfrm>
        <a:graphic>
          <a:graphicData uri="http://schemas.openxmlformats.org/drawingml/2006/table">
            <a:tbl>
              <a:tblPr firstRow="1" firstCol="1" bandRow="1">
                <a:tableStyleId>{5C22544A-7EE6-4342-B048-85BDC9FD1C3A}</a:tableStyleId>
              </a:tblPr>
              <a:tblGrid>
                <a:gridCol w="4193111">
                  <a:extLst>
                    <a:ext uri="{9D8B030D-6E8A-4147-A177-3AD203B41FA5}">
                      <a16:colId xmlns:a16="http://schemas.microsoft.com/office/drawing/2014/main" val="2604868535"/>
                    </a:ext>
                  </a:extLst>
                </a:gridCol>
                <a:gridCol w="1676504">
                  <a:extLst>
                    <a:ext uri="{9D8B030D-6E8A-4147-A177-3AD203B41FA5}">
                      <a16:colId xmlns:a16="http://schemas.microsoft.com/office/drawing/2014/main" val="44898302"/>
                    </a:ext>
                  </a:extLst>
                </a:gridCol>
                <a:gridCol w="1863029">
                  <a:extLst>
                    <a:ext uri="{9D8B030D-6E8A-4147-A177-3AD203B41FA5}">
                      <a16:colId xmlns:a16="http://schemas.microsoft.com/office/drawing/2014/main" val="3374478730"/>
                    </a:ext>
                  </a:extLst>
                </a:gridCol>
              </a:tblGrid>
              <a:tr h="438266">
                <a:tc>
                  <a:txBody>
                    <a:bodyPr/>
                    <a:lstStyle/>
                    <a:p>
                      <a:pPr algn="ctr">
                        <a:spcAft>
                          <a:spcPts val="0"/>
                        </a:spcAft>
                      </a:pPr>
                      <a:r>
                        <a:rPr lang="es-ES" sz="1200" b="1">
                          <a:solidFill>
                            <a:schemeClr val="bg1"/>
                          </a:solidFill>
                          <a:effectLst/>
                        </a:rPr>
                        <a:t>Polinomio</a:t>
                      </a:r>
                      <a:endParaRPr lang="es-ES" sz="1200" b="1">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s-ES" sz="1200" b="1">
                          <a:solidFill>
                            <a:schemeClr val="bg1"/>
                          </a:solidFill>
                          <a:effectLst/>
                        </a:rPr>
                        <a:t>Grado</a:t>
                      </a:r>
                      <a:endParaRPr lang="es-ES" sz="1200" b="1">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s-ES" sz="1200" b="1" dirty="0">
                          <a:solidFill>
                            <a:schemeClr val="bg1"/>
                          </a:solidFill>
                          <a:effectLst/>
                        </a:rPr>
                        <a:t>Término independiente</a:t>
                      </a:r>
                      <a:endParaRPr lang="es-ES" sz="1200" b="1"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53493230"/>
                  </a:ext>
                </a:extLst>
              </a:tr>
              <a:tr h="721324">
                <a:tc>
                  <a:txBody>
                    <a:bodyPr/>
                    <a:lstStyle/>
                    <a:p>
                      <a:pPr>
                        <a:spcBef>
                          <a:spcPts val="600"/>
                        </a:spcBef>
                        <a:spcAft>
                          <a:spcPts val="600"/>
                        </a:spcAft>
                      </a:pPr>
                      <a:r>
                        <a:rPr lang="es-ES" sz="2400" b="0">
                          <a:solidFill>
                            <a:schemeClr val="bg1"/>
                          </a:solidFill>
                          <a:effectLst/>
                        </a:rPr>
                        <a:t>-5x</a:t>
                      </a:r>
                      <a:r>
                        <a:rPr lang="es-ES" sz="2400" b="0" baseline="30000">
                          <a:solidFill>
                            <a:schemeClr val="bg1"/>
                          </a:solidFill>
                          <a:effectLst/>
                        </a:rPr>
                        <a:t>2</a:t>
                      </a:r>
                      <a:r>
                        <a:rPr lang="es-ES" sz="2400" b="0">
                          <a:solidFill>
                            <a:schemeClr val="bg1"/>
                          </a:solidFill>
                          <a:effectLst/>
                        </a:rPr>
                        <a:t>y</a:t>
                      </a:r>
                      <a:r>
                        <a:rPr lang="es-ES" sz="2400" b="0" baseline="30000">
                          <a:solidFill>
                            <a:schemeClr val="bg1"/>
                          </a:solidFill>
                          <a:effectLst/>
                        </a:rPr>
                        <a:t>3</a:t>
                      </a:r>
                      <a:r>
                        <a:rPr lang="es-ES" sz="2400" b="0">
                          <a:solidFill>
                            <a:schemeClr val="bg1"/>
                          </a:solidFill>
                          <a:effectLst/>
                        </a:rPr>
                        <a:t>- 3x</a:t>
                      </a:r>
                      <a:r>
                        <a:rPr lang="es-ES" sz="2400" b="0" baseline="30000">
                          <a:solidFill>
                            <a:schemeClr val="bg1"/>
                          </a:solidFill>
                          <a:effectLst/>
                        </a:rPr>
                        <a:t>4 </a:t>
                      </a:r>
                      <a:r>
                        <a:rPr lang="es-ES" sz="2400" b="0">
                          <a:solidFill>
                            <a:schemeClr val="bg1"/>
                          </a:solidFill>
                          <a:effectLst/>
                        </a:rPr>
                        <a:t>+ 2x</a:t>
                      </a:r>
                      <a:r>
                        <a:rPr lang="es-ES" sz="2400" b="0" baseline="30000">
                          <a:solidFill>
                            <a:schemeClr val="bg1"/>
                          </a:solidFill>
                          <a:effectLst/>
                        </a:rPr>
                        <a:t>2</a:t>
                      </a:r>
                      <a:r>
                        <a:rPr lang="es-ES" sz="2400" b="0">
                          <a:solidFill>
                            <a:schemeClr val="bg1"/>
                          </a:solidFill>
                          <a:effectLst/>
                        </a:rPr>
                        <a:t>y + xy</a:t>
                      </a:r>
                      <a:endParaRPr lang="es-ES" sz="2400" b="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1200"/>
                        </a:spcBef>
                        <a:spcAft>
                          <a:spcPts val="600"/>
                        </a:spcAft>
                      </a:pPr>
                      <a:r>
                        <a:rPr lang="es-ES" sz="1200" b="0" dirty="0">
                          <a:solidFill>
                            <a:schemeClr val="bg1"/>
                          </a:solidFill>
                          <a:effectLst/>
                        </a:rPr>
                        <a:t> </a:t>
                      </a:r>
                      <a:endParaRPr lang="es-ES" sz="12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1200"/>
                        </a:spcBef>
                        <a:spcAft>
                          <a:spcPts val="600"/>
                        </a:spcAft>
                      </a:pPr>
                      <a:r>
                        <a:rPr lang="es-ES" sz="1200" b="0">
                          <a:solidFill>
                            <a:schemeClr val="bg1"/>
                          </a:solidFill>
                          <a:effectLst/>
                        </a:rPr>
                        <a:t> </a:t>
                      </a:r>
                      <a:endParaRPr lang="es-ES" sz="1200" b="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5172171"/>
                  </a:ext>
                </a:extLst>
              </a:tr>
              <a:tr h="721324">
                <a:tc>
                  <a:txBody>
                    <a:bodyPr/>
                    <a:lstStyle/>
                    <a:p>
                      <a:pPr>
                        <a:spcBef>
                          <a:spcPts val="600"/>
                        </a:spcBef>
                        <a:spcAft>
                          <a:spcPts val="600"/>
                        </a:spcAft>
                      </a:pPr>
                      <a:r>
                        <a:rPr lang="es-ES" sz="2400" b="0">
                          <a:solidFill>
                            <a:schemeClr val="bg1"/>
                          </a:solidFill>
                          <a:effectLst/>
                        </a:rPr>
                        <a:t>3x</a:t>
                      </a:r>
                      <a:r>
                        <a:rPr lang="es-ES" sz="2400" b="0" baseline="30000">
                          <a:solidFill>
                            <a:schemeClr val="bg1"/>
                          </a:solidFill>
                          <a:effectLst/>
                        </a:rPr>
                        <a:t>5</a:t>
                      </a:r>
                      <a:r>
                        <a:rPr lang="es-ES" sz="2400" b="0">
                          <a:solidFill>
                            <a:schemeClr val="bg1"/>
                          </a:solidFill>
                          <a:effectLst/>
                        </a:rPr>
                        <a:t>- 4x</a:t>
                      </a:r>
                      <a:r>
                        <a:rPr lang="es-ES" sz="2400" b="0" baseline="30000">
                          <a:solidFill>
                            <a:schemeClr val="bg1"/>
                          </a:solidFill>
                          <a:effectLst/>
                        </a:rPr>
                        <a:t>2</a:t>
                      </a:r>
                      <a:r>
                        <a:rPr lang="es-ES" sz="2400" b="0">
                          <a:solidFill>
                            <a:schemeClr val="bg1"/>
                          </a:solidFill>
                          <a:effectLst/>
                        </a:rPr>
                        <a:t>- x + 2 + 2x</a:t>
                      </a:r>
                      <a:r>
                        <a:rPr lang="es-ES" sz="2400" b="0" baseline="30000">
                          <a:solidFill>
                            <a:schemeClr val="bg1"/>
                          </a:solidFill>
                          <a:effectLst/>
                        </a:rPr>
                        <a:t>3</a:t>
                      </a:r>
                      <a:r>
                        <a:rPr lang="es-ES" sz="2400" b="0">
                          <a:solidFill>
                            <a:schemeClr val="bg1"/>
                          </a:solidFill>
                          <a:effectLst/>
                        </a:rPr>
                        <a:t>y</a:t>
                      </a:r>
                      <a:r>
                        <a:rPr lang="es-ES" sz="2400" b="0" baseline="30000">
                          <a:solidFill>
                            <a:schemeClr val="bg1"/>
                          </a:solidFill>
                          <a:effectLst/>
                        </a:rPr>
                        <a:t>3</a:t>
                      </a:r>
                      <a:endParaRPr lang="es-ES" sz="2400" b="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1200"/>
                        </a:spcBef>
                        <a:spcAft>
                          <a:spcPts val="600"/>
                        </a:spcAft>
                      </a:pPr>
                      <a:r>
                        <a:rPr lang="es-ES" sz="1200" b="0">
                          <a:solidFill>
                            <a:schemeClr val="bg1"/>
                          </a:solidFill>
                          <a:effectLst/>
                        </a:rPr>
                        <a:t> </a:t>
                      </a:r>
                      <a:endParaRPr lang="es-ES" sz="1200" b="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1200"/>
                        </a:spcBef>
                        <a:spcAft>
                          <a:spcPts val="600"/>
                        </a:spcAft>
                      </a:pPr>
                      <a:r>
                        <a:rPr lang="es-ES" sz="1200" b="0">
                          <a:solidFill>
                            <a:schemeClr val="bg1"/>
                          </a:solidFill>
                          <a:effectLst/>
                        </a:rPr>
                        <a:t> </a:t>
                      </a:r>
                      <a:endParaRPr lang="es-ES" sz="1200" b="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2102299"/>
                  </a:ext>
                </a:extLst>
              </a:tr>
              <a:tr h="721324">
                <a:tc>
                  <a:txBody>
                    <a:bodyPr/>
                    <a:lstStyle/>
                    <a:p>
                      <a:pPr>
                        <a:spcBef>
                          <a:spcPts val="600"/>
                        </a:spcBef>
                        <a:spcAft>
                          <a:spcPts val="600"/>
                        </a:spcAft>
                      </a:pPr>
                      <a:r>
                        <a:rPr lang="es-ES" sz="2400" b="0" dirty="0">
                          <a:solidFill>
                            <a:schemeClr val="bg1"/>
                          </a:solidFill>
                          <a:effectLst/>
                        </a:rPr>
                        <a:t>2x</a:t>
                      </a:r>
                      <a:r>
                        <a:rPr lang="es-ES" sz="2400" b="0" baseline="30000" dirty="0">
                          <a:solidFill>
                            <a:schemeClr val="bg1"/>
                          </a:solidFill>
                          <a:effectLst/>
                        </a:rPr>
                        <a:t>3</a:t>
                      </a:r>
                      <a:r>
                        <a:rPr lang="es-ES" sz="2400" b="0" dirty="0">
                          <a:solidFill>
                            <a:schemeClr val="bg1"/>
                          </a:solidFill>
                          <a:effectLst/>
                        </a:rPr>
                        <a:t>y</a:t>
                      </a:r>
                      <a:r>
                        <a:rPr lang="es-ES" sz="2400" b="0" baseline="30000" dirty="0">
                          <a:solidFill>
                            <a:schemeClr val="bg1"/>
                          </a:solidFill>
                          <a:effectLst/>
                        </a:rPr>
                        <a:t>6</a:t>
                      </a:r>
                      <a:r>
                        <a:rPr lang="es-ES" sz="2400" b="0" dirty="0">
                          <a:solidFill>
                            <a:schemeClr val="bg1"/>
                          </a:solidFill>
                          <a:effectLst/>
                        </a:rPr>
                        <a:t> – 7x</a:t>
                      </a:r>
                      <a:r>
                        <a:rPr lang="es-ES" sz="2400" b="0" baseline="30000" dirty="0">
                          <a:solidFill>
                            <a:schemeClr val="bg1"/>
                          </a:solidFill>
                          <a:effectLst/>
                        </a:rPr>
                        <a:t>2 </a:t>
                      </a:r>
                      <a:r>
                        <a:rPr lang="es-ES" sz="2400" b="0" dirty="0">
                          <a:solidFill>
                            <a:schemeClr val="bg1"/>
                          </a:solidFill>
                          <a:effectLst/>
                        </a:rPr>
                        <a:t>- x</a:t>
                      </a:r>
                      <a:r>
                        <a:rPr lang="es-ES" sz="2400" b="0" baseline="30000" dirty="0">
                          <a:solidFill>
                            <a:schemeClr val="bg1"/>
                          </a:solidFill>
                          <a:effectLst/>
                        </a:rPr>
                        <a:t>2</a:t>
                      </a:r>
                      <a:r>
                        <a:rPr lang="es-ES" sz="2400" b="0" dirty="0">
                          <a:solidFill>
                            <a:schemeClr val="bg1"/>
                          </a:solidFill>
                          <a:effectLst/>
                        </a:rPr>
                        <a:t>y</a:t>
                      </a:r>
                      <a:r>
                        <a:rPr lang="es-ES" sz="2400" b="0" baseline="30000" dirty="0">
                          <a:solidFill>
                            <a:schemeClr val="bg1"/>
                          </a:solidFill>
                          <a:effectLst/>
                        </a:rPr>
                        <a:t>8 </a:t>
                      </a:r>
                      <a:r>
                        <a:rPr lang="es-ES" sz="2400" b="0" dirty="0">
                          <a:solidFill>
                            <a:schemeClr val="bg1"/>
                          </a:solidFill>
                          <a:effectLst/>
                        </a:rPr>
                        <a:t>+ 1</a:t>
                      </a:r>
                      <a:endParaRPr lang="es-ES" sz="24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1200"/>
                        </a:spcBef>
                        <a:spcAft>
                          <a:spcPts val="600"/>
                        </a:spcAft>
                      </a:pPr>
                      <a:r>
                        <a:rPr lang="es-ES" sz="1200" b="0" dirty="0">
                          <a:solidFill>
                            <a:schemeClr val="bg1"/>
                          </a:solidFill>
                          <a:effectLst/>
                        </a:rPr>
                        <a:t> </a:t>
                      </a:r>
                      <a:endParaRPr lang="es-ES" sz="12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1200"/>
                        </a:spcBef>
                        <a:spcAft>
                          <a:spcPts val="600"/>
                        </a:spcAft>
                      </a:pPr>
                      <a:r>
                        <a:rPr lang="es-ES" sz="1200" b="0" dirty="0">
                          <a:solidFill>
                            <a:schemeClr val="bg1"/>
                          </a:solidFill>
                          <a:effectLst/>
                        </a:rPr>
                        <a:t> </a:t>
                      </a:r>
                      <a:endParaRPr lang="es-ES" sz="1200" b="0" dirty="0">
                        <a:solidFill>
                          <a:schemeClr val="bg1"/>
                        </a:solidFill>
                        <a:effectLst/>
                        <a:latin typeface="Calibri" panose="020F0502020204030204" pitchFamily="34" charset="0"/>
                        <a:ea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675446512"/>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684201"/>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25</a:t>
            </a:r>
          </a:p>
        </p:txBody>
      </p:sp>
      <p:sp>
        <p:nvSpPr>
          <p:cNvPr id="2" name="Rectángulo 1">
            <a:extLst>
              <a:ext uri="{FF2B5EF4-FFF2-40B4-BE49-F238E27FC236}">
                <a16:creationId xmlns:a16="http://schemas.microsoft.com/office/drawing/2014/main" id="{C351AB3F-8F87-684F-8473-76C003FE8350}"/>
              </a:ext>
            </a:extLst>
          </p:cNvPr>
          <p:cNvSpPr/>
          <p:nvPr/>
        </p:nvSpPr>
        <p:spPr>
          <a:xfrm>
            <a:off x="727788" y="1188745"/>
            <a:ext cx="7732644" cy="830997"/>
          </a:xfrm>
          <a:prstGeom prst="rect">
            <a:avLst/>
          </a:prstGeom>
        </p:spPr>
        <p:txBody>
          <a:bodyPr wrap="square">
            <a:spAutoFit/>
          </a:bodyPr>
          <a:lstStyle/>
          <a:p>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Halla el valor numérico de las siguientes expresiones en los números que se indican:</a:t>
            </a:r>
            <a:endParaRPr lang="es-ES" sz="2400" dirty="0">
              <a:solidFill>
                <a:schemeClr val="bg1"/>
              </a:solidFill>
            </a:endParaRPr>
          </a:p>
        </p:txBody>
      </p:sp>
      <mc:AlternateContent xmlns:mc="http://schemas.openxmlformats.org/markup-compatibility/2006" xmlns:a14="http://schemas.microsoft.com/office/drawing/2010/main">
        <mc:Choice Requires="a14">
          <p:graphicFrame>
            <p:nvGraphicFramePr>
              <p:cNvPr id="6" name="Tabla 5">
                <a:extLst>
                  <a:ext uri="{FF2B5EF4-FFF2-40B4-BE49-F238E27FC236}">
                    <a16:creationId xmlns:a16="http://schemas.microsoft.com/office/drawing/2014/main" id="{4F52DC1C-BEA8-CE4E-9080-E075857665BE}"/>
                  </a:ext>
                </a:extLst>
              </p:cNvPr>
              <p:cNvGraphicFramePr>
                <a:graphicFrameLocks noGrp="1"/>
              </p:cNvGraphicFramePr>
              <p:nvPr>
                <p:extLst>
                  <p:ext uri="{D42A27DB-BD31-4B8C-83A1-F6EECF244321}">
                    <p14:modId xmlns:p14="http://schemas.microsoft.com/office/powerpoint/2010/main" val="4083835795"/>
                  </p:ext>
                </p:extLst>
              </p:nvPr>
            </p:nvGraphicFramePr>
            <p:xfrm>
              <a:off x="539552" y="2348880"/>
              <a:ext cx="7992888" cy="3888432"/>
            </p:xfrm>
            <a:graphic>
              <a:graphicData uri="http://schemas.openxmlformats.org/drawingml/2006/table">
                <a:tbl>
                  <a:tblPr firstRow="1" firstCol="1" bandRow="1">
                    <a:tableStyleId>{5C22544A-7EE6-4342-B048-85BDC9FD1C3A}</a:tableStyleId>
                  </a:tblPr>
                  <a:tblGrid>
                    <a:gridCol w="2664041">
                      <a:extLst>
                        <a:ext uri="{9D8B030D-6E8A-4147-A177-3AD203B41FA5}">
                          <a16:colId xmlns:a16="http://schemas.microsoft.com/office/drawing/2014/main" val="1827177287"/>
                        </a:ext>
                      </a:extLst>
                    </a:gridCol>
                    <a:gridCol w="2664041">
                      <a:extLst>
                        <a:ext uri="{9D8B030D-6E8A-4147-A177-3AD203B41FA5}">
                          <a16:colId xmlns:a16="http://schemas.microsoft.com/office/drawing/2014/main" val="496685962"/>
                        </a:ext>
                      </a:extLst>
                    </a:gridCol>
                    <a:gridCol w="2664806">
                      <a:extLst>
                        <a:ext uri="{9D8B030D-6E8A-4147-A177-3AD203B41FA5}">
                          <a16:colId xmlns:a16="http://schemas.microsoft.com/office/drawing/2014/main" val="3935757541"/>
                        </a:ext>
                      </a:extLst>
                    </a:gridCol>
                  </a:tblGrid>
                  <a:tr h="1666727">
                    <a:tc>
                      <a:txBody>
                        <a:bodyPr/>
                        <a:lstStyle/>
                        <a:p>
                          <a:pPr>
                            <a:spcAft>
                              <a:spcPts val="600"/>
                            </a:spcAft>
                          </a:pPr>
                          <a:r>
                            <a:rPr lang="es-ES" sz="1200" b="0">
                              <a:solidFill>
                                <a:schemeClr val="bg1"/>
                              </a:solidFill>
                              <a:effectLst/>
                            </a:rPr>
                            <a:t>a) P(x)= -4x + 1    en x=1</a:t>
                          </a:r>
                        </a:p>
                        <a:p>
                          <a:pPr>
                            <a:spcAft>
                              <a:spcPts val="600"/>
                            </a:spcAft>
                          </a:pPr>
                          <a:r>
                            <a:rPr lang="es-ES" sz="1200" b="0">
                              <a:solidFill>
                                <a:schemeClr val="bg1"/>
                              </a:solidFill>
                              <a:effectLst/>
                            </a:rPr>
                            <a:t>P(1)=</a:t>
                          </a:r>
                        </a:p>
                        <a:p>
                          <a:pPr>
                            <a:spcAft>
                              <a:spcPts val="600"/>
                            </a:spcAft>
                          </a:pPr>
                          <a:r>
                            <a:rPr lang="es-ES" sz="1200" b="0">
                              <a:solidFill>
                                <a:schemeClr val="bg1"/>
                              </a:solidFill>
                              <a:effectLst/>
                            </a:rPr>
                            <a:t> </a:t>
                          </a:r>
                          <a:endParaRPr lang="es-ES" sz="12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s-ES" sz="1200" b="0" dirty="0">
                              <a:solidFill>
                                <a:schemeClr val="bg1"/>
                              </a:solidFill>
                              <a:effectLst/>
                            </a:rPr>
                            <a:t>b) Q(x)=x</a:t>
                          </a:r>
                          <a:r>
                            <a:rPr lang="es-ES" sz="1200" b="0" baseline="30000" dirty="0">
                              <a:solidFill>
                                <a:schemeClr val="bg1"/>
                              </a:solidFill>
                              <a:effectLst/>
                            </a:rPr>
                            <a:t>2</a:t>
                          </a:r>
                          <a:r>
                            <a:rPr lang="es-ES" sz="1200" b="0" dirty="0">
                              <a:solidFill>
                                <a:schemeClr val="bg1"/>
                              </a:solidFill>
                              <a:effectLst/>
                            </a:rPr>
                            <a:t>-2x+3  en x=0</a:t>
                          </a:r>
                        </a:p>
                        <a:p>
                          <a:pPr>
                            <a:spcAft>
                              <a:spcPts val="600"/>
                            </a:spcAft>
                          </a:pPr>
                          <a:r>
                            <a:rPr lang="es-ES" sz="1200" b="0" dirty="0">
                              <a:solidFill>
                                <a:schemeClr val="bg1"/>
                              </a:solidFill>
                              <a:effectLst/>
                            </a:rPr>
                            <a:t>Q(0)=</a:t>
                          </a:r>
                          <a:endParaRPr lang="es-ES" sz="12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s-ES" sz="1200" b="0" dirty="0">
                              <a:solidFill>
                                <a:schemeClr val="bg1"/>
                              </a:solidFill>
                              <a:effectLst/>
                            </a:rPr>
                            <a:t>c) R(x)=2x</a:t>
                          </a:r>
                          <a:r>
                            <a:rPr lang="es-ES" sz="1200" b="0" baseline="30000" dirty="0">
                              <a:solidFill>
                                <a:schemeClr val="bg1"/>
                              </a:solidFill>
                              <a:effectLst/>
                            </a:rPr>
                            <a:t>3</a:t>
                          </a:r>
                          <a:r>
                            <a:rPr lang="es-ES" sz="1200" b="0" dirty="0">
                              <a:solidFill>
                                <a:schemeClr val="bg1"/>
                              </a:solidFill>
                              <a:effectLst/>
                            </a:rPr>
                            <a:t>-x</a:t>
                          </a:r>
                          <a:r>
                            <a:rPr lang="es-ES" sz="1200" b="0" baseline="30000" dirty="0">
                              <a:solidFill>
                                <a:schemeClr val="bg1"/>
                              </a:solidFill>
                              <a:effectLst/>
                            </a:rPr>
                            <a:t>2</a:t>
                          </a:r>
                          <a:r>
                            <a:rPr lang="es-ES" sz="1200" b="0" dirty="0">
                              <a:solidFill>
                                <a:schemeClr val="bg1"/>
                              </a:solidFill>
                              <a:effectLst/>
                            </a:rPr>
                            <a:t>-x+1  en x=2</a:t>
                          </a:r>
                        </a:p>
                        <a:p>
                          <a:pPr>
                            <a:spcAft>
                              <a:spcPts val="600"/>
                            </a:spcAft>
                          </a:pPr>
                          <a:r>
                            <a:rPr lang="es-ES" sz="1200" b="0" dirty="0">
                              <a:solidFill>
                                <a:schemeClr val="bg1"/>
                              </a:solidFill>
                              <a:effectLst/>
                            </a:rPr>
                            <a:t>R(2)=</a:t>
                          </a:r>
                        </a:p>
                        <a:p>
                          <a:pPr>
                            <a:spcAft>
                              <a:spcPts val="600"/>
                            </a:spcAft>
                          </a:pPr>
                          <a:r>
                            <a:rPr lang="es-ES" sz="1200" b="0" dirty="0">
                              <a:solidFill>
                                <a:schemeClr val="bg1"/>
                              </a:solidFill>
                              <a:effectLst/>
                            </a:rPr>
                            <a:t> </a:t>
                          </a:r>
                          <a:endParaRPr lang="es-ES" sz="12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466492"/>
                      </a:ext>
                    </a:extLst>
                  </a:tr>
                  <a:tr h="2221705">
                    <a:tc>
                      <a:txBody>
                        <a:bodyPr/>
                        <a:lstStyle/>
                        <a:p>
                          <a:pPr>
                            <a:spcAft>
                              <a:spcPts val="600"/>
                            </a:spcAft>
                          </a:pPr>
                          <a:r>
                            <a:rPr lang="es-ES" sz="1200" b="0">
                              <a:solidFill>
                                <a:schemeClr val="bg1"/>
                              </a:solidFill>
                              <a:effectLst/>
                            </a:rPr>
                            <a:t>d) S(x,y)=</a:t>
                          </a:r>
                          <a14:m>
                            <m:oMath xmlns:m="http://schemas.openxmlformats.org/officeDocument/2006/math">
                              <m:r>
                                <a:rPr lang="es-ES" sz="1400" b="0" i="1">
                                  <a:solidFill>
                                    <a:schemeClr val="bg1"/>
                                  </a:solidFill>
                                  <a:effectLst/>
                                  <a:latin typeface="Cambria Math" panose="02040503050406030204" pitchFamily="18" charset="0"/>
                                </a:rPr>
                                <m:t>𝑥𝑦</m:t>
                              </m:r>
                              <m:r>
                                <a:rPr lang="es-ES" sz="1400" b="0">
                                  <a:solidFill>
                                    <a:schemeClr val="bg1"/>
                                  </a:solidFill>
                                  <a:effectLst/>
                                  <a:latin typeface="Cambria Math" panose="02040503050406030204" pitchFamily="18" charset="0"/>
                                </a:rPr>
                                <m:t>+</m:t>
                              </m:r>
                              <m:sSup>
                                <m:sSupPr>
                                  <m:ctrlPr>
                                    <a:rPr lang="es-ES" sz="1400" b="0" i="1">
                                      <a:solidFill>
                                        <a:schemeClr val="bg1"/>
                                      </a:solidFill>
                                      <a:effectLst/>
                                      <a:latin typeface="Cambria Math" panose="02040503050406030204" pitchFamily="18" charset="0"/>
                                    </a:rPr>
                                  </m:ctrlPr>
                                </m:sSupPr>
                                <m:e>
                                  <m:r>
                                    <a:rPr lang="es-ES" sz="1400" b="0" i="1">
                                      <a:solidFill>
                                        <a:schemeClr val="bg1"/>
                                      </a:solidFill>
                                      <a:effectLst/>
                                      <a:latin typeface="Cambria Math" panose="02040503050406030204" pitchFamily="18" charset="0"/>
                                    </a:rPr>
                                    <m:t>𝑦</m:t>
                                  </m:r>
                                </m:e>
                                <m:sup>
                                  <m:r>
                                    <a:rPr lang="es-ES" sz="1400" b="0" i="1">
                                      <a:solidFill>
                                        <a:schemeClr val="bg1"/>
                                      </a:solidFill>
                                      <a:effectLst/>
                                      <a:latin typeface="Cambria Math" panose="02040503050406030204" pitchFamily="18" charset="0"/>
                                    </a:rPr>
                                    <m:t>2</m:t>
                                  </m:r>
                                </m:sup>
                              </m:sSup>
                            </m:oMath>
                          </a14:m>
                          <a:r>
                            <a:rPr lang="es-ES" sz="1200" b="0">
                              <a:solidFill>
                                <a:schemeClr val="bg1"/>
                              </a:solidFill>
                              <a:effectLst/>
                            </a:rPr>
                            <a:t>  en x=1, y=2</a:t>
                          </a:r>
                        </a:p>
                        <a:p>
                          <a:pPr>
                            <a:spcAft>
                              <a:spcPts val="600"/>
                            </a:spcAft>
                          </a:pPr>
                          <a:r>
                            <a:rPr lang="es-ES" sz="1200" b="0">
                              <a:solidFill>
                                <a:schemeClr val="bg1"/>
                              </a:solidFill>
                              <a:effectLst/>
                            </a:rPr>
                            <a:t>S(1,2)=</a:t>
                          </a:r>
                        </a:p>
                        <a:p>
                          <a:pPr>
                            <a:spcAft>
                              <a:spcPts val="600"/>
                            </a:spcAft>
                          </a:pPr>
                          <a:r>
                            <a:rPr lang="es-ES" sz="1200" b="0">
                              <a:solidFill>
                                <a:schemeClr val="bg1"/>
                              </a:solidFill>
                              <a:effectLst/>
                            </a:rPr>
                            <a:t> </a:t>
                          </a:r>
                        </a:p>
                        <a:p>
                          <a:pPr>
                            <a:spcAft>
                              <a:spcPts val="600"/>
                            </a:spcAft>
                          </a:pPr>
                          <a:r>
                            <a:rPr lang="es-ES" sz="1200" b="0">
                              <a:solidFill>
                                <a:schemeClr val="bg1"/>
                              </a:solidFill>
                              <a:effectLst/>
                            </a:rPr>
                            <a:t> </a:t>
                          </a:r>
                          <a:endParaRPr lang="es-ES" sz="12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s-ES" sz="1200" b="0">
                              <a:solidFill>
                                <a:schemeClr val="bg1"/>
                              </a:solidFill>
                              <a:effectLst/>
                            </a:rPr>
                            <a:t>e) T(x)= x</a:t>
                          </a:r>
                          <a:r>
                            <a:rPr lang="es-ES" sz="1200" b="0" baseline="30000">
                              <a:solidFill>
                                <a:schemeClr val="bg1"/>
                              </a:solidFill>
                              <a:effectLst/>
                            </a:rPr>
                            <a:t>3</a:t>
                          </a:r>
                          <a:r>
                            <a:rPr lang="es-ES" sz="1200" b="0">
                              <a:solidFill>
                                <a:schemeClr val="bg1"/>
                              </a:solidFill>
                              <a:effectLst/>
                            </a:rPr>
                            <a:t>-4x</a:t>
                          </a:r>
                          <a:r>
                            <a:rPr lang="es-ES" sz="1200" b="0" baseline="30000">
                              <a:solidFill>
                                <a:schemeClr val="bg1"/>
                              </a:solidFill>
                              <a:effectLst/>
                            </a:rPr>
                            <a:t>2</a:t>
                          </a:r>
                          <a:r>
                            <a:rPr lang="es-ES" sz="1200" b="0">
                              <a:solidFill>
                                <a:schemeClr val="bg1"/>
                              </a:solidFill>
                              <a:effectLst/>
                            </a:rPr>
                            <a:t>-x  en x= -1</a:t>
                          </a:r>
                        </a:p>
                        <a:p>
                          <a:pPr>
                            <a:spcAft>
                              <a:spcPts val="600"/>
                            </a:spcAft>
                          </a:pPr>
                          <a:r>
                            <a:rPr lang="es-ES" sz="1200" b="0">
                              <a:solidFill>
                                <a:schemeClr val="bg1"/>
                              </a:solidFill>
                              <a:effectLst/>
                            </a:rPr>
                            <a:t>T(-1)=</a:t>
                          </a:r>
                        </a:p>
                        <a:p>
                          <a:pPr>
                            <a:spcAft>
                              <a:spcPts val="600"/>
                            </a:spcAft>
                          </a:pPr>
                          <a:r>
                            <a:rPr lang="es-ES" sz="1200" b="0">
                              <a:solidFill>
                                <a:schemeClr val="bg1"/>
                              </a:solidFill>
                              <a:effectLst/>
                            </a:rPr>
                            <a:t> </a:t>
                          </a:r>
                        </a:p>
                        <a:p>
                          <a:pPr>
                            <a:spcAft>
                              <a:spcPts val="600"/>
                            </a:spcAft>
                          </a:pPr>
                          <a:r>
                            <a:rPr lang="es-ES" sz="1200" b="0">
                              <a:solidFill>
                                <a:schemeClr val="bg1"/>
                              </a:solidFill>
                              <a:effectLst/>
                            </a:rPr>
                            <a:t> </a:t>
                          </a:r>
                          <a:endParaRPr lang="es-ES" sz="12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s-ES" sz="1200" b="0" dirty="0">
                              <a:solidFill>
                                <a:schemeClr val="bg1"/>
                              </a:solidFill>
                              <a:effectLst/>
                            </a:rPr>
                            <a:t>f) U(x)=</a:t>
                          </a:r>
                          <a14:m>
                            <m:oMath xmlns:m="http://schemas.openxmlformats.org/officeDocument/2006/math">
                              <m:f>
                                <m:fPr>
                                  <m:ctrlPr>
                                    <a:rPr lang="es-ES" sz="1400" b="0" i="1">
                                      <a:solidFill>
                                        <a:schemeClr val="bg1"/>
                                      </a:solidFill>
                                      <a:effectLst/>
                                      <a:latin typeface="Cambria Math" panose="02040503050406030204" pitchFamily="18" charset="0"/>
                                    </a:rPr>
                                  </m:ctrlPr>
                                </m:fPr>
                                <m:num>
                                  <m:r>
                                    <a:rPr lang="es-ES" sz="1400" b="0" i="1">
                                      <a:solidFill>
                                        <a:schemeClr val="bg1"/>
                                      </a:solidFill>
                                      <a:effectLst/>
                                      <a:latin typeface="Cambria Math" panose="02040503050406030204" pitchFamily="18" charset="0"/>
                                    </a:rPr>
                                    <m:t>𝑥</m:t>
                                  </m:r>
                                  <m:r>
                                    <a:rPr lang="es-ES" sz="1400" b="0">
                                      <a:solidFill>
                                        <a:schemeClr val="bg1"/>
                                      </a:solidFill>
                                      <a:effectLst/>
                                      <a:latin typeface="Cambria Math" panose="02040503050406030204" pitchFamily="18" charset="0"/>
                                    </a:rPr>
                                    <m:t>−</m:t>
                                  </m:r>
                                  <m:r>
                                    <a:rPr lang="es-ES" sz="1400" b="0" i="1">
                                      <a:solidFill>
                                        <a:schemeClr val="bg1"/>
                                      </a:solidFill>
                                      <a:effectLst/>
                                      <a:latin typeface="Cambria Math" panose="02040503050406030204" pitchFamily="18" charset="0"/>
                                    </a:rPr>
                                    <m:t>3</m:t>
                                  </m:r>
                                </m:num>
                                <m:den>
                                  <m:r>
                                    <a:rPr lang="es-ES" sz="1400" b="0" i="1">
                                      <a:solidFill>
                                        <a:schemeClr val="bg1"/>
                                      </a:solidFill>
                                      <a:effectLst/>
                                      <a:latin typeface="Cambria Math" panose="02040503050406030204" pitchFamily="18" charset="0"/>
                                    </a:rPr>
                                    <m:t>𝑥</m:t>
                                  </m:r>
                                  <m:r>
                                    <a:rPr lang="es-ES" sz="1400" b="0">
                                      <a:solidFill>
                                        <a:schemeClr val="bg1"/>
                                      </a:solidFill>
                                      <a:effectLst/>
                                      <a:latin typeface="Cambria Math" panose="02040503050406030204" pitchFamily="18" charset="0"/>
                                    </a:rPr>
                                    <m:t>+</m:t>
                                  </m:r>
                                  <m:r>
                                    <a:rPr lang="es-ES" sz="1400" b="0" i="1">
                                      <a:solidFill>
                                        <a:schemeClr val="bg1"/>
                                      </a:solidFill>
                                      <a:effectLst/>
                                      <a:latin typeface="Cambria Math" panose="02040503050406030204" pitchFamily="18" charset="0"/>
                                    </a:rPr>
                                    <m:t>1</m:t>
                                  </m:r>
                                </m:den>
                              </m:f>
                            </m:oMath>
                          </a14:m>
                          <a:r>
                            <a:rPr lang="es-ES" sz="1200" b="0" dirty="0">
                              <a:solidFill>
                                <a:schemeClr val="bg1"/>
                              </a:solidFill>
                              <a:effectLst/>
                            </a:rPr>
                            <a:t>  en x= -2</a:t>
                          </a:r>
                        </a:p>
                        <a:p>
                          <a:pPr>
                            <a:spcAft>
                              <a:spcPts val="600"/>
                            </a:spcAft>
                          </a:pPr>
                          <a:r>
                            <a:rPr lang="es-ES" sz="1200" b="0" dirty="0">
                              <a:solidFill>
                                <a:schemeClr val="bg1"/>
                              </a:solidFill>
                              <a:effectLst/>
                            </a:rPr>
                            <a:t>U(-2)=</a:t>
                          </a:r>
                        </a:p>
                        <a:p>
                          <a:pPr>
                            <a:spcAft>
                              <a:spcPts val="600"/>
                            </a:spcAft>
                          </a:pPr>
                          <a:r>
                            <a:rPr lang="es-ES" sz="1200" b="0" dirty="0">
                              <a:solidFill>
                                <a:schemeClr val="bg1"/>
                              </a:solidFill>
                              <a:effectLst/>
                            </a:rPr>
                            <a:t> </a:t>
                          </a:r>
                        </a:p>
                        <a:p>
                          <a:pPr>
                            <a:spcAft>
                              <a:spcPts val="600"/>
                            </a:spcAft>
                          </a:pPr>
                          <a:r>
                            <a:rPr lang="es-ES" sz="1200" b="0" dirty="0">
                              <a:solidFill>
                                <a:schemeClr val="bg1"/>
                              </a:solidFill>
                              <a:effectLst/>
                            </a:rPr>
                            <a:t> </a:t>
                          </a:r>
                          <a:endParaRPr lang="es-ES" sz="12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76508244"/>
                      </a:ext>
                    </a:extLst>
                  </a:tr>
                </a:tbl>
              </a:graphicData>
            </a:graphic>
          </p:graphicFrame>
        </mc:Choice>
        <mc:Fallback xmlns="">
          <p:graphicFrame>
            <p:nvGraphicFramePr>
              <p:cNvPr id="6" name="Tabla 5">
                <a:extLst>
                  <a:ext uri="{FF2B5EF4-FFF2-40B4-BE49-F238E27FC236}">
                    <a16:creationId xmlns:a16="http://schemas.microsoft.com/office/drawing/2014/main" id="{4F52DC1C-BEA8-CE4E-9080-E075857665BE}"/>
                  </a:ext>
                </a:extLst>
              </p:cNvPr>
              <p:cNvGraphicFramePr>
                <a:graphicFrameLocks noGrp="1"/>
              </p:cNvGraphicFramePr>
              <p:nvPr>
                <p:extLst>
                  <p:ext uri="{D42A27DB-BD31-4B8C-83A1-F6EECF244321}">
                    <p14:modId xmlns:p14="http://schemas.microsoft.com/office/powerpoint/2010/main" val="4083835795"/>
                  </p:ext>
                </p:extLst>
              </p:nvPr>
            </p:nvGraphicFramePr>
            <p:xfrm>
              <a:off x="539552" y="2348880"/>
              <a:ext cx="7992888" cy="3888432"/>
            </p:xfrm>
            <a:graphic>
              <a:graphicData uri="http://schemas.openxmlformats.org/drawingml/2006/table">
                <a:tbl>
                  <a:tblPr firstRow="1" firstCol="1" bandRow="1">
                    <a:tableStyleId>{5C22544A-7EE6-4342-B048-85BDC9FD1C3A}</a:tableStyleId>
                  </a:tblPr>
                  <a:tblGrid>
                    <a:gridCol w="2664041">
                      <a:extLst>
                        <a:ext uri="{9D8B030D-6E8A-4147-A177-3AD203B41FA5}">
                          <a16:colId xmlns:a16="http://schemas.microsoft.com/office/drawing/2014/main" val="1827177287"/>
                        </a:ext>
                      </a:extLst>
                    </a:gridCol>
                    <a:gridCol w="2664041">
                      <a:extLst>
                        <a:ext uri="{9D8B030D-6E8A-4147-A177-3AD203B41FA5}">
                          <a16:colId xmlns:a16="http://schemas.microsoft.com/office/drawing/2014/main" val="496685962"/>
                        </a:ext>
                      </a:extLst>
                    </a:gridCol>
                    <a:gridCol w="2664806">
                      <a:extLst>
                        <a:ext uri="{9D8B030D-6E8A-4147-A177-3AD203B41FA5}">
                          <a16:colId xmlns:a16="http://schemas.microsoft.com/office/drawing/2014/main" val="3935757541"/>
                        </a:ext>
                      </a:extLst>
                    </a:gridCol>
                  </a:tblGrid>
                  <a:tr h="1666727">
                    <a:tc>
                      <a:txBody>
                        <a:bodyPr/>
                        <a:lstStyle/>
                        <a:p>
                          <a:pPr>
                            <a:spcAft>
                              <a:spcPts val="600"/>
                            </a:spcAft>
                          </a:pPr>
                          <a:r>
                            <a:rPr lang="es-ES" sz="1200" b="0">
                              <a:solidFill>
                                <a:schemeClr val="bg1"/>
                              </a:solidFill>
                              <a:effectLst/>
                            </a:rPr>
                            <a:t>a) P(x)= -4x + 1    en x=1</a:t>
                          </a:r>
                        </a:p>
                        <a:p>
                          <a:pPr>
                            <a:spcAft>
                              <a:spcPts val="600"/>
                            </a:spcAft>
                          </a:pPr>
                          <a:r>
                            <a:rPr lang="es-ES" sz="1200" b="0">
                              <a:solidFill>
                                <a:schemeClr val="bg1"/>
                              </a:solidFill>
                              <a:effectLst/>
                            </a:rPr>
                            <a:t>P(1)=</a:t>
                          </a:r>
                        </a:p>
                        <a:p>
                          <a:pPr>
                            <a:spcAft>
                              <a:spcPts val="600"/>
                            </a:spcAft>
                          </a:pPr>
                          <a:r>
                            <a:rPr lang="es-ES" sz="1200" b="0">
                              <a:solidFill>
                                <a:schemeClr val="bg1"/>
                              </a:solidFill>
                              <a:effectLst/>
                            </a:rPr>
                            <a:t> </a:t>
                          </a:r>
                          <a:endParaRPr lang="es-ES" sz="12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s-ES" sz="1200" b="0" dirty="0">
                              <a:solidFill>
                                <a:schemeClr val="bg1"/>
                              </a:solidFill>
                              <a:effectLst/>
                            </a:rPr>
                            <a:t>b) Q(x)=x</a:t>
                          </a:r>
                          <a:r>
                            <a:rPr lang="es-ES" sz="1200" b="0" baseline="30000" dirty="0">
                              <a:solidFill>
                                <a:schemeClr val="bg1"/>
                              </a:solidFill>
                              <a:effectLst/>
                            </a:rPr>
                            <a:t>2</a:t>
                          </a:r>
                          <a:r>
                            <a:rPr lang="es-ES" sz="1200" b="0" dirty="0">
                              <a:solidFill>
                                <a:schemeClr val="bg1"/>
                              </a:solidFill>
                              <a:effectLst/>
                            </a:rPr>
                            <a:t>-2x+3  en x=0</a:t>
                          </a:r>
                        </a:p>
                        <a:p>
                          <a:pPr>
                            <a:spcAft>
                              <a:spcPts val="600"/>
                            </a:spcAft>
                          </a:pPr>
                          <a:r>
                            <a:rPr lang="es-ES" sz="1200" b="0" dirty="0">
                              <a:solidFill>
                                <a:schemeClr val="bg1"/>
                              </a:solidFill>
                              <a:effectLst/>
                            </a:rPr>
                            <a:t>Q(0)=</a:t>
                          </a:r>
                          <a:endParaRPr lang="es-ES" sz="12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600"/>
                            </a:spcAft>
                          </a:pPr>
                          <a:r>
                            <a:rPr lang="es-ES" sz="1200" b="0" dirty="0">
                              <a:solidFill>
                                <a:schemeClr val="bg1"/>
                              </a:solidFill>
                              <a:effectLst/>
                            </a:rPr>
                            <a:t>c) R(x)=2x</a:t>
                          </a:r>
                          <a:r>
                            <a:rPr lang="es-ES" sz="1200" b="0" baseline="30000" dirty="0">
                              <a:solidFill>
                                <a:schemeClr val="bg1"/>
                              </a:solidFill>
                              <a:effectLst/>
                            </a:rPr>
                            <a:t>3</a:t>
                          </a:r>
                          <a:r>
                            <a:rPr lang="es-ES" sz="1200" b="0" dirty="0">
                              <a:solidFill>
                                <a:schemeClr val="bg1"/>
                              </a:solidFill>
                              <a:effectLst/>
                            </a:rPr>
                            <a:t>-x</a:t>
                          </a:r>
                          <a:r>
                            <a:rPr lang="es-ES" sz="1200" b="0" baseline="30000" dirty="0">
                              <a:solidFill>
                                <a:schemeClr val="bg1"/>
                              </a:solidFill>
                              <a:effectLst/>
                            </a:rPr>
                            <a:t>2</a:t>
                          </a:r>
                          <a:r>
                            <a:rPr lang="es-ES" sz="1200" b="0" dirty="0">
                              <a:solidFill>
                                <a:schemeClr val="bg1"/>
                              </a:solidFill>
                              <a:effectLst/>
                            </a:rPr>
                            <a:t>-x+1  en x=2</a:t>
                          </a:r>
                        </a:p>
                        <a:p>
                          <a:pPr>
                            <a:spcAft>
                              <a:spcPts val="600"/>
                            </a:spcAft>
                          </a:pPr>
                          <a:r>
                            <a:rPr lang="es-ES" sz="1200" b="0" dirty="0">
                              <a:solidFill>
                                <a:schemeClr val="bg1"/>
                              </a:solidFill>
                              <a:effectLst/>
                            </a:rPr>
                            <a:t>R(2)=</a:t>
                          </a:r>
                        </a:p>
                        <a:p>
                          <a:pPr>
                            <a:spcAft>
                              <a:spcPts val="600"/>
                            </a:spcAft>
                          </a:pPr>
                          <a:r>
                            <a:rPr lang="es-ES" sz="1200" b="0" dirty="0">
                              <a:solidFill>
                                <a:schemeClr val="bg1"/>
                              </a:solidFill>
                              <a:effectLst/>
                            </a:rPr>
                            <a:t> </a:t>
                          </a:r>
                          <a:endParaRPr lang="es-ES" sz="12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466492"/>
                      </a:ext>
                    </a:extLst>
                  </a:tr>
                  <a:tr h="2221705">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2"/>
                          <a:stretch>
                            <a:fillRect l="-476" t="-76705" r="-200000"/>
                          </a:stretch>
                        </a:blipFill>
                      </a:tcPr>
                    </a:tc>
                    <a:tc>
                      <a:txBody>
                        <a:bodyPr/>
                        <a:lstStyle/>
                        <a:p>
                          <a:pPr>
                            <a:spcAft>
                              <a:spcPts val="600"/>
                            </a:spcAft>
                          </a:pPr>
                          <a:r>
                            <a:rPr lang="es-ES" sz="1200" b="0">
                              <a:solidFill>
                                <a:schemeClr val="bg1"/>
                              </a:solidFill>
                              <a:effectLst/>
                            </a:rPr>
                            <a:t>e) T(x)= x</a:t>
                          </a:r>
                          <a:r>
                            <a:rPr lang="es-ES" sz="1200" b="0" baseline="30000">
                              <a:solidFill>
                                <a:schemeClr val="bg1"/>
                              </a:solidFill>
                              <a:effectLst/>
                            </a:rPr>
                            <a:t>3</a:t>
                          </a:r>
                          <a:r>
                            <a:rPr lang="es-ES" sz="1200" b="0">
                              <a:solidFill>
                                <a:schemeClr val="bg1"/>
                              </a:solidFill>
                              <a:effectLst/>
                            </a:rPr>
                            <a:t>-4x</a:t>
                          </a:r>
                          <a:r>
                            <a:rPr lang="es-ES" sz="1200" b="0" baseline="30000">
                              <a:solidFill>
                                <a:schemeClr val="bg1"/>
                              </a:solidFill>
                              <a:effectLst/>
                            </a:rPr>
                            <a:t>2</a:t>
                          </a:r>
                          <a:r>
                            <a:rPr lang="es-ES" sz="1200" b="0">
                              <a:solidFill>
                                <a:schemeClr val="bg1"/>
                              </a:solidFill>
                              <a:effectLst/>
                            </a:rPr>
                            <a:t>-x  en x= -1</a:t>
                          </a:r>
                        </a:p>
                        <a:p>
                          <a:pPr>
                            <a:spcAft>
                              <a:spcPts val="600"/>
                            </a:spcAft>
                          </a:pPr>
                          <a:r>
                            <a:rPr lang="es-ES" sz="1200" b="0">
                              <a:solidFill>
                                <a:schemeClr val="bg1"/>
                              </a:solidFill>
                              <a:effectLst/>
                            </a:rPr>
                            <a:t>T(-1)=</a:t>
                          </a:r>
                        </a:p>
                        <a:p>
                          <a:pPr>
                            <a:spcAft>
                              <a:spcPts val="600"/>
                            </a:spcAft>
                          </a:pPr>
                          <a:r>
                            <a:rPr lang="es-ES" sz="1200" b="0">
                              <a:solidFill>
                                <a:schemeClr val="bg1"/>
                              </a:solidFill>
                              <a:effectLst/>
                            </a:rPr>
                            <a:t> </a:t>
                          </a:r>
                        </a:p>
                        <a:p>
                          <a:pPr>
                            <a:spcAft>
                              <a:spcPts val="600"/>
                            </a:spcAft>
                          </a:pPr>
                          <a:r>
                            <a:rPr lang="es-ES" sz="1200" b="0">
                              <a:solidFill>
                                <a:schemeClr val="bg1"/>
                              </a:solidFill>
                              <a:effectLst/>
                            </a:rPr>
                            <a:t> </a:t>
                          </a:r>
                          <a:endParaRPr lang="es-ES" sz="12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s-ES"/>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blipFill>
                          <a:blip r:embed="rId2"/>
                          <a:stretch>
                            <a:fillRect l="-200476" t="-76705"/>
                          </a:stretch>
                        </a:blipFill>
                      </a:tcPr>
                    </a:tc>
                    <a:extLst>
                      <a:ext uri="{0D108BD9-81ED-4DB2-BD59-A6C34878D82A}">
                        <a16:rowId xmlns:a16="http://schemas.microsoft.com/office/drawing/2014/main" val="4076508244"/>
                      </a:ext>
                    </a:extLst>
                  </a:tr>
                </a:tbl>
              </a:graphicData>
            </a:graphic>
          </p:graphicFrame>
        </mc:Fallback>
      </mc:AlternateContent>
    </p:spTree>
    <p:extLst>
      <p:ext uri="{BB962C8B-B14F-4D97-AF65-F5344CB8AC3E}">
        <p14:creationId xmlns:p14="http://schemas.microsoft.com/office/powerpoint/2010/main" val="3702407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Suma y Resta de Polinomios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7890" name="Picture 2"/>
          <p:cNvPicPr>
            <a:picLocks noChangeAspect="1" noChangeArrowheads="1"/>
          </p:cNvPicPr>
          <p:nvPr/>
        </p:nvPicPr>
        <p:blipFill>
          <a:blip r:embed="rId2" cstate="email"/>
          <a:srcRect/>
          <a:stretch>
            <a:fillRect/>
          </a:stretch>
        </p:blipFill>
        <p:spPr bwMode="auto">
          <a:xfrm>
            <a:off x="899592" y="1412776"/>
            <a:ext cx="5017332" cy="648072"/>
          </a:xfrm>
          <a:prstGeom prst="rect">
            <a:avLst/>
          </a:prstGeom>
          <a:ln>
            <a:noFill/>
          </a:ln>
          <a:effectLst>
            <a:outerShdw blurRad="292100" dist="139700" dir="2700000" algn="tl" rotWithShape="0">
              <a:srgbClr val="333333">
                <a:alpha val="65000"/>
              </a:srgbClr>
            </a:outerShdw>
          </a:effectLst>
        </p:spPr>
      </p:pic>
      <p:sp>
        <p:nvSpPr>
          <p:cNvPr id="8" name="7 CuadroTexto"/>
          <p:cNvSpPr txBox="1"/>
          <p:nvPr/>
        </p:nvSpPr>
        <p:spPr>
          <a:xfrm>
            <a:off x="827584" y="2420888"/>
            <a:ext cx="3024336" cy="369332"/>
          </a:xfrm>
          <a:prstGeom prst="rect">
            <a:avLst/>
          </a:prstGeom>
          <a:noFill/>
        </p:spPr>
        <p:txBody>
          <a:bodyPr wrap="square" rtlCol="0">
            <a:spAutoFit/>
          </a:bodyPr>
          <a:lstStyle/>
          <a:p>
            <a:r>
              <a:rPr lang="es-ES" b="1" dirty="0">
                <a:solidFill>
                  <a:schemeClr val="bg1"/>
                </a:solidFill>
              </a:rPr>
              <a:t>Calcula A+B</a:t>
            </a:r>
          </a:p>
        </p:txBody>
      </p:sp>
      <p:sp>
        <p:nvSpPr>
          <p:cNvPr id="9" name="8 CuadroTexto"/>
          <p:cNvSpPr txBox="1"/>
          <p:nvPr/>
        </p:nvSpPr>
        <p:spPr>
          <a:xfrm>
            <a:off x="827584" y="4149080"/>
            <a:ext cx="3024336" cy="369332"/>
          </a:xfrm>
          <a:prstGeom prst="rect">
            <a:avLst/>
          </a:prstGeom>
          <a:noFill/>
        </p:spPr>
        <p:txBody>
          <a:bodyPr wrap="square" rtlCol="0">
            <a:spAutoFit/>
          </a:bodyPr>
          <a:lstStyle/>
          <a:p>
            <a:r>
              <a:rPr lang="es-ES" b="1" dirty="0">
                <a:solidFill>
                  <a:schemeClr val="bg1"/>
                </a:solidFill>
              </a:rPr>
              <a:t>Calcula A-B</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26</a:t>
            </a:r>
          </a:p>
        </p:txBody>
      </p:sp>
      <p:sp>
        <p:nvSpPr>
          <p:cNvPr id="2" name="Rectángulo 1">
            <a:extLst>
              <a:ext uri="{FF2B5EF4-FFF2-40B4-BE49-F238E27FC236}">
                <a16:creationId xmlns:a16="http://schemas.microsoft.com/office/drawing/2014/main" id="{CF1728CA-934B-C145-AFF6-44705D828754}"/>
              </a:ext>
            </a:extLst>
          </p:cNvPr>
          <p:cNvSpPr/>
          <p:nvPr/>
        </p:nvSpPr>
        <p:spPr>
          <a:xfrm>
            <a:off x="633670" y="1228198"/>
            <a:ext cx="7876660" cy="830997"/>
          </a:xfrm>
          <a:prstGeom prst="rect">
            <a:avLst/>
          </a:prstGeom>
        </p:spPr>
        <p:txBody>
          <a:bodyPr wrap="square">
            <a:spAutoFit/>
          </a:bodyPr>
          <a:lstStyle/>
          <a:p>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Dados P(x)=2x</a:t>
            </a:r>
            <a:r>
              <a:rPr lang="es-ES" sz="24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3</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x</a:t>
            </a:r>
            <a:r>
              <a:rPr lang="es-ES" sz="24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4x</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 Q(x)</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x</a:t>
            </a:r>
            <a:r>
              <a:rPr lang="es-ES" sz="24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4</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x</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5 y R(x)</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x</a:t>
            </a:r>
            <a:r>
              <a:rPr lang="es-ES" sz="2400" baseline="30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3x</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 . Calcular:</a:t>
            </a:r>
            <a:r>
              <a:rPr lang="es-ES" sz="2400" dirty="0">
                <a:solidFill>
                  <a:schemeClr val="bg1"/>
                </a:solidFill>
              </a:rPr>
              <a:t> P+Q+R, P-Q, P-R.</a:t>
            </a:r>
          </a:p>
        </p:txBody>
      </p:sp>
    </p:spTree>
    <p:extLst>
      <p:ext uri="{BB962C8B-B14F-4D97-AF65-F5344CB8AC3E}">
        <p14:creationId xmlns:p14="http://schemas.microsoft.com/office/powerpoint/2010/main" val="12662307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Producto de Polinomios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1987" name="Picture 3"/>
          <p:cNvPicPr>
            <a:picLocks noChangeAspect="1" noChangeArrowheads="1"/>
          </p:cNvPicPr>
          <p:nvPr/>
        </p:nvPicPr>
        <p:blipFill>
          <a:blip r:embed="rId2" cstate="email"/>
          <a:srcRect/>
          <a:stretch>
            <a:fillRect/>
          </a:stretch>
        </p:blipFill>
        <p:spPr bwMode="auto">
          <a:xfrm>
            <a:off x="971600" y="1340768"/>
            <a:ext cx="7594695" cy="151216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Producto de Polinomios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CuadroTexto"/>
          <p:cNvSpPr txBox="1"/>
          <p:nvPr/>
        </p:nvSpPr>
        <p:spPr>
          <a:xfrm>
            <a:off x="827584" y="2420888"/>
            <a:ext cx="3024336" cy="369332"/>
          </a:xfrm>
          <a:prstGeom prst="rect">
            <a:avLst/>
          </a:prstGeom>
          <a:noFill/>
        </p:spPr>
        <p:txBody>
          <a:bodyPr wrap="square" rtlCol="0">
            <a:spAutoFit/>
          </a:bodyPr>
          <a:lstStyle/>
          <a:p>
            <a:r>
              <a:rPr lang="es-ES" b="1" dirty="0">
                <a:solidFill>
                  <a:schemeClr val="bg1"/>
                </a:solidFill>
              </a:rPr>
              <a:t>Calcula </a:t>
            </a:r>
            <a:r>
              <a:rPr lang="es-ES" b="1" dirty="0" err="1">
                <a:solidFill>
                  <a:schemeClr val="bg1"/>
                </a:solidFill>
              </a:rPr>
              <a:t>MxN</a:t>
            </a:r>
            <a:endParaRPr lang="es-ES" b="1" dirty="0">
              <a:solidFill>
                <a:schemeClr val="bg1"/>
              </a:solidFill>
            </a:endParaRPr>
          </a:p>
        </p:txBody>
      </p:sp>
      <p:pic>
        <p:nvPicPr>
          <p:cNvPr id="38914" name="Picture 2"/>
          <p:cNvPicPr>
            <a:picLocks noChangeAspect="1" noChangeArrowheads="1"/>
          </p:cNvPicPr>
          <p:nvPr/>
        </p:nvPicPr>
        <p:blipFill>
          <a:blip r:embed="rId2" cstate="email"/>
          <a:srcRect/>
          <a:stretch>
            <a:fillRect/>
          </a:stretch>
        </p:blipFill>
        <p:spPr bwMode="auto">
          <a:xfrm>
            <a:off x="1043608" y="1340768"/>
            <a:ext cx="4641516" cy="50405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Producto de Polinomios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 name="7 CuadroTexto"/>
          <p:cNvSpPr txBox="1"/>
          <p:nvPr/>
        </p:nvSpPr>
        <p:spPr>
          <a:xfrm>
            <a:off x="827584" y="2420888"/>
            <a:ext cx="3024336" cy="369332"/>
          </a:xfrm>
          <a:prstGeom prst="rect">
            <a:avLst/>
          </a:prstGeom>
          <a:noFill/>
        </p:spPr>
        <p:txBody>
          <a:bodyPr wrap="square" rtlCol="0">
            <a:spAutoFit/>
          </a:bodyPr>
          <a:lstStyle/>
          <a:p>
            <a:r>
              <a:rPr lang="es-ES" b="1" dirty="0">
                <a:solidFill>
                  <a:schemeClr val="bg1"/>
                </a:solidFill>
              </a:rPr>
              <a:t>Calcula </a:t>
            </a:r>
            <a:r>
              <a:rPr lang="es-ES" b="1" dirty="0" err="1">
                <a:solidFill>
                  <a:schemeClr val="bg1"/>
                </a:solidFill>
              </a:rPr>
              <a:t>PxQ</a:t>
            </a:r>
            <a:endParaRPr lang="es-ES" b="1" dirty="0">
              <a:solidFill>
                <a:schemeClr val="bg1"/>
              </a:solidFill>
            </a:endParaRPr>
          </a:p>
        </p:txBody>
      </p:sp>
      <p:pic>
        <p:nvPicPr>
          <p:cNvPr id="41986" name="Picture 2"/>
          <p:cNvPicPr>
            <a:picLocks noChangeAspect="1" noChangeArrowheads="1"/>
          </p:cNvPicPr>
          <p:nvPr/>
        </p:nvPicPr>
        <p:blipFill>
          <a:blip r:embed="rId2" cstate="email"/>
          <a:srcRect/>
          <a:stretch>
            <a:fillRect/>
          </a:stretch>
        </p:blipFill>
        <p:spPr bwMode="auto">
          <a:xfrm>
            <a:off x="899592" y="1340767"/>
            <a:ext cx="5256584" cy="67584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27</a:t>
            </a:r>
          </a:p>
        </p:txBody>
      </p:sp>
      <p:graphicFrame>
        <p:nvGraphicFramePr>
          <p:cNvPr id="3" name="Tabla 2">
            <a:extLst>
              <a:ext uri="{FF2B5EF4-FFF2-40B4-BE49-F238E27FC236}">
                <a16:creationId xmlns:a16="http://schemas.microsoft.com/office/drawing/2014/main" id="{E309C3EF-14A4-6644-90B0-72223689BEFE}"/>
              </a:ext>
            </a:extLst>
          </p:cNvPr>
          <p:cNvGraphicFramePr>
            <a:graphicFrameLocks noGrp="1"/>
          </p:cNvGraphicFramePr>
          <p:nvPr>
            <p:extLst>
              <p:ext uri="{D42A27DB-BD31-4B8C-83A1-F6EECF244321}">
                <p14:modId xmlns:p14="http://schemas.microsoft.com/office/powerpoint/2010/main" val="589457667"/>
              </p:ext>
            </p:extLst>
          </p:nvPr>
        </p:nvGraphicFramePr>
        <p:xfrm>
          <a:off x="727788" y="1412776"/>
          <a:ext cx="7876660" cy="4824536"/>
        </p:xfrm>
        <a:graphic>
          <a:graphicData uri="http://schemas.openxmlformats.org/drawingml/2006/table">
            <a:tbl>
              <a:tblPr firstRow="1" firstCol="1" bandRow="1">
                <a:tableStyleId>{5C22544A-7EE6-4342-B048-85BDC9FD1C3A}</a:tableStyleId>
              </a:tblPr>
              <a:tblGrid>
                <a:gridCol w="3938330">
                  <a:extLst>
                    <a:ext uri="{9D8B030D-6E8A-4147-A177-3AD203B41FA5}">
                      <a16:colId xmlns:a16="http://schemas.microsoft.com/office/drawing/2014/main" val="4054992551"/>
                    </a:ext>
                  </a:extLst>
                </a:gridCol>
                <a:gridCol w="3938330">
                  <a:extLst>
                    <a:ext uri="{9D8B030D-6E8A-4147-A177-3AD203B41FA5}">
                      <a16:colId xmlns:a16="http://schemas.microsoft.com/office/drawing/2014/main" val="483704303"/>
                    </a:ext>
                  </a:extLst>
                </a:gridCol>
              </a:tblGrid>
              <a:tr h="777686">
                <a:tc>
                  <a:txBody>
                    <a:bodyPr/>
                    <a:lstStyle/>
                    <a:p>
                      <a:pPr>
                        <a:spcBef>
                          <a:spcPts val="600"/>
                        </a:spcBef>
                        <a:spcAft>
                          <a:spcPts val="600"/>
                        </a:spcAft>
                      </a:pPr>
                      <a:r>
                        <a:rPr lang="es-ES" sz="2400" b="0">
                          <a:solidFill>
                            <a:schemeClr val="bg1"/>
                          </a:solidFill>
                          <a:effectLst/>
                        </a:rPr>
                        <a:t>a) 4·(2x </a:t>
                      </a:r>
                      <a:r>
                        <a:rPr lang="es-ES" sz="2400" b="0">
                          <a:solidFill>
                            <a:schemeClr val="bg1"/>
                          </a:solidFill>
                          <a:effectLst/>
                          <a:sym typeface="Symbol" pitchFamily="2" charset="2"/>
                        </a:rPr>
                        <a:t></a:t>
                      </a:r>
                      <a:r>
                        <a:rPr lang="es-ES" sz="2400" b="0">
                          <a:solidFill>
                            <a:schemeClr val="bg1"/>
                          </a:solidFill>
                          <a:effectLst/>
                        </a:rPr>
                        <a:t> 3)=</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b) 3·(x </a:t>
                      </a:r>
                      <a:r>
                        <a:rPr lang="es-ES" sz="2400" b="0">
                          <a:solidFill>
                            <a:schemeClr val="bg1"/>
                          </a:solidFill>
                          <a:effectLst/>
                          <a:sym typeface="Symbol" pitchFamily="2" charset="2"/>
                        </a:rPr>
                        <a:t></a:t>
                      </a:r>
                      <a:r>
                        <a:rPr lang="es-ES" sz="2400" b="0">
                          <a:solidFill>
                            <a:schemeClr val="bg1"/>
                          </a:solidFill>
                          <a:effectLst/>
                        </a:rPr>
                        <a:t>2x</a:t>
                      </a:r>
                      <a:r>
                        <a:rPr lang="es-ES" sz="2400" b="0" baseline="30000">
                          <a:solidFill>
                            <a:schemeClr val="bg1"/>
                          </a:solidFill>
                          <a:effectLst/>
                        </a:rPr>
                        <a:t>2</a:t>
                      </a:r>
                      <a:r>
                        <a:rPr lang="es-ES" sz="2400" b="0">
                          <a:solidFill>
                            <a:schemeClr val="bg1"/>
                          </a:solidFill>
                          <a:effectLst/>
                        </a:rPr>
                        <a:t>)=</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6873188"/>
                  </a:ext>
                </a:extLst>
              </a:tr>
              <a:tr h="777686">
                <a:tc>
                  <a:txBody>
                    <a:bodyPr/>
                    <a:lstStyle/>
                    <a:p>
                      <a:pPr>
                        <a:spcBef>
                          <a:spcPts val="600"/>
                        </a:spcBef>
                        <a:spcAft>
                          <a:spcPts val="600"/>
                        </a:spcAft>
                      </a:pPr>
                      <a:r>
                        <a:rPr lang="es-ES" sz="2400" b="0">
                          <a:solidFill>
                            <a:schemeClr val="bg1"/>
                          </a:solidFill>
                          <a:effectLst/>
                        </a:rPr>
                        <a:t>c) (-2) ·(5x-2)=</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d) 2x · (6x-3)=</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0736136"/>
                  </a:ext>
                </a:extLst>
              </a:tr>
              <a:tr h="777686">
                <a:tc>
                  <a:txBody>
                    <a:bodyPr/>
                    <a:lstStyle/>
                    <a:p>
                      <a:pPr>
                        <a:spcBef>
                          <a:spcPts val="600"/>
                        </a:spcBef>
                        <a:spcAft>
                          <a:spcPts val="600"/>
                        </a:spcAft>
                      </a:pPr>
                      <a:r>
                        <a:rPr lang="es-ES" sz="2400" b="0" dirty="0">
                          <a:solidFill>
                            <a:schemeClr val="bg1"/>
                          </a:solidFill>
                          <a:effectLst/>
                        </a:rPr>
                        <a:t>e) 3x · (2x</a:t>
                      </a:r>
                      <a:r>
                        <a:rPr lang="es-ES" sz="2400" b="0" baseline="30000" dirty="0">
                          <a:solidFill>
                            <a:schemeClr val="bg1"/>
                          </a:solidFill>
                          <a:effectLst/>
                        </a:rPr>
                        <a:t>2</a:t>
                      </a:r>
                      <a:r>
                        <a:rPr lang="es-ES" sz="2400" b="0" dirty="0">
                          <a:solidFill>
                            <a:schemeClr val="bg1"/>
                          </a:solidFill>
                          <a:effectLst/>
                        </a:rPr>
                        <a:t>-1) =</a:t>
                      </a:r>
                    </a:p>
                    <a:p>
                      <a:pPr>
                        <a:spcBef>
                          <a:spcPts val="600"/>
                        </a:spcBef>
                        <a:spcAft>
                          <a:spcPts val="600"/>
                        </a:spcAft>
                      </a:pP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600"/>
                        </a:spcBef>
                        <a:spcAft>
                          <a:spcPts val="600"/>
                        </a:spcAft>
                      </a:pP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f) 2x · (x</a:t>
                      </a:r>
                      <a:r>
                        <a:rPr lang="es-ES" sz="2400" b="0" baseline="30000">
                          <a:solidFill>
                            <a:schemeClr val="bg1"/>
                          </a:solidFill>
                          <a:effectLst/>
                        </a:rPr>
                        <a:t>3</a:t>
                      </a:r>
                      <a:r>
                        <a:rPr lang="es-ES" sz="2400" b="0">
                          <a:solidFill>
                            <a:schemeClr val="bg1"/>
                          </a:solidFill>
                          <a:effectLst/>
                        </a:rPr>
                        <a:t> – 4x)=</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26173502"/>
                  </a:ext>
                </a:extLst>
              </a:tr>
              <a:tr h="1867084">
                <a:tc>
                  <a:txBody>
                    <a:bodyPr/>
                    <a:lstStyle/>
                    <a:p>
                      <a:pPr>
                        <a:spcBef>
                          <a:spcPts val="600"/>
                        </a:spcBef>
                        <a:spcAft>
                          <a:spcPts val="600"/>
                        </a:spcAft>
                      </a:pPr>
                      <a:r>
                        <a:rPr lang="es-ES" sz="2400" b="0" dirty="0">
                          <a:solidFill>
                            <a:schemeClr val="bg1"/>
                          </a:solidFill>
                          <a:effectLst/>
                        </a:rPr>
                        <a:t>g) x</a:t>
                      </a:r>
                      <a:r>
                        <a:rPr lang="es-ES" sz="2400" b="0" baseline="30000" dirty="0">
                          <a:solidFill>
                            <a:schemeClr val="bg1"/>
                          </a:solidFill>
                          <a:effectLst/>
                        </a:rPr>
                        <a:t>2</a:t>
                      </a:r>
                      <a:r>
                        <a:rPr lang="es-ES" sz="2400" b="0" dirty="0">
                          <a:solidFill>
                            <a:schemeClr val="bg1"/>
                          </a:solidFill>
                          <a:effectLst/>
                        </a:rPr>
                        <a:t>·(7x</a:t>
                      </a:r>
                      <a:r>
                        <a:rPr lang="es-ES" sz="2400" b="0" dirty="0">
                          <a:solidFill>
                            <a:schemeClr val="bg1"/>
                          </a:solidFill>
                          <a:effectLst/>
                          <a:sym typeface="Symbol" pitchFamily="2" charset="2"/>
                        </a:rPr>
                        <a:t></a:t>
                      </a:r>
                      <a:r>
                        <a:rPr lang="es-ES" sz="2400" b="0" dirty="0">
                          <a:solidFill>
                            <a:schemeClr val="bg1"/>
                          </a:solidFill>
                          <a:effectLst/>
                        </a:rPr>
                        <a:t>3)=</a:t>
                      </a:r>
                    </a:p>
                    <a:p>
                      <a:pPr>
                        <a:spcBef>
                          <a:spcPts val="600"/>
                        </a:spcBef>
                        <a:spcAft>
                          <a:spcPts val="600"/>
                        </a:spcAft>
                      </a:pPr>
                      <a:r>
                        <a:rPr lang="es-ES" sz="2400" b="0" dirty="0">
                          <a:solidFill>
                            <a:schemeClr val="bg1"/>
                          </a:solidFill>
                          <a:effectLst/>
                        </a:rPr>
                        <a:t> </a:t>
                      </a: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dirty="0">
                          <a:solidFill>
                            <a:schemeClr val="bg1"/>
                          </a:solidFill>
                          <a:effectLst/>
                        </a:rPr>
                        <a:t>h) 5x ·(x</a:t>
                      </a:r>
                      <a:r>
                        <a:rPr lang="es-ES" sz="2400" b="0" baseline="30000" dirty="0">
                          <a:solidFill>
                            <a:schemeClr val="bg1"/>
                          </a:solidFill>
                          <a:effectLst/>
                        </a:rPr>
                        <a:t>2</a:t>
                      </a:r>
                      <a:r>
                        <a:rPr lang="es-ES" sz="2400" b="0" dirty="0">
                          <a:solidFill>
                            <a:schemeClr val="bg1"/>
                          </a:solidFill>
                          <a:effectLst/>
                        </a:rPr>
                        <a:t> </a:t>
                      </a:r>
                      <a:r>
                        <a:rPr lang="es-ES" sz="2400" b="0" dirty="0">
                          <a:solidFill>
                            <a:schemeClr val="bg1"/>
                          </a:solidFill>
                          <a:effectLst/>
                          <a:sym typeface="Symbol" pitchFamily="2" charset="2"/>
                        </a:rPr>
                        <a:t></a:t>
                      </a:r>
                      <a:r>
                        <a:rPr lang="es-ES" sz="2400" b="0" dirty="0">
                          <a:solidFill>
                            <a:schemeClr val="bg1"/>
                          </a:solidFill>
                          <a:effectLst/>
                        </a:rPr>
                        <a:t>2x)=</a:t>
                      </a: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0092308"/>
                  </a:ext>
                </a:extLst>
              </a:tr>
            </a:tbl>
          </a:graphicData>
        </a:graphic>
      </p:graphicFrame>
    </p:spTree>
    <p:extLst>
      <p:ext uri="{BB962C8B-B14F-4D97-AF65-F5344CB8AC3E}">
        <p14:creationId xmlns:p14="http://schemas.microsoft.com/office/powerpoint/2010/main" val="2239273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27</a:t>
            </a:r>
          </a:p>
        </p:txBody>
      </p:sp>
      <p:graphicFrame>
        <p:nvGraphicFramePr>
          <p:cNvPr id="3" name="Tabla 2">
            <a:extLst>
              <a:ext uri="{FF2B5EF4-FFF2-40B4-BE49-F238E27FC236}">
                <a16:creationId xmlns:a16="http://schemas.microsoft.com/office/drawing/2014/main" id="{E309C3EF-14A4-6644-90B0-72223689BEFE}"/>
              </a:ext>
            </a:extLst>
          </p:cNvPr>
          <p:cNvGraphicFramePr>
            <a:graphicFrameLocks noGrp="1"/>
          </p:cNvGraphicFramePr>
          <p:nvPr>
            <p:extLst>
              <p:ext uri="{D42A27DB-BD31-4B8C-83A1-F6EECF244321}">
                <p14:modId xmlns:p14="http://schemas.microsoft.com/office/powerpoint/2010/main" val="3582300663"/>
              </p:ext>
            </p:extLst>
          </p:nvPr>
        </p:nvGraphicFramePr>
        <p:xfrm>
          <a:off x="738567" y="1228198"/>
          <a:ext cx="7876660" cy="5242560"/>
        </p:xfrm>
        <a:graphic>
          <a:graphicData uri="http://schemas.openxmlformats.org/drawingml/2006/table">
            <a:tbl>
              <a:tblPr firstRow="1" firstCol="1" bandRow="1">
                <a:tableStyleId>{5C22544A-7EE6-4342-B048-85BDC9FD1C3A}</a:tableStyleId>
              </a:tblPr>
              <a:tblGrid>
                <a:gridCol w="3916220">
                  <a:extLst>
                    <a:ext uri="{9D8B030D-6E8A-4147-A177-3AD203B41FA5}">
                      <a16:colId xmlns:a16="http://schemas.microsoft.com/office/drawing/2014/main" val="4054992551"/>
                    </a:ext>
                  </a:extLst>
                </a:gridCol>
                <a:gridCol w="3960440">
                  <a:extLst>
                    <a:ext uri="{9D8B030D-6E8A-4147-A177-3AD203B41FA5}">
                      <a16:colId xmlns:a16="http://schemas.microsoft.com/office/drawing/2014/main" val="483704303"/>
                    </a:ext>
                  </a:extLst>
                </a:gridCol>
              </a:tblGrid>
              <a:tr h="777686">
                <a:tc>
                  <a:txBody>
                    <a:bodyPr/>
                    <a:lstStyle/>
                    <a:p>
                      <a:pPr>
                        <a:spcBef>
                          <a:spcPts val="600"/>
                        </a:spcBef>
                        <a:spcAft>
                          <a:spcPts val="600"/>
                        </a:spcAft>
                      </a:pP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 (x+1)·(x</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a:t>
                      </a:r>
                    </a:p>
                    <a:p>
                      <a:pPr>
                        <a:spcBef>
                          <a:spcPts val="600"/>
                        </a:spcBef>
                        <a:spcAft>
                          <a:spcPts val="600"/>
                        </a:spcAft>
                      </a:pP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p>
                      <a:pPr>
                        <a:spcBef>
                          <a:spcPts val="600"/>
                        </a:spcBef>
                        <a:spcAft>
                          <a:spcPts val="600"/>
                        </a:spcAft>
                      </a:pP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j) (2x +1)·(x </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1)=</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16873188"/>
                  </a:ext>
                </a:extLst>
              </a:tr>
              <a:tr h="777686">
                <a:tc>
                  <a:txBody>
                    <a:bodyPr/>
                    <a:lstStyle/>
                    <a:p>
                      <a:pPr>
                        <a:spcBef>
                          <a:spcPts val="600"/>
                        </a:spcBef>
                        <a:spcAft>
                          <a:spcPts val="600"/>
                        </a:spcAft>
                      </a:pP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k) (3+x)·(3x</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 (2x </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3)·(x </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5)=</a:t>
                      </a:r>
                    </a:p>
                    <a:p>
                      <a:pPr>
                        <a:spcBef>
                          <a:spcPts val="600"/>
                        </a:spcBef>
                        <a:spcAft>
                          <a:spcPts val="600"/>
                        </a:spcAft>
                      </a:pP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p>
                      <a:pPr>
                        <a:spcBef>
                          <a:spcPts val="600"/>
                        </a:spcBef>
                        <a:spcAft>
                          <a:spcPts val="600"/>
                        </a:spcAft>
                      </a:pPr>
                      <a:r>
                        <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0736136"/>
                  </a:ext>
                </a:extLst>
              </a:tr>
              <a:tr h="0">
                <a:tc>
                  <a:txBody>
                    <a:bodyPr/>
                    <a:lstStyle/>
                    <a:p>
                      <a:pPr>
                        <a:spcBef>
                          <a:spcPts val="600"/>
                        </a:spcBef>
                        <a:spcAft>
                          <a:spcPts val="600"/>
                        </a:spcAft>
                      </a:pP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m) (4</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x)·(2x</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1)=</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 (x</a:t>
                      </a:r>
                      <a:r>
                        <a:rPr lang="es-ES" sz="2400" b="0" baseline="30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x</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3)·(3x</a:t>
                      </a:r>
                      <a:r>
                        <a:rPr lang="es-ES" sz="2400" b="0" baseline="30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2</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5x </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sym typeface="Symbol" pitchFamily="2" charset="2"/>
                        </a:rPr>
                        <a:t></a:t>
                      </a: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4)=</a:t>
                      </a:r>
                    </a:p>
                    <a:p>
                      <a:pPr>
                        <a:spcBef>
                          <a:spcPts val="600"/>
                        </a:spcBef>
                        <a:spcAft>
                          <a:spcPts val="600"/>
                        </a:spcAft>
                      </a:pP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p>
                      <a:pPr>
                        <a:spcBef>
                          <a:spcPts val="600"/>
                        </a:spcBef>
                        <a:spcAft>
                          <a:spcPts val="600"/>
                        </a:spcAft>
                      </a:pP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p>
                      <a:pPr>
                        <a:spcBef>
                          <a:spcPts val="600"/>
                        </a:spcBef>
                        <a:spcAft>
                          <a:spcPts val="600"/>
                        </a:spcAft>
                      </a:pPr>
                      <a:r>
                        <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26173502"/>
                  </a:ext>
                </a:extLst>
              </a:tr>
            </a:tbl>
          </a:graphicData>
        </a:graphic>
      </p:graphicFrame>
    </p:spTree>
    <p:extLst>
      <p:ext uri="{BB962C8B-B14F-4D97-AF65-F5344CB8AC3E}">
        <p14:creationId xmlns:p14="http://schemas.microsoft.com/office/powerpoint/2010/main" val="1590795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Adivinemos tu edad</a:t>
            </a:r>
          </a:p>
        </p:txBody>
      </p:sp>
      <p:sp>
        <p:nvSpPr>
          <p:cNvPr id="24578" name="AutoShape 2" descr="data:image/jpeg;base64,/9j/4AAQSkZJRgABAQAAAQABAAD/2wCEAAkGBhQQEBQUEBQVFRQRGBQVFBQYFBUVHRcUFBUVFxgVFRcZHCceFxokGRUXHy8gJCcpLCwsFR8xNTAuNScrLCoBCQoKDgwOGg8PGjUlHyQpLSwsLykpKSwvLSosLSw1LCwpKiwsKiwpLCksLCksLCktKSksLCowLCwpLCw1KSwsLP/AABEIAMsA+AMBIgACEQEDEQH/xAAcAAEAAgMBAQEAAAAAAAAAAAAABQYBBAcDAgj/xABOEAACAQMBBAcFAwcGCwkAAAABAgMABBEFBhIhMQcTQVFhcYEUIjKRoSNCUhUzYnKSscEkQ1OCg/AXJURjk6OywsPR4TQ1RVRkotLT8f/EABsBAQACAwEBAAAAAAAAAAAAAAADBQEEBgIH/8QAMhEAAgEDAgQDBgUFAAAAAAAAAAECAwQRITEFEkFRYXGBBhMikaGxFDNCUtEjJDJiwf/aAAwDAQACEQMRAD8A7hTNKi7i+aRmSHgqfnJSM7p7VQfeb6CgPfUNR6vCoN6R/hXOP6zHsX99VTarWTbtHCXNxe3OeptkcwoAOckhBysYweJOWwQO0iGk1F7wyx2pXdhDNeahIOtEOBvdTbpykmCjJPwqR2nFQezWxVs9pDcXwN1cXQEjrKzkiF+MQVgfcO5g+O93CgLTbdGks6Fr6/nZnB+xgkaGBQce6FB3pAPxEjPdWtD0bqpKWlzdWVzH7yss7yxyDPBmjcneHMYyOfbjFVO81j8lXKppMkrbxCyaaGecKn4lZgTC3Lgcnj3cKlxZate+9NOlkp+6mZ5t09hcnCnyIrWr3dG3Waskj3GEpbIuGxm1E7zS2WoqqXluofeT4J4Sd0TR93HAI4cTyHEC39YO8fOuQjott3YPc3N7PIBjfMyrkHsACkqOPLe7a2H6KtOPL2lD+JZ3z9c1VS4/Zp4Tb9CX8NU7HWM1nNcm/wAHlxB7+mapcoRg7kzdcpI/F2Y81Nb+j9JE1pKttrsQgZjux3afmZT+keSHvPADPELVjbX9C5/Lll9tiKUJR3OlUr4SUEAjiCAQcjke3yr7rdPApSlAKUpQCsE1rapqkdtE807hI4xvMx7B5cyScAAcSSAKrMWlS6n9pfBorZvzdiGKl15hrxl4kngeqB3R97e5UBtT7cxF2js45byRDhhAoZFPc87ERKefDez7pGM18L+VZjytLRCCOPWXcgPYeBjj9OPrVjtrRIkCRqqIvBVVQoUdwA4CvagK0uyk77pn1G7YgYKxCC3U+iRlh+3WP8H1v96W9bPPev7v+EgqzUNAVo9HViecTt4tc3LH5mSvj/BtZD4UmX9W7ul/dJVopQFYPR9B2TXq+V/d/wAZK+TsVIv5rUr9e4GSGUDz6yIk+pq00oCpnStViBMd7bT55LPaGPA/XgkGT/VrI1/UIT/KdP6xRze1uEk5cz1UoRgMcQAWNWusEUBX9L26tJ36rreqm/oJ1a3kyeOAkgBY4GfdzwqwZrR1XQ4LpOruYo5U/C6hscuWeR4DiKq8ui3mmZewdrq2GS1lM5Z0HEn2WY+8ezEb5z2HJoC70qM2f2hhvoBNbtvKSVII3WRx8SSKeKsDwI/eCDWKA2NWuCkLlfiOFX9ZyFH1P0qC23ujZaVP1Aw+4sMZ/wA5O6xB/E70m96VM62cRhuxJImPkJFzVF6Udb37cBPzcE9s7n8W7OgPoCw40B8a5MLbSJbSzXcSK2kUt2s3Vku2fE7xJ7Sap2j389/DFFab1vbRRQxy3OPfdliRWjgHZxBG94cxyO5cSflWd4kJFhA5EsinHtMgP5tG7Ix2nt4eFTWzenvFbQwv8UQaPI5ECR91h4FcHHjVHxPiat4uFN/H9sm5b2/O05bG3s7s9DbJuwIFX7x5s7d7ueLfu7gKnBWETAAHIV9V8+rVpVZuUnnzLVJLRClKVCZANfd3axXcTQXKCRJBgg9vcQeasOYYcRXxSpKdSUJKUXhkc6amtSo6BrEuz92lleSGSwuCfZJ25wnP5tzyCgkA9gyGGASB1xWqma/ocep2b282BkZV8ZKOM7sg8uR7wWHbWj0TbTSyJJYXp/lenncbJyXiGArg/exwGe0Mh+9X0fhPEVeUvi/yW/8AJTVafI8HQ6UpVwRChpWhr2pi1tZ5yMiCOSXGcZ6tC2M+OMetAV9W/KV+2eNrprhQOYmvd0MSw7VhDLj9Ns/dFW4LVe6PrExabbBjl5EE0jc96Sf7V29Wc1YqAUpSgFDShoBSlKAUpSgFKUoBWGFZpQFA1pfyZq0FxH7tvqbi3uU7BckZhmA/E3FSfA550rY6YXK6bvr8UdxaungwmXBHz+tKAm9qL/cj3Bzk8uCjGT88CuYbZSPKiWUGOtvMgluUcEeC7t3ZIAB88ccVctcuOsuH7lO4PJP+pNVPQ1626u7g8ff9liPdFbgb2PBpGJ8wa0765/DUXU69PMmo0/eT5Tc2fthHaQIE6vdjQFPwvj3wfHf3uNTlgnEnu4CtOpKyXCDxyf7/ACr5tcVHNyl3Ze45Ukj3pSlaLMClKVgClKVkH3DLunPz8qq+20XsF9Z6rHwRXW3u8dsEnuhzjmFyR6JVlr61jRva7Ga3fA66NlB4ndJ4o3fwbB9KtOF3btriM+mz8mad1BNZLatZrlml9JVxp0cUOr2UsSxhIjdoetQ7oCh2x3gZOCT3DsrqEModQykFWAII4gg8QQe7FfTYzjNZi8oqsH3UBt/aGXS71FySbebAAySVQsAAOeSMetT9YYV6MERshdrLp9q6EFWghxjlwjUEehBHpUxXN7K8bQJ2guA35MncvbXAG8LV3OWglxxWPePutjHHz3ehw3KuoZCGVhlWBBBB7QRzFAetKUoBQ0pQClKUApSlAKUpQChoaitotpIbGEy3DYHJFHFpHPKONebMTj+NAVrpBm9ou9OsVPGW4W5lHA4gtcsQwPYz4H9Q0rZ2J0KZ5ZdQvl3Lm6ARIufs9spysP6x4M3iOziKxQEazZcnvYn13jVd2IYmxjJ5s07HzNxL/f0qy3K4lcHsdvlvmqzsXJ/J5I8YNvcXMTD+0MgPyk+lUXHot2uV3Ru2T/qehPVKW3wL5fxqLqTtDlB/ftrgauxbs9qUpWueRSlKAUpUBebZRW8wiu45bffJEcsgUxPz/nEJ3e/3sY3uOOdT0bedbKprLXz9EeJSUdyfrK57M58Kx/f+PrSodj1uRXSPrMEOmTrckBriGVI0Kklpd3C44Y91ireG7nsqy7Axsul2QkyGFvDkHn8A5+laEirIjRzqJInGGRhvAjyNVGwu5Nn7+K3Ll9MvnKwhjk20pI90H8GSOHc2eYO923s9d0nB0P1b67PyKi4pyi8s67SlK6w1TzmgV1KuoZWBDKwDAg8wQeBFUp+jp7V2fSLuS03jk27L18BPbiNjmPPDip5fKrzSgKUm0OqWxAu7BLhe2WzmBPL+hmw3PxAr6XpYsl3Rc9faswzu3FvLFjw3sFT6E1c6wRQEFZbdWEwBjvLc5OAOuRT+yxB+lTccoYZUgg8iOI9CKiL3Yuxmz1tpbsW5kwx5P9YDP1qIn6ItLb/JEUjkUaRD8w1AXGlVBOjC2Vd2OW9jH6F9cDHpv4rzi6NynwanqYHd7SjfVoyaAudKqDbASH/xTU/9ND/9NeMfRiu9vSX+pyeDXhUf6tVoC61hmxVI6MLt0F5YzuzyafcOis7bzNBLmSJmPiN7mTVw1G5EcMjtwVEdifBVJP0FAVOPbuW9X/FNq0ykke0z/YQDBwSP5yXB4EKo7ePDFbuh7G7k3tV7Ibq7wQsjKFSFT9y3iyRGO9uLHjx4kVp9D1n1Wi2gP3leT0kldx9Gq50AApSlAUraO13Lhj2SYYfuP1H1qj6aeo1W6iPw3iR3Ufi6ZSUeeSxx3YrqO1VpvRBxzjPH9VuB+uDXLtuFMSQ3iD37GVWbxhkwki+I+H0JrVvKHv6EqfdfXoS0p8k1IstbmnvzHrWijhgCvFWAKnvUjIPyr2tpN1gfQ+Rr5nUjo0dA9diUpSoiTXsailmEzvQPOzccjD7iqAOecHPmKgpUZ1cqPRZ9EQymo7kvSq9rW3tlaEiWdWcfzcf2jZ7vd90HzIqq6l0xMJeqgsn6wlVUTsUYl8BcxqOBOR94863qHCbuvrGGnd6fcjncU47s6XWnqulx3ULwzqGRxgjtBHJlPYwPEGouDZbW5+Mt1Z2o7ooTMw8Dvjd9Qxr2XotvW4yazc5/zaCMegD4FW1H2duotS50n6mtK7g9MEL0fXrwvcadO289id6J/wAVs2CD4Ab6HwEgHZUtq23djanEtym8M5VMyEEdhCA7p8yKq1p0Xe0a1c29zeTyCKGGRn5PKj7o3HbJwAVHYc8O6uraF0f2FkB7PbRAj77KJH48/ffLegOPCrapwClWq+9qS3xlLTXq/XyII3UoxwjmN10z2iY3Yrh88RlUjyOWRljwqO262tk1DT4kFhdRCSSE29w+Ahc5C4bABypOMHsB7K7BtHsHZagYzdwhzDkIQzphTglTuEZXhyPjjnVZ6TIkeTS7CJQDLdRSBVA9yC2Vt4gdgAb5Ka3bfhFrQmpwjqvFkU6857nQrdSEUNzAAPnjj9a9KUq2IRSlKAUpSgFDShoBSlKAUNKGgOf2/wDJ9p5RkBb2yV8D70kEgXJ8QgapbpR1HqNIvG4ZeJogM9s2IuHjhyfSonaGPd2k0xv6SC7T9lWP+9Wek0i5n02w5i5uRLKMZHUWw33B7s5wPI0BbNmdN9msreHGOqiiQjuKoN765qTpSgFKUoDznhDqVbkwIPkRXOdR08MskMvJg8T+TDdJ+ufWro+tbrOHQiNW3OszkZwD7w5qOPOuea9toPap2lt3jtopjam7DB1MqKD9qijejXDjDcQc+dARewl03s7W8v52xdoG8UBJRvLGR5KK9braF0u3XdX2a36lJ347yyXG8VfPLcX3Q364PlrXzi21OCdSOp1BRBIQcr1qgGF8jgcjdXPcGrZ0aBZm1FZBlZLmSJh+iIY0+YHLxrkL21hQr1Kkl8LSfzaT9VrgtaNRzpxSLpbvlePMcD6f9KoXSLo6e2WM7u6Rzulnc7jMuYWfe4spzg5YYPcO6rBsdeM0XVynMkDNBIe94uCt/WjKt61tbWaAL60khzuscPG2cbsqcVOe7mD4MapbSp+CvlzbZw/J9f8ApLWj7ymy06DsVZ2PG2t4kYZ9/d3n48DmRstxxyzitq42atpblLmSCNp4vglKgsO7j247M8uzFVro829F2ns139lf2/uSxNgF93h1kf4s8CQOR8CDV33q+kLD1RSn1XyxrJauc7abZNdu+naWweVxu3VyvFLeI8GG8ODSEZAA5ZPby8znGnFzm8JGUm3hFc0jbW4/KV/d2lhJdw3DxwxyLKsYC2y7uRlCTvE73ZjIqen291d8CHSVjJ+9LdIy+oXcI+dSOk6XHawRwwjEcS7o7z2lj3kkknzNbdcZV9panM/dwWOmc7FhGzWNWVpvy7cH7S8tLRSfhij61lHgSCD+1UVd6bf6VdHU2nXUgkfVzBl6uRIN4MxjAJC4xzH4jkYzV6rX1KVVgmaQgII5C+fw7hzmoKPtBdSqxzjGdsHqVpBReGWnRdXju4I54G3o5lDKfPsI7CCCCOwg1v1Qug+NhotvvE4Zpig7l61xj5hj61fa70rBSlKAUpSgFDShoBSlKAUpQ0BR9p1zrukd6pfsfIRJ/GtfZyP23XL28PGOyVbGE97j35iMdxOOP4/CojpE172bVlmU5eysJWjTBbM9zKIY1wOeS4OO5TV32G2eNjYQwtxkxvzNnJM0h3pCT973jjPbu0BYKUpQClKUBH2ygSzIQMPuyAc8hl3Dw80+tUo2ogudRtWVTDMYbtBgNjrY+qfeBHFS8G6R2Bh31dr33ZYn7CTE3lJ8P/vUftVBbWEQXVnct+bZns5+BP2dyMxk9mBNHGMnkHNAci2t0prO2kRN5rRiJIuZazuFbK47TExyvhvd+N6U6OdSNzDcykYMtwzsO5mijJx4ZzVm1ExdXL1v5ndfrA39Fg53sduPriuf7DaVfpDI1mYoreVy8ZuFZnZeKqcIDgYAye08uFVXFoRnbtNpbavzNq1k1PYuUX2OoZHw3cYP9tbY+rRP6lKtgNU/Q9VnZ3hvIgkqAOHTJjlQnd3lJ+FsnGP3cc2y1fKDw4fKuDv4yjJKW6SWV17P5YRaxxjQiNpNjre/wZQyyp8E0Z3XXHLj94eB5dmMmo1dK1qABbbU1kQZx18KswHZlyjk/OrdTFe7Xi11bx5IS07PUinbwlrgp8myd9d/95alLImMGGBRArcc4YqAD5lSasmmaRDaxdXbxrHGvEgfLedjkk+LGoTX9tBFL7NZRm6uz/Nqfci/SmYcsd2fMjkdey6Ppbv7TV53mJ4i3jYxwpnsAGN7uzw8251cRtr7iMVK4nyx6LG/pp9TX56dJ4gtSek2ggVt3ros93Wx/wDyr4m2jgQZMkQHjLGP4mtduizTCMeyKMdoknB9ffonRXpg/wAkU+ck5/4grYXs9Q/e/oY/Fy7EdqHSVZxDJuIz3CPMpPljgPUgVWto7nUtUt29ls5ltebliqSTKOJCITnd4clDdnE9vT9O2atbbBgtoIyOTLEu9+2QX+tSiyYOfn/fvrap8MpWq56MeaS25v4X0PE68p6PRGn0c7SWt5ZRi0HVi3VYngb44SowFb8QOODdvHkcgWuuR7Y2jaVdpq1mPcJCX8S8pI2I+0A5b2cce/dPaxrqljeLNGkkZ3kkVXRu9XAYH1BFXdtcRuKanH1XZ9UaUlh4NilKVsmBSlKAUNKGgFKUoBQ0oaA45ZaMdT2ouJ242+nGNfAzRrhE8SJN9j+oO8V2IVoaRocNqHECBetkeaTBJ3pJDlmJJz/+VIUApSlAKUpQGvf2vWRsucE8j3MCCD6ECoPpAsOvsJIs46wphvwurB0bHbh0U47asleF9aiWNkbkwx5dxHkeNAcc2/k/kRDHCyywRysOGI2kBc+A4D51D7S6Y5vofaLpra2brVi6uTq1jWFV6td44VXbicnwA5Veto9lWkhlhnQ9XIuC6jIHHKuO7DAHB7qpZ2guLGEx6haPOsIGLiMKyOi4CtJvAhW5DJwePEdprb6FZuM6SzjKa0zr1WdNDYoyisqTLRpdvJHEEll64qTuyY3Syfd38EhmHLeHMYqZ09uBHcc/Oqvs/JczM1xcERxyqvUW6kNuo3vCSRhzcjHDsBxwwBVjsD73mDXBXsHGck2m+uO/b0LmDzHQkKpu020E01x+T9OOJiM3Nx2W8fDIB7H4+YyAOJ92Z2u132K1eRRvSsVigTnvTScEAHbjBbH6PjXnsVsuLOEIx3ppD1lzJnJeU8xntAJIHf7x7asuCWCn/cVFotl49/Q07iq18C9Td2W2VhsotyFeBwXc8Wlb8Tn9y8hnzNT9BSuxNEUpSgFKUoDzu7JLiGSGUZSZGRvJhjh49o8RUL0NXTLYy2spy+nzy2xPeqneUjtx7xx5VYYyO2qBtjptzpk8mq6a4Kvum9tj8Mirw3x8+OOIySO0VXUKyo3UoNNRljVrTm8H4mJLKOu0rR0PVUuraKeP4JkV18Aw5HxHL0req9IRSlKAUpQ0ApSlAKUpQClKUApSlAKUpQClKUBq6pFvQyDvRv3Vy/aODrLK5X8UMp/ZQuPqtdYlTeUjvBHzFc3eLfUqfvAqfJgR/GgIzZWffsbVj2woP2Ru/wC7Uzan318/31WOjyXe0y38A6/syOKssRww8xXzK9jy16kV3f3OgpPNNeRD61/KNZtITxW0iku2He7Hq4z44bd+tW+18wASBk4yWxwVcni2OOBzqmWZzr93nmtnCF/VMkRP1qM2o1pfypHLLDPLY6Wd12iXeUXpAcs5yB7p3Bz+5jt49nw6klb00v2p/PUqasvib8TqlKrWm9JGnXAG5dxqT92XMJ4d++Av1qetb+KUZiljkHeksb/7LGrBxaI8o96Vlhjnw+leMl0i/E6L5uo/eaxgyetKjJtqLNPju7YY/wDUQk/IMTURe9KOmxDjdK57o0kc5/ZA+tZwzGUWqqr0l66ttp8qc5rtTBDGBvF2fCsQvMgAn1Kgcajn201C94aTp0m62MXNyOrXBz7yKSFbz3m8hUvsh0YvHcC91SY3V4Pg5lIsctzhxI44wABngO059ypaSWh5cuxa9jNIa00+2gf4ookVuXxYyw4dxJHpU1WBWa2SMUpSgFDSlAKUpQClKUApSlAKUpQClKUApSlAK52w3XI/CxHybH8KvF3q0UXB3APdxJ+Qya5pr+1lpbSuZp0Ql2IXiz4LEjKKCRw78UBFbBDdtGT+inuU+Umf41ZF5j0qq9Ht2ssNy6fA95cMmeHuuI2HDs4GrUvMeYr51xNct1UXiX1v+UvIhtQPs+v20jcI76BrYn/OI28oz3lhGPWr7DEEzuALvFmO6N3LOcuxxjJPMntqrbZ7Oe3WxRDuzRsJbd843ZU5DPYDy88HsrY2I2uF/CRKNy7g925hI3SHHDrAPwkj0JI7iej4PcqtbJdY6Py6Mrq8OWfmSF7srZznMtrbue8xICfMqAahp+ijTHOTagfqyzL9A+KttKuMsgwilnod0z+gf/Ty/wDOsjoe0v8A8ux/t5v4NVzrDuFBZiFVQSSTgADiST2ADjmnM+4wigarsboVgu9cpGmBkK08zsf1Yg5Y/L1HOvHov2aiu9Rk1CO1FvaQqEtI2XBZ8YMxzwJA3uPEAuAOK5rY2C0K21LU7nUFtkFtGerhLL+en3t6S4KHIzxHYPiHbmuuqmAMdnDh3eFbEURNmcVmlK9GBSlKAUpSgFKUoBSlKAUpSgFKUoBSlKAUpSgFfMjYBPcCflX1WtqUm7DIe5GP0NAc/knwGc8cBnPjujeOflXN9j7W9tIVvUtYbxLrekbhm4TDupIYgtxKE+6G+dXnX5+rs7hvwwy/7BH8a2tkLfc0+0XughPq6CQ/VzQFK2L2qtw10sriB5rqWVY5fdwr7uFLY3QQQRg45VfbT3ypXDKSMMCCCPAg4Nfd9s3bXpC3ccbA8OsZfeXycYYfPHhUZL0HW4JbTb64tnP4XEgx3e6Vb5saoL7gsbmbqRlhvwybtK7cI8rRZqrG1Gx5nkW6s5PZ72P4ZRwDj8MuAc92cHuORy1H2P2gtj9jdQXS8eEmM8OXxrzPnXkdoNZtx/KdJMg5ZgZifMhDL+4VT0+DX9pUVSi035/dPBLK4pVFiR9WvSlJaERaxayQPyE0a70b45sFz4/cLc+Qqct+k7THGReRjwZZVPyKVXJulKNfs7yxu4t74keIMPVXAz8q032t0KQ+/Ainxs93/Y/5VcRvLlL+rbyz/rhogcI/pkWW/wCl3TYgd2ZpW7FiiYk+RfdX5kVWtorzUtWt5t2I2VmkcjlHyZZ+rUuEIwDgleWAv61W7ZprKWMTWCQBcld5IlRlI5q3DeU44+IqaHjx7/Gqy44/KEuSFPDT15t/kTRtsrLfyKZsh0w21pp9uklldxxxoEMkcQaIsvBnDlhklsk8Mgk1bNL6ZNLuDurciM8ABKjRjjw+IjH1qG6DbkxxXtkxJNlcsFyf5uTIAA/WjZv7SsdOyQQ6azCGIz3MkcSydWm+OO+xVsb3JN3gfv12MXzLKK9nT0cEAg5B4g88g9oPbX1XM+h7V5Ill0y84XFjgoCc71u+CpU9oXeGPB1HDGB0wGsmBSlKAUpSgFKUoBSlKAUpSgFKUoBSlKAUpSgFR20D4tpPEAfNgP41I1FbT/8AZm80z5bwoDlu3txuabcnvQL+26L/ALxq12kPVxxp+BEX9lAv8KpnSUP8WyjvaEE9w6xeJ9cVeN8HiCCDxBByCDyIPIgjtoBQfXvpXpb25kYKvM/Qd58KA3rDWnUhW98EgeIyew9vlVkxWpY6WkQGBlu1jz9O6tygMbtaGp2UO47yRRvuKze8it8IJ7R4VIVAbfXvUaXeSA4KwS7p/SZSq/UgetAcL2S0y9tLMaraAyRPJKLi2xzhVvzi454O9xHFcZ4jOOpaFrsV7As0DZVuBH3kbGSjj8Q+uQalei7Tup0eyXnmESf6YmXH+sxVI2x2Rl0edtR0pQYG43doOCheZdFHJO39DmMrkLScV4VG8jzw0mvr4P8Ak2aFd03h7Hrs5J7JtRKp4LqNuHXxkUZOPWKSvXpMHtuuaVY81Q+0SDl7uSx49+5A/DxHfUDtDtDHI2mapbElbe4EcqjG8qyEFo37jgOo7DvkitTUdDuNW1TU7uzdll094xb7p4O0Pubqt2MRGWA5Etg881ucOlKVtBTWGtH5rQiqpKbwXjpV0mS3kg1a0GZrE4mUfzlsSQwOO7eI8nJ+7V80XVo7uCOeE70cyh1Pgew9xByCO8GoHYba2LWLLeZV3wDFcwniFYghgVPNGHEeBI5g1WNh7ltI1OXSZSTBNvT2Dt3NktFk8zgH1Q/i4b5GdTpWAazQClKUApSlAKUpQClKUApSlAKUpQClKUAqvbRa0ADEmCx4OTxC57PFv3VL6nIVhcqcEKcGuebV/Y2FxJGSsixllYE5DHGSM9vHn60BXde1B7t3sLNVd2G7cysMx26E8QfxSZ5DmCO/O79W2zd7piD8ny+1QgAvazYU5+80Dg4XJ+7n9qp/YjTI4dPg6tQvWqsjnJJZ3ZwWYk5JwAPAcqnupGf+poCoaZ0i2sjdXOWtJhwaKcbmD3b5G7892uh7MoCrSAghsBWBBBHPgRwI4jjUHqWztvd/Z3MKSqAcbwyV/Vb4l9DXEdUuH026mWxklgVHGFSWTHFeOQW4+tAfqbNK5d0S7X3V4d25lMgAOMqgPDvIUE+tdRoBXPOna9KaQ8ajJuZYYR4e91n/AAsetdDrmHTgMrp6nkboEjvIAx+8/OgOjaZaiKCKMDAjREA7gqgY+le7V9UoDiXSX0SPEss+lg9XLhri0UfhO8JIV8Dn3RxGTu8DirH0C6N1Oldafiu5JJM9u6h6tQT28Uc/166Qw5ViKMKAFAA7gMD5CsYByTpF0u50i4fVdLwFm928iK7y5JyJivi3M8wTn7zVXtptc1PVLOCY6YesjdZ7W7tmL7nEEjcG+xzurkZGCgyOGK7zdWqSxskihkcFWUjIZW4EEdoxXMug6dlOo24J6m2uCIUPHcDNKCATxOdxeZ55PMnOQdJ0yZ3hjaVdyRkRnT8LsoLL6HI9K2qUoBSs1gUApSs0BilDQUApSs0BilBWaAxSlKAUpSgP/9k="/>
          <p:cNvSpPr>
            <a:spLocks noChangeAspect="1" noChangeArrowheads="1"/>
          </p:cNvSpPr>
          <p:nvPr/>
        </p:nvSpPr>
        <p:spPr bwMode="auto">
          <a:xfrm>
            <a:off x="155575" y="-922338"/>
            <a:ext cx="2362200" cy="1933576"/>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Rectángulo 4">
            <a:extLst>
              <a:ext uri="{FF2B5EF4-FFF2-40B4-BE49-F238E27FC236}">
                <a16:creationId xmlns:a16="http://schemas.microsoft.com/office/drawing/2014/main" id="{27D420D3-708E-E74D-BA41-AEA8E7A00D33}"/>
              </a:ext>
            </a:extLst>
          </p:cNvPr>
          <p:cNvSpPr/>
          <p:nvPr/>
        </p:nvSpPr>
        <p:spPr>
          <a:xfrm>
            <a:off x="1136391" y="4901422"/>
            <a:ext cx="3596879" cy="1200329"/>
          </a:xfrm>
          <a:prstGeom prst="rect">
            <a:avLst/>
          </a:prstGeom>
          <a:solidFill>
            <a:schemeClr val="accent2">
              <a:lumMod val="40000"/>
              <a:lumOff val="60000"/>
            </a:schemeClr>
          </a:solidFill>
          <a:ln>
            <a:solidFill>
              <a:schemeClr val="accent1"/>
            </a:solidFill>
          </a:ln>
        </p:spPr>
        <p:txBody>
          <a:bodyPr wrap="square">
            <a:spAutoFit/>
          </a:bodyPr>
          <a:lstStyle/>
          <a:p>
            <a:pPr algn="ctr"/>
            <a:r>
              <a:rPr lang="es-ES" sz="2400" dirty="0">
                <a:solidFill>
                  <a:srgbClr val="000000"/>
                </a:solidFill>
                <a:latin typeface="-webkit-standard"/>
              </a:rPr>
              <a:t>El número obtenido tendrá primero el mes en que naciste y luego tu edad. </a:t>
            </a:r>
            <a:endParaRPr lang="es-ES" sz="2400" b="0" i="0" u="none" strike="noStrike" dirty="0">
              <a:solidFill>
                <a:srgbClr val="000000"/>
              </a:solidFill>
              <a:effectLst/>
              <a:latin typeface="-webkit-standard"/>
            </a:endParaRPr>
          </a:p>
        </p:txBody>
      </p:sp>
      <p:sp>
        <p:nvSpPr>
          <p:cNvPr id="6" name="Rectángulo 5">
            <a:extLst>
              <a:ext uri="{FF2B5EF4-FFF2-40B4-BE49-F238E27FC236}">
                <a16:creationId xmlns:a16="http://schemas.microsoft.com/office/drawing/2014/main" id="{1D097F1F-CF04-6D49-8809-0D290A2617FB}"/>
              </a:ext>
            </a:extLst>
          </p:cNvPr>
          <p:cNvSpPr/>
          <p:nvPr/>
        </p:nvSpPr>
        <p:spPr>
          <a:xfrm>
            <a:off x="683568" y="1130169"/>
            <a:ext cx="7776864" cy="830997"/>
          </a:xfrm>
          <a:prstGeom prst="rect">
            <a:avLst/>
          </a:prstGeom>
        </p:spPr>
        <p:txBody>
          <a:bodyPr wrap="square">
            <a:spAutoFit/>
          </a:bodyPr>
          <a:lstStyle/>
          <a:p>
            <a:r>
              <a:rPr lang="es-ES" sz="2400" dirty="0">
                <a:solidFill>
                  <a:srgbClr val="000000"/>
                </a:solidFill>
                <a:latin typeface="-webkit-standard"/>
              </a:rPr>
              <a:t>· Escribe el número del mes en que naciste. Por ejemplo, si es junio el </a:t>
            </a:r>
            <a:r>
              <a:rPr lang="es-ES" sz="2400" b="1" dirty="0">
                <a:solidFill>
                  <a:srgbClr val="000000"/>
                </a:solidFill>
                <a:latin typeface="-webkit-standard"/>
              </a:rPr>
              <a:t>6</a:t>
            </a:r>
            <a:r>
              <a:rPr lang="es-ES" sz="2400" dirty="0">
                <a:solidFill>
                  <a:srgbClr val="000000"/>
                </a:solidFill>
                <a:latin typeface="-webkit-standard"/>
              </a:rPr>
              <a:t>, si es noviembre el </a:t>
            </a:r>
            <a:r>
              <a:rPr lang="es-ES" sz="2400" b="1" dirty="0">
                <a:solidFill>
                  <a:srgbClr val="000000"/>
                </a:solidFill>
                <a:latin typeface="-webkit-standard"/>
              </a:rPr>
              <a:t>11</a:t>
            </a:r>
            <a:r>
              <a:rPr lang="es-ES" sz="2400" dirty="0">
                <a:solidFill>
                  <a:srgbClr val="000000"/>
                </a:solidFill>
                <a:latin typeface="-webkit-standard"/>
              </a:rPr>
              <a:t>, etc.</a:t>
            </a:r>
            <a:endParaRPr lang="es-ES" sz="2400" dirty="0"/>
          </a:p>
        </p:txBody>
      </p:sp>
      <p:sp>
        <p:nvSpPr>
          <p:cNvPr id="7" name="Rectángulo 6">
            <a:extLst>
              <a:ext uri="{FF2B5EF4-FFF2-40B4-BE49-F238E27FC236}">
                <a16:creationId xmlns:a16="http://schemas.microsoft.com/office/drawing/2014/main" id="{F79B8AA6-9D1C-7640-8EB0-1F1AEF9BF413}"/>
              </a:ext>
            </a:extLst>
          </p:cNvPr>
          <p:cNvSpPr/>
          <p:nvPr/>
        </p:nvSpPr>
        <p:spPr>
          <a:xfrm>
            <a:off x="683568" y="1961166"/>
            <a:ext cx="3854453" cy="461665"/>
          </a:xfrm>
          <a:prstGeom prst="rect">
            <a:avLst/>
          </a:prstGeom>
        </p:spPr>
        <p:txBody>
          <a:bodyPr wrap="none">
            <a:spAutoFit/>
          </a:bodyPr>
          <a:lstStyle/>
          <a:p>
            <a:r>
              <a:rPr lang="es-ES" sz="2400" dirty="0">
                <a:solidFill>
                  <a:srgbClr val="000000"/>
                </a:solidFill>
                <a:latin typeface="-webkit-standard"/>
              </a:rPr>
              <a:t>· Multiplica ese número por </a:t>
            </a:r>
            <a:r>
              <a:rPr lang="es-ES" sz="2400" b="1" dirty="0">
                <a:solidFill>
                  <a:srgbClr val="000000"/>
                </a:solidFill>
                <a:latin typeface="-webkit-standard"/>
              </a:rPr>
              <a:t>2</a:t>
            </a:r>
            <a:endParaRPr lang="es-ES" sz="2400" dirty="0"/>
          </a:p>
        </p:txBody>
      </p:sp>
      <p:sp>
        <p:nvSpPr>
          <p:cNvPr id="8" name="Rectángulo 7">
            <a:extLst>
              <a:ext uri="{FF2B5EF4-FFF2-40B4-BE49-F238E27FC236}">
                <a16:creationId xmlns:a16="http://schemas.microsoft.com/office/drawing/2014/main" id="{52E482DD-0539-1944-AA52-20CDE58F21B9}"/>
              </a:ext>
            </a:extLst>
          </p:cNvPr>
          <p:cNvSpPr/>
          <p:nvPr/>
        </p:nvSpPr>
        <p:spPr>
          <a:xfrm>
            <a:off x="683568" y="2391271"/>
            <a:ext cx="3490892" cy="461665"/>
          </a:xfrm>
          <a:prstGeom prst="rect">
            <a:avLst/>
          </a:prstGeom>
        </p:spPr>
        <p:txBody>
          <a:bodyPr wrap="none">
            <a:spAutoFit/>
          </a:bodyPr>
          <a:lstStyle/>
          <a:p>
            <a:r>
              <a:rPr lang="es-ES" sz="2400" dirty="0">
                <a:solidFill>
                  <a:srgbClr val="000000"/>
                </a:solidFill>
                <a:latin typeface="-webkit-standard"/>
              </a:rPr>
              <a:t>· A lo que quedó, súmale </a:t>
            </a:r>
            <a:r>
              <a:rPr lang="es-ES" sz="2400" b="1" dirty="0">
                <a:solidFill>
                  <a:srgbClr val="000000"/>
                </a:solidFill>
                <a:latin typeface="-webkit-standard"/>
              </a:rPr>
              <a:t>5</a:t>
            </a:r>
            <a:endParaRPr lang="es-ES" sz="2400" dirty="0"/>
          </a:p>
        </p:txBody>
      </p:sp>
      <p:sp>
        <p:nvSpPr>
          <p:cNvPr id="9" name="Rectángulo 8">
            <a:extLst>
              <a:ext uri="{FF2B5EF4-FFF2-40B4-BE49-F238E27FC236}">
                <a16:creationId xmlns:a16="http://schemas.microsoft.com/office/drawing/2014/main" id="{6B9211E2-3E2E-4A42-A8CD-D21B4D52534C}"/>
              </a:ext>
            </a:extLst>
          </p:cNvPr>
          <p:cNvSpPr/>
          <p:nvPr/>
        </p:nvSpPr>
        <p:spPr>
          <a:xfrm>
            <a:off x="683568" y="2852936"/>
            <a:ext cx="4708340" cy="461665"/>
          </a:xfrm>
          <a:prstGeom prst="rect">
            <a:avLst/>
          </a:prstGeom>
        </p:spPr>
        <p:txBody>
          <a:bodyPr wrap="none">
            <a:spAutoFit/>
          </a:bodyPr>
          <a:lstStyle/>
          <a:p>
            <a:r>
              <a:rPr lang="es-ES" sz="2400" dirty="0">
                <a:solidFill>
                  <a:srgbClr val="000000"/>
                </a:solidFill>
                <a:latin typeface="-webkit-standard"/>
              </a:rPr>
              <a:t>· A lo que quedó, multiplícalo por </a:t>
            </a:r>
            <a:r>
              <a:rPr lang="es-ES" sz="2400" b="1" dirty="0">
                <a:solidFill>
                  <a:srgbClr val="000000"/>
                </a:solidFill>
                <a:latin typeface="-webkit-standard"/>
              </a:rPr>
              <a:t>50</a:t>
            </a:r>
            <a:endParaRPr lang="es-ES" sz="2400" dirty="0"/>
          </a:p>
        </p:txBody>
      </p:sp>
      <p:sp>
        <p:nvSpPr>
          <p:cNvPr id="10" name="Rectángulo 9">
            <a:extLst>
              <a:ext uri="{FF2B5EF4-FFF2-40B4-BE49-F238E27FC236}">
                <a16:creationId xmlns:a16="http://schemas.microsoft.com/office/drawing/2014/main" id="{60780371-3C9D-3D44-A651-0FF67CE6FF62}"/>
              </a:ext>
            </a:extLst>
          </p:cNvPr>
          <p:cNvSpPr/>
          <p:nvPr/>
        </p:nvSpPr>
        <p:spPr>
          <a:xfrm>
            <a:off x="683568" y="3315878"/>
            <a:ext cx="7776864" cy="830997"/>
          </a:xfrm>
          <a:prstGeom prst="rect">
            <a:avLst/>
          </a:prstGeom>
        </p:spPr>
        <p:txBody>
          <a:bodyPr wrap="square">
            <a:spAutoFit/>
          </a:bodyPr>
          <a:lstStyle/>
          <a:p>
            <a:r>
              <a:rPr lang="es-ES" sz="2400" dirty="0">
                <a:solidFill>
                  <a:srgbClr val="000000"/>
                </a:solidFill>
                <a:latin typeface="-webkit-standard"/>
              </a:rPr>
              <a:t>· A lo que quedó súmale tu edad actual (no la que vas a cumplir este año, la que tienes en este momento, hoy). </a:t>
            </a:r>
            <a:endParaRPr lang="es-ES" sz="2400" dirty="0"/>
          </a:p>
        </p:txBody>
      </p:sp>
      <p:sp>
        <p:nvSpPr>
          <p:cNvPr id="12" name="Rectángulo 11">
            <a:extLst>
              <a:ext uri="{FF2B5EF4-FFF2-40B4-BE49-F238E27FC236}">
                <a16:creationId xmlns:a16="http://schemas.microsoft.com/office/drawing/2014/main" id="{CBA7A57C-1D35-AB47-9D72-25508388AF01}"/>
              </a:ext>
            </a:extLst>
          </p:cNvPr>
          <p:cNvSpPr/>
          <p:nvPr/>
        </p:nvSpPr>
        <p:spPr>
          <a:xfrm>
            <a:off x="649589" y="4118360"/>
            <a:ext cx="7776864" cy="461665"/>
          </a:xfrm>
          <a:prstGeom prst="rect">
            <a:avLst/>
          </a:prstGeom>
        </p:spPr>
        <p:txBody>
          <a:bodyPr wrap="square">
            <a:spAutoFit/>
          </a:bodyPr>
          <a:lstStyle/>
          <a:p>
            <a:r>
              <a:rPr lang="es-ES" sz="2400" dirty="0">
                <a:solidFill>
                  <a:srgbClr val="000000"/>
                </a:solidFill>
                <a:latin typeface="-webkit-standard"/>
              </a:rPr>
              <a:t>· Por último, réstale 250 </a:t>
            </a:r>
            <a:endParaRPr lang="es-ES" sz="2400" dirty="0"/>
          </a:p>
        </p:txBody>
      </p:sp>
      <p:pic>
        <p:nvPicPr>
          <p:cNvPr id="11" name="Imagen 10">
            <a:extLst>
              <a:ext uri="{FF2B5EF4-FFF2-40B4-BE49-F238E27FC236}">
                <a16:creationId xmlns:a16="http://schemas.microsoft.com/office/drawing/2014/main" id="{B7EA64B2-FEBC-0F46-AF67-24152A9D3A77}"/>
              </a:ext>
            </a:extLst>
          </p:cNvPr>
          <p:cNvPicPr>
            <a:picLocks noChangeAspect="1"/>
          </p:cNvPicPr>
          <p:nvPr/>
        </p:nvPicPr>
        <p:blipFill rotWithShape="1">
          <a:blip r:embed="rId2"/>
          <a:srcRect l="8591" t="8274" r="11944"/>
          <a:stretch/>
        </p:blipFill>
        <p:spPr>
          <a:xfrm>
            <a:off x="5220072" y="4206371"/>
            <a:ext cx="2664296" cy="2225001"/>
          </a:xfrm>
          <a:prstGeom prst="rect">
            <a:avLst/>
          </a:prstGeom>
          <a:ln>
            <a:solidFill>
              <a:schemeClr val="accent1"/>
            </a:solidFill>
          </a:ln>
        </p:spPr>
      </p:pic>
      <p:sp>
        <p:nvSpPr>
          <p:cNvPr id="13" name="CuadroTexto 12">
            <a:extLst>
              <a:ext uri="{FF2B5EF4-FFF2-40B4-BE49-F238E27FC236}">
                <a16:creationId xmlns:a16="http://schemas.microsoft.com/office/drawing/2014/main" id="{F731F51B-4DE0-F445-AF05-FA886BAAE016}"/>
              </a:ext>
            </a:extLst>
          </p:cNvPr>
          <p:cNvSpPr txBox="1"/>
          <p:nvPr/>
        </p:nvSpPr>
        <p:spPr>
          <a:xfrm>
            <a:off x="539552" y="656047"/>
            <a:ext cx="1440160"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4</a:t>
            </a:r>
          </a:p>
        </p:txBody>
      </p:sp>
    </p:spTree>
    <p:extLst>
      <p:ext uri="{BB962C8B-B14F-4D97-AF65-F5344CB8AC3E}">
        <p14:creationId xmlns:p14="http://schemas.microsoft.com/office/powerpoint/2010/main" val="169089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28</a:t>
            </a:r>
          </a:p>
        </p:txBody>
      </p:sp>
      <p:sp>
        <p:nvSpPr>
          <p:cNvPr id="2" name="Rectángulo 1">
            <a:extLst>
              <a:ext uri="{FF2B5EF4-FFF2-40B4-BE49-F238E27FC236}">
                <a16:creationId xmlns:a16="http://schemas.microsoft.com/office/drawing/2014/main" id="{CF1728CA-934B-C145-AFF6-44705D828754}"/>
              </a:ext>
            </a:extLst>
          </p:cNvPr>
          <p:cNvSpPr/>
          <p:nvPr/>
        </p:nvSpPr>
        <p:spPr>
          <a:xfrm>
            <a:off x="633670" y="1228198"/>
            <a:ext cx="7876660" cy="830997"/>
          </a:xfrm>
          <a:prstGeom prst="rect">
            <a:avLst/>
          </a:prstGeom>
        </p:spPr>
        <p:txBody>
          <a:bodyPr wrap="square">
            <a:spAutoFit/>
          </a:bodyPr>
          <a:lstStyle/>
          <a:p>
            <a:r>
              <a:rPr lang="es-ES" sz="2400" dirty="0">
                <a:solidFill>
                  <a:schemeClr val="bg1"/>
                </a:solidFill>
                <a:latin typeface="Calibri" panose="020F0502020204030204" pitchFamily="34" charset="0"/>
                <a:cs typeface="Times New Roman" panose="02020603050405020304" pitchFamily="18" charset="0"/>
              </a:rPr>
              <a:t>Dados M(x)=x3 </a:t>
            </a:r>
            <a:r>
              <a:rPr lang="es-ES" sz="2400" dirty="0">
                <a:solidFill>
                  <a:schemeClr val="bg1"/>
                </a:solidFill>
                <a:latin typeface="Calibri" panose="020F0502020204030204" pitchFamily="34"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cs typeface="Times New Roman" panose="02020603050405020304" pitchFamily="18" charset="0"/>
              </a:rPr>
              <a:t>x2 </a:t>
            </a:r>
            <a:r>
              <a:rPr lang="es-ES" sz="2400" dirty="0">
                <a:solidFill>
                  <a:schemeClr val="bg1"/>
                </a:solidFill>
                <a:latin typeface="Calibri" panose="020F0502020204030204" pitchFamily="34"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cs typeface="Times New Roman" panose="02020603050405020304" pitchFamily="18" charset="0"/>
              </a:rPr>
              <a:t> 3x , N(x)</a:t>
            </a:r>
            <a:r>
              <a:rPr lang="es-ES" sz="2400" dirty="0">
                <a:solidFill>
                  <a:schemeClr val="bg1"/>
                </a:solidFill>
                <a:latin typeface="Calibri" panose="020F0502020204030204" pitchFamily="34"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cs typeface="Times New Roman" panose="02020603050405020304" pitchFamily="18" charset="0"/>
              </a:rPr>
              <a:t>2x3 </a:t>
            </a:r>
            <a:r>
              <a:rPr lang="es-ES" sz="2400" dirty="0">
                <a:solidFill>
                  <a:schemeClr val="bg1"/>
                </a:solidFill>
                <a:latin typeface="Calibri" panose="020F0502020204030204" pitchFamily="34" charset="0"/>
                <a:cs typeface="Times New Roman" panose="02020603050405020304" pitchFamily="18" charset="0"/>
                <a:sym typeface="Symbol" pitchFamily="2" charset="2"/>
              </a:rPr>
              <a:t></a:t>
            </a:r>
            <a:r>
              <a:rPr lang="es-ES" sz="2400" dirty="0">
                <a:solidFill>
                  <a:schemeClr val="bg1"/>
                </a:solidFill>
                <a:latin typeface="Calibri" panose="020F0502020204030204" pitchFamily="34" charset="0"/>
                <a:cs typeface="Times New Roman" panose="02020603050405020304" pitchFamily="18" charset="0"/>
              </a:rPr>
              <a:t>2x+3 . </a:t>
            </a:r>
          </a:p>
          <a:p>
            <a:r>
              <a:rPr lang="es-ES" sz="2400" dirty="0">
                <a:solidFill>
                  <a:schemeClr val="bg1"/>
                </a:solidFill>
                <a:latin typeface="Calibri" panose="020F0502020204030204" pitchFamily="34" charset="0"/>
                <a:cs typeface="Times New Roman" panose="02020603050405020304" pitchFamily="18" charset="0"/>
              </a:rPr>
              <a:t>Calcular: 2M , M∙N</a:t>
            </a:r>
          </a:p>
        </p:txBody>
      </p:sp>
    </p:spTree>
    <p:extLst>
      <p:ext uri="{BB962C8B-B14F-4D97-AF65-F5344CB8AC3E}">
        <p14:creationId xmlns:p14="http://schemas.microsoft.com/office/powerpoint/2010/main" val="3504957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Productos Notables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8434" name="Picture 2"/>
          <p:cNvPicPr>
            <a:picLocks noChangeAspect="1" noChangeArrowheads="1"/>
          </p:cNvPicPr>
          <p:nvPr/>
        </p:nvPicPr>
        <p:blipFill>
          <a:blip r:embed="rId2" cstate="email"/>
          <a:srcRect/>
          <a:stretch>
            <a:fillRect/>
          </a:stretch>
        </p:blipFill>
        <p:spPr bwMode="auto">
          <a:xfrm>
            <a:off x="4355976" y="1268760"/>
            <a:ext cx="4400550" cy="1428750"/>
          </a:xfrm>
          <a:prstGeom prst="rect">
            <a:avLst/>
          </a:prstGeom>
          <a:noFill/>
          <a:ln w="9525">
            <a:noFill/>
            <a:miter lim="800000"/>
            <a:headEnd/>
            <a:tailEnd/>
          </a:ln>
        </p:spPr>
      </p:pic>
      <p:sp>
        <p:nvSpPr>
          <p:cNvPr id="6" name="5 CuadroTexto"/>
          <p:cNvSpPr txBox="1"/>
          <p:nvPr/>
        </p:nvSpPr>
        <p:spPr>
          <a:xfrm>
            <a:off x="683568" y="1196752"/>
            <a:ext cx="345638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solidFill>
                  <a:schemeClr val="bg1"/>
                </a:solidFill>
              </a:rPr>
              <a:t>1. Cuadrado de una suma</a:t>
            </a:r>
          </a:p>
        </p:txBody>
      </p:sp>
      <p:pic>
        <p:nvPicPr>
          <p:cNvPr id="18435" name="Picture 3"/>
          <p:cNvPicPr>
            <a:picLocks noChangeAspect="1" noChangeArrowheads="1"/>
          </p:cNvPicPr>
          <p:nvPr/>
        </p:nvPicPr>
        <p:blipFill>
          <a:blip r:embed="rId3" cstate="email"/>
          <a:srcRect/>
          <a:stretch>
            <a:fillRect/>
          </a:stretch>
        </p:blipFill>
        <p:spPr bwMode="auto">
          <a:xfrm>
            <a:off x="1043608" y="1916832"/>
            <a:ext cx="2237391" cy="1008112"/>
          </a:xfrm>
          <a:prstGeom prst="rect">
            <a:avLst/>
          </a:prstGeom>
          <a:noFill/>
          <a:ln w="9525">
            <a:noFill/>
            <a:miter lim="800000"/>
            <a:headEnd/>
            <a:tailEnd/>
          </a:ln>
        </p:spPr>
      </p:pic>
      <p:pic>
        <p:nvPicPr>
          <p:cNvPr id="18436" name="Picture 4"/>
          <p:cNvPicPr>
            <a:picLocks noChangeAspect="1" noChangeArrowheads="1"/>
          </p:cNvPicPr>
          <p:nvPr/>
        </p:nvPicPr>
        <p:blipFill>
          <a:blip r:embed="rId4" cstate="email"/>
          <a:srcRect l="6995" t="3651"/>
          <a:stretch>
            <a:fillRect/>
          </a:stretch>
        </p:blipFill>
        <p:spPr bwMode="auto">
          <a:xfrm>
            <a:off x="4716016" y="2636912"/>
            <a:ext cx="3829422" cy="3800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20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2000"/>
                                        <p:tgtEl>
                                          <p:spTgt spid="18434"/>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fade">
                                      <p:cBhvr>
                                        <p:cTn id="16" dur="20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Productos Notables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5 CuadroTexto"/>
          <p:cNvSpPr txBox="1"/>
          <p:nvPr/>
        </p:nvSpPr>
        <p:spPr>
          <a:xfrm>
            <a:off x="683568" y="1196752"/>
            <a:ext cx="4104456"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solidFill>
                  <a:schemeClr val="bg1"/>
                </a:solidFill>
              </a:rPr>
              <a:t>2. Cuadrado de una diferencia</a:t>
            </a:r>
          </a:p>
        </p:txBody>
      </p:sp>
      <p:pic>
        <p:nvPicPr>
          <p:cNvPr id="19458" name="Picture 2"/>
          <p:cNvPicPr>
            <a:picLocks noChangeAspect="1" noChangeArrowheads="1"/>
          </p:cNvPicPr>
          <p:nvPr/>
        </p:nvPicPr>
        <p:blipFill>
          <a:blip r:embed="rId2" cstate="email"/>
          <a:srcRect/>
          <a:stretch>
            <a:fillRect/>
          </a:stretch>
        </p:blipFill>
        <p:spPr bwMode="auto">
          <a:xfrm>
            <a:off x="1115616" y="1772816"/>
            <a:ext cx="2346468" cy="1008112"/>
          </a:xfrm>
          <a:prstGeom prst="rect">
            <a:avLst/>
          </a:prstGeom>
          <a:noFill/>
          <a:ln w="9525">
            <a:noFill/>
            <a:miter lim="800000"/>
            <a:headEnd/>
            <a:tailEnd/>
          </a:ln>
        </p:spPr>
      </p:pic>
      <p:pic>
        <p:nvPicPr>
          <p:cNvPr id="19459" name="Picture 3"/>
          <p:cNvPicPr>
            <a:picLocks noChangeAspect="1" noChangeArrowheads="1"/>
          </p:cNvPicPr>
          <p:nvPr/>
        </p:nvPicPr>
        <p:blipFill>
          <a:blip r:embed="rId3" cstate="email"/>
          <a:srcRect/>
          <a:stretch>
            <a:fillRect/>
          </a:stretch>
        </p:blipFill>
        <p:spPr bwMode="auto">
          <a:xfrm>
            <a:off x="4211960" y="1700808"/>
            <a:ext cx="4286250" cy="1352550"/>
          </a:xfrm>
          <a:prstGeom prst="rect">
            <a:avLst/>
          </a:prstGeom>
          <a:noFill/>
          <a:ln w="9525">
            <a:noFill/>
            <a:miter lim="800000"/>
            <a:headEnd/>
            <a:tailEnd/>
          </a:ln>
        </p:spPr>
      </p:pic>
      <p:pic>
        <p:nvPicPr>
          <p:cNvPr id="19460" name="Picture 4"/>
          <p:cNvPicPr>
            <a:picLocks noChangeAspect="1" noChangeArrowheads="1"/>
          </p:cNvPicPr>
          <p:nvPr/>
        </p:nvPicPr>
        <p:blipFill>
          <a:blip r:embed="rId4" cstate="email"/>
          <a:srcRect/>
          <a:stretch>
            <a:fillRect/>
          </a:stretch>
        </p:blipFill>
        <p:spPr bwMode="auto">
          <a:xfrm>
            <a:off x="5364088" y="3068960"/>
            <a:ext cx="2952328" cy="3328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fade">
                                      <p:cBhvr>
                                        <p:cTn id="12" dur="2000"/>
                                        <p:tgtEl>
                                          <p:spTgt spid="19459"/>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9460"/>
                                        </p:tgtEl>
                                        <p:attrNameLst>
                                          <p:attrName>style.visibility</p:attrName>
                                        </p:attrNameLst>
                                      </p:cBhvr>
                                      <p:to>
                                        <p:strVal val="visible"/>
                                      </p:to>
                                    </p:set>
                                    <p:animEffect transition="in" filter="fade">
                                      <p:cBhvr>
                                        <p:cTn id="16" dur="20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Productos Notables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6" name="5 CuadroTexto"/>
          <p:cNvSpPr txBox="1"/>
          <p:nvPr/>
        </p:nvSpPr>
        <p:spPr>
          <a:xfrm>
            <a:off x="683568" y="1196752"/>
            <a:ext cx="3240360"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S" b="1" dirty="0">
                <a:solidFill>
                  <a:schemeClr val="bg1"/>
                </a:solidFill>
              </a:rPr>
              <a:t>2. Suma por diferencia</a:t>
            </a:r>
          </a:p>
        </p:txBody>
      </p:sp>
      <p:pic>
        <p:nvPicPr>
          <p:cNvPr id="20482" name="Picture 2"/>
          <p:cNvPicPr>
            <a:picLocks noChangeAspect="1" noChangeArrowheads="1"/>
          </p:cNvPicPr>
          <p:nvPr/>
        </p:nvPicPr>
        <p:blipFill>
          <a:blip r:embed="rId2" cstate="email"/>
          <a:srcRect/>
          <a:stretch>
            <a:fillRect/>
          </a:stretch>
        </p:blipFill>
        <p:spPr bwMode="auto">
          <a:xfrm>
            <a:off x="1043608" y="1844824"/>
            <a:ext cx="2192244" cy="1008112"/>
          </a:xfrm>
          <a:prstGeom prst="rect">
            <a:avLst/>
          </a:prstGeom>
          <a:noFill/>
          <a:ln w="9525">
            <a:noFill/>
            <a:miter lim="800000"/>
            <a:headEnd/>
            <a:tailEnd/>
          </a:ln>
        </p:spPr>
      </p:pic>
      <p:pic>
        <p:nvPicPr>
          <p:cNvPr id="20483" name="Picture 3"/>
          <p:cNvPicPr>
            <a:picLocks noChangeAspect="1" noChangeArrowheads="1"/>
          </p:cNvPicPr>
          <p:nvPr/>
        </p:nvPicPr>
        <p:blipFill>
          <a:blip r:embed="rId3" cstate="email"/>
          <a:srcRect/>
          <a:stretch>
            <a:fillRect/>
          </a:stretch>
        </p:blipFill>
        <p:spPr bwMode="auto">
          <a:xfrm>
            <a:off x="2915816" y="4293096"/>
            <a:ext cx="5326955" cy="10081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483"/>
                                        </p:tgtEl>
                                        <p:attrNameLst>
                                          <p:attrName>style.visibility</p:attrName>
                                        </p:attrNameLst>
                                      </p:cBhvr>
                                      <p:to>
                                        <p:strVal val="visible"/>
                                      </p:to>
                                    </p:set>
                                    <p:animEffect transition="in" filter="fade">
                                      <p:cBhvr>
                                        <p:cTn id="12"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Productos Notables con la </a:t>
            </a:r>
            <a:r>
              <a:rPr lang="es-ES" sz="2400" b="1" dirty="0" err="1">
                <a:solidFill>
                  <a:schemeClr val="accent1">
                    <a:lumMod val="50000"/>
                  </a:schemeClr>
                </a:solidFill>
              </a:rPr>
              <a:t>Playstation</a:t>
            </a:r>
            <a:endParaRPr lang="es-ES" sz="2400" b="1" dirty="0">
              <a:solidFill>
                <a:schemeClr val="accent1">
                  <a:lumMod val="50000"/>
                </a:schemeClr>
              </a:solidFill>
            </a:endParaRP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Imagen 1"/>
          <p:cNvPicPr>
            <a:picLocks noChangeAspect="1"/>
          </p:cNvPicPr>
          <p:nvPr/>
        </p:nvPicPr>
        <p:blipFill>
          <a:blip r:embed="rId2"/>
          <a:stretch>
            <a:fillRect/>
          </a:stretch>
        </p:blipFill>
        <p:spPr>
          <a:xfrm>
            <a:off x="1227137" y="1196752"/>
            <a:ext cx="6834088" cy="5258565"/>
          </a:xfrm>
          <a:prstGeom prst="rect">
            <a:avLst/>
          </a:prstGeom>
        </p:spPr>
      </p:pic>
    </p:spTree>
    <p:extLst>
      <p:ext uri="{BB962C8B-B14F-4D97-AF65-F5344CB8AC3E}">
        <p14:creationId xmlns:p14="http://schemas.microsoft.com/office/powerpoint/2010/main" val="300455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Advertencia con Productos Notables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 name="Imagen 2"/>
          <p:cNvPicPr>
            <a:picLocks noChangeAspect="1"/>
          </p:cNvPicPr>
          <p:nvPr/>
        </p:nvPicPr>
        <p:blipFill rotWithShape="1">
          <a:blip r:embed="rId2"/>
          <a:srcRect t="8252" b="4111"/>
          <a:stretch/>
        </p:blipFill>
        <p:spPr>
          <a:xfrm>
            <a:off x="2483768" y="1196752"/>
            <a:ext cx="4176463" cy="5077625"/>
          </a:xfrm>
          <a:prstGeom prst="rect">
            <a:avLst/>
          </a:prstGeom>
        </p:spPr>
      </p:pic>
    </p:spTree>
    <p:extLst>
      <p:ext uri="{BB962C8B-B14F-4D97-AF65-F5344CB8AC3E}">
        <p14:creationId xmlns:p14="http://schemas.microsoft.com/office/powerpoint/2010/main" val="1791416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Vídeo Troncho y Poncho </a:t>
            </a:r>
          </a:p>
          <a:p>
            <a:pPr algn="ctr"/>
            <a:r>
              <a:rPr lang="es-ES" sz="2400" b="1" dirty="0">
                <a:solidFill>
                  <a:schemeClr val="accent1">
                    <a:lumMod val="50000"/>
                  </a:schemeClr>
                </a:solidFill>
              </a:rPr>
              <a:t>de Productos Notables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Tree>
    <p:extLst>
      <p:ext uri="{BB962C8B-B14F-4D97-AF65-F5344CB8AC3E}">
        <p14:creationId xmlns:p14="http://schemas.microsoft.com/office/powerpoint/2010/main" val="1669868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29</a:t>
            </a:r>
          </a:p>
        </p:txBody>
      </p:sp>
      <p:sp>
        <p:nvSpPr>
          <p:cNvPr id="2" name="Rectángulo 1">
            <a:extLst>
              <a:ext uri="{FF2B5EF4-FFF2-40B4-BE49-F238E27FC236}">
                <a16:creationId xmlns:a16="http://schemas.microsoft.com/office/drawing/2014/main" id="{CF1728CA-934B-C145-AFF6-44705D828754}"/>
              </a:ext>
            </a:extLst>
          </p:cNvPr>
          <p:cNvSpPr/>
          <p:nvPr/>
        </p:nvSpPr>
        <p:spPr>
          <a:xfrm>
            <a:off x="633670" y="1228198"/>
            <a:ext cx="7876660" cy="830997"/>
          </a:xfrm>
          <a:prstGeom prst="rect">
            <a:avLst/>
          </a:prstGeom>
        </p:spPr>
        <p:txBody>
          <a:bodyPr wrap="square">
            <a:spAutoFit/>
          </a:bodyPr>
          <a:lstStyle/>
          <a:p>
            <a:r>
              <a:rPr lang="es-ES" sz="2400" dirty="0">
                <a:solidFill>
                  <a:schemeClr val="bg1"/>
                </a:solidFill>
                <a:latin typeface="Calibri" panose="020F0502020204030204" pitchFamily="34" charset="0"/>
                <a:cs typeface="Times New Roman" panose="02020603050405020304" pitchFamily="18" charset="0"/>
              </a:rPr>
              <a:t>Calcula las siguientes operaciones indicando cuáles son productos notables </a:t>
            </a:r>
          </a:p>
        </p:txBody>
      </p:sp>
      <p:sp>
        <p:nvSpPr>
          <p:cNvPr id="10" name="Rectangle 9">
            <a:extLst>
              <a:ext uri="{FF2B5EF4-FFF2-40B4-BE49-F238E27FC236}">
                <a16:creationId xmlns:a16="http://schemas.microsoft.com/office/drawing/2014/main" id="{C59FCF3D-37A4-C744-9494-B4A43F785EFF}"/>
              </a:ext>
            </a:extLst>
          </p:cNvPr>
          <p:cNvSpPr>
            <a:spLocks noChangeArrowheads="1"/>
          </p:cNvSpPr>
          <p:nvPr/>
        </p:nvSpPr>
        <p:spPr bwMode="auto">
          <a:xfrm>
            <a:off x="264036" y="276529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rPr>
              <a:t>Calcula las siguientes operaciones indicando cuáles son productos notables:</a:t>
            </a:r>
            <a:r>
              <a:rPr kumimoji="0" lang="es-ES_tradnl" altLang="es-E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s-ES_tradnl" altLang="es-ES" sz="1800" b="0" i="0" u="none" strike="noStrike" cap="none" normalizeH="0" baseline="0">
              <a:ln>
                <a:noFill/>
              </a:ln>
              <a:solidFill>
                <a:schemeClr val="tx1"/>
              </a:solidFill>
              <a:effectLst/>
              <a:latin typeface="Arial" panose="020B0604020202020204" pitchFamily="34" charset="0"/>
            </a:endParaRPr>
          </a:p>
        </p:txBody>
      </p:sp>
      <p:graphicFrame>
        <p:nvGraphicFramePr>
          <p:cNvPr id="11" name="Tabla 10">
            <a:extLst>
              <a:ext uri="{FF2B5EF4-FFF2-40B4-BE49-F238E27FC236}">
                <a16:creationId xmlns:a16="http://schemas.microsoft.com/office/drawing/2014/main" id="{098AC008-F880-EE46-9B94-F182F260D820}"/>
              </a:ext>
            </a:extLst>
          </p:cNvPr>
          <p:cNvGraphicFramePr>
            <a:graphicFrameLocks noGrp="1"/>
          </p:cNvGraphicFramePr>
          <p:nvPr>
            <p:extLst>
              <p:ext uri="{D42A27DB-BD31-4B8C-83A1-F6EECF244321}">
                <p14:modId xmlns:p14="http://schemas.microsoft.com/office/powerpoint/2010/main" val="2480598662"/>
              </p:ext>
            </p:extLst>
          </p:nvPr>
        </p:nvGraphicFramePr>
        <p:xfrm>
          <a:off x="714950" y="2222592"/>
          <a:ext cx="7795380" cy="3942714"/>
        </p:xfrm>
        <a:graphic>
          <a:graphicData uri="http://schemas.openxmlformats.org/drawingml/2006/table">
            <a:tbl>
              <a:tblPr firstRow="1" firstCol="1" bandRow="1">
                <a:tableStyleId>{5C22544A-7EE6-4342-B048-85BDC9FD1C3A}</a:tableStyleId>
              </a:tblPr>
              <a:tblGrid>
                <a:gridCol w="1840826">
                  <a:extLst>
                    <a:ext uri="{9D8B030D-6E8A-4147-A177-3AD203B41FA5}">
                      <a16:colId xmlns:a16="http://schemas.microsoft.com/office/drawing/2014/main" val="1539363263"/>
                    </a:ext>
                  </a:extLst>
                </a:gridCol>
                <a:gridCol w="1008112">
                  <a:extLst>
                    <a:ext uri="{9D8B030D-6E8A-4147-A177-3AD203B41FA5}">
                      <a16:colId xmlns:a16="http://schemas.microsoft.com/office/drawing/2014/main" val="3623219825"/>
                    </a:ext>
                  </a:extLst>
                </a:gridCol>
                <a:gridCol w="4946442">
                  <a:extLst>
                    <a:ext uri="{9D8B030D-6E8A-4147-A177-3AD203B41FA5}">
                      <a16:colId xmlns:a16="http://schemas.microsoft.com/office/drawing/2014/main" val="630015263"/>
                    </a:ext>
                  </a:extLst>
                </a:gridCol>
              </a:tblGrid>
              <a:tr h="909857">
                <a:tc>
                  <a:txBody>
                    <a:bodyPr/>
                    <a:lstStyle/>
                    <a:p>
                      <a:pPr algn="ctr">
                        <a:spcBef>
                          <a:spcPts val="600"/>
                        </a:spcBef>
                        <a:spcAft>
                          <a:spcPts val="600"/>
                        </a:spcAft>
                      </a:pPr>
                      <a:r>
                        <a:rPr lang="es-ES" sz="1200" dirty="0">
                          <a:solidFill>
                            <a:schemeClr val="bg1"/>
                          </a:solidFill>
                          <a:effectLst/>
                        </a:rPr>
                        <a:t>Operación</a:t>
                      </a:r>
                      <a:endParaRPr lang="es-E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bg1"/>
                          </a:solidFill>
                          <a:effectLst/>
                        </a:rPr>
                        <a:t>¿Producto Notable? (Si/No)</a:t>
                      </a:r>
                      <a:endParaRPr lang="es-E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bg1"/>
                          </a:solidFill>
                          <a:effectLst/>
                        </a:rPr>
                        <a:t>Cálculos a realizar</a:t>
                      </a:r>
                      <a:endParaRPr lang="es-E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0940575"/>
                  </a:ext>
                </a:extLst>
              </a:tr>
              <a:tr h="303286">
                <a:tc>
                  <a:txBody>
                    <a:bodyPr/>
                    <a:lstStyle/>
                    <a:p>
                      <a:pPr>
                        <a:spcBef>
                          <a:spcPts val="600"/>
                        </a:spcBef>
                        <a:spcAft>
                          <a:spcPts val="600"/>
                        </a:spcAft>
                      </a:pPr>
                      <a:r>
                        <a:rPr lang="es-ES" sz="1800">
                          <a:solidFill>
                            <a:schemeClr val="bg1"/>
                          </a:solidFill>
                          <a:effectLst/>
                        </a:rPr>
                        <a:t>(x+5)</a:t>
                      </a:r>
                      <a:r>
                        <a:rPr lang="es-ES" sz="1800" baseline="30000">
                          <a:solidFill>
                            <a:schemeClr val="bg1"/>
                          </a:solidFill>
                          <a:effectLst/>
                        </a:rPr>
                        <a:t>2</a:t>
                      </a:r>
                      <a:endParaRPr lang="es-E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a:solidFill>
                            <a:schemeClr val="bg1"/>
                          </a:solidFill>
                          <a:effectLst/>
                        </a:rPr>
                        <a:t> </a:t>
                      </a:r>
                      <a:endParaRPr lang="es-ES" sz="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37872137"/>
                  </a:ext>
                </a:extLst>
              </a:tr>
              <a:tr h="606571">
                <a:tc>
                  <a:txBody>
                    <a:bodyPr/>
                    <a:lstStyle/>
                    <a:p>
                      <a:pPr>
                        <a:spcBef>
                          <a:spcPts val="600"/>
                        </a:spcBef>
                        <a:spcAft>
                          <a:spcPts val="600"/>
                        </a:spcAft>
                      </a:pPr>
                      <a:r>
                        <a:rPr lang="es-ES" sz="1800">
                          <a:solidFill>
                            <a:schemeClr val="bg1"/>
                          </a:solidFill>
                          <a:effectLst/>
                        </a:rPr>
                        <a:t>(x+1)</a:t>
                      </a:r>
                      <a:r>
                        <a:rPr lang="en-US" sz="1800">
                          <a:solidFill>
                            <a:schemeClr val="bg1"/>
                          </a:solidFill>
                          <a:effectLst/>
                          <a:sym typeface="Symbol" pitchFamily="2" charset="2"/>
                        </a:rPr>
                        <a:t></a:t>
                      </a:r>
                      <a:r>
                        <a:rPr lang="en-US" sz="1800">
                          <a:solidFill>
                            <a:schemeClr val="bg1"/>
                          </a:solidFill>
                          <a:effectLst/>
                        </a:rPr>
                        <a:t>(x+3)</a:t>
                      </a:r>
                      <a:endParaRPr lang="es-E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a:solidFill>
                            <a:schemeClr val="bg1"/>
                          </a:solidFill>
                          <a:effectLst/>
                        </a:rPr>
                        <a:t> </a:t>
                      </a:r>
                      <a:endParaRPr lang="es-ES" sz="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35745513"/>
                  </a:ext>
                </a:extLst>
              </a:tr>
              <a:tr h="909857">
                <a:tc>
                  <a:txBody>
                    <a:bodyPr/>
                    <a:lstStyle/>
                    <a:p>
                      <a:pPr>
                        <a:spcBef>
                          <a:spcPts val="600"/>
                        </a:spcBef>
                        <a:spcAft>
                          <a:spcPts val="600"/>
                        </a:spcAft>
                      </a:pPr>
                      <a:r>
                        <a:rPr lang="es-ES" sz="1800">
                          <a:solidFill>
                            <a:schemeClr val="bg1"/>
                          </a:solidFill>
                          <a:effectLst/>
                        </a:rPr>
                        <a:t>(x-7)</a:t>
                      </a:r>
                      <a:r>
                        <a:rPr lang="en-US" sz="1800">
                          <a:solidFill>
                            <a:schemeClr val="bg1"/>
                          </a:solidFill>
                          <a:effectLst/>
                          <a:sym typeface="Symbol" pitchFamily="2" charset="2"/>
                        </a:rPr>
                        <a:t></a:t>
                      </a:r>
                      <a:r>
                        <a:rPr lang="en-US" sz="1800">
                          <a:solidFill>
                            <a:schemeClr val="bg1"/>
                          </a:solidFill>
                          <a:effectLst/>
                        </a:rPr>
                        <a:t>(x+7)</a:t>
                      </a:r>
                      <a:endParaRPr lang="es-E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a:solidFill>
                            <a:schemeClr val="bg1"/>
                          </a:solidFill>
                          <a:effectLst/>
                        </a:rPr>
                        <a:t> </a:t>
                      </a:r>
                      <a:endParaRPr lang="es-ES" sz="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32509619"/>
                  </a:ext>
                </a:extLst>
              </a:tr>
              <a:tr h="909857">
                <a:tc>
                  <a:txBody>
                    <a:bodyPr/>
                    <a:lstStyle/>
                    <a:p>
                      <a:pPr>
                        <a:spcBef>
                          <a:spcPts val="600"/>
                        </a:spcBef>
                        <a:spcAft>
                          <a:spcPts val="600"/>
                        </a:spcAft>
                      </a:pPr>
                      <a:r>
                        <a:rPr lang="es-ES" sz="1800">
                          <a:solidFill>
                            <a:schemeClr val="bg1"/>
                          </a:solidFill>
                          <a:effectLst/>
                        </a:rPr>
                        <a:t>(x-1)</a:t>
                      </a:r>
                      <a:r>
                        <a:rPr lang="en-US" sz="1800">
                          <a:solidFill>
                            <a:schemeClr val="bg1"/>
                          </a:solidFill>
                          <a:effectLst/>
                          <a:sym typeface="Symbol" pitchFamily="2" charset="2"/>
                        </a:rPr>
                        <a:t></a:t>
                      </a:r>
                      <a:r>
                        <a:rPr lang="en-US" sz="1800">
                          <a:solidFill>
                            <a:schemeClr val="bg1"/>
                          </a:solidFill>
                          <a:effectLst/>
                        </a:rPr>
                        <a:t>(x+3)</a:t>
                      </a:r>
                      <a:endParaRPr lang="es-ES" sz="18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939862869"/>
                  </a:ext>
                </a:extLst>
              </a:tr>
              <a:tr h="303286">
                <a:tc>
                  <a:txBody>
                    <a:bodyPr/>
                    <a:lstStyle/>
                    <a:p>
                      <a:pPr>
                        <a:spcBef>
                          <a:spcPts val="600"/>
                        </a:spcBef>
                        <a:spcAft>
                          <a:spcPts val="600"/>
                        </a:spcAft>
                      </a:pPr>
                      <a:r>
                        <a:rPr lang="es-ES" sz="1800" dirty="0">
                          <a:solidFill>
                            <a:schemeClr val="bg1"/>
                          </a:solidFill>
                          <a:effectLst/>
                        </a:rPr>
                        <a:t>(x+6)</a:t>
                      </a:r>
                      <a:r>
                        <a:rPr lang="es-ES" sz="1800" baseline="30000" dirty="0">
                          <a:solidFill>
                            <a:schemeClr val="bg1"/>
                          </a:solidFill>
                          <a:effectLst/>
                        </a:rPr>
                        <a:t>2</a:t>
                      </a:r>
                      <a:endParaRPr lang="es-E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a:solidFill>
                            <a:schemeClr val="bg1"/>
                          </a:solidFill>
                          <a:effectLst/>
                        </a:rPr>
                        <a:t> </a:t>
                      </a:r>
                      <a:endParaRPr lang="es-ES" sz="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200" dirty="0">
                          <a:solidFill>
                            <a:schemeClr val="bg1"/>
                          </a:solidFill>
                          <a:effectLst/>
                        </a:rPr>
                        <a:t> </a:t>
                      </a:r>
                      <a:endParaRPr lang="es-ES" sz="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31605117"/>
                  </a:ext>
                </a:extLst>
              </a:tr>
            </a:tbl>
          </a:graphicData>
        </a:graphic>
      </p:graphicFrame>
    </p:spTree>
    <p:extLst>
      <p:ext uri="{BB962C8B-B14F-4D97-AF65-F5344CB8AC3E}">
        <p14:creationId xmlns:p14="http://schemas.microsoft.com/office/powerpoint/2010/main" val="1006496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30</a:t>
            </a:r>
          </a:p>
        </p:txBody>
      </p:sp>
      <p:sp>
        <p:nvSpPr>
          <p:cNvPr id="10" name="Rectangle 9">
            <a:extLst>
              <a:ext uri="{FF2B5EF4-FFF2-40B4-BE49-F238E27FC236}">
                <a16:creationId xmlns:a16="http://schemas.microsoft.com/office/drawing/2014/main" id="{C59FCF3D-37A4-C744-9494-B4A43F785EFF}"/>
              </a:ext>
            </a:extLst>
          </p:cNvPr>
          <p:cNvSpPr>
            <a:spLocks noChangeArrowheads="1"/>
          </p:cNvSpPr>
          <p:nvPr/>
        </p:nvSpPr>
        <p:spPr bwMode="auto">
          <a:xfrm>
            <a:off x="264036" y="276529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rPr>
              <a:t>Calcula las siguientes operaciones indicando cuáles son productos notables:</a:t>
            </a:r>
            <a:r>
              <a:rPr kumimoji="0" lang="es-ES_tradnl" altLang="es-E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s-ES_tradnl" altLang="es-E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a 2">
            <a:extLst>
              <a:ext uri="{FF2B5EF4-FFF2-40B4-BE49-F238E27FC236}">
                <a16:creationId xmlns:a16="http://schemas.microsoft.com/office/drawing/2014/main" id="{AB59FD54-DEAF-7A49-AC5D-612010AFCAB0}"/>
              </a:ext>
            </a:extLst>
          </p:cNvPr>
          <p:cNvGraphicFramePr>
            <a:graphicFrameLocks noGrp="1"/>
          </p:cNvGraphicFramePr>
          <p:nvPr>
            <p:extLst>
              <p:ext uri="{D42A27DB-BD31-4B8C-83A1-F6EECF244321}">
                <p14:modId xmlns:p14="http://schemas.microsoft.com/office/powerpoint/2010/main" val="4240002263"/>
              </p:ext>
            </p:extLst>
          </p:nvPr>
        </p:nvGraphicFramePr>
        <p:xfrm>
          <a:off x="727788" y="1412776"/>
          <a:ext cx="7876660" cy="4896546"/>
        </p:xfrm>
        <a:graphic>
          <a:graphicData uri="http://schemas.openxmlformats.org/drawingml/2006/table">
            <a:tbl>
              <a:tblPr firstRow="1" firstCol="1" bandRow="1">
                <a:tableStyleId>{5C22544A-7EE6-4342-B048-85BDC9FD1C3A}</a:tableStyleId>
              </a:tblPr>
              <a:tblGrid>
                <a:gridCol w="3938330">
                  <a:extLst>
                    <a:ext uri="{9D8B030D-6E8A-4147-A177-3AD203B41FA5}">
                      <a16:colId xmlns:a16="http://schemas.microsoft.com/office/drawing/2014/main" val="1357668768"/>
                    </a:ext>
                  </a:extLst>
                </a:gridCol>
                <a:gridCol w="3938330">
                  <a:extLst>
                    <a:ext uri="{9D8B030D-6E8A-4147-A177-3AD203B41FA5}">
                      <a16:colId xmlns:a16="http://schemas.microsoft.com/office/drawing/2014/main" val="145600906"/>
                    </a:ext>
                  </a:extLst>
                </a:gridCol>
              </a:tblGrid>
              <a:tr h="816091">
                <a:tc>
                  <a:txBody>
                    <a:bodyPr/>
                    <a:lstStyle/>
                    <a:p>
                      <a:pPr>
                        <a:spcBef>
                          <a:spcPts val="600"/>
                        </a:spcBef>
                        <a:spcAft>
                          <a:spcPts val="600"/>
                        </a:spcAft>
                      </a:pPr>
                      <a:r>
                        <a:rPr lang="es-ES" sz="1800" b="0">
                          <a:solidFill>
                            <a:schemeClr val="bg1"/>
                          </a:solidFill>
                          <a:effectLst/>
                        </a:rPr>
                        <a:t>a) (x+1)</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a:solidFill>
                            <a:schemeClr val="bg1"/>
                          </a:solidFill>
                          <a:effectLst/>
                        </a:rPr>
                        <a:t>b) (x+2)</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89806452"/>
                  </a:ext>
                </a:extLst>
              </a:tr>
              <a:tr h="816091">
                <a:tc>
                  <a:txBody>
                    <a:bodyPr/>
                    <a:lstStyle/>
                    <a:p>
                      <a:pPr>
                        <a:spcBef>
                          <a:spcPts val="600"/>
                        </a:spcBef>
                        <a:spcAft>
                          <a:spcPts val="600"/>
                        </a:spcAft>
                      </a:pPr>
                      <a:r>
                        <a:rPr lang="es-ES" sz="1800" b="0">
                          <a:solidFill>
                            <a:schemeClr val="bg1"/>
                          </a:solidFill>
                          <a:effectLst/>
                        </a:rPr>
                        <a:t>c) (x+3)</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a:solidFill>
                            <a:schemeClr val="bg1"/>
                          </a:solidFill>
                          <a:effectLst/>
                        </a:rPr>
                        <a:t>d) (x+4)</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0814512"/>
                  </a:ext>
                </a:extLst>
              </a:tr>
              <a:tr h="816091">
                <a:tc>
                  <a:txBody>
                    <a:bodyPr/>
                    <a:lstStyle/>
                    <a:p>
                      <a:pPr>
                        <a:spcBef>
                          <a:spcPts val="600"/>
                        </a:spcBef>
                        <a:spcAft>
                          <a:spcPts val="600"/>
                        </a:spcAft>
                      </a:pPr>
                      <a:r>
                        <a:rPr lang="es-ES" sz="1800" b="0">
                          <a:solidFill>
                            <a:schemeClr val="bg1"/>
                          </a:solidFill>
                          <a:effectLst/>
                        </a:rPr>
                        <a:t>e) (x-1)</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a:solidFill>
                            <a:schemeClr val="bg1"/>
                          </a:solidFill>
                          <a:effectLst/>
                        </a:rPr>
                        <a:t>f) (x-2)</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70704047"/>
                  </a:ext>
                </a:extLst>
              </a:tr>
              <a:tr h="816091">
                <a:tc>
                  <a:txBody>
                    <a:bodyPr/>
                    <a:lstStyle/>
                    <a:p>
                      <a:pPr>
                        <a:spcBef>
                          <a:spcPts val="600"/>
                        </a:spcBef>
                        <a:spcAft>
                          <a:spcPts val="600"/>
                        </a:spcAft>
                      </a:pPr>
                      <a:r>
                        <a:rPr lang="es-ES" sz="1800" b="0">
                          <a:solidFill>
                            <a:schemeClr val="bg1"/>
                          </a:solidFill>
                          <a:effectLst/>
                        </a:rPr>
                        <a:t>g) (x-3)</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1800" b="0">
                          <a:solidFill>
                            <a:schemeClr val="bg1"/>
                          </a:solidFill>
                          <a:effectLst/>
                        </a:rPr>
                        <a:t>h) (x-4)</a:t>
                      </a:r>
                      <a:r>
                        <a:rPr lang="es-ES" sz="1800" b="0" baseline="30000">
                          <a:solidFill>
                            <a:schemeClr val="bg1"/>
                          </a:solidFill>
                          <a:effectLst/>
                        </a:rPr>
                        <a:t>2</a:t>
                      </a:r>
                      <a:r>
                        <a:rPr lang="es-ES" sz="1800" b="0">
                          <a:solidFill>
                            <a:schemeClr val="bg1"/>
                          </a:solidFill>
                          <a:effectLst/>
                        </a:rPr>
                        <a:t>=</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53900847"/>
                  </a:ext>
                </a:extLst>
              </a:tr>
              <a:tr h="816091">
                <a:tc>
                  <a:txBody>
                    <a:bodyPr/>
                    <a:lstStyle/>
                    <a:p>
                      <a:pPr>
                        <a:spcBef>
                          <a:spcPts val="600"/>
                        </a:spcBef>
                        <a:spcAft>
                          <a:spcPts val="600"/>
                        </a:spcAft>
                      </a:pPr>
                      <a:r>
                        <a:rPr lang="en-US" sz="1800" b="0">
                          <a:solidFill>
                            <a:schemeClr val="bg1"/>
                          </a:solidFill>
                          <a:effectLst/>
                        </a:rPr>
                        <a:t>i) (x-1)</a:t>
                      </a:r>
                      <a:r>
                        <a:rPr lang="en-US" sz="1800" b="0">
                          <a:solidFill>
                            <a:schemeClr val="bg1"/>
                          </a:solidFill>
                          <a:effectLst/>
                          <a:sym typeface="Symbol" pitchFamily="2" charset="2"/>
                        </a:rPr>
                        <a:t></a:t>
                      </a:r>
                      <a:r>
                        <a:rPr lang="en-US" sz="1800" b="0">
                          <a:solidFill>
                            <a:schemeClr val="bg1"/>
                          </a:solidFill>
                          <a:effectLst/>
                        </a:rPr>
                        <a:t>(x+1)=</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n-US" sz="1800" b="0">
                          <a:solidFill>
                            <a:schemeClr val="bg1"/>
                          </a:solidFill>
                          <a:effectLst/>
                        </a:rPr>
                        <a:t>j) (x-4)</a:t>
                      </a:r>
                      <a:r>
                        <a:rPr lang="en-US" sz="1800" b="0">
                          <a:solidFill>
                            <a:schemeClr val="bg1"/>
                          </a:solidFill>
                          <a:effectLst/>
                          <a:sym typeface="Symbol" pitchFamily="2" charset="2"/>
                        </a:rPr>
                        <a:t></a:t>
                      </a:r>
                      <a:r>
                        <a:rPr lang="en-US" sz="1800" b="0">
                          <a:solidFill>
                            <a:schemeClr val="bg1"/>
                          </a:solidFill>
                          <a:effectLst/>
                        </a:rPr>
                        <a:t>(x+4)=</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40318416"/>
                  </a:ext>
                </a:extLst>
              </a:tr>
              <a:tr h="816091">
                <a:tc>
                  <a:txBody>
                    <a:bodyPr/>
                    <a:lstStyle/>
                    <a:p>
                      <a:pPr>
                        <a:spcBef>
                          <a:spcPts val="600"/>
                        </a:spcBef>
                        <a:spcAft>
                          <a:spcPts val="600"/>
                        </a:spcAft>
                      </a:pPr>
                      <a:r>
                        <a:rPr lang="en-US" sz="1800" b="0">
                          <a:solidFill>
                            <a:schemeClr val="bg1"/>
                          </a:solidFill>
                          <a:effectLst/>
                        </a:rPr>
                        <a:t>l) (2x-1)</a:t>
                      </a:r>
                      <a:r>
                        <a:rPr lang="en-US" sz="1800" b="0">
                          <a:solidFill>
                            <a:schemeClr val="bg1"/>
                          </a:solidFill>
                          <a:effectLst/>
                          <a:sym typeface="Symbol" pitchFamily="2" charset="2"/>
                        </a:rPr>
                        <a:t></a:t>
                      </a:r>
                      <a:r>
                        <a:rPr lang="en-US" sz="1800" b="0">
                          <a:solidFill>
                            <a:schemeClr val="bg1"/>
                          </a:solidFill>
                          <a:effectLst/>
                        </a:rPr>
                        <a:t>(2x+1)=</a:t>
                      </a:r>
                      <a:endParaRPr lang="es-ES" sz="18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n-US" sz="1800" b="0" dirty="0">
                          <a:solidFill>
                            <a:schemeClr val="bg1"/>
                          </a:solidFill>
                          <a:effectLst/>
                        </a:rPr>
                        <a:t>m) (3x-2)</a:t>
                      </a:r>
                      <a:r>
                        <a:rPr lang="en-US" sz="1800" b="0" dirty="0">
                          <a:solidFill>
                            <a:schemeClr val="bg1"/>
                          </a:solidFill>
                          <a:effectLst/>
                          <a:sym typeface="Symbol" pitchFamily="2" charset="2"/>
                        </a:rPr>
                        <a:t></a:t>
                      </a:r>
                      <a:r>
                        <a:rPr lang="en-US" sz="1800" b="0" dirty="0">
                          <a:solidFill>
                            <a:schemeClr val="bg1"/>
                          </a:solidFill>
                          <a:effectLst/>
                        </a:rPr>
                        <a:t>(3x+2)=</a:t>
                      </a:r>
                      <a:endParaRPr lang="es-ES" sz="18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25771463"/>
                  </a:ext>
                </a:extLst>
              </a:tr>
            </a:tbl>
          </a:graphicData>
        </a:graphic>
      </p:graphicFrame>
    </p:spTree>
    <p:extLst>
      <p:ext uri="{BB962C8B-B14F-4D97-AF65-F5344CB8AC3E}">
        <p14:creationId xmlns:p14="http://schemas.microsoft.com/office/powerpoint/2010/main" val="38143992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30</a:t>
            </a:r>
          </a:p>
        </p:txBody>
      </p:sp>
      <p:sp>
        <p:nvSpPr>
          <p:cNvPr id="10" name="Rectangle 9">
            <a:extLst>
              <a:ext uri="{FF2B5EF4-FFF2-40B4-BE49-F238E27FC236}">
                <a16:creationId xmlns:a16="http://schemas.microsoft.com/office/drawing/2014/main" id="{C59FCF3D-37A4-C744-9494-B4A43F785EFF}"/>
              </a:ext>
            </a:extLst>
          </p:cNvPr>
          <p:cNvSpPr>
            <a:spLocks noChangeArrowheads="1"/>
          </p:cNvSpPr>
          <p:nvPr/>
        </p:nvSpPr>
        <p:spPr bwMode="auto">
          <a:xfrm>
            <a:off x="264036" y="276529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rPr>
              <a:t>Calcula las siguientes operaciones indicando cuáles son productos notables:</a:t>
            </a:r>
            <a:r>
              <a:rPr kumimoji="0" lang="es-ES_tradnl" altLang="es-E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s-ES_tradnl" altLang="es-E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a 1">
            <a:extLst>
              <a:ext uri="{FF2B5EF4-FFF2-40B4-BE49-F238E27FC236}">
                <a16:creationId xmlns:a16="http://schemas.microsoft.com/office/drawing/2014/main" id="{CD6FC9CF-8368-7A42-BD31-5DF3E5F9C021}"/>
              </a:ext>
            </a:extLst>
          </p:cNvPr>
          <p:cNvGraphicFramePr>
            <a:graphicFrameLocks noGrp="1"/>
          </p:cNvGraphicFramePr>
          <p:nvPr>
            <p:extLst>
              <p:ext uri="{D42A27DB-BD31-4B8C-83A1-F6EECF244321}">
                <p14:modId xmlns:p14="http://schemas.microsoft.com/office/powerpoint/2010/main" val="3230310119"/>
              </p:ext>
            </p:extLst>
          </p:nvPr>
        </p:nvGraphicFramePr>
        <p:xfrm>
          <a:off x="727788" y="1484784"/>
          <a:ext cx="7660636" cy="4608513"/>
        </p:xfrm>
        <a:graphic>
          <a:graphicData uri="http://schemas.openxmlformats.org/drawingml/2006/table">
            <a:tbl>
              <a:tblPr firstRow="1" firstCol="1" bandRow="1">
                <a:tableStyleId>{5C22544A-7EE6-4342-B048-85BDC9FD1C3A}</a:tableStyleId>
              </a:tblPr>
              <a:tblGrid>
                <a:gridCol w="3830318">
                  <a:extLst>
                    <a:ext uri="{9D8B030D-6E8A-4147-A177-3AD203B41FA5}">
                      <a16:colId xmlns:a16="http://schemas.microsoft.com/office/drawing/2014/main" val="1821359162"/>
                    </a:ext>
                  </a:extLst>
                </a:gridCol>
                <a:gridCol w="3830318">
                  <a:extLst>
                    <a:ext uri="{9D8B030D-6E8A-4147-A177-3AD203B41FA5}">
                      <a16:colId xmlns:a16="http://schemas.microsoft.com/office/drawing/2014/main" val="3804793275"/>
                    </a:ext>
                  </a:extLst>
                </a:gridCol>
              </a:tblGrid>
              <a:tr h="1536171">
                <a:tc>
                  <a:txBody>
                    <a:bodyPr/>
                    <a:lstStyle/>
                    <a:p>
                      <a:pPr>
                        <a:spcBef>
                          <a:spcPts val="600"/>
                        </a:spcBef>
                        <a:spcAft>
                          <a:spcPts val="600"/>
                        </a:spcAft>
                      </a:pPr>
                      <a:r>
                        <a:rPr lang="en-US" sz="2400" b="0">
                          <a:solidFill>
                            <a:schemeClr val="bg1"/>
                          </a:solidFill>
                          <a:effectLst/>
                        </a:rPr>
                        <a:t>n) (2x+3)</a:t>
                      </a:r>
                      <a:r>
                        <a:rPr lang="en-US" sz="2400" b="0" baseline="30000">
                          <a:solidFill>
                            <a:schemeClr val="bg1"/>
                          </a:solidFill>
                          <a:effectLst/>
                        </a:rPr>
                        <a:t>2</a:t>
                      </a:r>
                      <a:r>
                        <a:rPr lang="en-US" sz="2400" b="0">
                          <a:solidFill>
                            <a:schemeClr val="bg1"/>
                          </a:solidFill>
                          <a:effectLst/>
                        </a:rPr>
                        <a:t> =</a:t>
                      </a:r>
                      <a:endParaRPr lang="es-ES" sz="2400" b="0">
                        <a:solidFill>
                          <a:schemeClr val="bg1"/>
                        </a:solidFill>
                        <a:effectLst/>
                      </a:endParaRPr>
                    </a:p>
                    <a:p>
                      <a:pPr>
                        <a:spcBef>
                          <a:spcPts val="600"/>
                        </a:spcBef>
                        <a:spcAft>
                          <a:spcPts val="600"/>
                        </a:spcAft>
                      </a:pPr>
                      <a:r>
                        <a:rPr lang="en-US" sz="2400" b="0">
                          <a:solidFill>
                            <a:schemeClr val="bg1"/>
                          </a:solidFill>
                          <a:effectLst/>
                        </a:rPr>
                        <a:t>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n-US" sz="2400" b="0" dirty="0">
                          <a:solidFill>
                            <a:schemeClr val="bg1"/>
                          </a:solidFill>
                          <a:effectLst/>
                        </a:rPr>
                        <a:t>o) (x-1)</a:t>
                      </a:r>
                      <a:r>
                        <a:rPr lang="en-US" sz="2400" b="0" dirty="0">
                          <a:solidFill>
                            <a:schemeClr val="bg1"/>
                          </a:solidFill>
                          <a:effectLst/>
                          <a:sym typeface="Symbol" pitchFamily="2" charset="2"/>
                        </a:rPr>
                        <a:t></a:t>
                      </a:r>
                      <a:r>
                        <a:rPr lang="en-US" sz="2400" b="0" dirty="0">
                          <a:solidFill>
                            <a:schemeClr val="bg1"/>
                          </a:solidFill>
                          <a:effectLst/>
                        </a:rPr>
                        <a:t>(x+1)=</a:t>
                      </a: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68907453"/>
                  </a:ext>
                </a:extLst>
              </a:tr>
              <a:tr h="1536171">
                <a:tc>
                  <a:txBody>
                    <a:bodyPr/>
                    <a:lstStyle/>
                    <a:p>
                      <a:pPr>
                        <a:spcBef>
                          <a:spcPts val="600"/>
                        </a:spcBef>
                        <a:spcAft>
                          <a:spcPts val="600"/>
                        </a:spcAft>
                      </a:pPr>
                      <a:r>
                        <a:rPr lang="es-ES" sz="2400" b="0">
                          <a:solidFill>
                            <a:schemeClr val="bg1"/>
                          </a:solidFill>
                          <a:effectLst/>
                        </a:rPr>
                        <a:t>p) (3x+4)</a:t>
                      </a:r>
                      <a:r>
                        <a:rPr lang="es-ES" sz="2400" b="0" baseline="30000">
                          <a:solidFill>
                            <a:schemeClr val="bg1"/>
                          </a:solidFill>
                          <a:effectLst/>
                        </a:rPr>
                        <a:t>2</a:t>
                      </a:r>
                      <a:r>
                        <a:rPr lang="es-ES" sz="2400" b="0">
                          <a:solidFill>
                            <a:schemeClr val="bg1"/>
                          </a:solidFill>
                          <a:effectLst/>
                        </a:rPr>
                        <a:t>=</a:t>
                      </a:r>
                    </a:p>
                    <a:p>
                      <a:pPr>
                        <a:spcBef>
                          <a:spcPts val="600"/>
                        </a:spcBef>
                        <a:spcAft>
                          <a:spcPts val="600"/>
                        </a:spcAft>
                      </a:pPr>
                      <a:r>
                        <a:rPr lang="es-ES" sz="2400" b="0">
                          <a:solidFill>
                            <a:schemeClr val="bg1"/>
                          </a:solidFill>
                          <a:effectLst/>
                        </a:rPr>
                        <a:t>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q) (1-2x)</a:t>
                      </a:r>
                      <a:r>
                        <a:rPr lang="es-ES" sz="2400" b="0" baseline="30000">
                          <a:solidFill>
                            <a:schemeClr val="bg1"/>
                          </a:solidFill>
                          <a:effectLst/>
                        </a:rPr>
                        <a:t>2</a:t>
                      </a:r>
                      <a:r>
                        <a:rPr lang="es-ES" sz="2400" b="0">
                          <a:solidFill>
                            <a:schemeClr val="bg1"/>
                          </a:solidFill>
                          <a:effectLst/>
                        </a:rPr>
                        <a:t>=</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95300285"/>
                  </a:ext>
                </a:extLst>
              </a:tr>
              <a:tr h="1536171">
                <a:tc>
                  <a:txBody>
                    <a:bodyPr/>
                    <a:lstStyle/>
                    <a:p>
                      <a:pPr>
                        <a:spcBef>
                          <a:spcPts val="600"/>
                        </a:spcBef>
                        <a:spcAft>
                          <a:spcPts val="600"/>
                        </a:spcAft>
                      </a:pPr>
                      <a:r>
                        <a:rPr lang="es-ES" sz="2400" b="0">
                          <a:solidFill>
                            <a:schemeClr val="bg1"/>
                          </a:solidFill>
                          <a:effectLst/>
                        </a:rPr>
                        <a:t>r) (5x-4)</a:t>
                      </a:r>
                      <a:r>
                        <a:rPr lang="es-ES" sz="2400" b="0" baseline="30000">
                          <a:solidFill>
                            <a:schemeClr val="bg1"/>
                          </a:solidFill>
                          <a:effectLst/>
                        </a:rPr>
                        <a:t>2</a:t>
                      </a:r>
                      <a:r>
                        <a:rPr lang="es-ES" sz="2400" b="0">
                          <a:solidFill>
                            <a:schemeClr val="bg1"/>
                          </a:solidFill>
                          <a:effectLst/>
                        </a:rPr>
                        <a:t>=</a:t>
                      </a:r>
                    </a:p>
                    <a:p>
                      <a:pPr>
                        <a:spcBef>
                          <a:spcPts val="600"/>
                        </a:spcBef>
                        <a:spcAft>
                          <a:spcPts val="600"/>
                        </a:spcAft>
                      </a:pPr>
                      <a:r>
                        <a:rPr lang="es-ES" sz="2400" b="0">
                          <a:solidFill>
                            <a:schemeClr val="bg1"/>
                          </a:solidFill>
                          <a:effectLst/>
                        </a:rPr>
                        <a:t>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dirty="0">
                          <a:solidFill>
                            <a:schemeClr val="bg1"/>
                          </a:solidFill>
                          <a:effectLst/>
                        </a:rPr>
                        <a:t>s) (a-2b)</a:t>
                      </a:r>
                      <a:r>
                        <a:rPr lang="es-ES" sz="2400" b="0" baseline="30000" dirty="0">
                          <a:solidFill>
                            <a:schemeClr val="bg1"/>
                          </a:solidFill>
                          <a:effectLst/>
                        </a:rPr>
                        <a:t>2</a:t>
                      </a:r>
                      <a:r>
                        <a:rPr lang="es-ES" sz="2400" b="0" dirty="0">
                          <a:solidFill>
                            <a:schemeClr val="bg1"/>
                          </a:solidFill>
                          <a:effectLst/>
                        </a:rPr>
                        <a:t>=</a:t>
                      </a: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57506505"/>
                  </a:ext>
                </a:extLst>
              </a:tr>
            </a:tbl>
          </a:graphicData>
        </a:graphic>
      </p:graphicFrame>
    </p:spTree>
    <p:extLst>
      <p:ext uri="{BB962C8B-B14F-4D97-AF65-F5344CB8AC3E}">
        <p14:creationId xmlns:p14="http://schemas.microsoft.com/office/powerpoint/2010/main" val="2777491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Magia con los dados</a:t>
            </a:r>
          </a:p>
        </p:txBody>
      </p:sp>
      <p:sp>
        <p:nvSpPr>
          <p:cNvPr id="4" name="3 Rectángulo"/>
          <p:cNvSpPr/>
          <p:nvPr/>
        </p:nvSpPr>
        <p:spPr>
          <a:xfrm>
            <a:off x="683568" y="1218232"/>
            <a:ext cx="7848872" cy="2677656"/>
          </a:xfrm>
          <a:prstGeom prst="rect">
            <a:avLst/>
          </a:prstGeom>
        </p:spPr>
        <p:txBody>
          <a:bodyPr wrap="square">
            <a:spAutoFit/>
          </a:bodyPr>
          <a:lstStyle/>
          <a:p>
            <a:r>
              <a:rPr lang="es-ES_tradnl" sz="2400" i="1" dirty="0">
                <a:solidFill>
                  <a:schemeClr val="bg1"/>
                </a:solidFill>
              </a:rPr>
              <a:t>- Tira tres dados y no </a:t>
            </a:r>
            <a:r>
              <a:rPr lang="es-ES_tradnl" sz="2400" i="1" dirty="0" err="1">
                <a:solidFill>
                  <a:schemeClr val="bg1"/>
                </a:solidFill>
              </a:rPr>
              <a:t>enseñes</a:t>
            </a:r>
            <a:r>
              <a:rPr lang="es-ES_tradnl" sz="2400" i="1" dirty="0">
                <a:solidFill>
                  <a:schemeClr val="bg1"/>
                </a:solidFill>
              </a:rPr>
              <a:t> tus resultados.</a:t>
            </a:r>
            <a:br>
              <a:rPr lang="es-ES_tradnl" sz="2400" i="1" dirty="0">
                <a:solidFill>
                  <a:schemeClr val="bg1"/>
                </a:solidFill>
              </a:rPr>
            </a:br>
            <a:r>
              <a:rPr lang="es-ES_tradnl" sz="2400" i="1" dirty="0">
                <a:solidFill>
                  <a:schemeClr val="bg1"/>
                </a:solidFill>
              </a:rPr>
              <a:t>- Suma 5 al doble de los puntos del 1º dado.</a:t>
            </a:r>
            <a:br>
              <a:rPr lang="es-ES_tradnl" sz="2400" i="1" dirty="0">
                <a:solidFill>
                  <a:schemeClr val="bg1"/>
                </a:solidFill>
              </a:rPr>
            </a:br>
            <a:r>
              <a:rPr lang="es-ES_tradnl" sz="2400" i="1" dirty="0">
                <a:solidFill>
                  <a:schemeClr val="bg1"/>
                </a:solidFill>
              </a:rPr>
              <a:t>- Multiplica esta suma por 5.</a:t>
            </a:r>
            <a:br>
              <a:rPr lang="es-ES_tradnl" sz="2400" i="1" dirty="0">
                <a:solidFill>
                  <a:schemeClr val="bg1"/>
                </a:solidFill>
              </a:rPr>
            </a:br>
            <a:r>
              <a:rPr lang="es-ES_tradnl" sz="2400" i="1" dirty="0">
                <a:solidFill>
                  <a:schemeClr val="bg1"/>
                </a:solidFill>
              </a:rPr>
              <a:t>- Suma a este producto los puntos del 2º dado.</a:t>
            </a:r>
            <a:br>
              <a:rPr lang="es-ES_tradnl" sz="2400" i="1" dirty="0">
                <a:solidFill>
                  <a:schemeClr val="bg1"/>
                </a:solidFill>
              </a:rPr>
            </a:br>
            <a:r>
              <a:rPr lang="es-ES_tradnl" sz="2400" i="1" dirty="0">
                <a:solidFill>
                  <a:schemeClr val="bg1"/>
                </a:solidFill>
              </a:rPr>
              <a:t>- Multiplica por 10 y suma los puntos de 3º dado.</a:t>
            </a:r>
            <a:br>
              <a:rPr lang="es-ES_tradnl" sz="2400" i="1" dirty="0">
                <a:solidFill>
                  <a:schemeClr val="bg1"/>
                </a:solidFill>
              </a:rPr>
            </a:br>
            <a:r>
              <a:rPr lang="es-ES_tradnl" sz="2400" i="1" dirty="0">
                <a:solidFill>
                  <a:schemeClr val="bg1"/>
                </a:solidFill>
              </a:rPr>
              <a:t>- Resta 250 al resultado de esta </a:t>
            </a:r>
            <a:r>
              <a:rPr lang="es-ES_tradnl" sz="2400" i="1" dirty="0" err="1">
                <a:solidFill>
                  <a:schemeClr val="bg1"/>
                </a:solidFill>
              </a:rPr>
              <a:t>última</a:t>
            </a:r>
            <a:r>
              <a:rPr lang="es-ES_tradnl" sz="2400" i="1" dirty="0">
                <a:solidFill>
                  <a:schemeClr val="bg1"/>
                </a:solidFill>
              </a:rPr>
              <a:t> suma.</a:t>
            </a:r>
            <a:br>
              <a:rPr lang="es-ES_tradnl" sz="2400" i="1" dirty="0">
                <a:solidFill>
                  <a:schemeClr val="bg1"/>
                </a:solidFill>
              </a:rPr>
            </a:br>
            <a:r>
              <a:rPr lang="es-ES_tradnl" sz="2400" i="1" dirty="0">
                <a:solidFill>
                  <a:schemeClr val="bg1"/>
                </a:solidFill>
              </a:rPr>
              <a:t>- Dime el resultado final de tus operaciones. </a:t>
            </a:r>
            <a:endParaRPr lang="es-ES_tradnl" sz="2400" dirty="0">
              <a:solidFill>
                <a:schemeClr val="bg1"/>
              </a:solidFill>
            </a:endParaRPr>
          </a:p>
        </p:txBody>
      </p:sp>
      <p:pic>
        <p:nvPicPr>
          <p:cNvPr id="5" name="Imagen 4"/>
          <p:cNvPicPr>
            <a:picLocks noChangeAspect="1"/>
          </p:cNvPicPr>
          <p:nvPr/>
        </p:nvPicPr>
        <p:blipFill>
          <a:blip r:embed="rId2"/>
          <a:stretch>
            <a:fillRect/>
          </a:stretch>
        </p:blipFill>
        <p:spPr>
          <a:xfrm>
            <a:off x="5840040" y="4581128"/>
            <a:ext cx="2476376" cy="1588619"/>
          </a:xfrm>
          <a:prstGeom prst="rect">
            <a:avLst/>
          </a:prstGeom>
        </p:spPr>
      </p:pic>
      <p:sp>
        <p:nvSpPr>
          <p:cNvPr id="2" name="Rectángulo 1"/>
          <p:cNvSpPr/>
          <p:nvPr/>
        </p:nvSpPr>
        <p:spPr>
          <a:xfrm>
            <a:off x="1043608" y="4797152"/>
            <a:ext cx="4536504" cy="13725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dirty="0"/>
              <a:t>El n</a:t>
            </a:r>
            <a:r>
              <a:rPr lang="es-ES" dirty="0" err="1"/>
              <a:t>úmero</a:t>
            </a:r>
            <a:r>
              <a:rPr lang="es-ES" dirty="0"/>
              <a:t> obtenido tiene por dígitos los 3 resultados de los dados</a:t>
            </a:r>
            <a:endParaRPr lang="es-ES_tradnl" dirty="0"/>
          </a:p>
        </p:txBody>
      </p:sp>
      <p:sp>
        <p:nvSpPr>
          <p:cNvPr id="6" name="CuadroTexto 5">
            <a:extLst>
              <a:ext uri="{FF2B5EF4-FFF2-40B4-BE49-F238E27FC236}">
                <a16:creationId xmlns:a16="http://schemas.microsoft.com/office/drawing/2014/main" id="{27DC73AE-F8B0-CF4D-851E-0973F2466029}"/>
              </a:ext>
            </a:extLst>
          </p:cNvPr>
          <p:cNvSpPr txBox="1"/>
          <p:nvPr/>
        </p:nvSpPr>
        <p:spPr>
          <a:xfrm>
            <a:off x="539552" y="656047"/>
            <a:ext cx="1440160"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5</a:t>
            </a:r>
          </a:p>
        </p:txBody>
      </p:sp>
    </p:spTree>
    <p:extLst>
      <p:ext uri="{BB962C8B-B14F-4D97-AF65-F5344CB8AC3E}">
        <p14:creationId xmlns:p14="http://schemas.microsoft.com/office/powerpoint/2010/main" val="182654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31</a:t>
            </a:r>
          </a:p>
        </p:txBody>
      </p:sp>
      <p:sp>
        <p:nvSpPr>
          <p:cNvPr id="10" name="Rectangle 9">
            <a:extLst>
              <a:ext uri="{FF2B5EF4-FFF2-40B4-BE49-F238E27FC236}">
                <a16:creationId xmlns:a16="http://schemas.microsoft.com/office/drawing/2014/main" id="{C59FCF3D-37A4-C744-9494-B4A43F785EFF}"/>
              </a:ext>
            </a:extLst>
          </p:cNvPr>
          <p:cNvSpPr>
            <a:spLocks noChangeArrowheads="1"/>
          </p:cNvSpPr>
          <p:nvPr/>
        </p:nvSpPr>
        <p:spPr bwMode="auto">
          <a:xfrm>
            <a:off x="264036" y="2765295"/>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rPr>
              <a:t>Calcula las siguientes operaciones indicando cuáles son productos notables:</a:t>
            </a:r>
            <a:r>
              <a:rPr kumimoji="0" lang="es-ES_tradnl" altLang="es-ES" sz="1200" b="0" i="0" u="none" strike="noStrike" cap="none" normalizeH="0" baseline="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endParaRPr kumimoji="0" lang="es-ES_tradnl" altLang="es-E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a 1">
            <a:extLst>
              <a:ext uri="{FF2B5EF4-FFF2-40B4-BE49-F238E27FC236}">
                <a16:creationId xmlns:a16="http://schemas.microsoft.com/office/drawing/2014/main" id="{F6E99681-1085-3241-9A3F-20BDED40CAEE}"/>
              </a:ext>
            </a:extLst>
          </p:cNvPr>
          <p:cNvGraphicFramePr>
            <a:graphicFrameLocks noGrp="1"/>
          </p:cNvGraphicFramePr>
          <p:nvPr>
            <p:extLst>
              <p:ext uri="{D42A27DB-BD31-4B8C-83A1-F6EECF244321}">
                <p14:modId xmlns:p14="http://schemas.microsoft.com/office/powerpoint/2010/main" val="630922559"/>
              </p:ext>
            </p:extLst>
          </p:nvPr>
        </p:nvGraphicFramePr>
        <p:xfrm>
          <a:off x="613656" y="1846515"/>
          <a:ext cx="7804652" cy="4070375"/>
        </p:xfrm>
        <a:graphic>
          <a:graphicData uri="http://schemas.openxmlformats.org/drawingml/2006/table">
            <a:tbl>
              <a:tblPr firstRow="1" firstCol="1" bandRow="1">
                <a:tableStyleId>{5C22544A-7EE6-4342-B048-85BDC9FD1C3A}</a:tableStyleId>
              </a:tblPr>
              <a:tblGrid>
                <a:gridCol w="3902326">
                  <a:extLst>
                    <a:ext uri="{9D8B030D-6E8A-4147-A177-3AD203B41FA5}">
                      <a16:colId xmlns:a16="http://schemas.microsoft.com/office/drawing/2014/main" val="1204980041"/>
                    </a:ext>
                  </a:extLst>
                </a:gridCol>
                <a:gridCol w="3902326">
                  <a:extLst>
                    <a:ext uri="{9D8B030D-6E8A-4147-A177-3AD203B41FA5}">
                      <a16:colId xmlns:a16="http://schemas.microsoft.com/office/drawing/2014/main" val="2104167151"/>
                    </a:ext>
                  </a:extLst>
                </a:gridCol>
              </a:tblGrid>
              <a:tr h="814075">
                <a:tc>
                  <a:txBody>
                    <a:bodyPr/>
                    <a:lstStyle/>
                    <a:p>
                      <a:pPr>
                        <a:spcBef>
                          <a:spcPts val="600"/>
                        </a:spcBef>
                        <a:spcAft>
                          <a:spcPts val="600"/>
                        </a:spcAft>
                      </a:pPr>
                      <a:r>
                        <a:rPr lang="es-ES" sz="2000" b="0" dirty="0">
                          <a:solidFill>
                            <a:schemeClr val="bg1"/>
                          </a:solidFill>
                          <a:effectLst/>
                        </a:rPr>
                        <a:t>a) x</a:t>
                      </a:r>
                      <a:r>
                        <a:rPr lang="es-ES" sz="2000" b="0" baseline="30000" dirty="0">
                          <a:solidFill>
                            <a:schemeClr val="bg1"/>
                          </a:solidFill>
                          <a:effectLst/>
                        </a:rPr>
                        <a:t>2</a:t>
                      </a:r>
                      <a:r>
                        <a:rPr lang="es-ES" sz="2000" b="0" dirty="0">
                          <a:solidFill>
                            <a:schemeClr val="bg1"/>
                          </a:solidFill>
                          <a:effectLst/>
                        </a:rPr>
                        <a:t> </a:t>
                      </a:r>
                      <a:r>
                        <a:rPr lang="es-ES" sz="2000" b="0" dirty="0">
                          <a:solidFill>
                            <a:schemeClr val="bg1"/>
                          </a:solidFill>
                          <a:effectLst/>
                          <a:sym typeface="Symbol" pitchFamily="2" charset="2"/>
                        </a:rPr>
                        <a:t></a:t>
                      </a:r>
                      <a:r>
                        <a:rPr lang="es-ES" sz="2000" b="0" dirty="0">
                          <a:solidFill>
                            <a:schemeClr val="bg1"/>
                          </a:solidFill>
                          <a:effectLst/>
                        </a:rPr>
                        <a:t>2x</a:t>
                      </a:r>
                      <a:r>
                        <a:rPr lang="es-ES" sz="2000" b="0" dirty="0">
                          <a:solidFill>
                            <a:schemeClr val="bg1"/>
                          </a:solidFill>
                          <a:effectLst/>
                          <a:sym typeface="Symbol" pitchFamily="2" charset="2"/>
                        </a:rPr>
                        <a:t></a:t>
                      </a:r>
                      <a:r>
                        <a:rPr lang="es-ES" sz="2000" b="0" dirty="0">
                          <a:solidFill>
                            <a:schemeClr val="bg1"/>
                          </a:solidFill>
                          <a:effectLst/>
                        </a:rPr>
                        <a:t>1 =</a:t>
                      </a:r>
                      <a:endParaRPr lang="es-ES" sz="2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000" b="0" dirty="0">
                          <a:solidFill>
                            <a:schemeClr val="bg1"/>
                          </a:solidFill>
                          <a:effectLst/>
                        </a:rPr>
                        <a:t>b) x</a:t>
                      </a:r>
                      <a:r>
                        <a:rPr lang="es-ES" sz="2000" b="0" baseline="30000" dirty="0">
                          <a:solidFill>
                            <a:schemeClr val="bg1"/>
                          </a:solidFill>
                          <a:effectLst/>
                        </a:rPr>
                        <a:t>2</a:t>
                      </a:r>
                      <a:r>
                        <a:rPr lang="es-ES" sz="2000" b="0" dirty="0">
                          <a:solidFill>
                            <a:schemeClr val="bg1"/>
                          </a:solidFill>
                          <a:effectLst/>
                        </a:rPr>
                        <a:t> </a:t>
                      </a:r>
                      <a:r>
                        <a:rPr lang="es-ES" sz="2000" b="0" dirty="0">
                          <a:solidFill>
                            <a:schemeClr val="bg1"/>
                          </a:solidFill>
                          <a:effectLst/>
                          <a:sym typeface="Symbol" pitchFamily="2" charset="2"/>
                        </a:rPr>
                        <a:t></a:t>
                      </a:r>
                      <a:r>
                        <a:rPr lang="es-ES" sz="2000" b="0" dirty="0">
                          <a:solidFill>
                            <a:schemeClr val="bg1"/>
                          </a:solidFill>
                          <a:effectLst/>
                        </a:rPr>
                        <a:t>4x</a:t>
                      </a:r>
                      <a:r>
                        <a:rPr lang="es-ES" sz="2000" b="0" dirty="0">
                          <a:solidFill>
                            <a:schemeClr val="bg1"/>
                          </a:solidFill>
                          <a:effectLst/>
                          <a:sym typeface="Symbol" pitchFamily="2" charset="2"/>
                        </a:rPr>
                        <a:t></a:t>
                      </a:r>
                      <a:r>
                        <a:rPr lang="es-ES" sz="2000" b="0" dirty="0">
                          <a:solidFill>
                            <a:schemeClr val="bg1"/>
                          </a:solidFill>
                          <a:effectLst/>
                        </a:rPr>
                        <a:t>4 =</a:t>
                      </a:r>
                      <a:endParaRPr lang="es-ES" sz="2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63209662"/>
                  </a:ext>
                </a:extLst>
              </a:tr>
              <a:tr h="814075">
                <a:tc>
                  <a:txBody>
                    <a:bodyPr/>
                    <a:lstStyle/>
                    <a:p>
                      <a:pPr>
                        <a:spcBef>
                          <a:spcPts val="600"/>
                        </a:spcBef>
                        <a:spcAft>
                          <a:spcPts val="600"/>
                        </a:spcAft>
                      </a:pPr>
                      <a:r>
                        <a:rPr lang="es-ES" sz="2000" b="0">
                          <a:solidFill>
                            <a:schemeClr val="bg1"/>
                          </a:solidFill>
                          <a:effectLst/>
                        </a:rPr>
                        <a:t>c) x</a:t>
                      </a:r>
                      <a:r>
                        <a:rPr lang="es-ES" sz="2000" b="0" baseline="30000">
                          <a:solidFill>
                            <a:schemeClr val="bg1"/>
                          </a:solidFill>
                          <a:effectLst/>
                        </a:rPr>
                        <a:t>2</a:t>
                      </a:r>
                      <a:r>
                        <a:rPr lang="es-ES" sz="2000" b="0">
                          <a:solidFill>
                            <a:schemeClr val="bg1"/>
                          </a:solidFill>
                          <a:effectLst/>
                        </a:rPr>
                        <a:t> </a:t>
                      </a:r>
                      <a:r>
                        <a:rPr lang="es-ES" sz="2000" b="0">
                          <a:solidFill>
                            <a:schemeClr val="bg1"/>
                          </a:solidFill>
                          <a:effectLst/>
                          <a:sym typeface="Symbol" pitchFamily="2" charset="2"/>
                        </a:rPr>
                        <a:t></a:t>
                      </a:r>
                      <a:r>
                        <a:rPr lang="es-ES" sz="2000" b="0">
                          <a:solidFill>
                            <a:schemeClr val="bg1"/>
                          </a:solidFill>
                          <a:effectLst/>
                        </a:rPr>
                        <a:t>36 =</a:t>
                      </a:r>
                      <a:endParaRPr lang="es-ES" sz="2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000" b="0" dirty="0">
                          <a:solidFill>
                            <a:schemeClr val="bg1"/>
                          </a:solidFill>
                          <a:effectLst/>
                        </a:rPr>
                        <a:t>d) a</a:t>
                      </a:r>
                      <a:r>
                        <a:rPr lang="es-ES" sz="2000" b="0" baseline="30000" dirty="0">
                          <a:solidFill>
                            <a:schemeClr val="bg1"/>
                          </a:solidFill>
                          <a:effectLst/>
                        </a:rPr>
                        <a:t>2</a:t>
                      </a:r>
                      <a:r>
                        <a:rPr lang="es-ES" sz="2000" b="0" dirty="0">
                          <a:solidFill>
                            <a:schemeClr val="bg1"/>
                          </a:solidFill>
                          <a:effectLst/>
                        </a:rPr>
                        <a:t> </a:t>
                      </a:r>
                      <a:r>
                        <a:rPr lang="es-ES" sz="2000" b="0" dirty="0">
                          <a:solidFill>
                            <a:schemeClr val="bg1"/>
                          </a:solidFill>
                          <a:effectLst/>
                          <a:sym typeface="Symbol" pitchFamily="2" charset="2"/>
                        </a:rPr>
                        <a:t></a:t>
                      </a:r>
                      <a:r>
                        <a:rPr lang="es-ES" sz="2000" b="0" dirty="0">
                          <a:solidFill>
                            <a:schemeClr val="bg1"/>
                          </a:solidFill>
                          <a:effectLst/>
                        </a:rPr>
                        <a:t>2a</a:t>
                      </a:r>
                      <a:r>
                        <a:rPr lang="es-ES" sz="2000" b="0" dirty="0">
                          <a:solidFill>
                            <a:schemeClr val="bg1"/>
                          </a:solidFill>
                          <a:effectLst/>
                          <a:sym typeface="Symbol" pitchFamily="2" charset="2"/>
                        </a:rPr>
                        <a:t></a:t>
                      </a:r>
                      <a:r>
                        <a:rPr lang="es-ES" sz="2000" b="0" dirty="0">
                          <a:solidFill>
                            <a:schemeClr val="bg1"/>
                          </a:solidFill>
                          <a:effectLst/>
                        </a:rPr>
                        <a:t>1 =</a:t>
                      </a:r>
                      <a:endParaRPr lang="es-ES" sz="2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15681534"/>
                  </a:ext>
                </a:extLst>
              </a:tr>
              <a:tr h="814075">
                <a:tc>
                  <a:txBody>
                    <a:bodyPr/>
                    <a:lstStyle/>
                    <a:p>
                      <a:pPr>
                        <a:spcBef>
                          <a:spcPts val="600"/>
                        </a:spcBef>
                        <a:spcAft>
                          <a:spcPts val="600"/>
                        </a:spcAft>
                      </a:pPr>
                      <a:r>
                        <a:rPr lang="es-ES" sz="2000" b="0">
                          <a:solidFill>
                            <a:schemeClr val="bg1"/>
                          </a:solidFill>
                          <a:effectLst/>
                        </a:rPr>
                        <a:t>e) x</a:t>
                      </a:r>
                      <a:r>
                        <a:rPr lang="es-ES" sz="2000" b="0" baseline="30000">
                          <a:solidFill>
                            <a:schemeClr val="bg1"/>
                          </a:solidFill>
                          <a:effectLst/>
                        </a:rPr>
                        <a:t>2</a:t>
                      </a:r>
                      <a:r>
                        <a:rPr lang="es-ES" sz="2000" b="0">
                          <a:solidFill>
                            <a:schemeClr val="bg1"/>
                          </a:solidFill>
                          <a:effectLst/>
                        </a:rPr>
                        <a:t> </a:t>
                      </a:r>
                      <a:r>
                        <a:rPr lang="es-ES" sz="2000" b="0">
                          <a:solidFill>
                            <a:schemeClr val="bg1"/>
                          </a:solidFill>
                          <a:effectLst/>
                          <a:sym typeface="Symbol" pitchFamily="2" charset="2"/>
                        </a:rPr>
                        <a:t></a:t>
                      </a:r>
                      <a:r>
                        <a:rPr lang="es-ES" sz="2000" b="0">
                          <a:solidFill>
                            <a:schemeClr val="bg1"/>
                          </a:solidFill>
                          <a:effectLst/>
                        </a:rPr>
                        <a:t> 6x </a:t>
                      </a:r>
                      <a:r>
                        <a:rPr lang="es-ES" sz="2000" b="0">
                          <a:solidFill>
                            <a:schemeClr val="bg1"/>
                          </a:solidFill>
                          <a:effectLst/>
                          <a:sym typeface="Symbol" pitchFamily="2" charset="2"/>
                        </a:rPr>
                        <a:t></a:t>
                      </a:r>
                      <a:r>
                        <a:rPr lang="es-ES" sz="2000" b="0">
                          <a:solidFill>
                            <a:schemeClr val="bg1"/>
                          </a:solidFill>
                          <a:effectLst/>
                        </a:rPr>
                        <a:t> 9 =</a:t>
                      </a:r>
                      <a:endParaRPr lang="es-ES" sz="2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000" b="0" dirty="0">
                          <a:solidFill>
                            <a:schemeClr val="bg1"/>
                          </a:solidFill>
                          <a:effectLst/>
                        </a:rPr>
                        <a:t>f) b</a:t>
                      </a:r>
                      <a:r>
                        <a:rPr lang="es-ES" sz="2000" b="0" baseline="30000" dirty="0">
                          <a:solidFill>
                            <a:schemeClr val="bg1"/>
                          </a:solidFill>
                          <a:effectLst/>
                        </a:rPr>
                        <a:t>2</a:t>
                      </a:r>
                      <a:r>
                        <a:rPr lang="es-ES" sz="2000" b="0" dirty="0">
                          <a:solidFill>
                            <a:schemeClr val="bg1"/>
                          </a:solidFill>
                          <a:effectLst/>
                        </a:rPr>
                        <a:t>-25 =</a:t>
                      </a:r>
                      <a:endParaRPr lang="es-ES" sz="2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78628327"/>
                  </a:ext>
                </a:extLst>
              </a:tr>
              <a:tr h="814075">
                <a:tc>
                  <a:txBody>
                    <a:bodyPr/>
                    <a:lstStyle/>
                    <a:p>
                      <a:pPr>
                        <a:spcBef>
                          <a:spcPts val="600"/>
                        </a:spcBef>
                        <a:spcAft>
                          <a:spcPts val="600"/>
                        </a:spcAft>
                      </a:pPr>
                      <a:r>
                        <a:rPr lang="es-ES" sz="2000" b="0">
                          <a:solidFill>
                            <a:schemeClr val="bg1"/>
                          </a:solidFill>
                          <a:effectLst/>
                        </a:rPr>
                        <a:t>g) x</a:t>
                      </a:r>
                      <a:r>
                        <a:rPr lang="es-ES" sz="2000" b="0" baseline="30000">
                          <a:solidFill>
                            <a:schemeClr val="bg1"/>
                          </a:solidFill>
                          <a:effectLst/>
                        </a:rPr>
                        <a:t>2</a:t>
                      </a:r>
                      <a:r>
                        <a:rPr lang="es-ES" sz="2000" b="0">
                          <a:solidFill>
                            <a:schemeClr val="bg1"/>
                          </a:solidFill>
                          <a:effectLst/>
                        </a:rPr>
                        <a:t> - 8x</a:t>
                      </a:r>
                      <a:r>
                        <a:rPr lang="es-ES" sz="2000" b="0">
                          <a:solidFill>
                            <a:schemeClr val="bg1"/>
                          </a:solidFill>
                          <a:effectLst/>
                          <a:sym typeface="Symbol" pitchFamily="2" charset="2"/>
                        </a:rPr>
                        <a:t></a:t>
                      </a:r>
                      <a:r>
                        <a:rPr lang="es-ES" sz="2000" b="0">
                          <a:solidFill>
                            <a:schemeClr val="bg1"/>
                          </a:solidFill>
                          <a:effectLst/>
                        </a:rPr>
                        <a:t>16 =</a:t>
                      </a:r>
                      <a:endParaRPr lang="es-ES" sz="2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000" b="0" dirty="0">
                          <a:solidFill>
                            <a:schemeClr val="bg1"/>
                          </a:solidFill>
                          <a:effectLst/>
                        </a:rPr>
                        <a:t>h) x</a:t>
                      </a:r>
                      <a:r>
                        <a:rPr lang="es-ES" sz="2000" b="0" baseline="30000" dirty="0">
                          <a:solidFill>
                            <a:schemeClr val="bg1"/>
                          </a:solidFill>
                          <a:effectLst/>
                        </a:rPr>
                        <a:t>2</a:t>
                      </a:r>
                      <a:r>
                        <a:rPr lang="es-ES" sz="2000" b="0" dirty="0">
                          <a:solidFill>
                            <a:schemeClr val="bg1"/>
                          </a:solidFill>
                          <a:effectLst/>
                        </a:rPr>
                        <a:t> </a:t>
                      </a:r>
                      <a:r>
                        <a:rPr lang="es-ES" sz="2000" b="0" dirty="0">
                          <a:solidFill>
                            <a:schemeClr val="bg1"/>
                          </a:solidFill>
                          <a:effectLst/>
                          <a:sym typeface="Symbol" pitchFamily="2" charset="2"/>
                        </a:rPr>
                        <a:t></a:t>
                      </a:r>
                      <a:r>
                        <a:rPr lang="es-ES" sz="2000" b="0" dirty="0">
                          <a:solidFill>
                            <a:schemeClr val="bg1"/>
                          </a:solidFill>
                          <a:effectLst/>
                        </a:rPr>
                        <a:t> 6x</a:t>
                      </a:r>
                      <a:r>
                        <a:rPr lang="es-ES" sz="2000" b="0" dirty="0">
                          <a:solidFill>
                            <a:schemeClr val="bg1"/>
                          </a:solidFill>
                          <a:effectLst/>
                          <a:sym typeface="Symbol" pitchFamily="2" charset="2"/>
                        </a:rPr>
                        <a:t></a:t>
                      </a:r>
                      <a:r>
                        <a:rPr lang="es-ES" sz="2000" b="0" dirty="0">
                          <a:solidFill>
                            <a:schemeClr val="bg1"/>
                          </a:solidFill>
                          <a:effectLst/>
                        </a:rPr>
                        <a:t>9 =</a:t>
                      </a:r>
                      <a:endParaRPr lang="es-ES" sz="2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60133301"/>
                  </a:ext>
                </a:extLst>
              </a:tr>
              <a:tr h="814075">
                <a:tc>
                  <a:txBody>
                    <a:bodyPr/>
                    <a:lstStyle/>
                    <a:p>
                      <a:pPr>
                        <a:spcBef>
                          <a:spcPts val="600"/>
                        </a:spcBef>
                        <a:spcAft>
                          <a:spcPts val="600"/>
                        </a:spcAft>
                      </a:pPr>
                      <a:r>
                        <a:rPr lang="es-ES" sz="2000" b="0">
                          <a:solidFill>
                            <a:schemeClr val="bg1"/>
                          </a:solidFill>
                          <a:effectLst/>
                        </a:rPr>
                        <a:t>i) x</a:t>
                      </a:r>
                      <a:r>
                        <a:rPr lang="es-ES" sz="2000" b="0" baseline="30000">
                          <a:solidFill>
                            <a:schemeClr val="bg1"/>
                          </a:solidFill>
                          <a:effectLst/>
                        </a:rPr>
                        <a:t>2 </a:t>
                      </a:r>
                      <a:r>
                        <a:rPr lang="es-ES" sz="2000" b="0">
                          <a:solidFill>
                            <a:schemeClr val="bg1"/>
                          </a:solidFill>
                          <a:effectLst/>
                        </a:rPr>
                        <a:t>– 81=</a:t>
                      </a:r>
                      <a:endParaRPr lang="es-ES" sz="20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000" b="0" dirty="0">
                          <a:solidFill>
                            <a:schemeClr val="bg1"/>
                          </a:solidFill>
                          <a:effectLst/>
                        </a:rPr>
                        <a:t>j) 4x</a:t>
                      </a:r>
                      <a:r>
                        <a:rPr lang="es-ES" sz="2000" b="0" baseline="30000" dirty="0">
                          <a:solidFill>
                            <a:schemeClr val="bg1"/>
                          </a:solidFill>
                          <a:effectLst/>
                        </a:rPr>
                        <a:t>2</a:t>
                      </a:r>
                      <a:r>
                        <a:rPr lang="es-ES" sz="2000" b="0" dirty="0">
                          <a:solidFill>
                            <a:schemeClr val="bg1"/>
                          </a:solidFill>
                          <a:effectLst/>
                        </a:rPr>
                        <a:t> – 9 =</a:t>
                      </a:r>
                      <a:endParaRPr lang="es-ES" sz="20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45667115"/>
                  </a:ext>
                </a:extLst>
              </a:tr>
            </a:tbl>
          </a:graphicData>
        </a:graphic>
      </p:graphicFrame>
      <p:sp>
        <p:nvSpPr>
          <p:cNvPr id="7" name="Rectángulo 6">
            <a:extLst>
              <a:ext uri="{FF2B5EF4-FFF2-40B4-BE49-F238E27FC236}">
                <a16:creationId xmlns:a16="http://schemas.microsoft.com/office/drawing/2014/main" id="{5FD15A1C-F013-C94B-B4DC-27F762BDF606}"/>
              </a:ext>
            </a:extLst>
          </p:cNvPr>
          <p:cNvSpPr/>
          <p:nvPr/>
        </p:nvSpPr>
        <p:spPr>
          <a:xfrm>
            <a:off x="633670" y="1228198"/>
            <a:ext cx="7876660" cy="461665"/>
          </a:xfrm>
          <a:prstGeom prst="rect">
            <a:avLst/>
          </a:prstGeom>
        </p:spPr>
        <p:txBody>
          <a:bodyPr wrap="square">
            <a:spAutoFit/>
          </a:bodyPr>
          <a:lstStyle/>
          <a:p>
            <a:r>
              <a:rPr lang="es-ES" sz="2400" dirty="0">
                <a:solidFill>
                  <a:schemeClr val="bg1"/>
                </a:solidFill>
                <a:latin typeface="Calibri" panose="020F0502020204030204" pitchFamily="34" charset="0"/>
                <a:cs typeface="Times New Roman" panose="02020603050405020304" pitchFamily="18" charset="0"/>
              </a:rPr>
              <a:t>Transforma estas expresiones en productos notables:</a:t>
            </a:r>
          </a:p>
        </p:txBody>
      </p:sp>
    </p:spTree>
    <p:extLst>
      <p:ext uri="{BB962C8B-B14F-4D97-AF65-F5344CB8AC3E}">
        <p14:creationId xmlns:p14="http://schemas.microsoft.com/office/powerpoint/2010/main" val="1410342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Extraer Factor Común</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4578" name="Picture 2"/>
          <p:cNvPicPr>
            <a:picLocks noChangeAspect="1" noChangeArrowheads="1"/>
          </p:cNvPicPr>
          <p:nvPr/>
        </p:nvPicPr>
        <p:blipFill>
          <a:blip r:embed="rId2" cstate="email"/>
          <a:srcRect/>
          <a:stretch>
            <a:fillRect/>
          </a:stretch>
        </p:blipFill>
        <p:spPr bwMode="auto">
          <a:xfrm>
            <a:off x="1691680" y="1268760"/>
            <a:ext cx="5351820" cy="648072"/>
          </a:xfrm>
          <a:prstGeom prst="rect">
            <a:avLst/>
          </a:prstGeom>
          <a:noFill/>
          <a:ln w="9525">
            <a:noFill/>
            <a:miter lim="800000"/>
            <a:headEnd/>
            <a:tailEnd/>
          </a:ln>
        </p:spPr>
      </p:pic>
      <p:pic>
        <p:nvPicPr>
          <p:cNvPr id="24579" name="Picture 3"/>
          <p:cNvPicPr>
            <a:picLocks noChangeAspect="1" noChangeArrowheads="1"/>
          </p:cNvPicPr>
          <p:nvPr/>
        </p:nvPicPr>
        <p:blipFill>
          <a:blip r:embed="rId3" cstate="email"/>
          <a:srcRect/>
          <a:stretch>
            <a:fillRect/>
          </a:stretch>
        </p:blipFill>
        <p:spPr bwMode="auto">
          <a:xfrm>
            <a:off x="827583" y="2204864"/>
            <a:ext cx="6601795" cy="2016224"/>
          </a:xfrm>
          <a:prstGeom prst="rect">
            <a:avLst/>
          </a:prstGeom>
          <a:ln>
            <a:noFill/>
          </a:ln>
          <a:effectLst>
            <a:outerShdw blurRad="292100" dist="139700" dir="2700000" algn="tl" rotWithShape="0">
              <a:srgbClr val="333333">
                <a:alpha val="65000"/>
              </a:srgbClr>
            </a:outerShdw>
          </a:effectLst>
        </p:spPr>
      </p:pic>
      <p:sp>
        <p:nvSpPr>
          <p:cNvPr id="2" name="Rectángulo 1"/>
          <p:cNvSpPr/>
          <p:nvPr/>
        </p:nvSpPr>
        <p:spPr>
          <a:xfrm>
            <a:off x="2843808" y="2780928"/>
            <a:ext cx="1512168"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8" name="Rectángulo 7"/>
          <p:cNvSpPr/>
          <p:nvPr/>
        </p:nvSpPr>
        <p:spPr>
          <a:xfrm>
            <a:off x="3815916" y="3248980"/>
            <a:ext cx="1512168"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
        <p:nvSpPr>
          <p:cNvPr id="9" name="Rectángulo 8"/>
          <p:cNvSpPr/>
          <p:nvPr/>
        </p:nvSpPr>
        <p:spPr>
          <a:xfrm>
            <a:off x="5509494" y="3717032"/>
            <a:ext cx="1798809"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_tradn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579"/>
                                        </p:tgtEl>
                                        <p:attrNameLst>
                                          <p:attrName>style.visibility</p:attrName>
                                        </p:attrNameLst>
                                      </p:cBhvr>
                                      <p:to>
                                        <p:strVal val="visible"/>
                                      </p:to>
                                    </p:set>
                                    <p:animEffect transition="in" filter="fade">
                                      <p:cBhvr>
                                        <p:cTn id="7"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32</a:t>
            </a:r>
          </a:p>
        </p:txBody>
      </p:sp>
      <p:sp>
        <p:nvSpPr>
          <p:cNvPr id="2" name="Rectángulo 1">
            <a:extLst>
              <a:ext uri="{FF2B5EF4-FFF2-40B4-BE49-F238E27FC236}">
                <a16:creationId xmlns:a16="http://schemas.microsoft.com/office/drawing/2014/main" id="{CF1728CA-934B-C145-AFF6-44705D828754}"/>
              </a:ext>
            </a:extLst>
          </p:cNvPr>
          <p:cNvSpPr/>
          <p:nvPr/>
        </p:nvSpPr>
        <p:spPr>
          <a:xfrm>
            <a:off x="633670" y="1228198"/>
            <a:ext cx="7876660" cy="461665"/>
          </a:xfrm>
          <a:prstGeom prst="rect">
            <a:avLst/>
          </a:prstGeom>
        </p:spPr>
        <p:txBody>
          <a:bodyPr wrap="square">
            <a:spAutoFit/>
          </a:bodyPr>
          <a:lstStyle/>
          <a:p>
            <a:r>
              <a:rPr lang="es-ES" sz="2400" dirty="0">
                <a:solidFill>
                  <a:schemeClr val="bg1"/>
                </a:solidFill>
                <a:latin typeface="Calibri" panose="020F0502020204030204" pitchFamily="34" charset="0"/>
                <a:cs typeface="Times New Roman" panose="02020603050405020304" pitchFamily="18" charset="0"/>
              </a:rPr>
              <a:t>Completa estas operaciones en las que se saca factor común </a:t>
            </a:r>
          </a:p>
        </p:txBody>
      </p:sp>
      <p:graphicFrame>
        <p:nvGraphicFramePr>
          <p:cNvPr id="3" name="Tabla 2">
            <a:extLst>
              <a:ext uri="{FF2B5EF4-FFF2-40B4-BE49-F238E27FC236}">
                <a16:creationId xmlns:a16="http://schemas.microsoft.com/office/drawing/2014/main" id="{EA53829B-C93D-2B4A-A806-56C24EB49E87}"/>
              </a:ext>
            </a:extLst>
          </p:cNvPr>
          <p:cNvGraphicFramePr>
            <a:graphicFrameLocks noGrp="1"/>
          </p:cNvGraphicFramePr>
          <p:nvPr>
            <p:extLst>
              <p:ext uri="{D42A27DB-BD31-4B8C-83A1-F6EECF244321}">
                <p14:modId xmlns:p14="http://schemas.microsoft.com/office/powerpoint/2010/main" val="581248076"/>
              </p:ext>
            </p:extLst>
          </p:nvPr>
        </p:nvGraphicFramePr>
        <p:xfrm>
          <a:off x="727788" y="1846515"/>
          <a:ext cx="7782542" cy="4246782"/>
        </p:xfrm>
        <a:graphic>
          <a:graphicData uri="http://schemas.openxmlformats.org/drawingml/2006/table">
            <a:tbl>
              <a:tblPr firstRow="1" firstCol="1" bandRow="1">
                <a:tableStyleId>{5C22544A-7EE6-4342-B048-85BDC9FD1C3A}</a:tableStyleId>
              </a:tblPr>
              <a:tblGrid>
                <a:gridCol w="3891271">
                  <a:extLst>
                    <a:ext uri="{9D8B030D-6E8A-4147-A177-3AD203B41FA5}">
                      <a16:colId xmlns:a16="http://schemas.microsoft.com/office/drawing/2014/main" val="3082810199"/>
                    </a:ext>
                  </a:extLst>
                </a:gridCol>
                <a:gridCol w="3891271">
                  <a:extLst>
                    <a:ext uri="{9D8B030D-6E8A-4147-A177-3AD203B41FA5}">
                      <a16:colId xmlns:a16="http://schemas.microsoft.com/office/drawing/2014/main" val="1327023694"/>
                    </a:ext>
                  </a:extLst>
                </a:gridCol>
              </a:tblGrid>
              <a:tr h="1415594">
                <a:tc>
                  <a:txBody>
                    <a:bodyPr/>
                    <a:lstStyle/>
                    <a:p>
                      <a:pPr marL="457200" indent="-457200">
                        <a:spcBef>
                          <a:spcPts val="600"/>
                        </a:spcBef>
                        <a:spcAft>
                          <a:spcPts val="600"/>
                        </a:spcAft>
                        <a:buAutoNum type="alphaLcParenR"/>
                      </a:pPr>
                      <a:r>
                        <a:rPr lang="es-ES" sz="2400" b="0" dirty="0">
                          <a:solidFill>
                            <a:schemeClr val="bg1"/>
                          </a:solidFill>
                          <a:effectLst/>
                        </a:rPr>
                        <a:t>2x </a:t>
                      </a:r>
                      <a:r>
                        <a:rPr lang="es-ES" sz="2400" b="0" dirty="0">
                          <a:solidFill>
                            <a:schemeClr val="bg1"/>
                          </a:solidFill>
                          <a:effectLst/>
                          <a:sym typeface="Symbol" pitchFamily="2" charset="2"/>
                        </a:rPr>
                        <a:t></a:t>
                      </a:r>
                      <a:r>
                        <a:rPr lang="es-ES" sz="2400" b="0" dirty="0">
                          <a:solidFill>
                            <a:schemeClr val="bg1"/>
                          </a:solidFill>
                          <a:effectLst/>
                        </a:rPr>
                        <a:t>2y = </a:t>
                      </a:r>
                      <a:br>
                        <a:rPr lang="es-ES" sz="2400" b="0" dirty="0">
                          <a:solidFill>
                            <a:schemeClr val="bg1"/>
                          </a:solidFill>
                          <a:effectLst/>
                        </a:rPr>
                      </a:br>
                      <a:r>
                        <a:rPr lang="es-ES" sz="2400" b="0" dirty="0">
                          <a:solidFill>
                            <a:schemeClr val="bg1"/>
                          </a:solidFill>
                          <a:effectLst/>
                        </a:rPr>
                        <a:t>2</a:t>
                      </a:r>
                      <a:r>
                        <a:rPr lang="es-ES" sz="2400" b="0" dirty="0">
                          <a:solidFill>
                            <a:schemeClr val="bg1"/>
                          </a:solidFill>
                          <a:effectLst/>
                          <a:sym typeface="Symbol" pitchFamily="2" charset="2"/>
                        </a:rPr>
                        <a:t></a:t>
                      </a:r>
                      <a:r>
                        <a:rPr lang="es-ES" sz="2400" b="0" dirty="0">
                          <a:solidFill>
                            <a:schemeClr val="bg1"/>
                          </a:solidFill>
                          <a:effectLst/>
                        </a:rPr>
                        <a:t> ( ___ + ___ )  </a:t>
                      </a: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dirty="0">
                          <a:solidFill>
                            <a:schemeClr val="bg1"/>
                          </a:solidFill>
                          <a:effectLst/>
                        </a:rPr>
                        <a:t>b) 6m </a:t>
                      </a:r>
                      <a:r>
                        <a:rPr lang="es-ES" sz="2400" b="0" dirty="0">
                          <a:solidFill>
                            <a:schemeClr val="bg1"/>
                          </a:solidFill>
                          <a:effectLst/>
                          <a:sym typeface="Symbol" pitchFamily="2" charset="2"/>
                        </a:rPr>
                        <a:t></a:t>
                      </a:r>
                      <a:r>
                        <a:rPr lang="es-ES" sz="2400" b="0" dirty="0">
                          <a:solidFill>
                            <a:schemeClr val="bg1"/>
                          </a:solidFill>
                          <a:effectLst/>
                        </a:rPr>
                        <a:t>12n = </a:t>
                      </a:r>
                      <a:br>
                        <a:rPr lang="es-ES" sz="2400" b="0" dirty="0">
                          <a:solidFill>
                            <a:schemeClr val="bg1"/>
                          </a:solidFill>
                          <a:effectLst/>
                        </a:rPr>
                      </a:br>
                      <a:r>
                        <a:rPr lang="es-ES" sz="2400" b="0" dirty="0">
                          <a:solidFill>
                            <a:schemeClr val="bg1"/>
                          </a:solidFill>
                          <a:effectLst/>
                        </a:rPr>
                        <a:t>6</a:t>
                      </a:r>
                      <a:r>
                        <a:rPr lang="es-ES" sz="2400" b="0" dirty="0">
                          <a:solidFill>
                            <a:schemeClr val="bg1"/>
                          </a:solidFill>
                          <a:effectLst/>
                          <a:sym typeface="Symbol" pitchFamily="2" charset="2"/>
                        </a:rPr>
                        <a:t></a:t>
                      </a:r>
                      <a:r>
                        <a:rPr lang="es-ES" sz="2400" b="0" dirty="0">
                          <a:solidFill>
                            <a:schemeClr val="bg1"/>
                          </a:solidFill>
                          <a:effectLst/>
                        </a:rPr>
                        <a:t> ( ___ + ___ )  </a:t>
                      </a: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14478400"/>
                  </a:ext>
                </a:extLst>
              </a:tr>
              <a:tr h="1415594">
                <a:tc>
                  <a:txBody>
                    <a:bodyPr/>
                    <a:lstStyle/>
                    <a:p>
                      <a:pPr>
                        <a:spcBef>
                          <a:spcPts val="600"/>
                        </a:spcBef>
                        <a:spcAft>
                          <a:spcPts val="600"/>
                        </a:spcAft>
                      </a:pPr>
                      <a:r>
                        <a:rPr lang="es-ES" sz="2400" b="0" dirty="0">
                          <a:solidFill>
                            <a:schemeClr val="bg1"/>
                          </a:solidFill>
                          <a:effectLst/>
                        </a:rPr>
                        <a:t>c) 6xy + 2x = </a:t>
                      </a:r>
                      <a:br>
                        <a:rPr lang="es-ES" sz="2400" b="0" dirty="0">
                          <a:solidFill>
                            <a:schemeClr val="bg1"/>
                          </a:solidFill>
                          <a:effectLst/>
                        </a:rPr>
                      </a:br>
                      <a:r>
                        <a:rPr lang="es-ES" sz="2400" b="0" dirty="0">
                          <a:solidFill>
                            <a:schemeClr val="bg1"/>
                          </a:solidFill>
                          <a:effectLst/>
                        </a:rPr>
                        <a:t>2x</a:t>
                      </a:r>
                      <a:r>
                        <a:rPr lang="es-ES" sz="2400" b="0" dirty="0">
                          <a:solidFill>
                            <a:schemeClr val="bg1"/>
                          </a:solidFill>
                          <a:effectLst/>
                          <a:sym typeface="Symbol" pitchFamily="2" charset="2"/>
                        </a:rPr>
                        <a:t></a:t>
                      </a:r>
                      <a:r>
                        <a:rPr lang="es-ES" sz="2400" b="0" dirty="0">
                          <a:solidFill>
                            <a:schemeClr val="bg1"/>
                          </a:solidFill>
                          <a:effectLst/>
                        </a:rPr>
                        <a:t> ( ___ + ___ )  </a:t>
                      </a: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d) a +2a</a:t>
                      </a:r>
                      <a:r>
                        <a:rPr lang="es-ES" sz="2400" b="0" baseline="30000">
                          <a:solidFill>
                            <a:schemeClr val="bg1"/>
                          </a:solidFill>
                          <a:effectLst/>
                        </a:rPr>
                        <a:t>2</a:t>
                      </a:r>
                      <a:r>
                        <a:rPr lang="es-ES" sz="2400" b="0">
                          <a:solidFill>
                            <a:schemeClr val="bg1"/>
                          </a:solidFill>
                          <a:effectLst/>
                        </a:rPr>
                        <a:t> +a</a:t>
                      </a:r>
                      <a:r>
                        <a:rPr lang="es-ES" sz="2400" b="0" baseline="30000">
                          <a:solidFill>
                            <a:schemeClr val="bg1"/>
                          </a:solidFill>
                          <a:effectLst/>
                        </a:rPr>
                        <a:t>3</a:t>
                      </a:r>
                      <a:r>
                        <a:rPr lang="es-ES" sz="2400" b="0">
                          <a:solidFill>
                            <a:schemeClr val="bg1"/>
                          </a:solidFill>
                          <a:effectLst/>
                        </a:rPr>
                        <a:t> = a</a:t>
                      </a:r>
                      <a:r>
                        <a:rPr lang="es-ES" sz="2400" b="0">
                          <a:solidFill>
                            <a:schemeClr val="bg1"/>
                          </a:solidFill>
                          <a:effectLst/>
                          <a:sym typeface="Symbol" pitchFamily="2" charset="2"/>
                        </a:rPr>
                        <a:t></a:t>
                      </a:r>
                      <a:r>
                        <a:rPr lang="es-ES" sz="2400" b="0">
                          <a:solidFill>
                            <a:schemeClr val="bg1"/>
                          </a:solidFill>
                          <a:effectLst/>
                        </a:rPr>
                        <a:t> ( ___ + ____ + ___ )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53529493"/>
                  </a:ext>
                </a:extLst>
              </a:tr>
              <a:tr h="1415594">
                <a:tc>
                  <a:txBody>
                    <a:bodyPr/>
                    <a:lstStyle/>
                    <a:p>
                      <a:pPr>
                        <a:spcBef>
                          <a:spcPts val="600"/>
                        </a:spcBef>
                        <a:spcAft>
                          <a:spcPts val="600"/>
                        </a:spcAft>
                      </a:pPr>
                      <a:r>
                        <a:rPr lang="es-ES" sz="2400" b="0" dirty="0">
                          <a:solidFill>
                            <a:schemeClr val="bg1"/>
                          </a:solidFill>
                          <a:effectLst/>
                        </a:rPr>
                        <a:t>e) 9w</a:t>
                      </a:r>
                      <a:r>
                        <a:rPr lang="es-ES" sz="2400" b="0" dirty="0">
                          <a:solidFill>
                            <a:schemeClr val="bg1"/>
                          </a:solidFill>
                          <a:effectLst/>
                          <a:sym typeface="Symbol" pitchFamily="2" charset="2"/>
                        </a:rPr>
                        <a:t></a:t>
                      </a:r>
                      <a:r>
                        <a:rPr lang="es-ES" sz="2400" b="0" dirty="0">
                          <a:solidFill>
                            <a:schemeClr val="bg1"/>
                          </a:solidFill>
                          <a:effectLst/>
                        </a:rPr>
                        <a:t>6w</a:t>
                      </a:r>
                      <a:r>
                        <a:rPr lang="es-ES" sz="2400" b="0" baseline="30000" dirty="0">
                          <a:solidFill>
                            <a:schemeClr val="bg1"/>
                          </a:solidFill>
                          <a:effectLst/>
                        </a:rPr>
                        <a:t>2</a:t>
                      </a:r>
                      <a:r>
                        <a:rPr lang="es-ES" sz="2400" b="0" dirty="0">
                          <a:solidFill>
                            <a:schemeClr val="bg1"/>
                          </a:solidFill>
                          <a:effectLst/>
                        </a:rPr>
                        <a:t> = </a:t>
                      </a:r>
                      <a:br>
                        <a:rPr lang="es-ES" sz="2400" b="0" dirty="0">
                          <a:solidFill>
                            <a:schemeClr val="bg1"/>
                          </a:solidFill>
                          <a:effectLst/>
                        </a:rPr>
                      </a:br>
                      <a:r>
                        <a:rPr lang="es-ES" sz="2400" b="0" dirty="0">
                          <a:solidFill>
                            <a:schemeClr val="bg1"/>
                          </a:solidFill>
                          <a:effectLst/>
                        </a:rPr>
                        <a:t>3w</a:t>
                      </a:r>
                      <a:r>
                        <a:rPr lang="es-ES" sz="2400" b="0" dirty="0">
                          <a:solidFill>
                            <a:schemeClr val="bg1"/>
                          </a:solidFill>
                          <a:effectLst/>
                          <a:sym typeface="Symbol" pitchFamily="2" charset="2"/>
                        </a:rPr>
                        <a:t></a:t>
                      </a:r>
                      <a:r>
                        <a:rPr lang="es-ES" sz="2400" b="0" dirty="0">
                          <a:solidFill>
                            <a:schemeClr val="bg1"/>
                          </a:solidFill>
                          <a:effectLst/>
                        </a:rPr>
                        <a:t> ( ___ + ___ )  </a:t>
                      </a:r>
                      <a:endParaRPr lang="es-ES" sz="2400" b="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dirty="0">
                          <a:solidFill>
                            <a:schemeClr val="bg1"/>
                          </a:solidFill>
                          <a:effectLst/>
                        </a:rPr>
                        <a:t>f) 2x</a:t>
                      </a:r>
                      <a:r>
                        <a:rPr lang="es-ES" sz="2400" b="0" dirty="0">
                          <a:solidFill>
                            <a:schemeClr val="bg1"/>
                          </a:solidFill>
                          <a:effectLst/>
                          <a:sym typeface="Symbol" pitchFamily="2" charset="2"/>
                        </a:rPr>
                        <a:t></a:t>
                      </a:r>
                      <a:r>
                        <a:rPr lang="es-ES" sz="2400" b="0" dirty="0">
                          <a:solidFill>
                            <a:schemeClr val="bg1"/>
                          </a:solidFill>
                          <a:effectLst/>
                        </a:rPr>
                        <a:t>6xy</a:t>
                      </a:r>
                      <a:r>
                        <a:rPr lang="es-ES" sz="2400" b="0" dirty="0">
                          <a:solidFill>
                            <a:schemeClr val="bg1"/>
                          </a:solidFill>
                          <a:effectLst/>
                          <a:sym typeface="Symbol" pitchFamily="2" charset="2"/>
                        </a:rPr>
                        <a:t></a:t>
                      </a:r>
                      <a:r>
                        <a:rPr lang="es-ES" sz="2400" b="0" dirty="0">
                          <a:solidFill>
                            <a:schemeClr val="bg1"/>
                          </a:solidFill>
                          <a:effectLst/>
                        </a:rPr>
                        <a:t>4zx = </a:t>
                      </a:r>
                      <a:br>
                        <a:rPr lang="es-ES" sz="2400" b="0" dirty="0">
                          <a:solidFill>
                            <a:schemeClr val="bg1"/>
                          </a:solidFill>
                          <a:effectLst/>
                        </a:rPr>
                      </a:br>
                      <a:r>
                        <a:rPr lang="es-ES" sz="2400" b="0" dirty="0">
                          <a:solidFill>
                            <a:schemeClr val="bg1"/>
                          </a:solidFill>
                          <a:effectLst/>
                        </a:rPr>
                        <a:t>2x</a:t>
                      </a:r>
                      <a:r>
                        <a:rPr lang="es-ES" sz="2400" b="0" dirty="0">
                          <a:solidFill>
                            <a:schemeClr val="bg1"/>
                          </a:solidFill>
                          <a:effectLst/>
                          <a:sym typeface="Symbol" pitchFamily="2" charset="2"/>
                        </a:rPr>
                        <a:t></a:t>
                      </a:r>
                      <a:r>
                        <a:rPr lang="es-ES" sz="2400" b="0" dirty="0">
                          <a:solidFill>
                            <a:schemeClr val="bg1"/>
                          </a:solidFill>
                          <a:effectLst/>
                        </a:rPr>
                        <a:t> ( ___ + ___ + ___ )  </a:t>
                      </a: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15529556"/>
                  </a:ext>
                </a:extLst>
              </a:tr>
            </a:tbl>
          </a:graphicData>
        </a:graphic>
      </p:graphicFrame>
    </p:spTree>
    <p:extLst>
      <p:ext uri="{BB962C8B-B14F-4D97-AF65-F5344CB8AC3E}">
        <p14:creationId xmlns:p14="http://schemas.microsoft.com/office/powerpoint/2010/main" val="2494821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Ejercicios</a:t>
            </a:r>
          </a:p>
        </p:txBody>
      </p:sp>
      <p:sp>
        <p:nvSpPr>
          <p:cNvPr id="1026" name="AutoShape 2" descr="data:image/jpeg;base64,/9j/4AAQSkZJRgABAQAAAQABAAD/2wCEAAkGBhEQDxQQEhASEBQUGRcXFhQVFxUYFRIaFhQYFBYWGBgZHCceGBkmHBcVHzEgJCcpLC4sFSAyNjAqNScrLSkBCQoKDQwOGQ4OGSwkHiQpNTUyNSwsNiwvNTU1LSw1NTQtNiwsLDYsLDU1KSwsMiwuLC80NTQsNC40NDQvNSwrLf/AABEIAOEA4QMBIgACEQEDEQH/xAAcAAEAAgMBAQEAAAAAAAAAAAAABwgDBQYEAQL/xABKEAABAwIDBgIGBQkGBAcBAAABAAIDBBEFEiEGBzFBUWETcSIyQlJigQgUI5GhJENygoOSscHCFaKj0dLwM1OTskRFY3OUs+EX/8QAGAEBAAMBAAAAAAAAAAAAAAAAAAIDBAH/xAAgEQEAAQMFAAMAAAAAAAAAAAAAAQIDEQQSMUFxISIj/9oADAMBAAIRAxEAPwCcUREBERAREQEREBERAREQERRXt/v0p6Iup6MNqpxo59/sYj0uNZD2BA78kEoyytY0uc4NaNSSQAO5J4LksV3t4RTEh1dG9w5RB0v4sBb+KrPtHtlW4g/NVVL5Re4Ze0bf0WCzR52uvuC7E4hWAGno55Wng8NIZ++6zfxQTxL9IfCgbBlW7uI2fzkCzUm//CHmznVEXd8Vx/cc4qJodxOMuFzTxs7Omiv/AHSVgrNymMxi/wBU8Qf+nJE4/dmufuQWMwTbrDq0gU9ZDI48GZssh/UdZ34LeqlOJYPUUr8k8EsDuQkY5h+WYa/JdbshvixHDy1pkNVCOMUxJsPgf6zPxHZBalFy+xG8SjxaO8L8krRd8D7CRnK495t/aHUXsdF1CAiIgIiICIiAiIgIiICIiAiIgIiICIiAiKMd+O3poaQUkLstRUggkHWKLg5w6Fxu0H9I8QEHIb4d77pXPw+hkyxC7Zp2nWU8DGwjgzkSPW4cPWjfZDYuqxSfwaZl7WL5HXEcQPNzv4AXJtoF+djtk5sTrGUsOmbV7yLiJgtmefK4AHMkDmrZbM7M0+HUzKanZlY3iT60jub3nm4/5AWAAQctsZuZw/Dw172CsnHGSVoLWn4IzdrfM3Pdd6AvqICIiDzV+Gw1EZimiZMw8WPaHNPyOih7bz6P7HNdPhpyPGppnm7Hf+292rT2cSO4U1IgpXBPU0NSHNMlNPC7u18bhoQQfuIPFWZ3W7zGYtAWSZY6qIDxGDQPHDxWD3b8RyJ6ELx73N17MShNTA0NrIxpbT6w0fm3fF7p+XA6V1wHG56CrjqYSWSROvY315OY4dCLgjuguii1ezO0EVfSRVcXqytvbmwjRzD3DgR8ltEBERAREQEREBERAREQEREBERAREQfCbC6p/t/tKcRxKepvdhcWxdo2eizyuBmPdxVnd5GKGmwismBsRE5rT0dJaJp+94VUtm8K+t1tPTf86WNh7BzwHH5C5+SCxe4/Y8UWGtqHttNVgSOJ4tj/ADTPuObzf2UjL8xxhrQ0AAAAADgANAF+kBERAREQEREBVu3+bHikrm1kbbR1dy4Dg2Vts/7wId55lZFcJvswYVOCzm13QFsze2Q2f/cc9Bwf0ctpiJJ8OedHDxouxFmyAeYyH9Qqd1UTdlihpsYo5L2BlbGfKX7I/g/8FbtAREQEREBERAREQEREBERAREQEREEf79ZCMDmHvPhB/wCq138goP3ORB2O0YPvPPzbDI4fiAp431UhkwKqtqWeG/8AdmYT+F1X3dfXCHGqJ50Blaz/AKgMX9aC3Sw1lW2KN8rzZsbXPcegaC4n7gVmWGtpGzRPieLtka5jh1DgWkfcSgrRjm/bFJqgvglFLED6ETWRusOWdz2kuNuPAdAFM26fb92L0bnSta2eFwZJl9V1xdrwOV7EW6tPVQtjm43FYKgxwwfWo7+hKx0bQRyzBzgWG3Hl0JUz7pdgHYTRubK5rp5nB8mXVrABZjAedruJPVx6XIdyiIgg/e3vhq6asfQ0ThD4VhJLla5znFocWtzAhrQCBe1734c825/e9VVdWKCtcJXSBxilDWtdmY0vLHBoDSC0OINr3HO+nm3uboKuorX11EwTiaxkizNa9jg0NLm5iA5psDxve+iz7nt0dVSVYr61ohMYcIoszXPLntLC92UkABpdYXvc8rahNi022cQfhlY08DTzj/Bctyuc3jVwhweteTb7CRo85G+G38XBBUrCpC2oicOIkYR8ngq7AVMNmKPxq+miHtzRN/ekaFc9AREQEREBERAREQEREBERAREQF4caxuCjhdUVErYY28XO/AADVzjyA1K1G3G31LhMHiTOzSOv4ULSM8pH/a0c3HQdzYGF8Bw+u2rrzNVPdHSQn0g24YwHXwogeMhHFxuQNT7IITRR4pTY5hcphLvCnZLD6bcrmkgsJt2uDoVUl7ZKeYg3ZJE+x6sex38QR+Culh+HRU8TIIWNjjjAa1jRYNA/3x5quu/rY80tf9cY37Gr1NuDZQPTH62j+5LuiCf9l8dZXUUFWy1pWBxA9l3B7fk4OHyW0Vfdwe3wglOGTutHM7NA4nRsh0MfYPsLfEPiVgkBFy+8rGKukwyaejZmlZl1y5vDbf05MvtWHyHE6BcBu638NktT4m5sb/ZqQAGOvykA0YfiAy9bcSEzoscE7ZGh7HNe1wuHNILXDqCNCF5MZx2no4jNUzMgYPaebX7NHFx7AEoPeigPEN+NfVYnFFh0f2Je1jYnMa59RrqXHiwWvwIsBcnpPiAoj+kTtGIqKKhafTqHh7x0jiN9fN+W36BUpYniUVNC+eZ4jjjaXOceAA/ieQHMkBVG252sfilfJVOu1p9GNh/Nxt9RvnxJ7uKDotxmBmpxmOQi7KdrpXdLgZGDzzOB/VKtCo33GbHmiw7x5G2mq7SEHi2MD7Jp+RLv1x0UkICIiAiIgIiICIiAiIgIiIC43ePvIhwiECwlqZB9lD+Gd9tQy/zJ0HMjJvG3gxYRTZzaSeS4hiv6x5udbUMHProBxuIAxGSdpNbUudNiFUfsmkXdFfQODRwcLhrWj1dLcNIV1xTiO5Qqq2+sVHg9djmK+HJIXzP1medW07AfSuBoA24AaLakDjdWg2ewCCgpo6WBuWOMW7uPtOcebidSVzu6zYJuFUQDwDUzWfO7jY+zGD0bc+ZLj0XaKcJi0+1uzEOJUclJMNHj0XW1jePVe3uD94JHNbhEFMdo9nZ8Oqn007Sx7DoRfK8ey9h5tPEH5aEFTbuq30snayixCQMmFmxzuNmzcg159mTudHdjx7nbzd/TYvB4cv2crb+FM0XdGTy+Jh5t/gdVWPa7YirwubwqiMgEnJK25jlHVruvwmxHRBcRRXtzuHpqxzp6Nwo5jqWWvA89bDWM/o3Hw81Fmxu+PEMODYi4VUA0EUpJLR0Y/wBZvkbgdFLOC/SCwyYATiakdzzNMjPk6O5PzaEEY/8A8v2ionFsDJg33qaoAa7vYPa77wFloty+N1sgdVfZDnJUS+I63YNLnHyNlN0G9DCHi4xGnH6Tsp+5wBWCt3uYPELmvid2jD5Cf3GlB82C3YUmEtzMBmncLOneBmtzaxvBjewuTzJ0XTYri0NLC6eeVsMbBdz3GwHbuTyA1PJRJtF9I6BoLaKmfK7lJN6DB3yNJc4eZaod2o2zrMSk8SqmdJb1WD0Y4/0WDQefE8yUHT7096smKyeBDmipGG4adHTEcHv7dG8uJ14Ztzu7V2I1AqZ2fkkLrm40neNRGOreBd2056fvdvuZqMQc2oqQ6npdCL6STjowH1W/GflfiLH4dh0VPEyCGNsUcYytY0WDQP8AfHndB6AF9REBERAREQEREBERBiqalkTHSSPaxjAXOc4gNaALkknQBQptjvaqMQe6iwnMyPhJVm7SRw9A8Y29/WPIDnM2J4bFUwvgmYJI5Glr2m4uD3Go8woP2q3XVmEF1Xhzn1NN60kDtXsHM2HrtHvCzhzuLlQr3bZ2co1bsfXlqsHxzEsBcJGSmtpOMsLibNv6xF7mM/ENPeCmJu8+gdhbsUbJeNosY9BKJOUJbyeTbtbW9tVFeCY9FWR5maEaPjNrtv16tPXn+C0dVsA01ALH5adxDpIrni29g3lbUi51AcVhtauac03uYZLeoxmm5yzUkslfUSYxXnqYmH1Y2NvYge63W3U3dxNz0u57Zt2I1z8YqG/ZxOyUzDwzD2v1AePvOvxaud2kbJVT0+E0wGedzQ63BjRwuBwaAC89mBWFwHBYqKlipYRZkTQ0dT1ce5Nye5Ku08TXm9V3x4tsxNX6Vd8ePeiItbQIiIC82I4bDURuhmiZNG7ix4Dmn5Hn3XpRBDu1H0daeUl9DOaYn81Jd8fkHeu0eeZRFtlsBWYS5gqWstJmyPY8Oa/JlzdHD1m8QOKm/e3vb/s4fVKQtdVuF3OIDm04I0uOBkPEA8BqeIBr7jG0VVWODqmplqCLkeI9zg29r5QdG8BwA4BBr7r4iIJF2U3H19dFHOXQ08MjQ9rnOzOc1wuCGM7ciWqXtkNymHUBEj2msmGofMBkaerY/VHmcxHIqFdgd7FZhkrGvkfUUujXQOdfI0aAxE+oR09U8+oszgOPwV1O2pp5BJG/mOLTza4cWuHMFBsUREBERAREQEREBERAREQEREEM7092rqZ7sXw1uRzLuqIGj0XN4uka0cveb+sLEFaTDNoIpqY1N8rWgmQc2Fou4d+3W4VgCFW/edsFPQ4h4NG0/V8RLQxjR6LX5wTF2AJBHwuI5FZdRpou4ntResxc9dZuJwB08tRjMzfSkcY4b+yNPEcO3qsB+FymVa3ZzBGUVJDSx+rCwNv7xHrOPcuu75rS7Qb0sLoZTDPVDxBo5jGvkLOzsgIaexN+y0xERGIXRGPiHWIvBgmO09bCJ6aZs0Z0zN5EcQQdWnhoQDqveuuiIiAo83r70WYXEYIC19ZIPRHEQNP5xw6+63nxOg19O9DebFhMGRmWSrkH2cfJg4eJJ8PQe0R0BIq9iGISVEr5pnukkkJc57tS4lBjqKh8j3SPc573kuc5xJc4k3JJPEkr8xxlxDWguJ0AAuSegA4r8rt9zeLU9NjMMlQQ1rg9jXngx725WknkDctvyzdEHFPYWkgggjQg6EdiF+VanebuxhxWBz2NbHVsF45eGe35uTq08ATq3yuDV2to5IZHxSsMb2Etc1wsWkGxBQYF1W77eBPhFT4jLvhfYTQ30eOo6PHI/I6LnqbDZpGudHFJI1vrOaxzg3zIGi8yC6mBY5DW07KmB4kjkFweY6tcOTgdCF71VXdZvHfhNTleS6llIErOOQ8BKwe8OY5jTiBa0tLVMljbJG4PY8BzXNNw4OFwQeYIQZUREBERAREQEREBERAREQEsiIOK3ubWvw3C3yRHLNKRDE4cWFwJc8dw1rrd7LhN2G5qmqqIVteHyuqAXRszuaGMJ9F5LSC559bU2sRoV7fpJxu+qUjh6oleD5mO7fwa5SBs/Vt/sWCSPgKRhbbllgGnyIsgir6Okzm1lbE1xMWRpseokLWnzylynhQd9GiIfl7+f5O35fbH/L7lNVbWxwxullkbExou57yGtaOpJ0CDOuH3mbzocIhytyy1Ug+zi5NHDxJLcGdBxcRYcyOG28+kD60GGDsal4/+ph/7nD9XmoUra6SeR0ssjpZHm7nvJc5x6klBkxTFJaqZ9RPI6WSQ5nOdxJ/kANABoAAAvIi9uD4PNVzsp4IzLJIbNaPxJPAADUk6ABB5ooHPvlaXZQXGwJsBxJ6DuvzHGXENaC4kgAAXJJ0AA5lT1j+7+HBdmqvhJUytibLNbjmnjHhsvqGD8eJ5AQxstjDaOup6p0YlbDI15YeeU306EcR3AQT1uX3iuqWf2bVktqoAQwvuHSsZoWuvr4jLWPMgX4hxX3fLuu+vxmtpWflUY9Ng/wDEMaOHeQDh1Gnu20O8jZjx2w7RYQ4lxyySeEPSuDYSho9oEZXt7XI9ZS1sli0tXQwVE0JglkYC+MgixuRcA6gG2YA8nBBh2HoI4cMpGRMyN8GJ1rWJLmBznO+IkknuVUfHXE1c5PHxZL/vlXVVVd5OxssONz08TC7xs1RE0cXNc10rg0c7FsjQOeVBwymPcXvJ8CQYZUv+ykP5O8n/AIb3H/hn4XE6dHH4tIcX0G2qC8SKPdzm8L+06TwZnXqqcAPvxlZwbL3PJ3fX2gpCQEREBERAREQEREBERAXD7Zb38Pw1zoi41E44wxWJYej3H0W+Wp7L7vi2mloMJkkhJZJI5sLXjjHnuXOHQ5WuAPIkHkuN3Q7pqSWljxGraKp8t3MjdrGwZiLuHtuNiddBfhfVBy+1W8LEdoIjSwYZmizNcPDZLLIxzb2PiCzRoSPV4EqUdzeD11Nhrqauj8MB7hCxxaXCNwu4OsTYZi6wOup5WXB4jPtPgsr5bmqpgSfRaJIA29x6DbOgbbkMoC8h26x3aCbwKEGlY0DP4LywNvxdJN6wub2aOXJ1iUHiosWqNk8VqYjEZoZGnICcolaCTBIHWOo1afN3Zcntft9W4pJmqJfQBuyFlxFH5N5n4jc9169rq6up3TYZiEn1t8RaWPe90joHODH3jkd6WVzDYtOmoNrtC5FARFJGwe5SrxDLNPejpzrmcPtZB8DDwB952mtwHIOGwTA562dlPTxulkedGjl1cTwa0cydArQ7t920OEQcpamQDxZrfPw2X1DAfmSLnkBudl9jqTDYvCpYRHf1nnWSQ9XvOp8uA5ALdII53+T5cEePflib/ez/ANKr7sXSwTYhTw1AvFM8ROsbEeKDG1wPIhzmuHkpy+kbPbCoW+9Us+5sUp/iQq6xSlrg5pILSCCOIINwQgs3up2CrsJfUxTTskpnEGFrSbk31kII9AluUEAnUdrmRVwG6vedHisPhSlrKuMem3gJQNPFYP4jkT0IXfoCj/eNhYGIYRXAekyqZA49Wz+rfsHAj9dSAo53r7Y0kH1aldK0z/WaWUtH5pkczXl7zwZoNL6m/TVBFm+rd7/Z9V9ahZamqCTYDSGQ3c5nZp1c35j2VGquhj+CQ19JJTSgPjlba44jm17T1BsQeyqBtDgclDVy0kvrxOLSeThxa4di0hw7FBn2T2mlw6sjq4jqw+k29hIw6PYexH3Gx5K32C4xFWU0dTC7NHK0OaeevEHo4G4I5EFUpUyfR+248KZ2GSu9CUl8BPsyAXczycBcd29XIJ/REQEREBERAREQEREGh252ehr8Pnp53+GwtL/E/wCUWemH+QtqOYuOarxu+3rVWE/ZW+s0mY3jNxkLtbxut6JNicp0OvA3KsptFhpqaKop2nKZopIwehewtB8rlV/3bbW0mGCqwzFaazHvu7PHnyOaMpbIzUkaAggGxv1ugl7Ad72E1bQRVsp3HiyotE4dszvQPycV8xrbzCcKpnyRSUxLiXNhpjFmmeeZEfDld5/HQGP8T2N2VqR4kOJNpL65WyjLr8EoLh5XC5yXZ3ZukJfJic9fl1EELC3xDyaZLWA8nAoOeqMLqcUhr8Ye9t4nsdI3mfFfls0XuGtFuPIditfstsbWYnL4VLCX29Z50jj7vfwHlxPIFejBdoRTYdXU49arMDAOjY3Oke4/e1o/TPRWL3P7PvosHgZI0tkkzTOaeLfEN2g9DkDLjrdBr9g9ytHh+Waa1XUjXM4fZxn4GHmPedc6XGVSKiICIiCGfpKz2pqNnvSSO/dY0f1qAlNv0l5vToWdGzu+8xD+lQkg9OH4hLTysmhe6ORhzNe02LSP98O6sVu83201axsNY5lLUjTM4hsM3drjox3wn5E8BWxEE8byN+4ZmpcMcHO4OquLW9RCD6x+M6dAdCILnndI4ve5z3OJLnOJLnE6kknUnusaIO32L3uV+GBsTXCogH5mW5DR0jdxZ5ajsvTvV2io8UMGIU945S3wqiF9g9pbrG8W0e0gubmHutuBeyj9EBZaSqfFIyWNxY9jg5rhxa5puCO4ICxIguNsRtO3EqCGrbYF7bPaPYkb6L2+VwSOxC3qr/8AR12p8Oplw97vRmHixDpIwemB5sF/2SsAgIiICIiAiIgIiICirf8AbKtmw/65HA0zQvaZJA37TwcrmkEjUtDiw68ACdNVKq+OaCCCAQdCDwKCr+yuE7OT07DV1lZSTgWkZ6JjcR7THCF2h6E3HfidrWnZSjYXRNqMTlHqsc6RrL8szsrBbyDvJShiu5LCKh5f9XdCTqfBe5jfkzVrfkAv3hW5bB6dwf8AVfGcOHjPc8fNhOU/MII13ObvPr9S/E6uANga4uhjDcsUj81/RbziZwtwJsNbEKwa/McYaA1oAAFgBoABoAByC/SAiIgIiIK8/SRnviFMz3YM370rx/SoiUnfSFnzYwB7kETfvdI7+pRigIiICIiD65pHEEcD94uPwXxWQ2V2FosYwCi+sR/aNiLGTMs2VmSR7AM3tDT1XXCjjazcViFGS+AfXohzjFpQO8XE/ql3yQRsiyTQOY4se1zHDQtcCHA9CDqFjQbHZzGHUdZBVMveGRr7dQD6TfIi4+aufDKHtD2m7XAEHqCLg/cqabNbNT4hUspqdhc951OuWNt9XvPJo/8AwakBXEwyhEEEUAJcImMjBPEhjQ0E99EHqREQEREBERAREQEREBERAREQEREBERBVnfjNmx2oHuthb/gMd/NcEuu3s1GfG609JMv7jGs/pXIoCIiAiIgtJuLnzYFAPcdM3/Gc7+pd+ov+jvPmwh7fcqJB97InfzKlBBrsV2dpasWqKaGfp4jGuI8iRcfJc4/c3gpdm+oMv2kmA+4Psu0RBr8HwCmo2eHTQRwNPEMaBm7uPFx7m62CIgIiICIiAiIgIiICIiAiIgIiICIiAiIgqrtvsbiU2J1krcPq3sfPMWubDIQ5viOykEN1BFitEdhsTH/l1b/8eb/SrjogpqdjMRHHD6wfsJv9Kxu2TrhxoaofsZf9KuciClztmqwcaSpH7KT/AErG7Aqocaacfs3/AOSuqiCI/o6Meyjqo3scwiZrrOaRfNGBz/QUuIiAiIgIiICIiAiIgIiICIiAiIgIiICIiAiIgIiICIiAiIgIiICIiAiIgIiICIiAiIg//9k="/>
          <p:cNvSpPr>
            <a:spLocks noChangeAspect="1" noChangeArrowheads="1"/>
          </p:cNvSpPr>
          <p:nvPr/>
        </p:nvSpPr>
        <p:spPr bwMode="auto">
          <a:xfrm>
            <a:off x="155575" y="-1028700"/>
            <a:ext cx="2143125" cy="2143125"/>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5" name="CuadroTexto 4">
            <a:extLst>
              <a:ext uri="{FF2B5EF4-FFF2-40B4-BE49-F238E27FC236}">
                <a16:creationId xmlns:a16="http://schemas.microsoft.com/office/drawing/2014/main" id="{2B7630A4-6525-7F49-ABAF-9C8E1D6B0350}"/>
              </a:ext>
            </a:extLst>
          </p:cNvPr>
          <p:cNvSpPr txBox="1"/>
          <p:nvPr/>
        </p:nvSpPr>
        <p:spPr>
          <a:xfrm>
            <a:off x="727788" y="723654"/>
            <a:ext cx="1570912"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33</a:t>
            </a:r>
          </a:p>
        </p:txBody>
      </p:sp>
      <p:sp>
        <p:nvSpPr>
          <p:cNvPr id="2" name="Rectángulo 1">
            <a:extLst>
              <a:ext uri="{FF2B5EF4-FFF2-40B4-BE49-F238E27FC236}">
                <a16:creationId xmlns:a16="http://schemas.microsoft.com/office/drawing/2014/main" id="{CF1728CA-934B-C145-AFF6-44705D828754}"/>
              </a:ext>
            </a:extLst>
          </p:cNvPr>
          <p:cNvSpPr/>
          <p:nvPr/>
        </p:nvSpPr>
        <p:spPr>
          <a:xfrm>
            <a:off x="633670" y="1228198"/>
            <a:ext cx="7876660" cy="461665"/>
          </a:xfrm>
          <a:prstGeom prst="rect">
            <a:avLst/>
          </a:prstGeom>
        </p:spPr>
        <p:txBody>
          <a:bodyPr wrap="square">
            <a:spAutoFit/>
          </a:bodyPr>
          <a:lstStyle/>
          <a:p>
            <a:r>
              <a:rPr lang="es-ES" sz="2400" dirty="0">
                <a:solidFill>
                  <a:schemeClr val="bg1"/>
                </a:solidFill>
                <a:latin typeface="Calibri" panose="020F0502020204030204" pitchFamily="34" charset="0"/>
                <a:cs typeface="Times New Roman" panose="02020603050405020304" pitchFamily="18" charset="0"/>
              </a:rPr>
              <a:t>Completa estas operaciones en las que se saca factor común </a:t>
            </a:r>
          </a:p>
        </p:txBody>
      </p:sp>
      <p:graphicFrame>
        <p:nvGraphicFramePr>
          <p:cNvPr id="3" name="Tabla 2">
            <a:extLst>
              <a:ext uri="{FF2B5EF4-FFF2-40B4-BE49-F238E27FC236}">
                <a16:creationId xmlns:a16="http://schemas.microsoft.com/office/drawing/2014/main" id="{E81E92BF-40F8-634E-830E-11786C5B4734}"/>
              </a:ext>
            </a:extLst>
          </p:cNvPr>
          <p:cNvGraphicFramePr>
            <a:graphicFrameLocks noGrp="1"/>
          </p:cNvGraphicFramePr>
          <p:nvPr>
            <p:extLst>
              <p:ext uri="{D42A27DB-BD31-4B8C-83A1-F6EECF244321}">
                <p14:modId xmlns:p14="http://schemas.microsoft.com/office/powerpoint/2010/main" val="2750678320"/>
              </p:ext>
            </p:extLst>
          </p:nvPr>
        </p:nvGraphicFramePr>
        <p:xfrm>
          <a:off x="727788" y="1846515"/>
          <a:ext cx="7782542" cy="4246780"/>
        </p:xfrm>
        <a:graphic>
          <a:graphicData uri="http://schemas.openxmlformats.org/drawingml/2006/table">
            <a:tbl>
              <a:tblPr firstRow="1" firstCol="1" bandRow="1">
                <a:tableStyleId>{5C22544A-7EE6-4342-B048-85BDC9FD1C3A}</a:tableStyleId>
              </a:tblPr>
              <a:tblGrid>
                <a:gridCol w="3891271">
                  <a:extLst>
                    <a:ext uri="{9D8B030D-6E8A-4147-A177-3AD203B41FA5}">
                      <a16:colId xmlns:a16="http://schemas.microsoft.com/office/drawing/2014/main" val="3195398349"/>
                    </a:ext>
                  </a:extLst>
                </a:gridCol>
                <a:gridCol w="3891271">
                  <a:extLst>
                    <a:ext uri="{9D8B030D-6E8A-4147-A177-3AD203B41FA5}">
                      <a16:colId xmlns:a16="http://schemas.microsoft.com/office/drawing/2014/main" val="309663953"/>
                    </a:ext>
                  </a:extLst>
                </a:gridCol>
              </a:tblGrid>
              <a:tr h="849356">
                <a:tc>
                  <a:txBody>
                    <a:bodyPr/>
                    <a:lstStyle/>
                    <a:p>
                      <a:pPr>
                        <a:spcBef>
                          <a:spcPts val="600"/>
                        </a:spcBef>
                        <a:spcAft>
                          <a:spcPts val="600"/>
                        </a:spcAft>
                      </a:pPr>
                      <a:r>
                        <a:rPr lang="es-ES" sz="2400" b="0">
                          <a:solidFill>
                            <a:schemeClr val="bg1"/>
                          </a:solidFill>
                          <a:effectLst/>
                        </a:rPr>
                        <a:t>a) 4x </a:t>
                      </a:r>
                      <a:r>
                        <a:rPr lang="es-ES" sz="2400" b="0">
                          <a:solidFill>
                            <a:schemeClr val="bg1"/>
                          </a:solidFill>
                          <a:effectLst/>
                          <a:sym typeface="Symbol" pitchFamily="2" charset="2"/>
                        </a:rPr>
                        <a:t></a:t>
                      </a:r>
                      <a:r>
                        <a:rPr lang="es-ES" sz="2400" b="0">
                          <a:solidFill>
                            <a:schemeClr val="bg1"/>
                          </a:solidFill>
                          <a:effectLst/>
                        </a:rPr>
                        <a:t> 4y =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b) 7m + 7n =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51678467"/>
                  </a:ext>
                </a:extLst>
              </a:tr>
              <a:tr h="849356">
                <a:tc>
                  <a:txBody>
                    <a:bodyPr/>
                    <a:lstStyle/>
                    <a:p>
                      <a:pPr>
                        <a:spcBef>
                          <a:spcPts val="600"/>
                        </a:spcBef>
                        <a:spcAft>
                          <a:spcPts val="600"/>
                        </a:spcAft>
                      </a:pPr>
                      <a:r>
                        <a:rPr lang="es-ES" sz="2400" b="0">
                          <a:solidFill>
                            <a:schemeClr val="bg1"/>
                          </a:solidFill>
                          <a:effectLst/>
                        </a:rPr>
                        <a:t>c) 2x + 10 =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d) 6 + 3b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8633277"/>
                  </a:ext>
                </a:extLst>
              </a:tr>
              <a:tr h="849356">
                <a:tc>
                  <a:txBody>
                    <a:bodyPr/>
                    <a:lstStyle/>
                    <a:p>
                      <a:pPr>
                        <a:spcBef>
                          <a:spcPts val="600"/>
                        </a:spcBef>
                        <a:spcAft>
                          <a:spcPts val="600"/>
                        </a:spcAft>
                      </a:pPr>
                      <a:r>
                        <a:rPr lang="es-ES" sz="2400" b="0">
                          <a:solidFill>
                            <a:schemeClr val="bg1"/>
                          </a:solidFill>
                          <a:effectLst/>
                        </a:rPr>
                        <a:t>e) 7x + 14 =</a:t>
                      </a:r>
                      <a:endParaRPr lang="es-ES" sz="2400" b="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f) a + ab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110197866"/>
                  </a:ext>
                </a:extLst>
              </a:tr>
              <a:tr h="849356">
                <a:tc>
                  <a:txBody>
                    <a:bodyPr/>
                    <a:lstStyle/>
                    <a:p>
                      <a:pPr>
                        <a:spcBef>
                          <a:spcPts val="600"/>
                        </a:spcBef>
                        <a:spcAft>
                          <a:spcPts val="600"/>
                        </a:spcAft>
                      </a:pPr>
                      <a:r>
                        <a:rPr lang="es-ES" sz="2400" b="0">
                          <a:solidFill>
                            <a:schemeClr val="bg1"/>
                          </a:solidFill>
                          <a:effectLst/>
                        </a:rPr>
                        <a:t>g) 2x + 4x</a:t>
                      </a:r>
                      <a:r>
                        <a:rPr lang="es-ES" sz="2400" b="0" baseline="30000">
                          <a:solidFill>
                            <a:schemeClr val="bg1"/>
                          </a:solidFill>
                          <a:effectLst/>
                        </a:rPr>
                        <a:t>2</a:t>
                      </a:r>
                      <a:r>
                        <a:rPr lang="es-ES" sz="2400" b="0">
                          <a:solidFill>
                            <a:schemeClr val="bg1"/>
                          </a:solidFill>
                          <a:effectLst/>
                        </a:rPr>
                        <a:t>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a:solidFill>
                            <a:schemeClr val="bg1"/>
                          </a:solidFill>
                          <a:effectLst/>
                        </a:rPr>
                        <a:t>h) 5x + 10a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82433774"/>
                  </a:ext>
                </a:extLst>
              </a:tr>
              <a:tr h="849356">
                <a:tc>
                  <a:txBody>
                    <a:bodyPr/>
                    <a:lstStyle/>
                    <a:p>
                      <a:pPr>
                        <a:spcBef>
                          <a:spcPts val="600"/>
                        </a:spcBef>
                        <a:spcAft>
                          <a:spcPts val="600"/>
                        </a:spcAft>
                      </a:pPr>
                      <a:r>
                        <a:rPr lang="es-ES" sz="2400" b="0">
                          <a:solidFill>
                            <a:schemeClr val="bg1"/>
                          </a:solidFill>
                          <a:effectLst/>
                        </a:rPr>
                        <a:t>i) 2xyz+10xz =</a:t>
                      </a:r>
                      <a:endParaRPr lang="es-ES" sz="2400" b="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spcBef>
                          <a:spcPts val="600"/>
                        </a:spcBef>
                        <a:spcAft>
                          <a:spcPts val="600"/>
                        </a:spcAft>
                      </a:pPr>
                      <a:r>
                        <a:rPr lang="es-ES" sz="2400" b="0" dirty="0">
                          <a:solidFill>
                            <a:schemeClr val="bg1"/>
                          </a:solidFill>
                          <a:effectLst/>
                        </a:rPr>
                        <a:t>j) 2ab + 4b =</a:t>
                      </a:r>
                      <a:endParaRPr lang="es-ES" sz="2400" b="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9712509"/>
                  </a:ext>
                </a:extLst>
              </a:tr>
            </a:tbl>
          </a:graphicData>
        </a:graphic>
      </p:graphicFrame>
    </p:spTree>
    <p:extLst>
      <p:ext uri="{BB962C8B-B14F-4D97-AF65-F5344CB8AC3E}">
        <p14:creationId xmlns:p14="http://schemas.microsoft.com/office/powerpoint/2010/main" val="4193924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Solución - Magia con los dados</a:t>
            </a:r>
          </a:p>
        </p:txBody>
      </p:sp>
      <p:sp>
        <p:nvSpPr>
          <p:cNvPr id="4" name="3 Rectángulo"/>
          <p:cNvSpPr/>
          <p:nvPr/>
        </p:nvSpPr>
        <p:spPr>
          <a:xfrm>
            <a:off x="683568" y="1218232"/>
            <a:ext cx="7848872" cy="4154984"/>
          </a:xfrm>
          <a:prstGeom prst="rect">
            <a:avLst/>
          </a:prstGeom>
        </p:spPr>
        <p:txBody>
          <a:bodyPr wrap="square">
            <a:spAutoFit/>
          </a:bodyPr>
          <a:lstStyle/>
          <a:p>
            <a:r>
              <a:rPr lang="es-ES_tradnl" sz="2400" dirty="0">
                <a:solidFill>
                  <a:schemeClr val="bg1"/>
                </a:solidFill>
              </a:rPr>
              <a:t>Aparecen tres </a:t>
            </a:r>
            <a:r>
              <a:rPr lang="es-ES_tradnl" sz="2400" dirty="0" err="1">
                <a:solidFill>
                  <a:schemeClr val="bg1"/>
                </a:solidFill>
              </a:rPr>
              <a:t>números</a:t>
            </a:r>
            <a:r>
              <a:rPr lang="es-ES_tradnl" sz="2400" dirty="0">
                <a:solidFill>
                  <a:schemeClr val="bg1"/>
                </a:solidFill>
              </a:rPr>
              <a:t> distintos </a:t>
            </a:r>
            <a:r>
              <a:rPr lang="es-ES_tradnl" sz="2400" b="1" dirty="0">
                <a:solidFill>
                  <a:schemeClr val="bg1"/>
                </a:solidFill>
              </a:rPr>
              <a:t>a </a:t>
            </a:r>
            <a:r>
              <a:rPr lang="es-ES_tradnl" sz="2400" dirty="0">
                <a:solidFill>
                  <a:schemeClr val="bg1"/>
                </a:solidFill>
              </a:rPr>
              <a:t>para el primer dado, </a:t>
            </a:r>
            <a:r>
              <a:rPr lang="es-ES_tradnl" sz="2400" b="1" dirty="0">
                <a:solidFill>
                  <a:schemeClr val="bg1"/>
                </a:solidFill>
              </a:rPr>
              <a:t>b </a:t>
            </a:r>
            <a:r>
              <a:rPr lang="es-ES_tradnl" sz="2400" dirty="0">
                <a:solidFill>
                  <a:schemeClr val="bg1"/>
                </a:solidFill>
              </a:rPr>
              <a:t>para el segundo y </a:t>
            </a:r>
            <a:r>
              <a:rPr lang="es-ES_tradnl" sz="2400" b="1" dirty="0">
                <a:solidFill>
                  <a:schemeClr val="bg1"/>
                </a:solidFill>
              </a:rPr>
              <a:t>c </a:t>
            </a:r>
            <a:r>
              <a:rPr lang="es-ES_tradnl" sz="2400" dirty="0">
                <a:solidFill>
                  <a:schemeClr val="bg1"/>
                </a:solidFill>
              </a:rPr>
              <a:t>para el tercero. Cuando se simboliza las </a:t>
            </a:r>
            <a:r>
              <a:rPr lang="es-ES_tradnl" sz="2400" dirty="0" err="1">
                <a:solidFill>
                  <a:schemeClr val="bg1"/>
                </a:solidFill>
              </a:rPr>
              <a:t>órdenes</a:t>
            </a:r>
            <a:r>
              <a:rPr lang="es-ES_tradnl" sz="2400" dirty="0">
                <a:solidFill>
                  <a:schemeClr val="bg1"/>
                </a:solidFill>
              </a:rPr>
              <a:t> que se van dado, se obtiene: </a:t>
            </a:r>
          </a:p>
          <a:p>
            <a:r>
              <a:rPr lang="es-ES_tradnl" sz="2400" dirty="0">
                <a:solidFill>
                  <a:schemeClr val="bg1"/>
                </a:solidFill>
              </a:rPr>
              <a:t>2a + 5</a:t>
            </a:r>
            <a:br>
              <a:rPr lang="es-ES_tradnl" sz="2400" dirty="0">
                <a:solidFill>
                  <a:schemeClr val="bg1"/>
                </a:solidFill>
              </a:rPr>
            </a:br>
            <a:r>
              <a:rPr lang="es-ES_tradnl" sz="2400" dirty="0">
                <a:solidFill>
                  <a:schemeClr val="bg1"/>
                </a:solidFill>
              </a:rPr>
              <a:t>10a + 25</a:t>
            </a:r>
            <a:br>
              <a:rPr lang="es-ES_tradnl" sz="2400" dirty="0">
                <a:solidFill>
                  <a:schemeClr val="bg1"/>
                </a:solidFill>
              </a:rPr>
            </a:br>
            <a:r>
              <a:rPr lang="es-ES_tradnl" sz="2400" dirty="0">
                <a:solidFill>
                  <a:schemeClr val="bg1"/>
                </a:solidFill>
              </a:rPr>
              <a:t>10a + 25 + b </a:t>
            </a:r>
          </a:p>
          <a:p>
            <a:r>
              <a:rPr lang="es-ES_tradnl" sz="2400" dirty="0">
                <a:solidFill>
                  <a:schemeClr val="bg1"/>
                </a:solidFill>
              </a:rPr>
              <a:t>(10a + 25 + b) x10</a:t>
            </a:r>
          </a:p>
          <a:p>
            <a:r>
              <a:rPr lang="es-ES_tradnl" sz="2400" dirty="0">
                <a:solidFill>
                  <a:schemeClr val="bg1"/>
                </a:solidFill>
              </a:rPr>
              <a:t>100a + 250 + 10 b + c </a:t>
            </a:r>
          </a:p>
          <a:p>
            <a:r>
              <a:rPr lang="es-ES_tradnl" sz="2400" dirty="0">
                <a:solidFill>
                  <a:schemeClr val="bg1"/>
                </a:solidFill>
              </a:rPr>
              <a:t>100a + 250 + 10 b + c -250</a:t>
            </a:r>
          </a:p>
          <a:p>
            <a:r>
              <a:rPr lang="es-ES_tradnl" sz="2400" dirty="0">
                <a:solidFill>
                  <a:schemeClr val="bg1"/>
                </a:solidFill>
              </a:rPr>
              <a:t>100a + 10 b + c             =</a:t>
            </a:r>
            <a:r>
              <a:rPr lang="es-ES_tradnl" sz="2400" dirty="0" err="1">
                <a:solidFill>
                  <a:schemeClr val="bg1"/>
                </a:solidFill>
              </a:rPr>
              <a:t>abc</a:t>
            </a:r>
            <a:endParaRPr lang="es-ES_tradnl" sz="2400" dirty="0">
              <a:solidFill>
                <a:schemeClr val="bg1"/>
              </a:solidFill>
            </a:endParaRPr>
          </a:p>
        </p:txBody>
      </p:sp>
    </p:spTree>
    <p:extLst>
      <p:ext uri="{BB962C8B-B14F-4D97-AF65-F5344CB8AC3E}">
        <p14:creationId xmlns:p14="http://schemas.microsoft.com/office/powerpoint/2010/main" val="1371920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39552" y="1422225"/>
            <a:ext cx="8093082" cy="3424807"/>
          </a:xfrm>
          <a:prstGeom prst="rect">
            <a:avLst/>
          </a:prstGeom>
        </p:spPr>
      </p:pic>
      <p:sp>
        <p:nvSpPr>
          <p:cNvPr id="5" name="2 CuadroTexto"/>
          <p:cNvSpPr txBox="1"/>
          <p:nvPr/>
        </p:nvSpPr>
        <p:spPr>
          <a:xfrm>
            <a:off x="357158" y="609881"/>
            <a:ext cx="8429684" cy="830997"/>
          </a:xfrm>
          <a:prstGeom prst="rect">
            <a:avLst/>
          </a:prstGeom>
          <a:noFill/>
        </p:spPr>
        <p:txBody>
          <a:bodyPr wrap="square" rtlCol="0">
            <a:spAutoFit/>
          </a:bodyPr>
          <a:lstStyle/>
          <a:p>
            <a:pPr algn="ctr"/>
            <a:r>
              <a:rPr lang="es-ES" sz="2400" b="1" dirty="0">
                <a:solidFill>
                  <a:schemeClr val="accent1">
                    <a:lumMod val="50000"/>
                  </a:schemeClr>
                </a:solidFill>
              </a:rPr>
              <a:t>Obtener fórmulas asociadas a situaciones reales</a:t>
            </a:r>
          </a:p>
        </p:txBody>
      </p:sp>
      <p:sp>
        <p:nvSpPr>
          <p:cNvPr id="4" name="CuadroTexto 3">
            <a:extLst>
              <a:ext uri="{FF2B5EF4-FFF2-40B4-BE49-F238E27FC236}">
                <a16:creationId xmlns:a16="http://schemas.microsoft.com/office/drawing/2014/main" id="{189C00D2-66CE-224B-AFDE-14BCB921E1FF}"/>
              </a:ext>
            </a:extLst>
          </p:cNvPr>
          <p:cNvSpPr txBox="1"/>
          <p:nvPr/>
        </p:nvSpPr>
        <p:spPr>
          <a:xfrm>
            <a:off x="552817" y="1237559"/>
            <a:ext cx="1440160" cy="369332"/>
          </a:xfrm>
          <a:prstGeom prst="rect">
            <a:avLst/>
          </a:prstGeom>
          <a:solidFill>
            <a:schemeClr val="accent3">
              <a:lumMod val="20000"/>
              <a:lumOff val="80000"/>
            </a:schemeClr>
          </a:solidFill>
          <a:ln>
            <a:solidFill>
              <a:schemeClr val="accent5"/>
            </a:solidFill>
          </a:ln>
        </p:spPr>
        <p:txBody>
          <a:bodyPr wrap="square" rtlCol="0">
            <a:spAutoFit/>
          </a:bodyPr>
          <a:lstStyle/>
          <a:p>
            <a:r>
              <a:rPr lang="es-ES" dirty="0">
                <a:solidFill>
                  <a:srgbClr val="C00000"/>
                </a:solidFill>
              </a:rPr>
              <a:t>Ejercicio 6</a:t>
            </a:r>
          </a:p>
        </p:txBody>
      </p:sp>
    </p:spTree>
    <p:extLst>
      <p:ext uri="{BB962C8B-B14F-4D97-AF65-F5344CB8AC3E}">
        <p14:creationId xmlns:p14="http://schemas.microsoft.com/office/powerpoint/2010/main" val="1540928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1268760"/>
            <a:ext cx="7848872" cy="646331"/>
          </a:xfrm>
          <a:prstGeom prst="rect">
            <a:avLst/>
          </a:prstGeom>
        </p:spPr>
        <p:txBody>
          <a:bodyPr wrap="square">
            <a:spAutoFit/>
          </a:bodyPr>
          <a:lstStyle/>
          <a:p>
            <a:r>
              <a:rPr lang="es-ES" dirty="0">
                <a:solidFill>
                  <a:schemeClr val="bg1"/>
                </a:solidFill>
              </a:rPr>
              <a:t>Es la parte de las Matemáticas que utiliza letras para trabajar con números desconocidos. </a:t>
            </a:r>
          </a:p>
        </p:txBody>
      </p:sp>
      <p:sp>
        <p:nvSpPr>
          <p:cNvPr id="3" name="2 CuadroTexto"/>
          <p:cNvSpPr txBox="1"/>
          <p:nvPr/>
        </p:nvSpPr>
        <p:spPr>
          <a:xfrm>
            <a:off x="357158" y="609881"/>
            <a:ext cx="8429684" cy="461665"/>
          </a:xfrm>
          <a:prstGeom prst="rect">
            <a:avLst/>
          </a:prstGeom>
          <a:noFill/>
        </p:spPr>
        <p:txBody>
          <a:bodyPr wrap="square" rtlCol="0">
            <a:spAutoFit/>
          </a:bodyPr>
          <a:lstStyle/>
          <a:p>
            <a:pPr algn="ctr"/>
            <a:r>
              <a:rPr lang="es-ES" sz="2400" b="1" dirty="0">
                <a:solidFill>
                  <a:schemeClr val="accent1">
                    <a:lumMod val="50000"/>
                  </a:schemeClr>
                </a:solidFill>
              </a:rPr>
              <a:t>¿Qué es el Álgebra?</a:t>
            </a:r>
          </a:p>
        </p:txBody>
      </p:sp>
      <p:sp>
        <p:nvSpPr>
          <p:cNvPr id="16" name="15 Rectángulo"/>
          <p:cNvSpPr/>
          <p:nvPr/>
        </p:nvSpPr>
        <p:spPr>
          <a:xfrm>
            <a:off x="789206" y="2863743"/>
            <a:ext cx="7848872" cy="923330"/>
          </a:xfrm>
          <a:prstGeom prst="rect">
            <a:avLst/>
          </a:prstGeom>
        </p:spPr>
        <p:txBody>
          <a:bodyPr wrap="square">
            <a:spAutoFit/>
          </a:bodyPr>
          <a:lstStyle/>
          <a:p>
            <a:r>
              <a:rPr lang="es-ES" dirty="0">
                <a:solidFill>
                  <a:schemeClr val="bg1"/>
                </a:solidFill>
              </a:rPr>
              <a:t>Es el lenguaje que nos permite traducir situaciones de la vida real a lenguaje matemático mediante el uso de letras en combinación con símbolos y números.</a:t>
            </a:r>
          </a:p>
        </p:txBody>
      </p:sp>
      <p:sp>
        <p:nvSpPr>
          <p:cNvPr id="17" name="16 CuadroTexto"/>
          <p:cNvSpPr txBox="1"/>
          <p:nvPr/>
        </p:nvSpPr>
        <p:spPr>
          <a:xfrm>
            <a:off x="390788" y="2204864"/>
            <a:ext cx="8429684" cy="461665"/>
          </a:xfrm>
          <a:prstGeom prst="rect">
            <a:avLst/>
          </a:prstGeom>
          <a:noFill/>
        </p:spPr>
        <p:txBody>
          <a:bodyPr wrap="square" rtlCol="0">
            <a:spAutoFit/>
          </a:bodyPr>
          <a:lstStyle/>
          <a:p>
            <a:pPr algn="ctr"/>
            <a:r>
              <a:rPr lang="es-ES" sz="2400" b="1" dirty="0">
                <a:solidFill>
                  <a:schemeClr val="accent1">
                    <a:lumMod val="50000"/>
                  </a:schemeClr>
                </a:solidFill>
              </a:rPr>
              <a:t>¿Qué es el lenguaje algebraico?</a:t>
            </a:r>
          </a:p>
        </p:txBody>
      </p:sp>
      <p:pic>
        <p:nvPicPr>
          <p:cNvPr id="2050" name="Picture 2"/>
          <p:cNvPicPr>
            <a:picLocks noChangeAspect="1" noChangeArrowheads="1"/>
          </p:cNvPicPr>
          <p:nvPr/>
        </p:nvPicPr>
        <p:blipFill>
          <a:blip r:embed="rId2" cstate="email"/>
          <a:srcRect/>
          <a:stretch>
            <a:fillRect/>
          </a:stretch>
        </p:blipFill>
        <p:spPr bwMode="auto">
          <a:xfrm>
            <a:off x="5076056" y="4149080"/>
            <a:ext cx="2933440" cy="1944998"/>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3" cstate="email"/>
          <a:srcRect/>
          <a:stretch>
            <a:fillRect/>
          </a:stretch>
        </p:blipFill>
        <p:spPr bwMode="auto">
          <a:xfrm>
            <a:off x="755576" y="3933056"/>
            <a:ext cx="2409056" cy="2360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20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6" grpId="0"/>
      <p:bldP spid="1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Aspecto">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9273</TotalTime>
  <Words>2986</Words>
  <Application>Microsoft Macintosh PowerPoint</Application>
  <PresentationFormat>Presentación en pantalla (4:3)</PresentationFormat>
  <Paragraphs>484</Paragraphs>
  <Slides>63</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63</vt:i4>
      </vt:variant>
    </vt:vector>
  </HeadingPairs>
  <TitlesOfParts>
    <vt:vector size="73" baseType="lpstr">
      <vt:lpstr>-webkit-standard</vt:lpstr>
      <vt:lpstr>Arial</vt:lpstr>
      <vt:lpstr>Calibri</vt:lpstr>
      <vt:lpstr>Cambria Math</vt:lpstr>
      <vt:lpstr>Symbol</vt:lpstr>
      <vt:lpstr>Times New Roman</vt:lpstr>
      <vt:lpstr>Verdana</vt:lpstr>
      <vt:lpstr>Wingdings</vt:lpstr>
      <vt:lpstr>Wingdings 2</vt:lpstr>
      <vt:lpstr>Aspecto</vt:lpstr>
      <vt:lpstr>Lenguaje Algebraico. Polinomios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Dani</dc:creator>
  <cp:lastModifiedBy>Usuario de Microsoft Office</cp:lastModifiedBy>
  <cp:revision>108</cp:revision>
  <dcterms:created xsi:type="dcterms:W3CDTF">2012-11-26T21:13:21Z</dcterms:created>
  <dcterms:modified xsi:type="dcterms:W3CDTF">2021-12-20T15:19:41Z</dcterms:modified>
</cp:coreProperties>
</file>