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271" r:id="rId3"/>
    <p:sldId id="272" r:id="rId4"/>
    <p:sldId id="273" r:id="rId5"/>
    <p:sldId id="341" r:id="rId6"/>
    <p:sldId id="342" r:id="rId7"/>
    <p:sldId id="343" r:id="rId8"/>
    <p:sldId id="283" r:id="rId9"/>
    <p:sldId id="284" r:id="rId10"/>
    <p:sldId id="344" r:id="rId11"/>
    <p:sldId id="345" r:id="rId12"/>
    <p:sldId id="346" r:id="rId13"/>
    <p:sldId id="347" r:id="rId14"/>
    <p:sldId id="348" r:id="rId15"/>
    <p:sldId id="349" r:id="rId16"/>
    <p:sldId id="350" r:id="rId17"/>
    <p:sldId id="351" r:id="rId18"/>
    <p:sldId id="352" r:id="rId19"/>
    <p:sldId id="353" r:id="rId20"/>
    <p:sldId id="354" r:id="rId21"/>
    <p:sldId id="305" r:id="rId22"/>
    <p:sldId id="355" r:id="rId23"/>
    <p:sldId id="356" r:id="rId24"/>
    <p:sldId id="357" r:id="rId25"/>
    <p:sldId id="358" r:id="rId26"/>
    <p:sldId id="359" r:id="rId27"/>
    <p:sldId id="360" r:id="rId28"/>
    <p:sldId id="361" r:id="rId29"/>
    <p:sldId id="307" r:id="rId30"/>
    <p:sldId id="362" r:id="rId31"/>
    <p:sldId id="363" r:id="rId32"/>
    <p:sldId id="288" r:id="rId33"/>
    <p:sldId id="365" r:id="rId34"/>
    <p:sldId id="366" r:id="rId35"/>
    <p:sldId id="364" r:id="rId36"/>
    <p:sldId id="325" r:id="rId37"/>
    <p:sldId id="391" r:id="rId38"/>
    <p:sldId id="390" r:id="rId39"/>
    <p:sldId id="329" r:id="rId40"/>
    <p:sldId id="330" r:id="rId41"/>
    <p:sldId id="331" r:id="rId42"/>
    <p:sldId id="367" r:id="rId43"/>
    <p:sldId id="368" r:id="rId44"/>
    <p:sldId id="369" r:id="rId45"/>
    <p:sldId id="324" r:id="rId46"/>
    <p:sldId id="289" r:id="rId47"/>
    <p:sldId id="290" r:id="rId48"/>
    <p:sldId id="291" r:id="rId49"/>
    <p:sldId id="292" r:id="rId50"/>
    <p:sldId id="337" r:id="rId51"/>
    <p:sldId id="393" r:id="rId52"/>
    <p:sldId id="392" r:id="rId53"/>
    <p:sldId id="394" r:id="rId54"/>
    <p:sldId id="311" r:id="rId55"/>
    <p:sldId id="370" r:id="rId56"/>
    <p:sldId id="371" r:id="rId57"/>
    <p:sldId id="372" r:id="rId58"/>
    <p:sldId id="373" r:id="rId59"/>
    <p:sldId id="374" r:id="rId60"/>
    <p:sldId id="375" r:id="rId61"/>
    <p:sldId id="376" r:id="rId62"/>
    <p:sldId id="377" r:id="rId63"/>
    <p:sldId id="378" r:id="rId64"/>
    <p:sldId id="379" r:id="rId65"/>
    <p:sldId id="380" r:id="rId66"/>
    <p:sldId id="385" r:id="rId67"/>
    <p:sldId id="294" r:id="rId68"/>
    <p:sldId id="295" r:id="rId69"/>
    <p:sldId id="339" r:id="rId70"/>
    <p:sldId id="381" r:id="rId71"/>
    <p:sldId id="382" r:id="rId72"/>
    <p:sldId id="383" r:id="rId73"/>
    <p:sldId id="384" r:id="rId74"/>
    <p:sldId id="386" r:id="rId75"/>
    <p:sldId id="387" r:id="rId76"/>
    <p:sldId id="388" r:id="rId77"/>
    <p:sldId id="389" r:id="rId7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2766" autoAdjust="0"/>
  </p:normalViewPr>
  <p:slideViewPr>
    <p:cSldViewPr>
      <p:cViewPr varScale="1">
        <p:scale>
          <a:sx n="113" d="100"/>
          <a:sy n="113" d="100"/>
        </p:scale>
        <p:origin x="17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EE10CA-5208-4E53-AEA2-8F2A8F13569F}" type="datetimeFigureOut">
              <a:rPr lang="es-ES" smtClean="0"/>
              <a:pPr/>
              <a:t>21/8/22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7706A-E2BE-432E-8AE1-56226F4160A0}"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7A847CFC-816F-41D0-AAC0-9BF4FEBC753E}" type="datetimeFigureOut">
              <a:rPr lang="es-ES" smtClean="0"/>
              <a:pPr/>
              <a:t>21/8/22</a:t>
            </a:fld>
            <a:endParaRPr lang="es-ES"/>
          </a:p>
        </p:txBody>
      </p:sp>
      <p:sp>
        <p:nvSpPr>
          <p:cNvPr id="8" name="7 Marcador de pie de página"/>
          <p:cNvSpPr>
            <a:spLocks noGrp="1"/>
          </p:cNvSpPr>
          <p:nvPr>
            <p:ph type="ftr" sz="quarter" idx="11"/>
          </p:nvPr>
        </p:nvSpPr>
        <p:spPr/>
        <p:txBody>
          <a:bodyPr/>
          <a:lstStyle/>
          <a:p>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21/8/22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21/8/22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21/8/22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21/8/22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21/8/22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21/8/22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21/8/22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7A847CFC-816F-41D0-AAC0-9BF4FEBC753E}" type="datetimeFigureOut">
              <a:rPr lang="es-ES" smtClean="0"/>
              <a:pPr/>
              <a:t>21/8/22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21/8/22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21/8/22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A847CFC-816F-41D0-AAC0-9BF4FEBC753E}" type="datetimeFigureOut">
              <a:rPr lang="es-ES" smtClean="0"/>
              <a:pPr/>
              <a:t>21/8/22</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threeacts.mrmeyer.com/doublesunglasses/" TargetMode="External"/><Relationship Id="rId2" Type="http://schemas.openxmlformats.org/officeDocument/2006/relationships/hyperlink" Target="https://www.youtube.com/watch?v=CdwK4W5NagE"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threeacts.mrmeyer.com/frysbank/"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a:r>
              <a:rPr lang="es-ES" dirty="0"/>
              <a:t>Problemas Aritméticos</a:t>
            </a:r>
            <a:br>
              <a:rPr lang="es-ES" dirty="0"/>
            </a:br>
            <a:r>
              <a:rPr lang="es-ES" dirty="0"/>
              <a:t>Proporcionalidad</a:t>
            </a:r>
            <a:br>
              <a:rPr lang="es-ES" dirty="0"/>
            </a:br>
            <a:r>
              <a:rPr lang="es-ES" dirty="0"/>
              <a:t>Porcentajes</a:t>
            </a:r>
            <a:br>
              <a:rPr lang="es-ES" dirty="0"/>
            </a:br>
            <a:endParaRPr lang="es-ES" dirty="0"/>
          </a:p>
        </p:txBody>
      </p:sp>
      <p:pic>
        <p:nvPicPr>
          <p:cNvPr id="11266" name="Picture 2" descr="http://www.librosvivos.net/smtc/img/Proporcionalidad_02_jirafa_raton.jpg"/>
          <p:cNvPicPr>
            <a:picLocks noChangeAspect="1" noChangeArrowheads="1"/>
          </p:cNvPicPr>
          <p:nvPr/>
        </p:nvPicPr>
        <p:blipFill>
          <a:blip r:embed="rId2" cstate="print"/>
          <a:srcRect/>
          <a:stretch>
            <a:fillRect/>
          </a:stretch>
        </p:blipFill>
        <p:spPr bwMode="auto">
          <a:xfrm>
            <a:off x="2915816" y="3789040"/>
            <a:ext cx="3456384" cy="23983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115616" y="1251917"/>
            <a:ext cx="7488832"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3200" dirty="0"/>
              <a:t>Un albañil pone 260 m</a:t>
            </a:r>
            <a:r>
              <a:rPr lang="es-ES" sz="3200" baseline="30000" dirty="0"/>
              <a:t>2</a:t>
            </a:r>
            <a:r>
              <a:rPr lang="es-ES" sz="3200" dirty="0"/>
              <a:t> de baldosa en 5 días trabajando 8 horas al día. Se compromete a poner 500 m</a:t>
            </a:r>
            <a:r>
              <a:rPr lang="es-ES" sz="3200" baseline="30000" dirty="0"/>
              <a:t>2</a:t>
            </a:r>
            <a:r>
              <a:rPr lang="es-ES" sz="3200" dirty="0"/>
              <a:t> de baldosas en 7 días, ¿cuántas horas tendrá́ que trabajar al día?. </a:t>
            </a:r>
            <a:endParaRPr lang="es-ES" sz="4400" dirty="0"/>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4320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5</a:t>
            </a:r>
          </a:p>
        </p:txBody>
      </p:sp>
    </p:spTree>
    <p:extLst>
      <p:ext uri="{BB962C8B-B14F-4D97-AF65-F5344CB8AC3E}">
        <p14:creationId xmlns:p14="http://schemas.microsoft.com/office/powerpoint/2010/main" val="394811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115616" y="1251917"/>
            <a:ext cx="7488832" cy="30469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s-ES" sz="3200" dirty="0"/>
              <a:t>Para calentar 2 litros de agua desde 0 a 20 </a:t>
            </a:r>
            <a:r>
              <a:rPr lang="es-ES" sz="3200" dirty="0" err="1"/>
              <a:t>ºC</a:t>
            </a:r>
            <a:r>
              <a:rPr lang="es-ES" sz="3200" dirty="0"/>
              <a:t> se necesitan 1.000 calorías. Si queremos calentar 3 litros de agua de 10 a 60 </a:t>
            </a:r>
            <a:r>
              <a:rPr lang="es-ES" sz="3200" dirty="0" err="1"/>
              <a:t>ºC</a:t>
            </a:r>
            <a:r>
              <a:rPr lang="es-ES" sz="3200" dirty="0"/>
              <a:t> ¿Cuántas calorías son necesarias?. (Sol: 3750 cal.)</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4320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6</a:t>
            </a:r>
          </a:p>
        </p:txBody>
      </p:sp>
    </p:spTree>
    <p:extLst>
      <p:ext uri="{BB962C8B-B14F-4D97-AF65-F5344CB8AC3E}">
        <p14:creationId xmlns:p14="http://schemas.microsoft.com/office/powerpoint/2010/main" val="265369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115616" y="1251917"/>
            <a:ext cx="7488832" cy="304698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es-ES" sz="3200" dirty="0"/>
              <a:t>Un motor funcionando 10 días y trabajando 8 horas diarias ha originado un gasto de 1.200 euros. ¿Cuánto gastará el motor funcionando 18 días a razón de 9 horas diarias?. (Sol: 2.430 €)</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4320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7</a:t>
            </a:r>
          </a:p>
        </p:txBody>
      </p:sp>
    </p:spTree>
    <p:extLst>
      <p:ext uri="{BB962C8B-B14F-4D97-AF65-F5344CB8AC3E}">
        <p14:creationId xmlns:p14="http://schemas.microsoft.com/office/powerpoint/2010/main" val="267616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115616" y="1251917"/>
            <a:ext cx="7488832"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r>
              <a:rPr lang="es-ES" sz="2800" dirty="0"/>
              <a:t>En un restaurante 113 comensales han consumido 840 yogures durante 20 días. ¿Será suficiente una reserva de 200 yogures para los próximos cinco días en los que se prevé́ una afluencia media de 120 comensales por día?. (Sol: No)</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4320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8</a:t>
            </a:r>
          </a:p>
        </p:txBody>
      </p:sp>
    </p:spTree>
    <p:extLst>
      <p:ext uri="{BB962C8B-B14F-4D97-AF65-F5344CB8AC3E}">
        <p14:creationId xmlns:p14="http://schemas.microsoft.com/office/powerpoint/2010/main" val="2454366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115616" y="1251917"/>
            <a:ext cx="7488832"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S" sz="2800" dirty="0"/>
              <a:t>Ocho bombillas encendidas 4 horas diarias, han consumido 48 kW/h en 30 días. ¿Cuánto consumirán 6 bombillas iguales a las anteriores, encendidas 3 horas diarias, durante 20 días?. (Sol: 18 kW/h)</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4320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9</a:t>
            </a:r>
          </a:p>
        </p:txBody>
      </p:sp>
    </p:spTree>
    <p:extLst>
      <p:ext uri="{BB962C8B-B14F-4D97-AF65-F5344CB8AC3E}">
        <p14:creationId xmlns:p14="http://schemas.microsoft.com/office/powerpoint/2010/main" val="301858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298010" y="1251917"/>
            <a:ext cx="7306438" cy="267765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s-ES" sz="2800" dirty="0"/>
              <a:t>Cinco fuentes abiertas 8 horas y manando 12 l/min de agua llenan un estanque. ¿Cuántas fuentes debemos de abrir para llenar el mismo estanque en 6 horas manando 20 l/min?. (Sol: 4 fuentes) </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10</a:t>
            </a:r>
          </a:p>
        </p:txBody>
      </p:sp>
    </p:spTree>
    <p:extLst>
      <p:ext uri="{BB962C8B-B14F-4D97-AF65-F5344CB8AC3E}">
        <p14:creationId xmlns:p14="http://schemas.microsoft.com/office/powerpoint/2010/main" val="6200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2800" dirty="0"/>
              <a:t>Nueve grifos abiertos 10 horas diarias han consumido una cantidad de agua por valor de 20 €. Averiguar el precio del vertido de 15 grifos abiertos 12 horas durante los mismos días. (Sol: 40 € )</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11</a:t>
            </a:r>
          </a:p>
        </p:txBody>
      </p:sp>
    </p:spTree>
    <p:extLst>
      <p:ext uri="{BB962C8B-B14F-4D97-AF65-F5344CB8AC3E}">
        <p14:creationId xmlns:p14="http://schemas.microsoft.com/office/powerpoint/2010/main" val="283918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267765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s-ES" sz="2800" dirty="0"/>
              <a:t>Para pintar un muro de 8 metros de largo y 2,5 metros de alto necesitamos 2 botes de 1 kilo de pintura. ¿Cuántos botes de 5 kilos se necesitarán para pintar uno de 50 metros de largo y 2 de alto?. (Sol: 2 botes) </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12</a:t>
            </a:r>
          </a:p>
        </p:txBody>
      </p:sp>
    </p:spTree>
    <p:extLst>
      <p:ext uri="{BB962C8B-B14F-4D97-AF65-F5344CB8AC3E}">
        <p14:creationId xmlns:p14="http://schemas.microsoft.com/office/powerpoint/2010/main" val="8138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800" dirty="0"/>
              <a:t>En una cadena de montaje, 17 operarios, trabajando 8 horas al día, ensamblan 850 aparatos de radio a la semana. ¿Cuántas horas diarias deben trabajar la próxima semana, para atender un pedido de 1.000 aparatos, teniendo en cuenta que se añadirá́ un refuerzo de tres trabajadores?. (Sol: 8 horas) </a:t>
            </a:r>
            <a:endParaRPr lang="es-ES" sz="4000" dirty="0"/>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13</a:t>
            </a:r>
          </a:p>
        </p:txBody>
      </p:sp>
    </p:spTree>
    <p:extLst>
      <p:ext uri="{BB962C8B-B14F-4D97-AF65-F5344CB8AC3E}">
        <p14:creationId xmlns:p14="http://schemas.microsoft.com/office/powerpoint/2010/main" val="140334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S" sz="3200" dirty="0"/>
              <a:t>Un ganadero sabe que para alimentar a sus 20 animales durante 30 días necesita 2 toneladas de pienso. ¿Cuántos días le durará la comida si compra 10 animales más y otros 1.500 kilogramos de pienso?. (Sol: 35) </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14</a:t>
            </a:r>
          </a:p>
        </p:txBody>
      </p:sp>
    </p:spTree>
    <p:extLst>
      <p:ext uri="{BB962C8B-B14F-4D97-AF65-F5344CB8AC3E}">
        <p14:creationId xmlns:p14="http://schemas.microsoft.com/office/powerpoint/2010/main" val="183118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Proporcionalidad Simple</a:t>
            </a:r>
          </a:p>
        </p:txBody>
      </p:sp>
      <p:sp>
        <p:nvSpPr>
          <p:cNvPr id="3" name="2 CuadroTexto"/>
          <p:cNvSpPr txBox="1"/>
          <p:nvPr/>
        </p:nvSpPr>
        <p:spPr>
          <a:xfrm>
            <a:off x="785786" y="1252823"/>
            <a:ext cx="6286544" cy="461665"/>
          </a:xfrm>
          <a:prstGeom prst="rect">
            <a:avLst/>
          </a:prstGeom>
          <a:noFill/>
        </p:spPr>
        <p:txBody>
          <a:bodyPr wrap="square" rtlCol="0">
            <a:spAutoFit/>
          </a:bodyPr>
          <a:lstStyle/>
          <a:p>
            <a:r>
              <a:rPr lang="es-ES" sz="2400" b="1" dirty="0"/>
              <a:t>Proporcionalidad Directa</a:t>
            </a:r>
          </a:p>
        </p:txBody>
      </p:sp>
      <p:grpSp>
        <p:nvGrpSpPr>
          <p:cNvPr id="11" name="11 Grupo"/>
          <p:cNvGrpSpPr/>
          <p:nvPr/>
        </p:nvGrpSpPr>
        <p:grpSpPr>
          <a:xfrm>
            <a:off x="1071538" y="1928802"/>
            <a:ext cx="6929486" cy="2714644"/>
            <a:chOff x="857224" y="2214554"/>
            <a:chExt cx="6929486" cy="2714644"/>
          </a:xfrm>
        </p:grpSpPr>
        <p:grpSp>
          <p:nvGrpSpPr>
            <p:cNvPr id="12" name="10 Grupo"/>
            <p:cNvGrpSpPr/>
            <p:nvPr/>
          </p:nvGrpSpPr>
          <p:grpSpPr>
            <a:xfrm>
              <a:off x="857224" y="2214554"/>
              <a:ext cx="6929486" cy="2714644"/>
              <a:chOff x="857224" y="2214554"/>
              <a:chExt cx="6929486" cy="2714644"/>
            </a:xfrm>
          </p:grpSpPr>
          <p:sp>
            <p:nvSpPr>
              <p:cNvPr id="10" name="9 Rectángulo redondeado"/>
              <p:cNvSpPr/>
              <p:nvPr/>
            </p:nvSpPr>
            <p:spPr>
              <a:xfrm>
                <a:off x="857224" y="2214554"/>
                <a:ext cx="6929486" cy="2714644"/>
              </a:xfrm>
              <a:prstGeom prst="roundRect">
                <a:avLst/>
              </a:prstGeom>
              <a:solidFill>
                <a:schemeClr val="accent2">
                  <a:lumMod val="20000"/>
                  <a:lumOff val="80000"/>
                </a:scheme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1214414" y="2500306"/>
                <a:ext cx="2933816" cy="461665"/>
              </a:xfrm>
              <a:prstGeom prst="rect">
                <a:avLst/>
              </a:prstGeom>
              <a:noFill/>
            </p:spPr>
            <p:txBody>
              <a:bodyPr wrap="none" rtlCol="0">
                <a:spAutoFit/>
              </a:bodyPr>
              <a:lstStyle/>
              <a:p>
                <a:r>
                  <a:rPr lang="es-ES" sz="2400" b="1" u="sng" dirty="0"/>
                  <a:t>Magnitud 1</a:t>
                </a:r>
                <a:r>
                  <a:rPr lang="es-ES" sz="2400" b="1" dirty="0"/>
                  <a:t>  (+)</a:t>
                </a:r>
                <a:endParaRPr lang="es-ES" sz="2400" b="1" u="sng" dirty="0"/>
              </a:p>
            </p:txBody>
          </p:sp>
          <p:sp>
            <p:nvSpPr>
              <p:cNvPr id="5" name="4 CuadroTexto"/>
              <p:cNvSpPr txBox="1"/>
              <p:nvPr/>
            </p:nvSpPr>
            <p:spPr>
              <a:xfrm>
                <a:off x="4594047" y="2500306"/>
                <a:ext cx="2933816" cy="461665"/>
              </a:xfrm>
              <a:prstGeom prst="rect">
                <a:avLst/>
              </a:prstGeom>
              <a:noFill/>
            </p:spPr>
            <p:txBody>
              <a:bodyPr wrap="none" rtlCol="0">
                <a:spAutoFit/>
              </a:bodyPr>
              <a:lstStyle/>
              <a:p>
                <a:r>
                  <a:rPr lang="es-ES" sz="2400" b="1" u="sng" dirty="0"/>
                  <a:t>Magnitud 2</a:t>
                </a:r>
                <a:r>
                  <a:rPr lang="es-ES" sz="2400" b="1" dirty="0"/>
                  <a:t>  (+)</a:t>
                </a:r>
                <a:endParaRPr lang="es-ES" sz="2400" b="1" u="sng" dirty="0"/>
              </a:p>
            </p:txBody>
          </p:sp>
        </p:grpSp>
        <p:sp>
          <p:nvSpPr>
            <p:cNvPr id="6" name="5 CuadroTexto"/>
            <p:cNvSpPr txBox="1"/>
            <p:nvPr/>
          </p:nvSpPr>
          <p:spPr>
            <a:xfrm>
              <a:off x="1928794" y="3139859"/>
              <a:ext cx="543739" cy="646331"/>
            </a:xfrm>
            <a:prstGeom prst="rect">
              <a:avLst/>
            </a:prstGeom>
            <a:noFill/>
          </p:spPr>
          <p:txBody>
            <a:bodyPr wrap="none" rtlCol="0">
              <a:spAutoFit/>
            </a:bodyPr>
            <a:lstStyle/>
            <a:p>
              <a:r>
                <a:rPr lang="es-ES" sz="3600" b="1" dirty="0"/>
                <a:t>A</a:t>
              </a:r>
            </a:p>
          </p:txBody>
        </p:sp>
        <p:sp>
          <p:nvSpPr>
            <p:cNvPr id="7" name="6 CuadroTexto"/>
            <p:cNvSpPr txBox="1"/>
            <p:nvPr/>
          </p:nvSpPr>
          <p:spPr>
            <a:xfrm>
              <a:off x="5679350" y="3143248"/>
              <a:ext cx="535724" cy="646331"/>
            </a:xfrm>
            <a:prstGeom prst="rect">
              <a:avLst/>
            </a:prstGeom>
            <a:noFill/>
          </p:spPr>
          <p:txBody>
            <a:bodyPr wrap="none" rtlCol="0">
              <a:spAutoFit/>
            </a:bodyPr>
            <a:lstStyle/>
            <a:p>
              <a:r>
                <a:rPr lang="es-ES" sz="3600" b="1" dirty="0"/>
                <a:t>B</a:t>
              </a:r>
            </a:p>
          </p:txBody>
        </p:sp>
        <p:sp>
          <p:nvSpPr>
            <p:cNvPr id="8" name="7 CuadroTexto"/>
            <p:cNvSpPr txBox="1"/>
            <p:nvPr/>
          </p:nvSpPr>
          <p:spPr>
            <a:xfrm>
              <a:off x="1928794" y="3854239"/>
              <a:ext cx="518091" cy="646331"/>
            </a:xfrm>
            <a:prstGeom prst="rect">
              <a:avLst/>
            </a:prstGeom>
            <a:noFill/>
          </p:spPr>
          <p:txBody>
            <a:bodyPr wrap="none" rtlCol="0">
              <a:spAutoFit/>
            </a:bodyPr>
            <a:lstStyle/>
            <a:p>
              <a:r>
                <a:rPr lang="es-ES" sz="3600" b="1" dirty="0"/>
                <a:t>C</a:t>
              </a:r>
            </a:p>
          </p:txBody>
        </p:sp>
        <p:sp>
          <p:nvSpPr>
            <p:cNvPr id="9" name="8 CuadroTexto"/>
            <p:cNvSpPr txBox="1"/>
            <p:nvPr/>
          </p:nvSpPr>
          <p:spPr>
            <a:xfrm>
              <a:off x="5715008" y="3854239"/>
              <a:ext cx="1180131" cy="646331"/>
            </a:xfrm>
            <a:prstGeom prst="rect">
              <a:avLst/>
            </a:prstGeom>
            <a:noFill/>
          </p:spPr>
          <p:txBody>
            <a:bodyPr wrap="none" rtlCol="0">
              <a:spAutoFit/>
            </a:bodyPr>
            <a:lstStyle/>
            <a:p>
              <a:r>
                <a:rPr lang="es-ES" sz="3600" b="1" dirty="0"/>
                <a:t>x=?</a:t>
              </a:r>
            </a:p>
          </p:txBody>
        </p:sp>
      </p:gr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7" name="Picture 3"/>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428860" y="5072074"/>
            <a:ext cx="4035688" cy="1157293"/>
          </a:xfrm>
          <a:prstGeom prst="rect">
            <a:avLst/>
          </a:prstGeom>
          <a:noFill/>
        </p:spPr>
      </p:pic>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S" sz="3600" dirty="0"/>
              <a:t>Para pintar un muro de 6 metros de largo y 3 metros de alto necesitamos 5 botes de 2 kilos de pintura. ¿Cuántos botes de 5 kilos se necesitarán para pintar uno de 50 metros de largo y 2 de alto?. </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15</a:t>
            </a:r>
          </a:p>
        </p:txBody>
      </p:sp>
    </p:spTree>
    <p:extLst>
      <p:ext uri="{BB962C8B-B14F-4D97-AF65-F5344CB8AC3E}">
        <p14:creationId xmlns:p14="http://schemas.microsoft.com/office/powerpoint/2010/main" val="414035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Repartos Directamente Proporcionales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pic>
        <p:nvPicPr>
          <p:cNvPr id="9219" name="Picture 3"/>
          <p:cNvPicPr>
            <a:picLocks noChangeAspect="1" noChangeArrowheads="1"/>
          </p:cNvPicPr>
          <p:nvPr/>
        </p:nvPicPr>
        <p:blipFill>
          <a:blip r:embed="rId2"/>
          <a:srcRect/>
          <a:stretch>
            <a:fillRect/>
          </a:stretch>
        </p:blipFill>
        <p:spPr bwMode="auto">
          <a:xfrm>
            <a:off x="571472" y="2071678"/>
            <a:ext cx="7979164" cy="1785950"/>
          </a:xfrm>
          <a:prstGeom prst="rect">
            <a:avLst/>
          </a:prstGeom>
          <a:noFill/>
          <a:ln w="9525">
            <a:noFill/>
            <a:miter lim="800000"/>
            <a:headEnd/>
            <a:tailEnd/>
          </a:ln>
          <a:effectLst/>
        </p:spPr>
      </p:pic>
      <p:sp>
        <p:nvSpPr>
          <p:cNvPr id="8" name="7 CuadroTexto"/>
          <p:cNvSpPr txBox="1"/>
          <p:nvPr/>
        </p:nvSpPr>
        <p:spPr>
          <a:xfrm>
            <a:off x="642910" y="1142984"/>
            <a:ext cx="785818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400" dirty="0"/>
              <a:t>Sumar las partes a repartir y calcular la fracción que representa cada parte. (a/(</a:t>
            </a:r>
            <a:r>
              <a:rPr lang="es-ES" sz="2400" dirty="0" err="1"/>
              <a:t>a+b+c</a:t>
            </a:r>
            <a:r>
              <a:rPr lang="es-ES" sz="2400" dirty="0"/>
              <a:t>) de 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Pedro, Alberto y María tenían, respectivamente, 5, 3 y 2 euros. Juntaron su dinero y compraron 500 folios. ¿Cuántos folios recibe cada uno?. (Sol: Pedro 250, Alberto 150 y María 100 folios)</a:t>
            </a:r>
            <a:endParaRPr lang="es-ES" sz="4800" dirty="0"/>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16</a:t>
            </a:r>
          </a:p>
        </p:txBody>
      </p:sp>
    </p:spTree>
    <p:extLst>
      <p:ext uri="{BB962C8B-B14F-4D97-AF65-F5344CB8AC3E}">
        <p14:creationId xmlns:p14="http://schemas.microsoft.com/office/powerpoint/2010/main" val="2687024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35394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S" sz="3200" dirty="0"/>
              <a:t>En una campaña de recogida de pilas para reciclar, Yolanda lleva 7 pilas, Miriam 11 y Juan 12. Si como premio ganan 60 bolígrafos, ¿cómo se los repartirán?. (Sol: Yolanda 14, Miriam 22 y Juan 24 bolígrafos)</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17</a:t>
            </a:r>
          </a:p>
        </p:txBody>
      </p:sp>
    </p:spTree>
    <p:extLst>
      <p:ext uri="{BB962C8B-B14F-4D97-AF65-F5344CB8AC3E}">
        <p14:creationId xmlns:p14="http://schemas.microsoft.com/office/powerpoint/2010/main" val="142415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35394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Un padre reparte 700 € en partes directamente proporcionales a sus edades: Miguel de 8 años, Fátima de 12 años y Lucía de 15 años. ¿Cuánto recibirá́ cada hijo?. (Sol: Miguel 160, Fátima 240 y Lucía 300 €)</a:t>
            </a:r>
            <a:endParaRPr lang="es-ES" sz="4800" dirty="0"/>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18</a:t>
            </a:r>
          </a:p>
        </p:txBody>
      </p:sp>
    </p:spTree>
    <p:extLst>
      <p:ext uri="{BB962C8B-B14F-4D97-AF65-F5344CB8AC3E}">
        <p14:creationId xmlns:p14="http://schemas.microsoft.com/office/powerpoint/2010/main" val="1743693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Tres amigos reciben 450 € por hacer de canguro. Rafa trabajó 3 días, Marina 5 días y Alfredo 7 días. ¿Cuánto le corresponde a cada uno?. (Sol: Rafa 90, Marina 150 y Alfredo 210 €)</a:t>
            </a:r>
            <a:endParaRPr lang="es-ES" sz="4800" dirty="0"/>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19</a:t>
            </a:r>
          </a:p>
        </p:txBody>
      </p:sp>
    </p:spTree>
    <p:extLst>
      <p:ext uri="{BB962C8B-B14F-4D97-AF65-F5344CB8AC3E}">
        <p14:creationId xmlns:p14="http://schemas.microsoft.com/office/powerpoint/2010/main" val="4242972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35394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S" sz="3200" dirty="0"/>
              <a:t>Dos socios montan una empresa. El socio A puso 2 millones de euros y el socio B puso 5 millones. Al año han obtenido 28.000 € de beneficios. ¿Cuánto le corresponde a cada uno?. (Sol: El A 8.000 y el B 20.000 €)</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20</a:t>
            </a:r>
          </a:p>
        </p:txBody>
      </p:sp>
    </p:spTree>
    <p:extLst>
      <p:ext uri="{BB962C8B-B14F-4D97-AF65-F5344CB8AC3E}">
        <p14:creationId xmlns:p14="http://schemas.microsoft.com/office/powerpoint/2010/main" val="334540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S" sz="3200" dirty="0"/>
              <a:t>Se reparte dinero en proporción a 5, 10 y 13; al menor le corresponden 2500 €. ¿Cuánto corresponde a los otros dos? Sol: 5.000 y 6.500 € </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21</a:t>
            </a:r>
          </a:p>
        </p:txBody>
      </p:sp>
    </p:spTree>
    <p:extLst>
      <p:ext uri="{BB962C8B-B14F-4D97-AF65-F5344CB8AC3E}">
        <p14:creationId xmlns:p14="http://schemas.microsoft.com/office/powerpoint/2010/main" val="2628029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34163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S" sz="3600" dirty="0"/>
              <a:t>¿Cómo se podrían repartir 2310€ entre 3 hermanos de forma que al mayor le corresponda la mitad que al menor y a este, el triple que al mediano?</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22</a:t>
            </a:r>
          </a:p>
        </p:txBody>
      </p:sp>
    </p:spTree>
    <p:extLst>
      <p:ext uri="{BB962C8B-B14F-4D97-AF65-F5344CB8AC3E}">
        <p14:creationId xmlns:p14="http://schemas.microsoft.com/office/powerpoint/2010/main" val="365212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Repartos Inversamente Proporcionales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pic>
        <p:nvPicPr>
          <p:cNvPr id="11267" name="Picture 3"/>
          <p:cNvPicPr>
            <a:picLocks noChangeAspect="1" noChangeArrowheads="1"/>
          </p:cNvPicPr>
          <p:nvPr/>
        </p:nvPicPr>
        <p:blipFill>
          <a:blip r:embed="rId2"/>
          <a:srcRect/>
          <a:stretch>
            <a:fillRect/>
          </a:stretch>
        </p:blipFill>
        <p:spPr bwMode="auto">
          <a:xfrm>
            <a:off x="500034" y="3214686"/>
            <a:ext cx="8112721" cy="1500198"/>
          </a:xfrm>
          <a:prstGeom prst="rect">
            <a:avLst/>
          </a:prstGeom>
          <a:noFill/>
          <a:ln w="9525">
            <a:noFill/>
            <a:miter lim="800000"/>
            <a:headEnd/>
            <a:tailEnd/>
          </a:ln>
          <a:effectLst/>
        </p:spPr>
      </p:pic>
      <p:sp>
        <p:nvSpPr>
          <p:cNvPr id="8" name="7 CuadroTexto"/>
          <p:cNvSpPr txBox="1"/>
          <p:nvPr/>
        </p:nvSpPr>
        <p:spPr>
          <a:xfrm>
            <a:off x="642910" y="1142984"/>
            <a:ext cx="785818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400" dirty="0"/>
              <a:t>Si hay que hacer un reparto inversamente proporcional a “a, b y c”, hacer un reparto directamente proporcional a “1/a , 1/b y 1/c”</a:t>
            </a:r>
          </a:p>
          <a:p>
            <a:pPr algn="just"/>
            <a:endParaRPr lang="es-ES" sz="2400" dirty="0"/>
          </a:p>
          <a:p>
            <a:pPr algn="just"/>
            <a:r>
              <a:rPr lang="es-ES" sz="2400" dirty="0"/>
              <a:t>(1/a)/(1/a+1/b+1/c) de N ,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Proporcionalidad Simple</a:t>
            </a:r>
          </a:p>
        </p:txBody>
      </p:sp>
      <p:sp>
        <p:nvSpPr>
          <p:cNvPr id="3" name="2 CuadroTexto"/>
          <p:cNvSpPr txBox="1"/>
          <p:nvPr/>
        </p:nvSpPr>
        <p:spPr>
          <a:xfrm>
            <a:off x="785786" y="1252823"/>
            <a:ext cx="6286544" cy="461665"/>
          </a:xfrm>
          <a:prstGeom prst="rect">
            <a:avLst/>
          </a:prstGeom>
          <a:noFill/>
        </p:spPr>
        <p:txBody>
          <a:bodyPr wrap="square" rtlCol="0">
            <a:spAutoFit/>
          </a:bodyPr>
          <a:lstStyle/>
          <a:p>
            <a:r>
              <a:rPr lang="es-ES" sz="2400" b="1" dirty="0"/>
              <a:t>Proporcionalidad Inversa</a:t>
            </a:r>
          </a:p>
        </p:txBody>
      </p:sp>
      <p:grpSp>
        <p:nvGrpSpPr>
          <p:cNvPr id="11" name="11 Grupo"/>
          <p:cNvGrpSpPr/>
          <p:nvPr/>
        </p:nvGrpSpPr>
        <p:grpSpPr>
          <a:xfrm>
            <a:off x="1071538" y="1928802"/>
            <a:ext cx="6929486" cy="2714644"/>
            <a:chOff x="857224" y="2214554"/>
            <a:chExt cx="6929486" cy="2714644"/>
          </a:xfrm>
        </p:grpSpPr>
        <p:grpSp>
          <p:nvGrpSpPr>
            <p:cNvPr id="12" name="10 Grupo"/>
            <p:cNvGrpSpPr/>
            <p:nvPr/>
          </p:nvGrpSpPr>
          <p:grpSpPr>
            <a:xfrm>
              <a:off x="857224" y="2214554"/>
              <a:ext cx="6929486" cy="2714644"/>
              <a:chOff x="857224" y="2214554"/>
              <a:chExt cx="6929486" cy="2714644"/>
            </a:xfrm>
          </p:grpSpPr>
          <p:sp>
            <p:nvSpPr>
              <p:cNvPr id="10" name="9 Rectángulo redondeado"/>
              <p:cNvSpPr/>
              <p:nvPr/>
            </p:nvSpPr>
            <p:spPr>
              <a:xfrm>
                <a:off x="857224" y="2214554"/>
                <a:ext cx="6929486" cy="2714644"/>
              </a:xfrm>
              <a:prstGeom prst="roundRect">
                <a:avLst/>
              </a:prstGeom>
              <a:solidFill>
                <a:schemeClr val="accent2">
                  <a:lumMod val="20000"/>
                  <a:lumOff val="80000"/>
                </a:scheme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1214414" y="2500306"/>
                <a:ext cx="2933816" cy="461665"/>
              </a:xfrm>
              <a:prstGeom prst="rect">
                <a:avLst/>
              </a:prstGeom>
              <a:noFill/>
            </p:spPr>
            <p:txBody>
              <a:bodyPr wrap="none" rtlCol="0">
                <a:spAutoFit/>
              </a:bodyPr>
              <a:lstStyle/>
              <a:p>
                <a:r>
                  <a:rPr lang="es-ES" sz="2400" b="1" u="sng" dirty="0"/>
                  <a:t>Magnitud 1</a:t>
                </a:r>
                <a:r>
                  <a:rPr lang="es-ES" sz="2400" b="1" dirty="0"/>
                  <a:t>  (+)</a:t>
                </a:r>
                <a:endParaRPr lang="es-ES" sz="2400" b="1" u="sng" dirty="0"/>
              </a:p>
            </p:txBody>
          </p:sp>
          <p:sp>
            <p:nvSpPr>
              <p:cNvPr id="5" name="4 CuadroTexto"/>
              <p:cNvSpPr txBox="1"/>
              <p:nvPr/>
            </p:nvSpPr>
            <p:spPr>
              <a:xfrm>
                <a:off x="4594047" y="2500306"/>
                <a:ext cx="2813591" cy="461665"/>
              </a:xfrm>
              <a:prstGeom prst="rect">
                <a:avLst/>
              </a:prstGeom>
              <a:noFill/>
            </p:spPr>
            <p:txBody>
              <a:bodyPr wrap="none" rtlCol="0">
                <a:spAutoFit/>
              </a:bodyPr>
              <a:lstStyle/>
              <a:p>
                <a:r>
                  <a:rPr lang="es-ES" sz="2400" b="1" u="sng" dirty="0"/>
                  <a:t>Magnitud 2</a:t>
                </a:r>
                <a:r>
                  <a:rPr lang="es-ES" sz="2400" b="1" dirty="0"/>
                  <a:t>  (-)</a:t>
                </a:r>
                <a:endParaRPr lang="es-ES" sz="2400" b="1" u="sng" dirty="0"/>
              </a:p>
            </p:txBody>
          </p:sp>
        </p:grpSp>
        <p:sp>
          <p:nvSpPr>
            <p:cNvPr id="6" name="5 CuadroTexto"/>
            <p:cNvSpPr txBox="1"/>
            <p:nvPr/>
          </p:nvSpPr>
          <p:spPr>
            <a:xfrm>
              <a:off x="1928794" y="3139859"/>
              <a:ext cx="543739" cy="646331"/>
            </a:xfrm>
            <a:prstGeom prst="rect">
              <a:avLst/>
            </a:prstGeom>
            <a:noFill/>
          </p:spPr>
          <p:txBody>
            <a:bodyPr wrap="none" rtlCol="0">
              <a:spAutoFit/>
            </a:bodyPr>
            <a:lstStyle/>
            <a:p>
              <a:r>
                <a:rPr lang="es-ES" sz="3600" b="1" dirty="0"/>
                <a:t>A</a:t>
              </a:r>
            </a:p>
          </p:txBody>
        </p:sp>
        <p:sp>
          <p:nvSpPr>
            <p:cNvPr id="7" name="6 CuadroTexto"/>
            <p:cNvSpPr txBox="1"/>
            <p:nvPr/>
          </p:nvSpPr>
          <p:spPr>
            <a:xfrm>
              <a:off x="5679350" y="3143248"/>
              <a:ext cx="535724" cy="646331"/>
            </a:xfrm>
            <a:prstGeom prst="rect">
              <a:avLst/>
            </a:prstGeom>
            <a:noFill/>
          </p:spPr>
          <p:txBody>
            <a:bodyPr wrap="none" rtlCol="0">
              <a:spAutoFit/>
            </a:bodyPr>
            <a:lstStyle/>
            <a:p>
              <a:r>
                <a:rPr lang="es-ES" sz="3600" b="1" dirty="0"/>
                <a:t>B</a:t>
              </a:r>
            </a:p>
          </p:txBody>
        </p:sp>
        <p:sp>
          <p:nvSpPr>
            <p:cNvPr id="8" name="7 CuadroTexto"/>
            <p:cNvSpPr txBox="1"/>
            <p:nvPr/>
          </p:nvSpPr>
          <p:spPr>
            <a:xfrm>
              <a:off x="1928794" y="3854239"/>
              <a:ext cx="518091" cy="646331"/>
            </a:xfrm>
            <a:prstGeom prst="rect">
              <a:avLst/>
            </a:prstGeom>
            <a:noFill/>
          </p:spPr>
          <p:txBody>
            <a:bodyPr wrap="none" rtlCol="0">
              <a:spAutoFit/>
            </a:bodyPr>
            <a:lstStyle/>
            <a:p>
              <a:r>
                <a:rPr lang="es-ES" sz="3600" b="1" dirty="0"/>
                <a:t>C</a:t>
              </a:r>
            </a:p>
          </p:txBody>
        </p:sp>
        <p:sp>
          <p:nvSpPr>
            <p:cNvPr id="9" name="8 CuadroTexto"/>
            <p:cNvSpPr txBox="1"/>
            <p:nvPr/>
          </p:nvSpPr>
          <p:spPr>
            <a:xfrm>
              <a:off x="5715008" y="3854239"/>
              <a:ext cx="1180131" cy="646331"/>
            </a:xfrm>
            <a:prstGeom prst="rect">
              <a:avLst/>
            </a:prstGeom>
            <a:noFill/>
          </p:spPr>
          <p:txBody>
            <a:bodyPr wrap="none" rtlCol="0">
              <a:spAutoFit/>
            </a:bodyPr>
            <a:lstStyle/>
            <a:p>
              <a:r>
                <a:rPr lang="es-ES" sz="3600" b="1" dirty="0"/>
                <a:t>x=?</a:t>
              </a:r>
            </a:p>
          </p:txBody>
        </p:sp>
      </p:gr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7409" name="Picture 1"/>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393700" y="4914913"/>
            <a:ext cx="4035688" cy="1157293"/>
          </a:xfrm>
          <a:prstGeom prst="rect">
            <a:avLst/>
          </a:prstGeom>
          <a:noFill/>
        </p:spPr>
      </p:pic>
      <p:sp>
        <p:nvSpPr>
          <p:cNvPr id="17411" name="Rectangle 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7409"/>
                                        </p:tgtEl>
                                        <p:attrNameLst>
                                          <p:attrName>style.visibility</p:attrName>
                                        </p:attrNameLst>
                                      </p:cBhvr>
                                      <p:to>
                                        <p:strVal val="visible"/>
                                      </p:to>
                                    </p:set>
                                    <p:animEffect transition="in" filter="fade">
                                      <p:cBhvr>
                                        <p:cTn id="14" dur="20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600" dirty="0"/>
              <a:t>Quiero repartir un beneficio de 1100€ en partes inversamente proporcionales a los días que han faltado 2 trabajadores que ha sido 3 y 4 días respectivamente. ¿Cuánto corresponde a cada uno?</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23</a:t>
            </a:r>
          </a:p>
        </p:txBody>
      </p:sp>
    </p:spTree>
    <p:extLst>
      <p:ext uri="{BB962C8B-B14F-4D97-AF65-F5344CB8AC3E}">
        <p14:creationId xmlns:p14="http://schemas.microsoft.com/office/powerpoint/2010/main" val="4285324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331640" y="1251917"/>
            <a:ext cx="7272808" cy="35394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S" sz="3200" dirty="0"/>
              <a:t>Tres camareros se reparten 295€ de propinas en partes inversamente proporcionales a los días que faltaron a trabajar que fueron 2, 5 y 7 días respectivamente. ¿Cuánto le corresponde a cada uno?</a:t>
            </a:r>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24</a:t>
            </a:r>
          </a:p>
        </p:txBody>
      </p:sp>
    </p:spTree>
    <p:extLst>
      <p:ext uri="{BB962C8B-B14F-4D97-AF65-F5344CB8AC3E}">
        <p14:creationId xmlns:p14="http://schemas.microsoft.com/office/powerpoint/2010/main" val="1127272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mezclas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ángulo 7">
            <a:extLst>
              <a:ext uri="{FF2B5EF4-FFF2-40B4-BE49-F238E27FC236}">
                <a16:creationId xmlns:a16="http://schemas.microsoft.com/office/drawing/2014/main" id="{6DD09D12-E947-454E-9809-18A92572F72D}"/>
              </a:ext>
            </a:extLst>
          </p:cNvPr>
          <p:cNvSpPr/>
          <p:nvPr/>
        </p:nvSpPr>
        <p:spPr>
          <a:xfrm>
            <a:off x="1331640" y="1251917"/>
            <a:ext cx="7272808"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S" sz="3600" dirty="0"/>
              <a:t>Si mezclamos 40 kg de café de 6,80€/kg con 25 kg de otro café de 4,50€/kg. ¿A qué precio resultará el kg de mezcla?.</a:t>
            </a:r>
          </a:p>
        </p:txBody>
      </p:sp>
      <p:sp>
        <p:nvSpPr>
          <p:cNvPr id="9" name="CuadroTexto 8">
            <a:extLst>
              <a:ext uri="{FF2B5EF4-FFF2-40B4-BE49-F238E27FC236}">
                <a16:creationId xmlns:a16="http://schemas.microsoft.com/office/drawing/2014/main" id="{612FB9A1-1DCA-7C45-8870-9300548DAEE1}"/>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25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mezclas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ángulo 7">
            <a:extLst>
              <a:ext uri="{FF2B5EF4-FFF2-40B4-BE49-F238E27FC236}">
                <a16:creationId xmlns:a16="http://schemas.microsoft.com/office/drawing/2014/main" id="{6DD09D12-E947-454E-9809-18A92572F72D}"/>
              </a:ext>
            </a:extLst>
          </p:cNvPr>
          <p:cNvSpPr/>
          <p:nvPr/>
        </p:nvSpPr>
        <p:spPr>
          <a:xfrm>
            <a:off x="1331640" y="1251917"/>
            <a:ext cx="7272808"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S" sz="3200" dirty="0"/>
              <a:t>Si un joyero mezcla 3 lingotes: uno de 30 kg con 68,3% de oro, otro de 10 kg con 82,15% de oro y otro de 15 kg de oro puro. Hallar el porcentaje de oro que tendrá la mezcla.</a:t>
            </a:r>
          </a:p>
        </p:txBody>
      </p:sp>
      <p:sp>
        <p:nvSpPr>
          <p:cNvPr id="9" name="CuadroTexto 8">
            <a:extLst>
              <a:ext uri="{FF2B5EF4-FFF2-40B4-BE49-F238E27FC236}">
                <a16:creationId xmlns:a16="http://schemas.microsoft.com/office/drawing/2014/main" id="{612FB9A1-1DCA-7C45-8870-9300548DAEE1}"/>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26</a:t>
            </a:r>
          </a:p>
        </p:txBody>
      </p:sp>
    </p:spTree>
    <p:extLst>
      <p:ext uri="{BB962C8B-B14F-4D97-AF65-F5344CB8AC3E}">
        <p14:creationId xmlns:p14="http://schemas.microsoft.com/office/powerpoint/2010/main" val="3950305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mezclas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ángulo 7">
            <a:extLst>
              <a:ext uri="{FF2B5EF4-FFF2-40B4-BE49-F238E27FC236}">
                <a16:creationId xmlns:a16="http://schemas.microsoft.com/office/drawing/2014/main" id="{6DD09D12-E947-454E-9809-18A92572F72D}"/>
              </a:ext>
            </a:extLst>
          </p:cNvPr>
          <p:cNvSpPr/>
          <p:nvPr/>
        </p:nvSpPr>
        <p:spPr>
          <a:xfrm>
            <a:off x="1331640" y="1251917"/>
            <a:ext cx="727280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S" sz="3200" dirty="0"/>
              <a:t>Un litro de agua pesa 999,2 g y un litro de alcohol 749,7 g. ¿Qué pesará un litro de disolución al mezclar 3 litros de agua con 7 litros de alcohol?.</a:t>
            </a:r>
          </a:p>
        </p:txBody>
      </p:sp>
      <p:sp>
        <p:nvSpPr>
          <p:cNvPr id="9" name="CuadroTexto 8">
            <a:extLst>
              <a:ext uri="{FF2B5EF4-FFF2-40B4-BE49-F238E27FC236}">
                <a16:creationId xmlns:a16="http://schemas.microsoft.com/office/drawing/2014/main" id="{612FB9A1-1DCA-7C45-8870-9300548DAEE1}"/>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27</a:t>
            </a:r>
          </a:p>
        </p:txBody>
      </p:sp>
    </p:spTree>
    <p:extLst>
      <p:ext uri="{BB962C8B-B14F-4D97-AF65-F5344CB8AC3E}">
        <p14:creationId xmlns:p14="http://schemas.microsoft.com/office/powerpoint/2010/main" val="3850910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mezclas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ángulo 7">
            <a:extLst>
              <a:ext uri="{FF2B5EF4-FFF2-40B4-BE49-F238E27FC236}">
                <a16:creationId xmlns:a16="http://schemas.microsoft.com/office/drawing/2014/main" id="{6DD09D12-E947-454E-9809-18A92572F72D}"/>
              </a:ext>
            </a:extLst>
          </p:cNvPr>
          <p:cNvSpPr/>
          <p:nvPr/>
        </p:nvSpPr>
        <p:spPr>
          <a:xfrm>
            <a:off x="1331640" y="1251917"/>
            <a:ext cx="7272808"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r>
              <a:rPr lang="es-ES" sz="3600" dirty="0"/>
              <a:t>Un joyero quiere fundir un lingote de 3kg de oro de ley 0,80 con 4 kg de oro de ley de 0,95. ¿Cuál es la ley del lingote resultante?</a:t>
            </a:r>
          </a:p>
        </p:txBody>
      </p:sp>
      <p:sp>
        <p:nvSpPr>
          <p:cNvPr id="9" name="CuadroTexto 8">
            <a:extLst>
              <a:ext uri="{FF2B5EF4-FFF2-40B4-BE49-F238E27FC236}">
                <a16:creationId xmlns:a16="http://schemas.microsoft.com/office/drawing/2014/main" id="{612FB9A1-1DCA-7C45-8870-9300548DAEE1}"/>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28</a:t>
            </a:r>
          </a:p>
        </p:txBody>
      </p:sp>
    </p:spTree>
    <p:extLst>
      <p:ext uri="{BB962C8B-B14F-4D97-AF65-F5344CB8AC3E}">
        <p14:creationId xmlns:p14="http://schemas.microsoft.com/office/powerpoint/2010/main" val="3692922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r>
              <a:rPr lang="es-ES" sz="2400" b="1" dirty="0">
                <a:solidFill>
                  <a:schemeClr val="accent1">
                    <a:lumMod val="50000"/>
                  </a:schemeClr>
                </a:solidFill>
              </a:rPr>
              <a:t>     Problemas de móviles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Rectángulo redondeado"/>
          <p:cNvSpPr/>
          <p:nvPr/>
        </p:nvSpPr>
        <p:spPr>
          <a:xfrm>
            <a:off x="5652120" y="609881"/>
            <a:ext cx="2571768" cy="10189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4000" b="1" dirty="0"/>
              <a:t>E=V*T</a:t>
            </a:r>
          </a:p>
        </p:txBody>
      </p:sp>
      <p:pic>
        <p:nvPicPr>
          <p:cNvPr id="4" name="Imagen 3">
            <a:extLst>
              <a:ext uri="{FF2B5EF4-FFF2-40B4-BE49-F238E27FC236}">
                <a16:creationId xmlns:a16="http://schemas.microsoft.com/office/drawing/2014/main" id="{3AEB15D4-94B8-8EEF-1843-D98B64E71DC5}"/>
              </a:ext>
            </a:extLst>
          </p:cNvPr>
          <p:cNvPicPr>
            <a:picLocks noChangeAspect="1"/>
          </p:cNvPicPr>
          <p:nvPr/>
        </p:nvPicPr>
        <p:blipFill>
          <a:blip r:embed="rId2"/>
          <a:stretch>
            <a:fillRect/>
          </a:stretch>
        </p:blipFill>
        <p:spPr>
          <a:xfrm>
            <a:off x="593812" y="1781481"/>
            <a:ext cx="7956376" cy="4186107"/>
          </a:xfrm>
          <a:prstGeom prst="rect">
            <a:avLst/>
          </a:prstGeom>
          <a:ln>
            <a:solidFill>
              <a:schemeClr val="accent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r>
              <a:rPr lang="es-ES" sz="2400" b="1" dirty="0">
                <a:solidFill>
                  <a:schemeClr val="accent1">
                    <a:lumMod val="50000"/>
                  </a:schemeClr>
                </a:solidFill>
              </a:rPr>
              <a:t>     Problemas de móviles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Rectángulo redondeado"/>
          <p:cNvSpPr/>
          <p:nvPr/>
        </p:nvSpPr>
        <p:spPr>
          <a:xfrm>
            <a:off x="5652120" y="609881"/>
            <a:ext cx="2571768" cy="10189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4000" b="1" dirty="0"/>
              <a:t>E=V*T</a:t>
            </a:r>
          </a:p>
        </p:txBody>
      </p:sp>
      <p:pic>
        <p:nvPicPr>
          <p:cNvPr id="3" name="Imagen 2">
            <a:extLst>
              <a:ext uri="{FF2B5EF4-FFF2-40B4-BE49-F238E27FC236}">
                <a16:creationId xmlns:a16="http://schemas.microsoft.com/office/drawing/2014/main" id="{ED13F3B2-B3F3-AE95-E954-D3A47E1C052E}"/>
              </a:ext>
            </a:extLst>
          </p:cNvPr>
          <p:cNvPicPr>
            <a:picLocks noChangeAspect="1"/>
          </p:cNvPicPr>
          <p:nvPr/>
        </p:nvPicPr>
        <p:blipFill>
          <a:blip r:embed="rId2"/>
          <a:stretch>
            <a:fillRect/>
          </a:stretch>
        </p:blipFill>
        <p:spPr>
          <a:xfrm>
            <a:off x="629816" y="1834652"/>
            <a:ext cx="7884368" cy="3635570"/>
          </a:xfrm>
          <a:prstGeom prst="rect">
            <a:avLst/>
          </a:prstGeom>
        </p:spPr>
      </p:pic>
    </p:spTree>
    <p:extLst>
      <p:ext uri="{BB962C8B-B14F-4D97-AF65-F5344CB8AC3E}">
        <p14:creationId xmlns:p14="http://schemas.microsoft.com/office/powerpoint/2010/main" val="4087743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móviles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642911" y="1357298"/>
            <a:ext cx="3929090" cy="2240686"/>
          </a:xfrm>
          <a:prstGeom prst="rect">
            <a:avLst/>
          </a:prstGeom>
          <a:ln>
            <a:noFill/>
          </a:ln>
          <a:effectLst>
            <a:outerShdw blurRad="292100" dist="139700" dir="2700000" algn="tl" rotWithShape="0">
              <a:srgbClr val="333333">
                <a:alpha val="65000"/>
              </a:srgbClr>
            </a:outerShdw>
          </a:effectLst>
        </p:spPr>
      </p:pic>
      <p:sp>
        <p:nvSpPr>
          <p:cNvPr id="7" name="6 Cerrar llave"/>
          <p:cNvSpPr/>
          <p:nvPr/>
        </p:nvSpPr>
        <p:spPr>
          <a:xfrm>
            <a:off x="4857752" y="1214422"/>
            <a:ext cx="714380" cy="51435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7 Rectángulo redondeado"/>
          <p:cNvSpPr/>
          <p:nvPr/>
        </p:nvSpPr>
        <p:spPr>
          <a:xfrm>
            <a:off x="5929322" y="1571612"/>
            <a:ext cx="2571768" cy="14287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4000" b="1" dirty="0"/>
              <a:t>E=V*T</a:t>
            </a:r>
          </a:p>
        </p:txBody>
      </p:sp>
      <p:pic>
        <p:nvPicPr>
          <p:cNvPr id="9" name="Picture 3"/>
          <p:cNvPicPr>
            <a:picLocks noChangeAspect="1" noChangeArrowheads="1"/>
          </p:cNvPicPr>
          <p:nvPr/>
        </p:nvPicPr>
        <p:blipFill>
          <a:blip r:embed="rId3" cstate="print"/>
          <a:srcRect/>
          <a:stretch>
            <a:fillRect/>
          </a:stretch>
        </p:blipFill>
        <p:spPr bwMode="auto">
          <a:xfrm>
            <a:off x="714348" y="3857628"/>
            <a:ext cx="3786214" cy="2395360"/>
          </a:xfrm>
          <a:prstGeom prst="rect">
            <a:avLst/>
          </a:prstGeom>
          <a:ln>
            <a:noFill/>
          </a:ln>
          <a:effectLst>
            <a:outerShdw blurRad="292100" dist="139700" dir="2700000" algn="tl" rotWithShape="0">
              <a:srgbClr val="333333">
                <a:alpha val="65000"/>
              </a:srgbClr>
            </a:outerShdw>
          </a:effectLst>
        </p:spPr>
      </p:pic>
      <p:sp>
        <p:nvSpPr>
          <p:cNvPr id="10" name="9 Rectángulo redondeado"/>
          <p:cNvSpPr/>
          <p:nvPr/>
        </p:nvSpPr>
        <p:spPr>
          <a:xfrm>
            <a:off x="5929322" y="4214818"/>
            <a:ext cx="2571768" cy="14287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3200" b="1" dirty="0" err="1"/>
              <a:t>NºLitros</a:t>
            </a:r>
            <a:r>
              <a:rPr lang="es-ES" sz="3200" b="1" dirty="0"/>
              <a:t>=Caudal*T</a:t>
            </a:r>
          </a:p>
        </p:txBody>
      </p:sp>
    </p:spTree>
    <p:extLst>
      <p:ext uri="{BB962C8B-B14F-4D97-AF65-F5344CB8AC3E}">
        <p14:creationId xmlns:p14="http://schemas.microsoft.com/office/powerpoint/2010/main" val="2469192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móviles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pic>
        <p:nvPicPr>
          <p:cNvPr id="54274" name="Picture 2"/>
          <p:cNvPicPr>
            <a:picLocks noChangeAspect="1" noChangeArrowheads="1"/>
          </p:cNvPicPr>
          <p:nvPr/>
        </p:nvPicPr>
        <p:blipFill>
          <a:blip r:embed="rId2"/>
          <a:srcRect/>
          <a:stretch>
            <a:fillRect/>
          </a:stretch>
        </p:blipFill>
        <p:spPr bwMode="auto">
          <a:xfrm>
            <a:off x="500034" y="1142984"/>
            <a:ext cx="8001056" cy="1333509"/>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a:srcRect/>
          <a:stretch>
            <a:fillRect/>
          </a:stretch>
        </p:blipFill>
        <p:spPr bwMode="auto">
          <a:xfrm>
            <a:off x="5429256" y="3214686"/>
            <a:ext cx="3162308" cy="316230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115616" y="1251917"/>
            <a:ext cx="7488832"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800" dirty="0">
                <a:latin typeface="Calibri" panose="020F0502020204030204" pitchFamily="34" charset="0"/>
              </a:rPr>
              <a:t>En una obra, 2 obreros realizan una zanja de 5 m. Si mantienen el mismo ritmo de trabajo, ¿cuántos metros abrirán si se incorporan 3 obreros más? </a:t>
            </a:r>
            <a:endParaRPr lang="es-ES" sz="2800" dirty="0"/>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4320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móviles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pic>
        <p:nvPicPr>
          <p:cNvPr id="55298" name="Picture 2"/>
          <p:cNvPicPr>
            <a:picLocks noChangeAspect="1" noChangeArrowheads="1"/>
          </p:cNvPicPr>
          <p:nvPr/>
        </p:nvPicPr>
        <p:blipFill>
          <a:blip r:embed="rId2"/>
          <a:srcRect/>
          <a:stretch>
            <a:fillRect/>
          </a:stretch>
        </p:blipFill>
        <p:spPr bwMode="auto">
          <a:xfrm>
            <a:off x="428596" y="1142984"/>
            <a:ext cx="8320974" cy="1357322"/>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5143504" y="4143380"/>
            <a:ext cx="3478289" cy="219551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móviles</a:t>
            </a:r>
          </a:p>
        </p:txBody>
      </p:sp>
      <p:sp>
        <p:nvSpPr>
          <p:cNvPr id="6" name="Rectángulo 5">
            <a:extLst>
              <a:ext uri="{FF2B5EF4-FFF2-40B4-BE49-F238E27FC236}">
                <a16:creationId xmlns:a16="http://schemas.microsoft.com/office/drawing/2014/main" id="{21596004-901C-0F40-8C96-FBC024FA4594}"/>
              </a:ext>
            </a:extLst>
          </p:cNvPr>
          <p:cNvSpPr/>
          <p:nvPr/>
        </p:nvSpPr>
        <p:spPr>
          <a:xfrm>
            <a:off x="1331640" y="1251917"/>
            <a:ext cx="727280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Un motorista va por una carretera a 80 km/h. Más adelante, a 30 km, va un ciclista a 25 km/h en el mismo sentido. ¿Cuánto tardará el motorista en alcanzar al ciclista?.</a:t>
            </a:r>
            <a:endParaRPr lang="es-ES" sz="3600" dirty="0"/>
          </a:p>
        </p:txBody>
      </p:sp>
      <p:sp>
        <p:nvSpPr>
          <p:cNvPr id="7" name="CuadroTexto 6">
            <a:extLst>
              <a:ext uri="{FF2B5EF4-FFF2-40B4-BE49-F238E27FC236}">
                <a16:creationId xmlns:a16="http://schemas.microsoft.com/office/drawing/2014/main" id="{5552AF98-5D4A-4F40-81DD-330E2E168E44}"/>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29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móviles</a:t>
            </a:r>
          </a:p>
        </p:txBody>
      </p:sp>
      <p:sp>
        <p:nvSpPr>
          <p:cNvPr id="6" name="Rectángulo 5">
            <a:extLst>
              <a:ext uri="{FF2B5EF4-FFF2-40B4-BE49-F238E27FC236}">
                <a16:creationId xmlns:a16="http://schemas.microsoft.com/office/drawing/2014/main" id="{21596004-901C-0F40-8C96-FBC024FA4594}"/>
              </a:ext>
            </a:extLst>
          </p:cNvPr>
          <p:cNvSpPr/>
          <p:nvPr/>
        </p:nvSpPr>
        <p:spPr>
          <a:xfrm>
            <a:off x="1331640" y="1251917"/>
            <a:ext cx="7272808"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600" dirty="0"/>
              <a:t>Un meteorito se acerca hacia una estrella a una velocidad de 100 km/s. La estrella se dirige hacia el meteorito a 65 km/h. Si se encuentran a una distancia de 3 millones de km. ¿Cuánto tardarán en chocar?</a:t>
            </a:r>
          </a:p>
        </p:txBody>
      </p:sp>
      <p:sp>
        <p:nvSpPr>
          <p:cNvPr id="7" name="CuadroTexto 6">
            <a:extLst>
              <a:ext uri="{FF2B5EF4-FFF2-40B4-BE49-F238E27FC236}">
                <a16:creationId xmlns:a16="http://schemas.microsoft.com/office/drawing/2014/main" id="{5552AF98-5D4A-4F40-81DD-330E2E168E44}"/>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30</a:t>
            </a:r>
          </a:p>
        </p:txBody>
      </p:sp>
    </p:spTree>
    <p:extLst>
      <p:ext uri="{BB962C8B-B14F-4D97-AF65-F5344CB8AC3E}">
        <p14:creationId xmlns:p14="http://schemas.microsoft.com/office/powerpoint/2010/main" val="3144258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móviles</a:t>
            </a:r>
          </a:p>
        </p:txBody>
      </p:sp>
      <p:sp>
        <p:nvSpPr>
          <p:cNvPr id="6" name="Rectángulo 5">
            <a:extLst>
              <a:ext uri="{FF2B5EF4-FFF2-40B4-BE49-F238E27FC236}">
                <a16:creationId xmlns:a16="http://schemas.microsoft.com/office/drawing/2014/main" id="{21596004-901C-0F40-8C96-FBC024FA4594}"/>
              </a:ext>
            </a:extLst>
          </p:cNvPr>
          <p:cNvSpPr/>
          <p:nvPr/>
        </p:nvSpPr>
        <p:spPr>
          <a:xfrm>
            <a:off x="1331640" y="1251917"/>
            <a:ext cx="7272808"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600" dirty="0"/>
              <a:t>Un camión sale de Hellín a 90 km/h a las 8 de la mañana. A los 30 minutos, se dan cuenta que se ha dejado un paquete y sale un coche persiguiéndolo a 120 km/h. ¿A qué hora lo pillará?.</a:t>
            </a:r>
          </a:p>
        </p:txBody>
      </p:sp>
      <p:sp>
        <p:nvSpPr>
          <p:cNvPr id="7" name="CuadroTexto 6">
            <a:extLst>
              <a:ext uri="{FF2B5EF4-FFF2-40B4-BE49-F238E27FC236}">
                <a16:creationId xmlns:a16="http://schemas.microsoft.com/office/drawing/2014/main" id="{5552AF98-5D4A-4F40-81DD-330E2E168E44}"/>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31</a:t>
            </a:r>
          </a:p>
        </p:txBody>
      </p:sp>
    </p:spTree>
    <p:extLst>
      <p:ext uri="{BB962C8B-B14F-4D97-AF65-F5344CB8AC3E}">
        <p14:creationId xmlns:p14="http://schemas.microsoft.com/office/powerpoint/2010/main" val="2529529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móviles</a:t>
            </a:r>
          </a:p>
        </p:txBody>
      </p:sp>
      <p:sp>
        <p:nvSpPr>
          <p:cNvPr id="6" name="Rectángulo 5">
            <a:extLst>
              <a:ext uri="{FF2B5EF4-FFF2-40B4-BE49-F238E27FC236}">
                <a16:creationId xmlns:a16="http://schemas.microsoft.com/office/drawing/2014/main" id="{21596004-901C-0F40-8C96-FBC024FA4594}"/>
              </a:ext>
            </a:extLst>
          </p:cNvPr>
          <p:cNvSpPr/>
          <p:nvPr/>
        </p:nvSpPr>
        <p:spPr>
          <a:xfrm>
            <a:off x="1331640" y="1251917"/>
            <a:ext cx="7272808" cy="40318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Un embalse tiene una capacidad de 880 hm3 y se encuentra al 20% de su capacidad. Cada día se vacían 7500 l/s y recibe una aportación media de la lluvia de 34 m3/s. Manteniendo ese ritmo, ¿Cuánto tardará en alcanzar el 75% de su capacidad?.</a:t>
            </a:r>
          </a:p>
        </p:txBody>
      </p:sp>
      <p:sp>
        <p:nvSpPr>
          <p:cNvPr id="7" name="CuadroTexto 6">
            <a:extLst>
              <a:ext uri="{FF2B5EF4-FFF2-40B4-BE49-F238E27FC236}">
                <a16:creationId xmlns:a16="http://schemas.microsoft.com/office/drawing/2014/main" id="{5552AF98-5D4A-4F40-81DD-330E2E168E44}"/>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32</a:t>
            </a:r>
          </a:p>
        </p:txBody>
      </p:sp>
    </p:spTree>
    <p:extLst>
      <p:ext uri="{BB962C8B-B14F-4D97-AF65-F5344CB8AC3E}">
        <p14:creationId xmlns:p14="http://schemas.microsoft.com/office/powerpoint/2010/main" val="3124834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3" name="2 CuadroTexto"/>
          <p:cNvSpPr txBox="1"/>
          <p:nvPr/>
        </p:nvSpPr>
        <p:spPr>
          <a:xfrm>
            <a:off x="785786" y="1252823"/>
            <a:ext cx="7929618" cy="461665"/>
          </a:xfrm>
          <a:prstGeom prst="rect">
            <a:avLst/>
          </a:prstGeom>
          <a:noFill/>
        </p:spPr>
        <p:txBody>
          <a:bodyPr wrap="square" rtlCol="0">
            <a:spAutoFit/>
          </a:bodyPr>
          <a:lstStyle/>
          <a:p>
            <a:r>
              <a:rPr lang="es-ES" sz="2400" b="1" dirty="0"/>
              <a:t>Calcular Porcentaje = Calcular Regla de 3</a:t>
            </a:r>
          </a:p>
        </p:txBody>
      </p:sp>
      <p:grpSp>
        <p:nvGrpSpPr>
          <p:cNvPr id="11" name="11 Grupo"/>
          <p:cNvGrpSpPr/>
          <p:nvPr/>
        </p:nvGrpSpPr>
        <p:grpSpPr>
          <a:xfrm>
            <a:off x="1071538" y="1928802"/>
            <a:ext cx="7100244" cy="2714644"/>
            <a:chOff x="857224" y="2214554"/>
            <a:chExt cx="7100244" cy="2714644"/>
          </a:xfrm>
        </p:grpSpPr>
        <p:grpSp>
          <p:nvGrpSpPr>
            <p:cNvPr id="12" name="10 Grupo"/>
            <p:cNvGrpSpPr/>
            <p:nvPr/>
          </p:nvGrpSpPr>
          <p:grpSpPr>
            <a:xfrm>
              <a:off x="857224" y="2214554"/>
              <a:ext cx="7100244" cy="2714644"/>
              <a:chOff x="857224" y="2214554"/>
              <a:chExt cx="7100244" cy="2714644"/>
            </a:xfrm>
          </p:grpSpPr>
          <p:sp>
            <p:nvSpPr>
              <p:cNvPr id="10" name="9 Rectángulo redondeado"/>
              <p:cNvSpPr/>
              <p:nvPr/>
            </p:nvSpPr>
            <p:spPr>
              <a:xfrm>
                <a:off x="857224" y="2214554"/>
                <a:ext cx="6929486" cy="2714644"/>
              </a:xfrm>
              <a:prstGeom prst="roundRect">
                <a:avLst/>
              </a:prstGeom>
              <a:solidFill>
                <a:schemeClr val="accent2">
                  <a:lumMod val="20000"/>
                  <a:lumOff val="80000"/>
                </a:scheme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1214414" y="2500306"/>
                <a:ext cx="2419252" cy="461665"/>
              </a:xfrm>
              <a:prstGeom prst="rect">
                <a:avLst/>
              </a:prstGeom>
              <a:noFill/>
            </p:spPr>
            <p:txBody>
              <a:bodyPr wrap="none" rtlCol="0">
                <a:spAutoFit/>
              </a:bodyPr>
              <a:lstStyle/>
              <a:p>
                <a:r>
                  <a:rPr lang="es-ES" sz="2400" b="1" u="sng" dirty="0"/>
                  <a:t>Cantidad</a:t>
                </a:r>
                <a:r>
                  <a:rPr lang="es-ES" sz="2400" b="1" dirty="0"/>
                  <a:t> (+)</a:t>
                </a:r>
                <a:endParaRPr lang="es-ES" sz="2400" b="1" u="sng" dirty="0"/>
              </a:p>
            </p:txBody>
          </p:sp>
          <p:sp>
            <p:nvSpPr>
              <p:cNvPr id="5" name="4 CuadroTexto"/>
              <p:cNvSpPr txBox="1"/>
              <p:nvPr/>
            </p:nvSpPr>
            <p:spPr>
              <a:xfrm>
                <a:off x="4594047" y="2500306"/>
                <a:ext cx="3363421" cy="461665"/>
              </a:xfrm>
              <a:prstGeom prst="rect">
                <a:avLst/>
              </a:prstGeom>
              <a:noFill/>
            </p:spPr>
            <p:txBody>
              <a:bodyPr wrap="none" rtlCol="0">
                <a:spAutoFit/>
              </a:bodyPr>
              <a:lstStyle/>
              <a:p>
                <a:r>
                  <a:rPr lang="es-ES" sz="2400" b="1" u="sng" dirty="0"/>
                  <a:t>Porcentaje</a:t>
                </a:r>
                <a:r>
                  <a:rPr lang="es-ES" sz="2400" b="1" dirty="0"/>
                  <a:t> %  (+)</a:t>
                </a:r>
                <a:endParaRPr lang="es-ES" sz="2400" b="1" u="sng" dirty="0"/>
              </a:p>
            </p:txBody>
          </p:sp>
        </p:grpSp>
        <p:sp>
          <p:nvSpPr>
            <p:cNvPr id="6" name="5 CuadroTexto"/>
            <p:cNvSpPr txBox="1"/>
            <p:nvPr/>
          </p:nvSpPr>
          <p:spPr>
            <a:xfrm>
              <a:off x="1928794" y="3139859"/>
              <a:ext cx="1491114" cy="646331"/>
            </a:xfrm>
            <a:prstGeom prst="rect">
              <a:avLst/>
            </a:prstGeom>
            <a:noFill/>
          </p:spPr>
          <p:txBody>
            <a:bodyPr wrap="none" rtlCol="0">
              <a:spAutoFit/>
            </a:bodyPr>
            <a:lstStyle/>
            <a:p>
              <a:r>
                <a:rPr lang="es-ES" sz="3600" b="1" dirty="0"/>
                <a:t>Total</a:t>
              </a:r>
            </a:p>
          </p:txBody>
        </p:sp>
        <p:sp>
          <p:nvSpPr>
            <p:cNvPr id="7" name="6 CuadroTexto"/>
            <p:cNvSpPr txBox="1"/>
            <p:nvPr/>
          </p:nvSpPr>
          <p:spPr>
            <a:xfrm>
              <a:off x="5679350" y="3143248"/>
              <a:ext cx="1914307" cy="646331"/>
            </a:xfrm>
            <a:prstGeom prst="rect">
              <a:avLst/>
            </a:prstGeom>
            <a:noFill/>
          </p:spPr>
          <p:txBody>
            <a:bodyPr wrap="none" rtlCol="0">
              <a:spAutoFit/>
            </a:bodyPr>
            <a:lstStyle/>
            <a:p>
              <a:r>
                <a:rPr lang="es-ES" sz="3600" b="1" dirty="0"/>
                <a:t>100 %</a:t>
              </a:r>
            </a:p>
          </p:txBody>
        </p:sp>
        <p:sp>
          <p:nvSpPr>
            <p:cNvPr id="8" name="7 CuadroTexto"/>
            <p:cNvSpPr txBox="1"/>
            <p:nvPr/>
          </p:nvSpPr>
          <p:spPr>
            <a:xfrm>
              <a:off x="1928794" y="3854239"/>
              <a:ext cx="1576072" cy="646331"/>
            </a:xfrm>
            <a:prstGeom prst="rect">
              <a:avLst/>
            </a:prstGeom>
            <a:noFill/>
          </p:spPr>
          <p:txBody>
            <a:bodyPr wrap="none" rtlCol="0">
              <a:spAutoFit/>
            </a:bodyPr>
            <a:lstStyle/>
            <a:p>
              <a:r>
                <a:rPr lang="es-ES" sz="3600" b="1" dirty="0"/>
                <a:t>Parte</a:t>
              </a:r>
            </a:p>
          </p:txBody>
        </p:sp>
        <p:sp>
          <p:nvSpPr>
            <p:cNvPr id="9" name="8 CuadroTexto"/>
            <p:cNvSpPr txBox="1"/>
            <p:nvPr/>
          </p:nvSpPr>
          <p:spPr>
            <a:xfrm>
              <a:off x="5715008" y="3854239"/>
              <a:ext cx="1180131" cy="646331"/>
            </a:xfrm>
            <a:prstGeom prst="rect">
              <a:avLst/>
            </a:prstGeom>
            <a:noFill/>
          </p:spPr>
          <p:txBody>
            <a:bodyPr wrap="none" rtlCol="0">
              <a:spAutoFit/>
            </a:bodyPr>
            <a:lstStyle/>
            <a:p>
              <a:r>
                <a:rPr lang="es-ES" sz="3600" b="1" dirty="0"/>
                <a:t>x=?</a:t>
              </a:r>
            </a:p>
          </p:txBody>
        </p:sp>
      </p:gr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500035" y="571480"/>
            <a:ext cx="8216512" cy="3707812"/>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Formas cortas de calcular Porcentajes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grpSp>
        <p:nvGrpSpPr>
          <p:cNvPr id="19" name="18 Grupo"/>
          <p:cNvGrpSpPr/>
          <p:nvPr/>
        </p:nvGrpSpPr>
        <p:grpSpPr>
          <a:xfrm>
            <a:off x="928662" y="1357298"/>
            <a:ext cx="7500990" cy="714380"/>
            <a:chOff x="785786" y="1928802"/>
            <a:chExt cx="7500990" cy="714380"/>
          </a:xfrm>
        </p:grpSpPr>
        <p:sp>
          <p:nvSpPr>
            <p:cNvPr id="17" name="16 Elipse"/>
            <p:cNvSpPr/>
            <p:nvPr/>
          </p:nvSpPr>
          <p:spPr>
            <a:xfrm>
              <a:off x="785786" y="1928802"/>
              <a:ext cx="714380"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t>1</a:t>
              </a:r>
            </a:p>
          </p:txBody>
        </p:sp>
        <p:sp>
          <p:nvSpPr>
            <p:cNvPr id="18" name="17 Rectángulo"/>
            <p:cNvSpPr/>
            <p:nvPr/>
          </p:nvSpPr>
          <p:spPr>
            <a:xfrm>
              <a:off x="1857356" y="1928802"/>
              <a:ext cx="6429420" cy="7143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2800" b="1" dirty="0"/>
                <a:t> Porcentaje de una cantidad</a:t>
              </a:r>
            </a:p>
          </p:txBody>
        </p:sp>
      </p:grpSp>
      <p:pic>
        <p:nvPicPr>
          <p:cNvPr id="2050" name="Picture 2"/>
          <p:cNvPicPr>
            <a:picLocks noChangeAspect="1" noChangeArrowheads="1"/>
          </p:cNvPicPr>
          <p:nvPr/>
        </p:nvPicPr>
        <p:blipFill>
          <a:blip r:embed="rId2"/>
          <a:srcRect/>
          <a:stretch>
            <a:fillRect/>
          </a:stretch>
        </p:blipFill>
        <p:spPr bwMode="auto">
          <a:xfrm>
            <a:off x="857224" y="4500570"/>
            <a:ext cx="7568826" cy="933451"/>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3"/>
          <a:srcRect/>
          <a:stretch>
            <a:fillRect/>
          </a:stretch>
        </p:blipFill>
        <p:spPr bwMode="auto">
          <a:xfrm>
            <a:off x="857224" y="2786058"/>
            <a:ext cx="5143536" cy="111260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Formas cortas de calcular Porcentajes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grpSp>
        <p:nvGrpSpPr>
          <p:cNvPr id="3" name="18 Grupo"/>
          <p:cNvGrpSpPr/>
          <p:nvPr/>
        </p:nvGrpSpPr>
        <p:grpSpPr>
          <a:xfrm>
            <a:off x="928662" y="1357298"/>
            <a:ext cx="7500990" cy="714380"/>
            <a:chOff x="785786" y="1928802"/>
            <a:chExt cx="7500990" cy="714380"/>
          </a:xfrm>
        </p:grpSpPr>
        <p:sp>
          <p:nvSpPr>
            <p:cNvPr id="17" name="16 Elipse"/>
            <p:cNvSpPr/>
            <p:nvPr/>
          </p:nvSpPr>
          <p:spPr>
            <a:xfrm>
              <a:off x="785786" y="1928802"/>
              <a:ext cx="714380" cy="7143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3200" b="1" dirty="0"/>
                <a:t>2</a:t>
              </a:r>
            </a:p>
          </p:txBody>
        </p:sp>
        <p:sp>
          <p:nvSpPr>
            <p:cNvPr id="18" name="17 Rectángulo"/>
            <p:cNvSpPr/>
            <p:nvPr/>
          </p:nvSpPr>
          <p:spPr>
            <a:xfrm>
              <a:off x="1857356" y="1928802"/>
              <a:ext cx="6429420" cy="7143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s-ES" sz="2800" b="1" dirty="0"/>
                <a:t> Aumentos Porcentuales</a:t>
              </a:r>
            </a:p>
          </p:txBody>
        </p:sp>
      </p:grpSp>
      <p:pic>
        <p:nvPicPr>
          <p:cNvPr id="3074" name="Picture 2"/>
          <p:cNvPicPr>
            <a:picLocks noChangeAspect="1" noChangeArrowheads="1"/>
          </p:cNvPicPr>
          <p:nvPr/>
        </p:nvPicPr>
        <p:blipFill>
          <a:blip r:embed="rId2"/>
          <a:srcRect/>
          <a:stretch>
            <a:fillRect/>
          </a:stretch>
        </p:blipFill>
        <p:spPr bwMode="auto">
          <a:xfrm rot="-60000">
            <a:off x="500034" y="2500306"/>
            <a:ext cx="8232379" cy="785818"/>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Formas cortas de calcular Porcentajes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grpSp>
        <p:nvGrpSpPr>
          <p:cNvPr id="3" name="18 Grupo"/>
          <p:cNvGrpSpPr/>
          <p:nvPr/>
        </p:nvGrpSpPr>
        <p:grpSpPr>
          <a:xfrm>
            <a:off x="928662" y="1357298"/>
            <a:ext cx="7500990" cy="714380"/>
            <a:chOff x="785786" y="1928802"/>
            <a:chExt cx="7500990" cy="714380"/>
          </a:xfrm>
        </p:grpSpPr>
        <p:sp>
          <p:nvSpPr>
            <p:cNvPr id="17" name="16 Elipse"/>
            <p:cNvSpPr/>
            <p:nvPr/>
          </p:nvSpPr>
          <p:spPr>
            <a:xfrm>
              <a:off x="785786" y="1928802"/>
              <a:ext cx="714380" cy="7143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3200" b="1" dirty="0"/>
                <a:t>3</a:t>
              </a:r>
            </a:p>
          </p:txBody>
        </p:sp>
        <p:sp>
          <p:nvSpPr>
            <p:cNvPr id="18" name="17 Rectángulo"/>
            <p:cNvSpPr/>
            <p:nvPr/>
          </p:nvSpPr>
          <p:spPr>
            <a:xfrm>
              <a:off x="1857356" y="1928802"/>
              <a:ext cx="6429420" cy="7143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sz="2800" b="1" dirty="0"/>
                <a:t> Disminuciones Porcentuales</a:t>
              </a:r>
            </a:p>
          </p:txBody>
        </p:sp>
      </p:grpSp>
      <p:pic>
        <p:nvPicPr>
          <p:cNvPr id="4098" name="Picture 2"/>
          <p:cNvPicPr>
            <a:picLocks noChangeAspect="1" noChangeArrowheads="1"/>
          </p:cNvPicPr>
          <p:nvPr/>
        </p:nvPicPr>
        <p:blipFill>
          <a:blip r:embed="rId2"/>
          <a:srcRect/>
          <a:stretch>
            <a:fillRect/>
          </a:stretch>
        </p:blipFill>
        <p:spPr bwMode="auto">
          <a:xfrm>
            <a:off x="714348" y="2500306"/>
            <a:ext cx="7715304" cy="42862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115616" y="1251917"/>
            <a:ext cx="7488832"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S" sz="2800" dirty="0"/>
              <a:t>Si 20 obreros levantan un muro de ladrillos en 6 días, ¿cuántos días tardarían 12 obreros? </a:t>
            </a:r>
            <a:endParaRPr lang="es-ES" sz="4000" dirty="0"/>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4320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2</a:t>
            </a:r>
          </a:p>
        </p:txBody>
      </p:sp>
    </p:spTree>
    <p:extLst>
      <p:ext uri="{BB962C8B-B14F-4D97-AF65-F5344CB8AC3E}">
        <p14:creationId xmlns:p14="http://schemas.microsoft.com/office/powerpoint/2010/main" val="26086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Encadenar variaciones porcentuales</a:t>
            </a:r>
          </a:p>
        </p:txBody>
      </p:sp>
      <p:pic>
        <p:nvPicPr>
          <p:cNvPr id="62466" name="Picture 2"/>
          <p:cNvPicPr>
            <a:picLocks noChangeAspect="1" noChangeArrowheads="1"/>
          </p:cNvPicPr>
          <p:nvPr/>
        </p:nvPicPr>
        <p:blipFill>
          <a:blip r:embed="rId2"/>
          <a:srcRect/>
          <a:stretch>
            <a:fillRect/>
          </a:stretch>
        </p:blipFill>
        <p:spPr bwMode="auto">
          <a:xfrm>
            <a:off x="500034" y="1214422"/>
            <a:ext cx="8143932" cy="698866"/>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a:srcRect/>
          <a:stretch>
            <a:fillRect/>
          </a:stretch>
        </p:blipFill>
        <p:spPr bwMode="auto">
          <a:xfrm>
            <a:off x="571472" y="2214554"/>
            <a:ext cx="7858180" cy="800371"/>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Encadenar variaciones porcentuales</a:t>
            </a:r>
          </a:p>
        </p:txBody>
      </p:sp>
      <p:pic>
        <p:nvPicPr>
          <p:cNvPr id="2" name="Imagen 1">
            <a:extLst>
              <a:ext uri="{FF2B5EF4-FFF2-40B4-BE49-F238E27FC236}">
                <a16:creationId xmlns:a16="http://schemas.microsoft.com/office/drawing/2014/main" id="{A539AD56-95AE-C592-9598-9B869F55D477}"/>
              </a:ext>
            </a:extLst>
          </p:cNvPr>
          <p:cNvPicPr>
            <a:picLocks noChangeAspect="1"/>
          </p:cNvPicPr>
          <p:nvPr/>
        </p:nvPicPr>
        <p:blipFill>
          <a:blip r:embed="rId2"/>
          <a:stretch>
            <a:fillRect/>
          </a:stretch>
        </p:blipFill>
        <p:spPr>
          <a:xfrm>
            <a:off x="714316" y="1268760"/>
            <a:ext cx="7812360" cy="3726773"/>
          </a:xfrm>
          <a:prstGeom prst="rect">
            <a:avLst/>
          </a:prstGeom>
        </p:spPr>
      </p:pic>
    </p:spTree>
    <p:extLst>
      <p:ext uri="{BB962C8B-B14F-4D97-AF65-F5344CB8AC3E}">
        <p14:creationId xmlns:p14="http://schemas.microsoft.com/office/powerpoint/2010/main" val="766287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Encadenar variaciones porcentuales</a:t>
            </a:r>
          </a:p>
        </p:txBody>
      </p:sp>
      <p:sp>
        <p:nvSpPr>
          <p:cNvPr id="4" name="CuadroTexto 3">
            <a:extLst>
              <a:ext uri="{FF2B5EF4-FFF2-40B4-BE49-F238E27FC236}">
                <a16:creationId xmlns:a16="http://schemas.microsoft.com/office/drawing/2014/main" id="{B60930EA-ECBC-ED42-CA75-E34F7D125F7E}"/>
              </a:ext>
            </a:extLst>
          </p:cNvPr>
          <p:cNvSpPr txBox="1"/>
          <p:nvPr/>
        </p:nvSpPr>
        <p:spPr>
          <a:xfrm>
            <a:off x="755576" y="4221088"/>
            <a:ext cx="7632848" cy="646331"/>
          </a:xfrm>
          <a:prstGeom prst="rect">
            <a:avLst/>
          </a:prstGeom>
          <a:noFill/>
        </p:spPr>
        <p:txBody>
          <a:bodyPr wrap="square">
            <a:spAutoFit/>
          </a:bodyPr>
          <a:lstStyle/>
          <a:p>
            <a:pPr algn="l" rtl="0">
              <a:spcBef>
                <a:spcPts val="0"/>
              </a:spcBef>
              <a:spcAft>
                <a:spcPts val="0"/>
              </a:spcAft>
            </a:pPr>
            <a:r>
              <a:rPr lang="es-ES" sz="1800" b="0" i="0" u="sng" strike="noStrike">
                <a:solidFill>
                  <a:srgbClr val="1155CC"/>
                </a:solidFill>
                <a:effectLst/>
                <a:latin typeface="Helvetica Neue" panose="02000503000000020004" pitchFamily="2" charset="0"/>
                <a:hlinkClick r:id="rId2"/>
              </a:rPr>
              <a:t>https://www.youtube.com/watch?v=CdwK4W5NagE</a:t>
            </a:r>
            <a:r>
              <a:rPr lang="es-ES" sz="1800" b="0" i="0" u="none" strike="noStrike">
                <a:solidFill>
                  <a:srgbClr val="000000"/>
                </a:solidFill>
                <a:effectLst/>
                <a:latin typeface="Helvetica Neue" panose="02000503000000020004" pitchFamily="2" charset="0"/>
              </a:rPr>
              <a:t> </a:t>
            </a:r>
            <a:endParaRPr lang="es-ES" b="0" i="0" u="none" strike="noStrike">
              <a:solidFill>
                <a:srgbClr val="000000"/>
              </a:solidFill>
              <a:effectLst/>
            </a:endParaRPr>
          </a:p>
          <a:p>
            <a:r>
              <a:rPr lang="es-ES" sz="1800" b="0" i="0" u="sng" strike="noStrike">
                <a:solidFill>
                  <a:srgbClr val="1155CC"/>
                </a:solidFill>
                <a:effectLst/>
                <a:latin typeface="Helvetica Neue" panose="02000503000000020004" pitchFamily="2" charset="0"/>
                <a:hlinkClick r:id="rId3"/>
              </a:rPr>
              <a:t>http://threeacts.mrmeyer.com/doublesunglasses/</a:t>
            </a:r>
            <a:r>
              <a:rPr lang="es-ES" sz="1800" b="0" i="0" u="none" strike="noStrike">
                <a:solidFill>
                  <a:srgbClr val="000000"/>
                </a:solidFill>
                <a:effectLst/>
                <a:latin typeface="Helvetica Neue" panose="02000503000000020004" pitchFamily="2" charset="0"/>
              </a:rPr>
              <a:t> </a:t>
            </a:r>
            <a:endParaRPr lang="es-ES" dirty="0"/>
          </a:p>
        </p:txBody>
      </p:sp>
      <p:sp>
        <p:nvSpPr>
          <p:cNvPr id="6" name="CuadroTexto 5">
            <a:extLst>
              <a:ext uri="{FF2B5EF4-FFF2-40B4-BE49-F238E27FC236}">
                <a16:creationId xmlns:a16="http://schemas.microsoft.com/office/drawing/2014/main" id="{FE12170B-6692-C2C5-D7E9-AF9CD2E31341}"/>
              </a:ext>
            </a:extLst>
          </p:cNvPr>
          <p:cNvSpPr txBox="1"/>
          <p:nvPr/>
        </p:nvSpPr>
        <p:spPr>
          <a:xfrm>
            <a:off x="683568" y="1268760"/>
            <a:ext cx="7704856" cy="3385542"/>
          </a:xfrm>
          <a:prstGeom prst="rect">
            <a:avLst/>
          </a:prstGeom>
          <a:noFill/>
        </p:spPr>
        <p:txBody>
          <a:bodyPr wrap="square">
            <a:spAutoFit/>
          </a:bodyPr>
          <a:lstStyle/>
          <a:p>
            <a:pPr algn="just" rtl="0">
              <a:spcBef>
                <a:spcPts val="0"/>
              </a:spcBef>
              <a:spcAft>
                <a:spcPts val="0"/>
              </a:spcAft>
            </a:pPr>
            <a:r>
              <a:rPr lang="es-ES" sz="4000" b="0" i="0" u="none" strike="noStrike" dirty="0">
                <a:solidFill>
                  <a:srgbClr val="000000"/>
                </a:solidFill>
                <a:effectLst/>
                <a:latin typeface="Helvetica Neue" panose="02000503000000020004" pitchFamily="2" charset="0"/>
              </a:rPr>
              <a:t>Video Dan Meyer de 2 gafas de sol de 50% cada uno. </a:t>
            </a:r>
            <a:r>
              <a:rPr lang="es-ES" sz="4000" dirty="0">
                <a:solidFill>
                  <a:srgbClr val="000000"/>
                </a:solidFill>
                <a:latin typeface="Helvetica Neue" panose="02000503000000020004" pitchFamily="2" charset="0"/>
              </a:rPr>
              <a:t>¿Al ponerse las 2 gafas se obtiene un 100% de oscuridad?</a:t>
            </a:r>
            <a:endParaRPr lang="es-ES" sz="4000" b="0" i="0" u="none" strike="noStrike" dirty="0">
              <a:solidFill>
                <a:srgbClr val="000000"/>
              </a:solidFill>
              <a:effectLst/>
            </a:endParaRPr>
          </a:p>
          <a:p>
            <a:br>
              <a:rPr lang="es-ES" dirty="0"/>
            </a:br>
            <a:br>
              <a:rPr lang="es-ES" dirty="0"/>
            </a:br>
            <a:endParaRPr lang="es-ES" dirty="0"/>
          </a:p>
        </p:txBody>
      </p:sp>
    </p:spTree>
    <p:extLst>
      <p:ext uri="{BB962C8B-B14F-4D97-AF65-F5344CB8AC3E}">
        <p14:creationId xmlns:p14="http://schemas.microsoft.com/office/powerpoint/2010/main" val="1086966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Encadenar variaciones porcentuales</a:t>
            </a:r>
          </a:p>
        </p:txBody>
      </p:sp>
      <p:sp>
        <p:nvSpPr>
          <p:cNvPr id="6" name="CuadroTexto 5">
            <a:extLst>
              <a:ext uri="{FF2B5EF4-FFF2-40B4-BE49-F238E27FC236}">
                <a16:creationId xmlns:a16="http://schemas.microsoft.com/office/drawing/2014/main" id="{FE12170B-6692-C2C5-D7E9-AF9CD2E31341}"/>
              </a:ext>
            </a:extLst>
          </p:cNvPr>
          <p:cNvSpPr txBox="1"/>
          <p:nvPr/>
        </p:nvSpPr>
        <p:spPr>
          <a:xfrm>
            <a:off x="679624" y="1307617"/>
            <a:ext cx="7704856" cy="3385542"/>
          </a:xfrm>
          <a:prstGeom prst="rect">
            <a:avLst/>
          </a:prstGeom>
          <a:noFill/>
        </p:spPr>
        <p:txBody>
          <a:bodyPr wrap="square">
            <a:spAutoFit/>
          </a:bodyPr>
          <a:lstStyle/>
          <a:p>
            <a:pPr algn="just" rtl="0">
              <a:spcBef>
                <a:spcPts val="0"/>
              </a:spcBef>
              <a:spcAft>
                <a:spcPts val="0"/>
              </a:spcAft>
            </a:pPr>
            <a:r>
              <a:rPr lang="es-ES" sz="4000" b="0" i="0" u="none" strike="noStrike" dirty="0">
                <a:solidFill>
                  <a:srgbClr val="000000"/>
                </a:solidFill>
                <a:effectLst/>
                <a:latin typeface="Helvetica Neue" panose="02000503000000020004" pitchFamily="2" charset="0"/>
              </a:rPr>
              <a:t>La cuenta de Fry. Permanece dormido durante mil años y al despertar tiene mucho dinero en el banco.</a:t>
            </a:r>
          </a:p>
          <a:p>
            <a:pPr algn="just" rtl="0">
              <a:spcBef>
                <a:spcPts val="0"/>
              </a:spcBef>
              <a:spcAft>
                <a:spcPts val="0"/>
              </a:spcAft>
            </a:pPr>
            <a:br>
              <a:rPr lang="es-ES" dirty="0"/>
            </a:br>
            <a:br>
              <a:rPr lang="es-ES" dirty="0"/>
            </a:br>
            <a:endParaRPr lang="es-ES" dirty="0"/>
          </a:p>
        </p:txBody>
      </p:sp>
      <p:sp>
        <p:nvSpPr>
          <p:cNvPr id="5" name="CuadroTexto 4">
            <a:extLst>
              <a:ext uri="{FF2B5EF4-FFF2-40B4-BE49-F238E27FC236}">
                <a16:creationId xmlns:a16="http://schemas.microsoft.com/office/drawing/2014/main" id="{42543E83-0CA8-9635-9C8C-8F30FC1C98D0}"/>
              </a:ext>
            </a:extLst>
          </p:cNvPr>
          <p:cNvSpPr txBox="1"/>
          <p:nvPr/>
        </p:nvSpPr>
        <p:spPr>
          <a:xfrm>
            <a:off x="679624" y="4693159"/>
            <a:ext cx="6174432" cy="369332"/>
          </a:xfrm>
          <a:prstGeom prst="rect">
            <a:avLst/>
          </a:prstGeom>
          <a:noFill/>
        </p:spPr>
        <p:txBody>
          <a:bodyPr wrap="square">
            <a:spAutoFit/>
          </a:bodyPr>
          <a:lstStyle/>
          <a:p>
            <a:r>
              <a:rPr lang="es-ES" dirty="0">
                <a:hlinkClick r:id="rId2"/>
              </a:rPr>
              <a:t>http://threeacts.mrmeyer.com/frysbank/</a:t>
            </a:r>
            <a:r>
              <a:rPr lang="es-ES" dirty="0"/>
              <a:t> </a:t>
            </a:r>
          </a:p>
        </p:txBody>
      </p:sp>
    </p:spTree>
    <p:extLst>
      <p:ext uri="{BB962C8B-B14F-4D97-AF65-F5344CB8AC3E}">
        <p14:creationId xmlns:p14="http://schemas.microsoft.com/office/powerpoint/2010/main" val="98804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67765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es-ES" sz="2800" dirty="0"/>
              <a:t>De un colegio con 600 alumnos, el 50% son de Educación Primaria, el 35% de ESO y el 15% de Bachillerato. Halla el nº de alumnos de cada nivel. (Sol: 300 de primaria, 210 de ESO y 90 de Bachillerato) </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33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06210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En la liga de futbol en la que juego he metido 7 de los 48 goles de mi equipo. ¿Qué porcentaje he metido?. (Sol:14, 6%)</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34</a:t>
            </a:r>
          </a:p>
        </p:txBody>
      </p:sp>
    </p:spTree>
    <p:extLst>
      <p:ext uri="{BB962C8B-B14F-4D97-AF65-F5344CB8AC3E}">
        <p14:creationId xmlns:p14="http://schemas.microsoft.com/office/powerpoint/2010/main" val="3934686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2800" dirty="0"/>
              <a:t>Un agricultor recogió el año pasado 120 toneladas de naranjas. Este año espera obtener un 30% más. ¿Cuántas toneladas espera obtener? (Sol:156 toneladas) </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35</a:t>
            </a:r>
          </a:p>
        </p:txBody>
      </p:sp>
    </p:spTree>
    <p:extLst>
      <p:ext uri="{BB962C8B-B14F-4D97-AF65-F5344CB8AC3E}">
        <p14:creationId xmlns:p14="http://schemas.microsoft.com/office/powerpoint/2010/main" val="1075263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06210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Me voy a comprar un ordenador de 950€. Hay un descuento de un 18%, ¿Cuánto me costará? (Sol:779€)</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36</a:t>
            </a:r>
          </a:p>
        </p:txBody>
      </p:sp>
    </p:spTree>
    <p:extLst>
      <p:ext uri="{BB962C8B-B14F-4D97-AF65-F5344CB8AC3E}">
        <p14:creationId xmlns:p14="http://schemas.microsoft.com/office/powerpoint/2010/main" val="4062752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En Diciembre vi un abrigo que valía 60€. En Enero le hicieron un descuento de un 20% y en Febrero volvieron a subirle el precio un 20%. ¿Cuánto vale ahora?. (Sol: 57,6€)</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37</a:t>
            </a:r>
          </a:p>
        </p:txBody>
      </p:sp>
    </p:spTree>
    <p:extLst>
      <p:ext uri="{BB962C8B-B14F-4D97-AF65-F5344CB8AC3E}">
        <p14:creationId xmlns:p14="http://schemas.microsoft.com/office/powerpoint/2010/main" val="1517233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67765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2800" dirty="0"/>
              <a:t>El precio de un coche es de 11.400 euros. Al comprarlo me han hecho un descuento del 22 %, pero después había que pagar un 17% de impuestos de matriculación. ¿Cuál es el precio final?. (Sol: 10.403,64€) </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38</a:t>
            </a:r>
          </a:p>
        </p:txBody>
      </p:sp>
    </p:spTree>
    <p:extLst>
      <p:ext uri="{BB962C8B-B14F-4D97-AF65-F5344CB8AC3E}">
        <p14:creationId xmlns:p14="http://schemas.microsoft.com/office/powerpoint/2010/main" val="150707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115616" y="1251917"/>
            <a:ext cx="7488832"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S" sz="3200" dirty="0"/>
              <a:t>Si un coche recorre 200 km en 75 minutos, ¿cuántos tardará en recorrer tardarían 320 km? </a:t>
            </a:r>
            <a:endParaRPr lang="es-ES" sz="4400" dirty="0"/>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4320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3</a:t>
            </a:r>
          </a:p>
        </p:txBody>
      </p:sp>
    </p:spTree>
    <p:extLst>
      <p:ext uri="{BB962C8B-B14F-4D97-AF65-F5344CB8AC3E}">
        <p14:creationId xmlns:p14="http://schemas.microsoft.com/office/powerpoint/2010/main" val="2514129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2800" dirty="0"/>
              <a:t>Un artículo que vale 50 euros tiene los siguientes cambios de precio: primero sube un 30%, a continuación, baja un 15%, vuelve a bajar un 25%, y por último tiene una subida del 10%. ¿Cuál es su precio final? ¿Qué porcentaje ha variado respecto del precio inicial?. (Sol: Precio final: 45,58€ Descuento: 8,8375%)</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39</a:t>
            </a:r>
          </a:p>
        </p:txBody>
      </p:sp>
    </p:spTree>
    <p:extLst>
      <p:ext uri="{BB962C8B-B14F-4D97-AF65-F5344CB8AC3E}">
        <p14:creationId xmlns:p14="http://schemas.microsoft.com/office/powerpoint/2010/main" val="757303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En una reunión hay un 60 % de mujeres. Si hay 12 mujeres, calcula el número total de personas que han asistido a la reunión. (Sol: 20 personas)</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40</a:t>
            </a:r>
          </a:p>
        </p:txBody>
      </p:sp>
    </p:spTree>
    <p:extLst>
      <p:ext uri="{BB962C8B-B14F-4D97-AF65-F5344CB8AC3E}">
        <p14:creationId xmlns:p14="http://schemas.microsoft.com/office/powerpoint/2010/main" val="2588607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Un reloj valía 32 euros, pero el relojero me lo ha rebajado y he pagado finalmente 28.80 euros. ¿Qué tanto por ciento me han rebajado?. (Solución: 10 %)</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41</a:t>
            </a:r>
          </a:p>
        </p:txBody>
      </p:sp>
    </p:spTree>
    <p:extLst>
      <p:ext uri="{BB962C8B-B14F-4D97-AF65-F5344CB8AC3E}">
        <p14:creationId xmlns:p14="http://schemas.microsoft.com/office/powerpoint/2010/main" val="3107383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En un incendio han ardido el 40% de los árboles de un bosque. Si después del incendio quedan 4.800 árboles sin quemar, ¿cuántos árboles había al principio?. (Sol: 8000 árboles) </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42</a:t>
            </a:r>
          </a:p>
        </p:txBody>
      </p:sp>
    </p:spTree>
    <p:extLst>
      <p:ext uri="{BB962C8B-B14F-4D97-AF65-F5344CB8AC3E}">
        <p14:creationId xmlns:p14="http://schemas.microsoft.com/office/powerpoint/2010/main" val="823532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Un cliente ha comprado una lavadora por 375 euros. Estaba de oferta con un 20 % de descuento. ¿Cuál era el precio sin rebaja?. (Sol: 468,75 €) </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43</a:t>
            </a:r>
          </a:p>
        </p:txBody>
      </p:sp>
    </p:spTree>
    <p:extLst>
      <p:ext uri="{BB962C8B-B14F-4D97-AF65-F5344CB8AC3E}">
        <p14:creationId xmlns:p14="http://schemas.microsoft.com/office/powerpoint/2010/main" val="2904046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Un depósito de agua está al 93% de su capacidad. Si se añaden 14.000 litros, quedará completo. ¿Cuál es la capacidad del depósito?. (Sol: 200.000 litros)</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44</a:t>
            </a:r>
          </a:p>
        </p:txBody>
      </p:sp>
    </p:spTree>
    <p:extLst>
      <p:ext uri="{BB962C8B-B14F-4D97-AF65-F5344CB8AC3E}">
        <p14:creationId xmlns:p14="http://schemas.microsoft.com/office/powerpoint/2010/main" val="610279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Al estirar una goma elástica, su longitud aumenta un 30% y en esa posición mide 104 cm. ¿Cuánto mide sin estirar?. (Sol: 80 cm)</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45</a:t>
            </a:r>
          </a:p>
        </p:txBody>
      </p:sp>
    </p:spTree>
    <p:extLst>
      <p:ext uri="{BB962C8B-B14F-4D97-AF65-F5344CB8AC3E}">
        <p14:creationId xmlns:p14="http://schemas.microsoft.com/office/powerpoint/2010/main" val="4275479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Depósitos y Préstamos</a:t>
            </a:r>
          </a:p>
        </p:txBody>
      </p:sp>
      <p:sp>
        <p:nvSpPr>
          <p:cNvPr id="4" name="3 CuadroTexto"/>
          <p:cNvSpPr txBox="1"/>
          <p:nvPr/>
        </p:nvSpPr>
        <p:spPr>
          <a:xfrm>
            <a:off x="827584" y="1628800"/>
            <a:ext cx="7488832" cy="738664"/>
          </a:xfrm>
          <a:prstGeom prst="rect">
            <a:avLst/>
          </a:prstGeom>
          <a:noFill/>
        </p:spPr>
        <p:txBody>
          <a:bodyPr wrap="square" rtlCol="0">
            <a:spAutoFit/>
          </a:bodyPr>
          <a:lstStyle/>
          <a:p>
            <a:r>
              <a:rPr lang="es-ES" sz="2400" b="1" u="sng" dirty="0"/>
              <a:t>Interés Simple </a:t>
            </a:r>
          </a:p>
          <a:p>
            <a:endParaRPr lang="es-ES" dirty="0"/>
          </a:p>
        </p:txBody>
      </p:sp>
      <p:pic>
        <p:nvPicPr>
          <p:cNvPr id="5123" name="Picture 3"/>
          <p:cNvPicPr>
            <a:picLocks noChangeAspect="1" noChangeArrowheads="1"/>
          </p:cNvPicPr>
          <p:nvPr/>
        </p:nvPicPr>
        <p:blipFill>
          <a:blip r:embed="rId2"/>
          <a:srcRect/>
          <a:stretch>
            <a:fillRect/>
          </a:stretch>
        </p:blipFill>
        <p:spPr bwMode="auto">
          <a:xfrm>
            <a:off x="571472" y="2285992"/>
            <a:ext cx="7676160" cy="2643206"/>
          </a:xfrm>
          <a:prstGeom prst="rect">
            <a:avLst/>
          </a:prstGeom>
          <a:noFill/>
          <a:ln w="9525">
            <a:noFill/>
            <a:miter lim="800000"/>
            <a:headEnd/>
            <a:tailEnd/>
          </a:ln>
          <a:effectLst/>
        </p:spPr>
      </p:pic>
      <p:sp>
        <p:nvSpPr>
          <p:cNvPr id="6" name="5 CuadroTexto"/>
          <p:cNvSpPr txBox="1"/>
          <p:nvPr/>
        </p:nvSpPr>
        <p:spPr>
          <a:xfrm>
            <a:off x="8215338" y="2416726"/>
            <a:ext cx="142876" cy="369332"/>
          </a:xfrm>
          <a:prstGeom prst="rect">
            <a:avLst/>
          </a:prstGeom>
          <a:noFill/>
        </p:spPr>
        <p:txBody>
          <a:bodyPr wrap="square" rtlCol="0">
            <a:spAutoFit/>
          </a:bodyPr>
          <a:lstStyle/>
          <a:p>
            <a:r>
              <a:rPr lang="es-ES" dirty="0"/>
              <a:t>I</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Interés simple</a:t>
            </a:r>
          </a:p>
        </p:txBody>
      </p:sp>
      <p:pic>
        <p:nvPicPr>
          <p:cNvPr id="17411" name="Picture 3"/>
          <p:cNvPicPr>
            <a:picLocks noChangeAspect="1" noChangeArrowheads="1"/>
          </p:cNvPicPr>
          <p:nvPr/>
        </p:nvPicPr>
        <p:blipFill>
          <a:blip r:embed="rId2"/>
          <a:srcRect/>
          <a:stretch>
            <a:fillRect/>
          </a:stretch>
        </p:blipFill>
        <p:spPr bwMode="auto">
          <a:xfrm>
            <a:off x="642910" y="1214422"/>
            <a:ext cx="7786742" cy="298491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Interés compuesto</a:t>
            </a:r>
          </a:p>
        </p:txBody>
      </p:sp>
      <p:pic>
        <p:nvPicPr>
          <p:cNvPr id="64514" name="Picture 2"/>
          <p:cNvPicPr>
            <a:picLocks noChangeAspect="1" noChangeArrowheads="1"/>
          </p:cNvPicPr>
          <p:nvPr/>
        </p:nvPicPr>
        <p:blipFill>
          <a:blip r:embed="rId2"/>
          <a:srcRect/>
          <a:stretch>
            <a:fillRect/>
          </a:stretch>
        </p:blipFill>
        <p:spPr bwMode="auto">
          <a:xfrm>
            <a:off x="571472" y="1142984"/>
            <a:ext cx="8065999" cy="164307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2" name="Rectángulo 1">
            <a:extLst>
              <a:ext uri="{FF2B5EF4-FFF2-40B4-BE49-F238E27FC236}">
                <a16:creationId xmlns:a16="http://schemas.microsoft.com/office/drawing/2014/main" id="{0CA112AA-13B9-DF40-8475-6A7648485B3E}"/>
              </a:ext>
            </a:extLst>
          </p:cNvPr>
          <p:cNvSpPr/>
          <p:nvPr/>
        </p:nvSpPr>
        <p:spPr>
          <a:xfrm>
            <a:off x="1115616" y="1251917"/>
            <a:ext cx="7488832"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2800" dirty="0"/>
              <a:t>Si un grifo de caudal 6 l/min llena una bañera en 12 minutos, ¿cuánto tardará en llenarla un grifo de caudal 8 l/min? </a:t>
            </a:r>
            <a:endParaRPr lang="es-ES" sz="4000" dirty="0"/>
          </a:p>
        </p:txBody>
      </p:sp>
      <p:sp>
        <p:nvSpPr>
          <p:cNvPr id="3" name="CuadroTexto 2">
            <a:extLst>
              <a:ext uri="{FF2B5EF4-FFF2-40B4-BE49-F238E27FC236}">
                <a16:creationId xmlns:a16="http://schemas.microsoft.com/office/drawing/2014/main" id="{FC03A128-0C08-B849-8D77-C2FE78A66FEB}"/>
              </a:ext>
            </a:extLst>
          </p:cNvPr>
          <p:cNvSpPr txBox="1"/>
          <p:nvPr/>
        </p:nvSpPr>
        <p:spPr>
          <a:xfrm>
            <a:off x="467544" y="1251917"/>
            <a:ext cx="4320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4</a:t>
            </a:r>
          </a:p>
        </p:txBody>
      </p:sp>
    </p:spTree>
    <p:extLst>
      <p:ext uri="{BB962C8B-B14F-4D97-AF65-F5344CB8AC3E}">
        <p14:creationId xmlns:p14="http://schemas.microsoft.com/office/powerpoint/2010/main" val="23568898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Un banco ofrece un beneficio anual de un 3%. ¿Qué beneficio obtendremos si depositamos 900€ durante 3 años?. El pago se hace al final.</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46</a:t>
            </a:r>
          </a:p>
        </p:txBody>
      </p:sp>
    </p:spTree>
    <p:extLst>
      <p:ext uri="{BB962C8B-B14F-4D97-AF65-F5344CB8AC3E}">
        <p14:creationId xmlns:p14="http://schemas.microsoft.com/office/powerpoint/2010/main" val="557015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Calcula el interés que producen 2000€ en 10 meses al 4% anual. El pago se hace al final.</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47</a:t>
            </a:r>
          </a:p>
        </p:txBody>
      </p:sp>
    </p:spTree>
    <p:extLst>
      <p:ext uri="{BB962C8B-B14F-4D97-AF65-F5344CB8AC3E}">
        <p14:creationId xmlns:p14="http://schemas.microsoft.com/office/powerpoint/2010/main" val="4028216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Antonio le prestó a Pepe 2500€ al 2% anual durante 4 años. ¿Cuánto dinero tendrá que devolver Pepe cuando pase ese tiempo?. </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48</a:t>
            </a:r>
          </a:p>
        </p:txBody>
      </p:sp>
    </p:spTree>
    <p:extLst>
      <p:ext uri="{BB962C8B-B14F-4D97-AF65-F5344CB8AC3E}">
        <p14:creationId xmlns:p14="http://schemas.microsoft.com/office/powerpoint/2010/main" val="34633585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¿Qué interés recibiremos al invertir 5000€ al 3% anual si lo retiramos a los 2 meses y 9 días?. </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49</a:t>
            </a:r>
          </a:p>
        </p:txBody>
      </p:sp>
    </p:spTree>
    <p:extLst>
      <p:ext uri="{BB962C8B-B14F-4D97-AF65-F5344CB8AC3E}">
        <p14:creationId xmlns:p14="http://schemas.microsoft.com/office/powerpoint/2010/main" val="2931733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¿Cuánto tiempo tendremos que mantener 3000€ en el banco al 4% de interés para ganar 350€?.</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50</a:t>
            </a:r>
          </a:p>
        </p:txBody>
      </p:sp>
    </p:spTree>
    <p:extLst>
      <p:ext uri="{BB962C8B-B14F-4D97-AF65-F5344CB8AC3E}">
        <p14:creationId xmlns:p14="http://schemas.microsoft.com/office/powerpoint/2010/main" val="4841744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¿Qué rédito “r” nos tendrá que dar el banco para ganar 200€ al invertir 2500€ durante 2 años?.</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51</a:t>
            </a:r>
          </a:p>
        </p:txBody>
      </p:sp>
    </p:spTree>
    <p:extLst>
      <p:ext uri="{BB962C8B-B14F-4D97-AF65-F5344CB8AC3E}">
        <p14:creationId xmlns:p14="http://schemas.microsoft.com/office/powerpoint/2010/main" val="30094832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06210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¿Qué capital tendremos al cabo de 5 años si invertimos 20000€ al 3,5% anual con amortizaciones anuales?.</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52</a:t>
            </a:r>
          </a:p>
        </p:txBody>
      </p:sp>
    </p:spTree>
    <p:extLst>
      <p:ext uri="{BB962C8B-B14F-4D97-AF65-F5344CB8AC3E}">
        <p14:creationId xmlns:p14="http://schemas.microsoft.com/office/powerpoint/2010/main" val="2177827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a:t>
            </a:r>
          </a:p>
        </p:txBody>
      </p:sp>
      <p:sp>
        <p:nvSpPr>
          <p:cNvPr id="5" name="Rectángulo 4">
            <a:extLst>
              <a:ext uri="{FF2B5EF4-FFF2-40B4-BE49-F238E27FC236}">
                <a16:creationId xmlns:a16="http://schemas.microsoft.com/office/drawing/2014/main" id="{8C52CCCE-698D-6C4E-A9F6-C633FFF98E9E}"/>
              </a:ext>
            </a:extLst>
          </p:cNvPr>
          <p:cNvSpPr/>
          <p:nvPr/>
        </p:nvSpPr>
        <p:spPr>
          <a:xfrm>
            <a:off x="1331640" y="1251917"/>
            <a:ext cx="7272808" cy="206210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3200" dirty="0"/>
              <a:t>¿Cuántos intereses ganaremos al meter 10000€ al 3% anual durante 3 años con amortizaciones anuales?.</a:t>
            </a:r>
          </a:p>
        </p:txBody>
      </p:sp>
      <p:sp>
        <p:nvSpPr>
          <p:cNvPr id="6" name="CuadroTexto 5">
            <a:extLst>
              <a:ext uri="{FF2B5EF4-FFF2-40B4-BE49-F238E27FC236}">
                <a16:creationId xmlns:a16="http://schemas.microsoft.com/office/drawing/2014/main" id="{6C5DF1D8-C498-E143-ACCB-A1E0E1CA09D5}"/>
              </a:ext>
            </a:extLst>
          </p:cNvPr>
          <p:cNvSpPr txBox="1"/>
          <p:nvPr/>
        </p:nvSpPr>
        <p:spPr>
          <a:xfrm>
            <a:off x="467544" y="1251917"/>
            <a:ext cx="648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t>53</a:t>
            </a:r>
          </a:p>
        </p:txBody>
      </p:sp>
    </p:spTree>
    <p:extLst>
      <p:ext uri="{BB962C8B-B14F-4D97-AF65-F5344CB8AC3E}">
        <p14:creationId xmlns:p14="http://schemas.microsoft.com/office/powerpoint/2010/main" val="336867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Proporcionalidad Compuesta</a:t>
            </a:r>
          </a:p>
        </p:txBody>
      </p:sp>
      <p:sp>
        <p:nvSpPr>
          <p:cNvPr id="3" name="2 CuadroTexto"/>
          <p:cNvSpPr txBox="1"/>
          <p:nvPr/>
        </p:nvSpPr>
        <p:spPr>
          <a:xfrm>
            <a:off x="785786" y="1252823"/>
            <a:ext cx="6286544" cy="461665"/>
          </a:xfrm>
          <a:prstGeom prst="rect">
            <a:avLst/>
          </a:prstGeom>
          <a:noFill/>
        </p:spPr>
        <p:txBody>
          <a:bodyPr wrap="square" rtlCol="0">
            <a:spAutoFit/>
          </a:bodyPr>
          <a:lstStyle/>
          <a:p>
            <a:r>
              <a:rPr lang="es-ES" sz="2400" b="1" dirty="0"/>
              <a:t>Proporcionalidad Directa-Directa</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grpSp>
        <p:nvGrpSpPr>
          <p:cNvPr id="11" name="22 Grupo"/>
          <p:cNvGrpSpPr/>
          <p:nvPr/>
        </p:nvGrpSpPr>
        <p:grpSpPr>
          <a:xfrm>
            <a:off x="785786" y="1928802"/>
            <a:ext cx="7572428" cy="2714644"/>
            <a:chOff x="785786" y="1928802"/>
            <a:chExt cx="7572428" cy="2714644"/>
          </a:xfrm>
        </p:grpSpPr>
        <p:grpSp>
          <p:nvGrpSpPr>
            <p:cNvPr id="12" name="10 Grupo"/>
            <p:cNvGrpSpPr/>
            <p:nvPr/>
          </p:nvGrpSpPr>
          <p:grpSpPr>
            <a:xfrm>
              <a:off x="785786" y="1928802"/>
              <a:ext cx="7572428" cy="2714644"/>
              <a:chOff x="857224" y="2214554"/>
              <a:chExt cx="6929486" cy="2714644"/>
            </a:xfrm>
          </p:grpSpPr>
          <p:sp>
            <p:nvSpPr>
              <p:cNvPr id="10" name="9 Rectángulo redondeado"/>
              <p:cNvSpPr/>
              <p:nvPr/>
            </p:nvSpPr>
            <p:spPr>
              <a:xfrm>
                <a:off x="857224" y="2214554"/>
                <a:ext cx="6929486" cy="2714644"/>
              </a:xfrm>
              <a:prstGeom prst="roundRect">
                <a:avLst/>
              </a:prstGeom>
              <a:solidFill>
                <a:schemeClr val="accent2">
                  <a:lumMod val="20000"/>
                  <a:lumOff val="80000"/>
                </a:scheme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1214414" y="2500306"/>
                <a:ext cx="2244525" cy="369332"/>
              </a:xfrm>
              <a:prstGeom prst="rect">
                <a:avLst/>
              </a:prstGeom>
              <a:noFill/>
            </p:spPr>
            <p:txBody>
              <a:bodyPr wrap="none" rtlCol="0">
                <a:spAutoFit/>
              </a:bodyPr>
              <a:lstStyle/>
              <a:p>
                <a:r>
                  <a:rPr lang="es-ES" b="1" u="sng" dirty="0"/>
                  <a:t>Magnitud 1</a:t>
                </a:r>
                <a:r>
                  <a:rPr lang="es-ES" b="1" dirty="0"/>
                  <a:t>  (+)</a:t>
                </a:r>
                <a:endParaRPr lang="es-ES" b="1" u="sng" dirty="0"/>
              </a:p>
            </p:txBody>
          </p:sp>
          <p:sp>
            <p:nvSpPr>
              <p:cNvPr id="5" name="4 CuadroTexto"/>
              <p:cNvSpPr txBox="1"/>
              <p:nvPr/>
            </p:nvSpPr>
            <p:spPr>
              <a:xfrm>
                <a:off x="3515637" y="2500306"/>
                <a:ext cx="2244525" cy="369332"/>
              </a:xfrm>
              <a:prstGeom prst="rect">
                <a:avLst/>
              </a:prstGeom>
              <a:noFill/>
            </p:spPr>
            <p:txBody>
              <a:bodyPr wrap="none" rtlCol="0">
                <a:spAutoFit/>
              </a:bodyPr>
              <a:lstStyle/>
              <a:p>
                <a:r>
                  <a:rPr lang="es-ES" b="1" u="sng" dirty="0"/>
                  <a:t>Magnitud 2</a:t>
                </a:r>
                <a:r>
                  <a:rPr lang="es-ES" b="1" dirty="0"/>
                  <a:t>  (+)</a:t>
                </a:r>
                <a:endParaRPr lang="es-ES" b="1" u="sng" dirty="0"/>
              </a:p>
            </p:txBody>
          </p:sp>
        </p:grpSp>
        <p:sp>
          <p:nvSpPr>
            <p:cNvPr id="6" name="5 CuadroTexto"/>
            <p:cNvSpPr txBox="1"/>
            <p:nvPr/>
          </p:nvSpPr>
          <p:spPr>
            <a:xfrm>
              <a:off x="1714480" y="2714620"/>
              <a:ext cx="543739" cy="646331"/>
            </a:xfrm>
            <a:prstGeom prst="rect">
              <a:avLst/>
            </a:prstGeom>
            <a:noFill/>
          </p:spPr>
          <p:txBody>
            <a:bodyPr wrap="none" rtlCol="0">
              <a:spAutoFit/>
            </a:bodyPr>
            <a:lstStyle/>
            <a:p>
              <a:r>
                <a:rPr lang="es-ES" sz="3600" b="1" dirty="0"/>
                <a:t>A</a:t>
              </a:r>
            </a:p>
          </p:txBody>
        </p:sp>
        <p:sp>
          <p:nvSpPr>
            <p:cNvPr id="7" name="6 CuadroTexto"/>
            <p:cNvSpPr txBox="1"/>
            <p:nvPr/>
          </p:nvSpPr>
          <p:spPr>
            <a:xfrm>
              <a:off x="4214810" y="2714620"/>
              <a:ext cx="535724" cy="646331"/>
            </a:xfrm>
            <a:prstGeom prst="rect">
              <a:avLst/>
            </a:prstGeom>
            <a:noFill/>
          </p:spPr>
          <p:txBody>
            <a:bodyPr wrap="none" rtlCol="0">
              <a:spAutoFit/>
            </a:bodyPr>
            <a:lstStyle/>
            <a:p>
              <a:r>
                <a:rPr lang="es-ES" sz="3600" b="1" dirty="0"/>
                <a:t>B</a:t>
              </a:r>
            </a:p>
          </p:txBody>
        </p:sp>
        <p:sp>
          <p:nvSpPr>
            <p:cNvPr id="8" name="7 CuadroTexto"/>
            <p:cNvSpPr txBox="1"/>
            <p:nvPr/>
          </p:nvSpPr>
          <p:spPr>
            <a:xfrm>
              <a:off x="1714480" y="3568487"/>
              <a:ext cx="567784" cy="646331"/>
            </a:xfrm>
            <a:prstGeom prst="rect">
              <a:avLst/>
            </a:prstGeom>
            <a:noFill/>
          </p:spPr>
          <p:txBody>
            <a:bodyPr wrap="none" rtlCol="0">
              <a:spAutoFit/>
            </a:bodyPr>
            <a:lstStyle/>
            <a:p>
              <a:r>
                <a:rPr lang="es-ES" sz="3600" b="1" dirty="0"/>
                <a:t>D</a:t>
              </a:r>
            </a:p>
          </p:txBody>
        </p:sp>
        <p:sp>
          <p:nvSpPr>
            <p:cNvPr id="9" name="8 CuadroTexto"/>
            <p:cNvSpPr txBox="1"/>
            <p:nvPr/>
          </p:nvSpPr>
          <p:spPr>
            <a:xfrm>
              <a:off x="6392265" y="3568487"/>
              <a:ext cx="1180131" cy="646331"/>
            </a:xfrm>
            <a:prstGeom prst="rect">
              <a:avLst/>
            </a:prstGeom>
            <a:noFill/>
          </p:spPr>
          <p:txBody>
            <a:bodyPr wrap="none" rtlCol="0">
              <a:spAutoFit/>
            </a:bodyPr>
            <a:lstStyle/>
            <a:p>
              <a:r>
                <a:rPr lang="es-ES" sz="3600" b="1" dirty="0"/>
                <a:t>x=?</a:t>
              </a:r>
            </a:p>
          </p:txBody>
        </p:sp>
        <p:sp>
          <p:nvSpPr>
            <p:cNvPr id="17" name="16 CuadroTexto"/>
            <p:cNvSpPr txBox="1"/>
            <p:nvPr/>
          </p:nvSpPr>
          <p:spPr>
            <a:xfrm>
              <a:off x="6042251" y="2214554"/>
              <a:ext cx="2244525" cy="369332"/>
            </a:xfrm>
            <a:prstGeom prst="rect">
              <a:avLst/>
            </a:prstGeom>
            <a:noFill/>
          </p:spPr>
          <p:txBody>
            <a:bodyPr wrap="none" rtlCol="0">
              <a:spAutoFit/>
            </a:bodyPr>
            <a:lstStyle/>
            <a:p>
              <a:r>
                <a:rPr lang="es-ES" b="1" u="sng" dirty="0"/>
                <a:t>Magnitud 3</a:t>
              </a:r>
              <a:r>
                <a:rPr lang="es-ES" b="1" dirty="0"/>
                <a:t>  (+)</a:t>
              </a:r>
              <a:endParaRPr lang="es-ES" b="1" u="sng" dirty="0"/>
            </a:p>
          </p:txBody>
        </p:sp>
        <p:sp>
          <p:nvSpPr>
            <p:cNvPr id="18" name="17 CuadroTexto"/>
            <p:cNvSpPr txBox="1"/>
            <p:nvPr/>
          </p:nvSpPr>
          <p:spPr>
            <a:xfrm>
              <a:off x="6322292" y="2711231"/>
              <a:ext cx="518091" cy="646331"/>
            </a:xfrm>
            <a:prstGeom prst="rect">
              <a:avLst/>
            </a:prstGeom>
            <a:noFill/>
          </p:spPr>
          <p:txBody>
            <a:bodyPr wrap="none" rtlCol="0">
              <a:spAutoFit/>
            </a:bodyPr>
            <a:lstStyle/>
            <a:p>
              <a:r>
                <a:rPr lang="es-ES" sz="3600" b="1" dirty="0"/>
                <a:t>C</a:t>
              </a:r>
            </a:p>
          </p:txBody>
        </p:sp>
        <p:sp>
          <p:nvSpPr>
            <p:cNvPr id="19" name="18 CuadroTexto"/>
            <p:cNvSpPr txBox="1"/>
            <p:nvPr/>
          </p:nvSpPr>
          <p:spPr>
            <a:xfrm>
              <a:off x="4214810" y="3568487"/>
              <a:ext cx="500458" cy="646331"/>
            </a:xfrm>
            <a:prstGeom prst="rect">
              <a:avLst/>
            </a:prstGeom>
            <a:noFill/>
          </p:spPr>
          <p:txBody>
            <a:bodyPr wrap="none" rtlCol="0">
              <a:spAutoFit/>
            </a:bodyPr>
            <a:lstStyle/>
            <a:p>
              <a:r>
                <a:rPr lang="es-ES" sz="3600" b="1" dirty="0"/>
                <a:t>E</a:t>
              </a:r>
            </a:p>
          </p:txBody>
        </p:sp>
      </p:gr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8433" name="Picture 1"/>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285984" y="4929198"/>
            <a:ext cx="4844584" cy="1085855"/>
          </a:xfrm>
          <a:prstGeom prst="rect">
            <a:avLst/>
          </a:prstGeom>
          <a:noFill/>
        </p:spPr>
      </p:pic>
      <p:sp>
        <p:nvSpPr>
          <p:cNvPr id="18435" name="Rectangle 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433"/>
                                        </p:tgtEl>
                                        <p:attrNameLst>
                                          <p:attrName>style.visibility</p:attrName>
                                        </p:attrNameLst>
                                      </p:cBhvr>
                                      <p:to>
                                        <p:strVal val="visible"/>
                                      </p:to>
                                    </p:set>
                                    <p:animEffect transition="in" filter="fade">
                                      <p:cBhvr>
                                        <p:cTn id="14" dur="20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Proporcionalidad Compuesta</a:t>
            </a:r>
          </a:p>
        </p:txBody>
      </p:sp>
      <p:sp>
        <p:nvSpPr>
          <p:cNvPr id="3" name="2 CuadroTexto"/>
          <p:cNvSpPr txBox="1"/>
          <p:nvPr/>
        </p:nvSpPr>
        <p:spPr>
          <a:xfrm>
            <a:off x="785786" y="1252823"/>
            <a:ext cx="6286544" cy="461665"/>
          </a:xfrm>
          <a:prstGeom prst="rect">
            <a:avLst/>
          </a:prstGeom>
          <a:noFill/>
        </p:spPr>
        <p:txBody>
          <a:bodyPr wrap="square" rtlCol="0">
            <a:spAutoFit/>
          </a:bodyPr>
          <a:lstStyle/>
          <a:p>
            <a:r>
              <a:rPr lang="es-ES" sz="2400" b="1" dirty="0"/>
              <a:t>Proporcionalidad Directa-Inversa</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grpSp>
        <p:nvGrpSpPr>
          <p:cNvPr id="11" name="22 Grupo"/>
          <p:cNvGrpSpPr/>
          <p:nvPr/>
        </p:nvGrpSpPr>
        <p:grpSpPr>
          <a:xfrm>
            <a:off x="785786" y="1928802"/>
            <a:ext cx="7572428" cy="2714644"/>
            <a:chOff x="785786" y="1928802"/>
            <a:chExt cx="7572428" cy="2714644"/>
          </a:xfrm>
        </p:grpSpPr>
        <p:grpSp>
          <p:nvGrpSpPr>
            <p:cNvPr id="12" name="10 Grupo"/>
            <p:cNvGrpSpPr/>
            <p:nvPr/>
          </p:nvGrpSpPr>
          <p:grpSpPr>
            <a:xfrm>
              <a:off x="785786" y="1928802"/>
              <a:ext cx="7572428" cy="2714644"/>
              <a:chOff x="857224" y="2214554"/>
              <a:chExt cx="6929486" cy="2714644"/>
            </a:xfrm>
          </p:grpSpPr>
          <p:sp>
            <p:nvSpPr>
              <p:cNvPr id="10" name="9 Rectángulo redondeado"/>
              <p:cNvSpPr/>
              <p:nvPr/>
            </p:nvSpPr>
            <p:spPr>
              <a:xfrm>
                <a:off x="857224" y="2214554"/>
                <a:ext cx="6929486" cy="2714644"/>
              </a:xfrm>
              <a:prstGeom prst="roundRect">
                <a:avLst/>
              </a:prstGeom>
              <a:solidFill>
                <a:schemeClr val="accent2">
                  <a:lumMod val="20000"/>
                  <a:lumOff val="80000"/>
                </a:scheme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1214414" y="2500306"/>
                <a:ext cx="2244525" cy="369332"/>
              </a:xfrm>
              <a:prstGeom prst="rect">
                <a:avLst/>
              </a:prstGeom>
              <a:noFill/>
            </p:spPr>
            <p:txBody>
              <a:bodyPr wrap="none" rtlCol="0">
                <a:spAutoFit/>
              </a:bodyPr>
              <a:lstStyle/>
              <a:p>
                <a:r>
                  <a:rPr lang="es-ES" b="1" u="sng" dirty="0"/>
                  <a:t>Magnitud 1</a:t>
                </a:r>
                <a:r>
                  <a:rPr lang="es-ES" b="1" dirty="0"/>
                  <a:t>  (+)</a:t>
                </a:r>
                <a:endParaRPr lang="es-ES" b="1" u="sng" dirty="0"/>
              </a:p>
            </p:txBody>
          </p:sp>
          <p:sp>
            <p:nvSpPr>
              <p:cNvPr id="5" name="4 CuadroTexto"/>
              <p:cNvSpPr txBox="1"/>
              <p:nvPr/>
            </p:nvSpPr>
            <p:spPr>
              <a:xfrm>
                <a:off x="3515637" y="2500306"/>
                <a:ext cx="1971806" cy="369332"/>
              </a:xfrm>
              <a:prstGeom prst="rect">
                <a:avLst/>
              </a:prstGeom>
              <a:noFill/>
            </p:spPr>
            <p:txBody>
              <a:bodyPr wrap="none" rtlCol="0">
                <a:spAutoFit/>
              </a:bodyPr>
              <a:lstStyle/>
              <a:p>
                <a:r>
                  <a:rPr lang="es-ES" b="1" u="sng" dirty="0"/>
                  <a:t>Magnitud 2</a:t>
                </a:r>
                <a:r>
                  <a:rPr lang="es-ES" b="1" dirty="0"/>
                  <a:t>  (-)</a:t>
                </a:r>
                <a:endParaRPr lang="es-ES" b="1" u="sng" dirty="0"/>
              </a:p>
            </p:txBody>
          </p:sp>
        </p:grpSp>
        <p:sp>
          <p:nvSpPr>
            <p:cNvPr id="6" name="5 CuadroTexto"/>
            <p:cNvSpPr txBox="1"/>
            <p:nvPr/>
          </p:nvSpPr>
          <p:spPr>
            <a:xfrm>
              <a:off x="1714480" y="2714620"/>
              <a:ext cx="543739" cy="646331"/>
            </a:xfrm>
            <a:prstGeom prst="rect">
              <a:avLst/>
            </a:prstGeom>
            <a:noFill/>
          </p:spPr>
          <p:txBody>
            <a:bodyPr wrap="none" rtlCol="0">
              <a:spAutoFit/>
            </a:bodyPr>
            <a:lstStyle/>
            <a:p>
              <a:r>
                <a:rPr lang="es-ES" sz="3600" b="1" dirty="0"/>
                <a:t>A</a:t>
              </a:r>
            </a:p>
          </p:txBody>
        </p:sp>
        <p:sp>
          <p:nvSpPr>
            <p:cNvPr id="7" name="6 CuadroTexto"/>
            <p:cNvSpPr txBox="1"/>
            <p:nvPr/>
          </p:nvSpPr>
          <p:spPr>
            <a:xfrm>
              <a:off x="4214810" y="2714620"/>
              <a:ext cx="535724" cy="646331"/>
            </a:xfrm>
            <a:prstGeom prst="rect">
              <a:avLst/>
            </a:prstGeom>
            <a:noFill/>
          </p:spPr>
          <p:txBody>
            <a:bodyPr wrap="none" rtlCol="0">
              <a:spAutoFit/>
            </a:bodyPr>
            <a:lstStyle/>
            <a:p>
              <a:r>
                <a:rPr lang="es-ES" sz="3600" b="1" dirty="0"/>
                <a:t>B</a:t>
              </a:r>
            </a:p>
          </p:txBody>
        </p:sp>
        <p:sp>
          <p:nvSpPr>
            <p:cNvPr id="8" name="7 CuadroTexto"/>
            <p:cNvSpPr txBox="1"/>
            <p:nvPr/>
          </p:nvSpPr>
          <p:spPr>
            <a:xfrm>
              <a:off x="1714480" y="3568487"/>
              <a:ext cx="567784" cy="646331"/>
            </a:xfrm>
            <a:prstGeom prst="rect">
              <a:avLst/>
            </a:prstGeom>
            <a:noFill/>
          </p:spPr>
          <p:txBody>
            <a:bodyPr wrap="none" rtlCol="0">
              <a:spAutoFit/>
            </a:bodyPr>
            <a:lstStyle/>
            <a:p>
              <a:r>
                <a:rPr lang="es-ES" sz="3600" b="1" dirty="0"/>
                <a:t>D</a:t>
              </a:r>
            </a:p>
          </p:txBody>
        </p:sp>
        <p:sp>
          <p:nvSpPr>
            <p:cNvPr id="9" name="8 CuadroTexto"/>
            <p:cNvSpPr txBox="1"/>
            <p:nvPr/>
          </p:nvSpPr>
          <p:spPr>
            <a:xfrm>
              <a:off x="6392265" y="3568487"/>
              <a:ext cx="1180131" cy="646331"/>
            </a:xfrm>
            <a:prstGeom prst="rect">
              <a:avLst/>
            </a:prstGeom>
            <a:noFill/>
          </p:spPr>
          <p:txBody>
            <a:bodyPr wrap="none" rtlCol="0">
              <a:spAutoFit/>
            </a:bodyPr>
            <a:lstStyle/>
            <a:p>
              <a:r>
                <a:rPr lang="es-ES" sz="3600" b="1" dirty="0"/>
                <a:t>x=?</a:t>
              </a:r>
            </a:p>
          </p:txBody>
        </p:sp>
        <p:sp>
          <p:nvSpPr>
            <p:cNvPr id="17" name="16 CuadroTexto"/>
            <p:cNvSpPr txBox="1"/>
            <p:nvPr/>
          </p:nvSpPr>
          <p:spPr>
            <a:xfrm>
              <a:off x="6042251" y="2214554"/>
              <a:ext cx="2244525" cy="369332"/>
            </a:xfrm>
            <a:prstGeom prst="rect">
              <a:avLst/>
            </a:prstGeom>
            <a:noFill/>
          </p:spPr>
          <p:txBody>
            <a:bodyPr wrap="none" rtlCol="0">
              <a:spAutoFit/>
            </a:bodyPr>
            <a:lstStyle/>
            <a:p>
              <a:r>
                <a:rPr lang="es-ES" b="1" u="sng" dirty="0"/>
                <a:t>Magnitud 3</a:t>
              </a:r>
              <a:r>
                <a:rPr lang="es-ES" b="1" dirty="0"/>
                <a:t>  (+)</a:t>
              </a:r>
              <a:endParaRPr lang="es-ES" b="1" u="sng" dirty="0"/>
            </a:p>
          </p:txBody>
        </p:sp>
        <p:sp>
          <p:nvSpPr>
            <p:cNvPr id="18" name="17 CuadroTexto"/>
            <p:cNvSpPr txBox="1"/>
            <p:nvPr/>
          </p:nvSpPr>
          <p:spPr>
            <a:xfrm>
              <a:off x="6322292" y="2711231"/>
              <a:ext cx="518091" cy="646331"/>
            </a:xfrm>
            <a:prstGeom prst="rect">
              <a:avLst/>
            </a:prstGeom>
            <a:noFill/>
          </p:spPr>
          <p:txBody>
            <a:bodyPr wrap="none" rtlCol="0">
              <a:spAutoFit/>
            </a:bodyPr>
            <a:lstStyle/>
            <a:p>
              <a:r>
                <a:rPr lang="es-ES" sz="3600" b="1" dirty="0"/>
                <a:t>C</a:t>
              </a:r>
            </a:p>
          </p:txBody>
        </p:sp>
        <p:sp>
          <p:nvSpPr>
            <p:cNvPr id="19" name="18 CuadroTexto"/>
            <p:cNvSpPr txBox="1"/>
            <p:nvPr/>
          </p:nvSpPr>
          <p:spPr>
            <a:xfrm>
              <a:off x="4214810" y="3568487"/>
              <a:ext cx="500458" cy="646331"/>
            </a:xfrm>
            <a:prstGeom prst="rect">
              <a:avLst/>
            </a:prstGeom>
            <a:noFill/>
          </p:spPr>
          <p:txBody>
            <a:bodyPr wrap="none" rtlCol="0">
              <a:spAutoFit/>
            </a:bodyPr>
            <a:lstStyle/>
            <a:p>
              <a:r>
                <a:rPr lang="es-ES" sz="3600" b="1" dirty="0"/>
                <a:t>E</a:t>
              </a:r>
            </a:p>
          </p:txBody>
        </p:sp>
      </p:gr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8435" name="Rectangle 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9457" name="Picture 1"/>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1807911" y="5000636"/>
            <a:ext cx="5192981" cy="1157293"/>
          </a:xfrm>
          <a:prstGeom prst="rect">
            <a:avLst/>
          </a:prstGeom>
          <a:noFill/>
        </p:spPr>
      </p:pic>
      <p:sp>
        <p:nvSpPr>
          <p:cNvPr id="19459" name="Rectangle 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9457"/>
                                        </p:tgtEl>
                                        <p:attrNameLst>
                                          <p:attrName>style.visibility</p:attrName>
                                        </p:attrNameLst>
                                      </p:cBhvr>
                                      <p:to>
                                        <p:strVal val="visible"/>
                                      </p:to>
                                    </p:set>
                                    <p:animEffect transition="in" filter="fade">
                                      <p:cBhvr>
                                        <p:cTn id="14" dur="20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5189</TotalTime>
  <Words>2477</Words>
  <Application>Microsoft Macintosh PowerPoint</Application>
  <PresentationFormat>Presentación en pantalla (4:3)</PresentationFormat>
  <Paragraphs>246</Paragraphs>
  <Slides>77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77</vt:i4>
      </vt:variant>
    </vt:vector>
  </HeadingPairs>
  <TitlesOfParts>
    <vt:vector size="83" baseType="lpstr">
      <vt:lpstr>Arial</vt:lpstr>
      <vt:lpstr>Calibri</vt:lpstr>
      <vt:lpstr>Helvetica Neue</vt:lpstr>
      <vt:lpstr>Verdana</vt:lpstr>
      <vt:lpstr>Wingdings 2</vt:lpstr>
      <vt:lpstr>Aspecto</vt:lpstr>
      <vt:lpstr>Problemas Aritméticos Proporcionalidad Porcentajes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dc:creator>
  <cp:lastModifiedBy>Dani h</cp:lastModifiedBy>
  <cp:revision>76</cp:revision>
  <dcterms:created xsi:type="dcterms:W3CDTF">2012-11-26T21:13:21Z</dcterms:created>
  <dcterms:modified xsi:type="dcterms:W3CDTF">2022-08-21T06:43:16Z</dcterms:modified>
</cp:coreProperties>
</file>