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6" r:id="rId2"/>
    <p:sldId id="271" r:id="rId3"/>
    <p:sldId id="272" r:id="rId4"/>
    <p:sldId id="273" r:id="rId5"/>
    <p:sldId id="341" r:id="rId6"/>
    <p:sldId id="342" r:id="rId7"/>
    <p:sldId id="343" r:id="rId8"/>
    <p:sldId id="344" r:id="rId9"/>
    <p:sldId id="283" r:id="rId10"/>
    <p:sldId id="284" r:id="rId11"/>
    <p:sldId id="345" r:id="rId12"/>
    <p:sldId id="346" r:id="rId13"/>
    <p:sldId id="347" r:id="rId14"/>
    <p:sldId id="348" r:id="rId15"/>
    <p:sldId id="349" r:id="rId16"/>
    <p:sldId id="350" r:id="rId17"/>
    <p:sldId id="351" r:id="rId18"/>
    <p:sldId id="290" r:id="rId19"/>
    <p:sldId id="291" r:id="rId20"/>
    <p:sldId id="292" r:id="rId21"/>
    <p:sldId id="337" r:id="rId22"/>
    <p:sldId id="324" r:id="rId23"/>
    <p:sldId id="352" r:id="rId24"/>
    <p:sldId id="353" r:id="rId25"/>
    <p:sldId id="354" r:id="rId26"/>
    <p:sldId id="355" r:id="rId27"/>
    <p:sldId id="356" r:id="rId28"/>
    <p:sldId id="357" r:id="rId29"/>
    <p:sldId id="358" r:id="rId30"/>
    <p:sldId id="359" r:id="rId31"/>
    <p:sldId id="360" r:id="rId32"/>
    <p:sldId id="361" r:id="rId33"/>
    <p:sldId id="362" r:id="rId34"/>
    <p:sldId id="363" r:id="rId35"/>
    <p:sldId id="288" r:id="rId36"/>
    <p:sldId id="365" r:id="rId3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41" autoAdjust="0"/>
    <p:restoredTop sz="92761" autoAdjust="0"/>
  </p:normalViewPr>
  <p:slideViewPr>
    <p:cSldViewPr>
      <p:cViewPr varScale="1">
        <p:scale>
          <a:sx n="56" d="100"/>
          <a:sy n="56" d="100"/>
        </p:scale>
        <p:origin x="108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EE10CA-5208-4E53-AEA2-8F2A8F13569F}" type="datetimeFigureOut">
              <a:rPr lang="es-ES" smtClean="0"/>
              <a:pPr/>
              <a:t>23/11/21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27706A-E2BE-432E-8AE1-56226F4160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23/11/21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23/11/21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23/11/21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23/11/21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23/11/21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23/11/21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23/11/21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23/11/21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23/11/21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23/11/21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23/11/21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23/11/21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7808" y="1412776"/>
            <a:ext cx="7772400" cy="1828800"/>
          </a:xfrm>
        </p:spPr>
        <p:txBody>
          <a:bodyPr>
            <a:normAutofit fontScale="90000"/>
          </a:bodyPr>
          <a:lstStyle/>
          <a:p>
            <a:pPr algn="ctr"/>
            <a:br>
              <a:rPr lang="es-ES" dirty="0"/>
            </a:br>
            <a:r>
              <a:rPr lang="es-ES" dirty="0"/>
              <a:t>Proporcionalidad</a:t>
            </a:r>
            <a:br>
              <a:rPr lang="es-ES" dirty="0"/>
            </a:br>
            <a:r>
              <a:rPr lang="es-ES" dirty="0"/>
              <a:t>Porcentajes</a:t>
            </a:r>
            <a:br>
              <a:rPr lang="es-ES" dirty="0"/>
            </a:br>
            <a:endParaRPr lang="es-ES" dirty="0"/>
          </a:p>
        </p:txBody>
      </p:sp>
      <p:pic>
        <p:nvPicPr>
          <p:cNvPr id="11266" name="Picture 2" descr="http://www.librosvivos.net/smtc/img/Proporcionalidad_02_jirafa_rat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789040"/>
            <a:ext cx="3456384" cy="239830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Problemas de Proporcionalidad Compuesta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785786" y="1252823"/>
            <a:ext cx="628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Proporcionalidad Directa-Inversa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828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1" name="22 Grupo"/>
          <p:cNvGrpSpPr/>
          <p:nvPr/>
        </p:nvGrpSpPr>
        <p:grpSpPr>
          <a:xfrm>
            <a:off x="785786" y="1928802"/>
            <a:ext cx="7572428" cy="2714644"/>
            <a:chOff x="785786" y="1928802"/>
            <a:chExt cx="7572428" cy="2714644"/>
          </a:xfrm>
        </p:grpSpPr>
        <p:grpSp>
          <p:nvGrpSpPr>
            <p:cNvPr id="12" name="10 Grupo"/>
            <p:cNvGrpSpPr/>
            <p:nvPr/>
          </p:nvGrpSpPr>
          <p:grpSpPr>
            <a:xfrm>
              <a:off x="785786" y="1928802"/>
              <a:ext cx="7572428" cy="2714644"/>
              <a:chOff x="857224" y="2214554"/>
              <a:chExt cx="6929486" cy="2714644"/>
            </a:xfrm>
          </p:grpSpPr>
          <p:sp>
            <p:nvSpPr>
              <p:cNvPr id="10" name="9 Rectángulo redondeado"/>
              <p:cNvSpPr/>
              <p:nvPr/>
            </p:nvSpPr>
            <p:spPr>
              <a:xfrm>
                <a:off x="857224" y="2214554"/>
                <a:ext cx="6929486" cy="271464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" name="3 CuadroTexto"/>
              <p:cNvSpPr txBox="1"/>
              <p:nvPr/>
            </p:nvSpPr>
            <p:spPr>
              <a:xfrm>
                <a:off x="1214414" y="2500306"/>
                <a:ext cx="22445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b="1" u="sng" dirty="0"/>
                  <a:t>Magnitud 1</a:t>
                </a:r>
                <a:r>
                  <a:rPr lang="es-ES" b="1" dirty="0"/>
                  <a:t>  (+)</a:t>
                </a:r>
                <a:endParaRPr lang="es-ES" b="1" u="sng" dirty="0"/>
              </a:p>
            </p:txBody>
          </p:sp>
          <p:sp>
            <p:nvSpPr>
              <p:cNvPr id="5" name="4 CuadroTexto"/>
              <p:cNvSpPr txBox="1"/>
              <p:nvPr/>
            </p:nvSpPr>
            <p:spPr>
              <a:xfrm>
                <a:off x="3515637" y="2500306"/>
                <a:ext cx="1971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b="1" u="sng" dirty="0"/>
                  <a:t>Magnitud 2</a:t>
                </a:r>
                <a:r>
                  <a:rPr lang="es-ES" b="1" dirty="0"/>
                  <a:t>  (-)</a:t>
                </a:r>
                <a:endParaRPr lang="es-ES" b="1" u="sng" dirty="0"/>
              </a:p>
            </p:txBody>
          </p:sp>
        </p:grpSp>
        <p:sp>
          <p:nvSpPr>
            <p:cNvPr id="6" name="5 CuadroTexto"/>
            <p:cNvSpPr txBox="1"/>
            <p:nvPr/>
          </p:nvSpPr>
          <p:spPr>
            <a:xfrm>
              <a:off x="1714480" y="2714620"/>
              <a:ext cx="5437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600" b="1" dirty="0"/>
                <a:t>A</a:t>
              </a:r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4214810" y="2714620"/>
              <a:ext cx="53572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600" b="1" dirty="0"/>
                <a:t>B</a:t>
              </a:r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1714480" y="3568487"/>
              <a:ext cx="56778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600" b="1" dirty="0"/>
                <a:t>D</a:t>
              </a: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6392265" y="3568487"/>
              <a:ext cx="11801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600" b="1" dirty="0"/>
                <a:t>x=?</a:t>
              </a: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6042251" y="2214554"/>
              <a:ext cx="22445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b="1" u="sng" dirty="0"/>
                <a:t>Magnitud 3</a:t>
              </a:r>
              <a:r>
                <a:rPr lang="es-ES" b="1" dirty="0"/>
                <a:t>  (+)</a:t>
              </a:r>
              <a:endParaRPr lang="es-ES" b="1" u="sng" dirty="0"/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6322292" y="2711231"/>
              <a:ext cx="5180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600" b="1" dirty="0"/>
                <a:t>C</a:t>
              </a:r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4214810" y="3568487"/>
              <a:ext cx="50045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600" b="1" dirty="0"/>
                <a:t>E</a:t>
              </a:r>
            </a:p>
          </p:txBody>
        </p:sp>
      </p:grp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07911" y="5000636"/>
            <a:ext cx="5192981" cy="1157293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Ejercicios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CA112AA-13B9-DF40-8475-6A7648485B3E}"/>
              </a:ext>
            </a:extLst>
          </p:cNvPr>
          <p:cNvSpPr/>
          <p:nvPr/>
        </p:nvSpPr>
        <p:spPr>
          <a:xfrm>
            <a:off x="1115616" y="1251917"/>
            <a:ext cx="7488832" cy="206210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3200" dirty="0"/>
              <a:t>Si 5 sapos atrapan 5 moscas en 5 minutos. ¿Cuántos sapos se necesitan para atrapar 100 moscas en 100 minutos?.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C03A128-0C08-B849-8D77-C2FE78A66FEB}"/>
              </a:ext>
            </a:extLst>
          </p:cNvPr>
          <p:cNvSpPr txBox="1"/>
          <p:nvPr/>
        </p:nvSpPr>
        <p:spPr>
          <a:xfrm>
            <a:off x="467544" y="1251917"/>
            <a:ext cx="43204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653693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Ejercicios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CA112AA-13B9-DF40-8475-6A7648485B3E}"/>
              </a:ext>
            </a:extLst>
          </p:cNvPr>
          <p:cNvSpPr/>
          <p:nvPr/>
        </p:nvSpPr>
        <p:spPr>
          <a:xfrm>
            <a:off x="1115616" y="1251917"/>
            <a:ext cx="7488832" cy="26776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2800" dirty="0"/>
              <a:t>Un grupo de 12 científicos se va de viaje a la selva. Han preparado 100 kg de comida para sobrevivir 20 días. ¿Cuántos kg de comida necesitarán si al final son 14 científicos y quieren sobrevivir 25 días?.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C03A128-0C08-B849-8D77-C2FE78A66FEB}"/>
              </a:ext>
            </a:extLst>
          </p:cNvPr>
          <p:cNvSpPr txBox="1"/>
          <p:nvPr/>
        </p:nvSpPr>
        <p:spPr>
          <a:xfrm>
            <a:off x="467544" y="1251917"/>
            <a:ext cx="43204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7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2787CF3-48AF-8941-AF0C-80B1AAB4B97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109944"/>
            <a:ext cx="2376264" cy="1983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162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Ejercicios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CA112AA-13B9-DF40-8475-6A7648485B3E}"/>
              </a:ext>
            </a:extLst>
          </p:cNvPr>
          <p:cNvSpPr/>
          <p:nvPr/>
        </p:nvSpPr>
        <p:spPr>
          <a:xfrm>
            <a:off x="1115616" y="1251917"/>
            <a:ext cx="7488832" cy="22467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" sz="2800" dirty="0"/>
              <a:t>Un grupo de albañiles ha construido 400 m2 de valla en 14 días trabajando 8 horas al día. ¿Cuántos metros cuadrados construirán en 12 días trabajando 10 horas al día?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C03A128-0C08-B849-8D77-C2FE78A66FEB}"/>
              </a:ext>
            </a:extLst>
          </p:cNvPr>
          <p:cNvSpPr txBox="1"/>
          <p:nvPr/>
        </p:nvSpPr>
        <p:spPr>
          <a:xfrm>
            <a:off x="467544" y="1251917"/>
            <a:ext cx="43204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8</a:t>
            </a:r>
          </a:p>
        </p:txBody>
      </p:sp>
      <p:pic>
        <p:nvPicPr>
          <p:cNvPr id="5" name="Imagen 4" descr="Albañiles en Murcia">
            <a:extLst>
              <a:ext uri="{FF2B5EF4-FFF2-40B4-BE49-F238E27FC236}">
                <a16:creationId xmlns:a16="http://schemas.microsoft.com/office/drawing/2014/main" id="{63ADA51D-6D6F-2D48-B913-944B0A22C24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703022"/>
            <a:ext cx="3024336" cy="23182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4366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Ejercicios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CA112AA-13B9-DF40-8475-6A7648485B3E}"/>
              </a:ext>
            </a:extLst>
          </p:cNvPr>
          <p:cNvSpPr/>
          <p:nvPr/>
        </p:nvSpPr>
        <p:spPr>
          <a:xfrm>
            <a:off x="1115616" y="1251917"/>
            <a:ext cx="7488832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" sz="2800" dirty="0"/>
              <a:t>Un ganadero necesita 200 kg de pienso para alimentar a 50 gallinas durante 30 días. ¿Cuántos días podría alimentar a 40 gallinas con 270 kg de pienso?.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C03A128-0C08-B849-8D77-C2FE78A66FEB}"/>
              </a:ext>
            </a:extLst>
          </p:cNvPr>
          <p:cNvSpPr txBox="1"/>
          <p:nvPr/>
        </p:nvSpPr>
        <p:spPr>
          <a:xfrm>
            <a:off x="467544" y="1251917"/>
            <a:ext cx="43204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9</a:t>
            </a:r>
          </a:p>
        </p:txBody>
      </p:sp>
      <p:pic>
        <p:nvPicPr>
          <p:cNvPr id="5" name="Imagen 4" descr="gallina sussex | Gallinas, Gallinas ponedoras, Aves de corral">
            <a:extLst>
              <a:ext uri="{FF2B5EF4-FFF2-40B4-BE49-F238E27FC236}">
                <a16:creationId xmlns:a16="http://schemas.microsoft.com/office/drawing/2014/main" id="{72D7712E-767A-A34B-BDF2-50B752F899A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429000"/>
            <a:ext cx="2520280" cy="2520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8582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Ejercicios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CA112AA-13B9-DF40-8475-6A7648485B3E}"/>
              </a:ext>
            </a:extLst>
          </p:cNvPr>
          <p:cNvSpPr/>
          <p:nvPr/>
        </p:nvSpPr>
        <p:spPr>
          <a:xfrm>
            <a:off x="1298010" y="1251917"/>
            <a:ext cx="7306438" cy="224676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2800" dirty="0"/>
              <a:t>Una excavadora abre una zanja de 500 metros trabajando 10 días durante 6 horas al día. ¿Cuántas horas al día debería trabajar para abrir una zanja de 800 metros en 16 días?.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C03A128-0C08-B849-8D77-C2FE78A66FEB}"/>
              </a:ext>
            </a:extLst>
          </p:cNvPr>
          <p:cNvSpPr txBox="1"/>
          <p:nvPr/>
        </p:nvSpPr>
        <p:spPr>
          <a:xfrm>
            <a:off x="467544" y="1251917"/>
            <a:ext cx="64807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10</a:t>
            </a:r>
          </a:p>
        </p:txBody>
      </p:sp>
      <p:pic>
        <p:nvPicPr>
          <p:cNvPr id="5" name="Imagen 4" descr="40.000-44.000 libras, Excavadora en alquiler | BigRentz">
            <a:extLst>
              <a:ext uri="{FF2B5EF4-FFF2-40B4-BE49-F238E27FC236}">
                <a16:creationId xmlns:a16="http://schemas.microsoft.com/office/drawing/2014/main" id="{2EFB3F3C-1AF8-7C48-A1D1-05E7B57D875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679057"/>
            <a:ext cx="2592288" cy="22702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004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Ejercicios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CA112AA-13B9-DF40-8475-6A7648485B3E}"/>
              </a:ext>
            </a:extLst>
          </p:cNvPr>
          <p:cNvSpPr/>
          <p:nvPr/>
        </p:nvSpPr>
        <p:spPr>
          <a:xfrm>
            <a:off x="1331640" y="1251917"/>
            <a:ext cx="7272808" cy="26776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2800" dirty="0"/>
              <a:t>Llenamos un estanque con 5 grifos abiertos durante 8 horas y con un caudal de 12 l/min. ¿Cuántos grifos debemos de abrir para llenar el mismo estanque en 6 horas con un caudal de 20 l/min?.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C03A128-0C08-B849-8D77-C2FE78A66FEB}"/>
              </a:ext>
            </a:extLst>
          </p:cNvPr>
          <p:cNvSpPr txBox="1"/>
          <p:nvPr/>
        </p:nvSpPr>
        <p:spPr>
          <a:xfrm>
            <a:off x="467544" y="1251917"/>
            <a:ext cx="64807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11</a:t>
            </a:r>
          </a:p>
        </p:txBody>
      </p:sp>
      <p:pic>
        <p:nvPicPr>
          <p:cNvPr id="5" name="Imagen 4" descr="Fotos gratis : árbol, naturaleza, rock, rama, invierno, líquido, planta,  antiguo, hoja, mojado, río, musgo, estanque, fauna silvestre, corriente,  reflexión, chapoteo, pastar, otoño, limpiar, alpino, temporada, fuente de  agua, burbuja, grifo, montañas,">
            <a:extLst>
              <a:ext uri="{FF2B5EF4-FFF2-40B4-BE49-F238E27FC236}">
                <a16:creationId xmlns:a16="http://schemas.microsoft.com/office/drawing/2014/main" id="{36759006-49A2-2449-8D9D-52FB84DD720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573016"/>
            <a:ext cx="1872208" cy="2736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9182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Ejercicios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CA112AA-13B9-DF40-8475-6A7648485B3E}"/>
              </a:ext>
            </a:extLst>
          </p:cNvPr>
          <p:cNvSpPr/>
          <p:nvPr/>
        </p:nvSpPr>
        <p:spPr>
          <a:xfrm>
            <a:off x="1331640" y="1251917"/>
            <a:ext cx="7272808" cy="267765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2800" dirty="0"/>
              <a:t>Si en una balsa abrimos 3 salidas de agua de caudal 2 litros por segundo, esta se vacía en 16 horas. ¿Cuánto tiempo tardará en vaciarse si abrimos 4 salidas con un caudal de 1,2 litros por segundo?.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C03A128-0C08-B849-8D77-C2FE78A66FEB}"/>
              </a:ext>
            </a:extLst>
          </p:cNvPr>
          <p:cNvSpPr txBox="1"/>
          <p:nvPr/>
        </p:nvSpPr>
        <p:spPr>
          <a:xfrm>
            <a:off x="467544" y="1251917"/>
            <a:ext cx="64807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12</a:t>
            </a:r>
          </a:p>
        </p:txBody>
      </p:sp>
      <p:pic>
        <p:nvPicPr>
          <p:cNvPr id="5" name="Imagen 4" descr="La simulación numérica, una nueva forma de gestionar los recursos hídricos  | iAgua">
            <a:extLst>
              <a:ext uri="{FF2B5EF4-FFF2-40B4-BE49-F238E27FC236}">
                <a16:creationId xmlns:a16="http://schemas.microsoft.com/office/drawing/2014/main" id="{8A527D48-7D96-FB4B-9425-D40591EF955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56"/>
          <a:stretch/>
        </p:blipFill>
        <p:spPr bwMode="auto">
          <a:xfrm>
            <a:off x="6732240" y="3645024"/>
            <a:ext cx="1584176" cy="259228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13815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Formas cortas de calcular Porcentajes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828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9" name="18 Grupo"/>
          <p:cNvGrpSpPr/>
          <p:nvPr/>
        </p:nvGrpSpPr>
        <p:grpSpPr>
          <a:xfrm>
            <a:off x="928662" y="1357298"/>
            <a:ext cx="7500990" cy="714380"/>
            <a:chOff x="785786" y="1928802"/>
            <a:chExt cx="7500990" cy="714380"/>
          </a:xfrm>
        </p:grpSpPr>
        <p:sp>
          <p:nvSpPr>
            <p:cNvPr id="17" name="16 Elipse"/>
            <p:cNvSpPr/>
            <p:nvPr/>
          </p:nvSpPr>
          <p:spPr>
            <a:xfrm>
              <a:off x="785786" y="1928802"/>
              <a:ext cx="714380" cy="7143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b="1" dirty="0"/>
                <a:t>1</a:t>
              </a:r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1857356" y="1928802"/>
              <a:ext cx="6429420" cy="71438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s-ES" sz="2800" b="1" dirty="0"/>
                <a:t> Porcentaje de una cantidad</a:t>
              </a: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4500570"/>
            <a:ext cx="7568826" cy="9334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786058"/>
            <a:ext cx="5143536" cy="11126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57113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Formas cortas de calcular Porcentajes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828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" name="18 Grupo"/>
          <p:cNvGrpSpPr/>
          <p:nvPr/>
        </p:nvGrpSpPr>
        <p:grpSpPr>
          <a:xfrm>
            <a:off x="928662" y="1357298"/>
            <a:ext cx="7500990" cy="714380"/>
            <a:chOff x="785786" y="1928802"/>
            <a:chExt cx="7500990" cy="714380"/>
          </a:xfrm>
        </p:grpSpPr>
        <p:sp>
          <p:nvSpPr>
            <p:cNvPr id="17" name="16 Elipse"/>
            <p:cNvSpPr/>
            <p:nvPr/>
          </p:nvSpPr>
          <p:spPr>
            <a:xfrm>
              <a:off x="785786" y="1928802"/>
              <a:ext cx="714380" cy="71438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b="1" dirty="0"/>
                <a:t>2</a:t>
              </a:r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1857356" y="1928802"/>
              <a:ext cx="6429420" cy="71438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s-ES" sz="2800" b="1" dirty="0"/>
                <a:t> Aumentos Porcentuales</a:t>
              </a:r>
            </a:p>
          </p:txBody>
        </p: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60000">
            <a:off x="500034" y="2500306"/>
            <a:ext cx="8232379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581241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Problemas de Proporcionalidad Simple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785786" y="1252823"/>
            <a:ext cx="628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Proporcionalidad Directa</a:t>
            </a:r>
          </a:p>
        </p:txBody>
      </p:sp>
      <p:grpSp>
        <p:nvGrpSpPr>
          <p:cNvPr id="11" name="11 Grupo"/>
          <p:cNvGrpSpPr/>
          <p:nvPr/>
        </p:nvGrpSpPr>
        <p:grpSpPr>
          <a:xfrm>
            <a:off x="1071538" y="1928802"/>
            <a:ext cx="6929486" cy="2714644"/>
            <a:chOff x="857224" y="2214554"/>
            <a:chExt cx="6929486" cy="2714644"/>
          </a:xfrm>
        </p:grpSpPr>
        <p:grpSp>
          <p:nvGrpSpPr>
            <p:cNvPr id="12" name="10 Grupo"/>
            <p:cNvGrpSpPr/>
            <p:nvPr/>
          </p:nvGrpSpPr>
          <p:grpSpPr>
            <a:xfrm>
              <a:off x="857224" y="2214554"/>
              <a:ext cx="6929486" cy="2714644"/>
              <a:chOff x="857224" y="2214554"/>
              <a:chExt cx="6929486" cy="2714644"/>
            </a:xfrm>
          </p:grpSpPr>
          <p:sp>
            <p:nvSpPr>
              <p:cNvPr id="10" name="9 Rectángulo redondeado"/>
              <p:cNvSpPr/>
              <p:nvPr/>
            </p:nvSpPr>
            <p:spPr>
              <a:xfrm>
                <a:off x="857224" y="2214554"/>
                <a:ext cx="6929486" cy="271464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" name="3 CuadroTexto"/>
              <p:cNvSpPr txBox="1"/>
              <p:nvPr/>
            </p:nvSpPr>
            <p:spPr>
              <a:xfrm>
                <a:off x="1214414" y="2500306"/>
                <a:ext cx="293381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2400" b="1" u="sng" dirty="0"/>
                  <a:t>Magnitud 1</a:t>
                </a:r>
                <a:r>
                  <a:rPr lang="es-ES" sz="2400" b="1" dirty="0"/>
                  <a:t>  (+)</a:t>
                </a:r>
                <a:endParaRPr lang="es-ES" sz="2400" b="1" u="sng" dirty="0"/>
              </a:p>
            </p:txBody>
          </p:sp>
          <p:sp>
            <p:nvSpPr>
              <p:cNvPr id="5" name="4 CuadroTexto"/>
              <p:cNvSpPr txBox="1"/>
              <p:nvPr/>
            </p:nvSpPr>
            <p:spPr>
              <a:xfrm>
                <a:off x="4594047" y="2500306"/>
                <a:ext cx="293381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2400" b="1" u="sng" dirty="0"/>
                  <a:t>Magnitud 2</a:t>
                </a:r>
                <a:r>
                  <a:rPr lang="es-ES" sz="2400" b="1" dirty="0"/>
                  <a:t>  (+)</a:t>
                </a:r>
                <a:endParaRPr lang="es-ES" sz="2400" b="1" u="sng" dirty="0"/>
              </a:p>
            </p:txBody>
          </p:sp>
        </p:grpSp>
        <p:sp>
          <p:nvSpPr>
            <p:cNvPr id="6" name="5 CuadroTexto"/>
            <p:cNvSpPr txBox="1"/>
            <p:nvPr/>
          </p:nvSpPr>
          <p:spPr>
            <a:xfrm>
              <a:off x="1928794" y="3139859"/>
              <a:ext cx="5437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600" b="1" dirty="0"/>
                <a:t>A</a:t>
              </a:r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5679350" y="3143248"/>
              <a:ext cx="53572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600" b="1" dirty="0"/>
                <a:t>B</a:t>
              </a:r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1928794" y="3854239"/>
              <a:ext cx="5180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600" b="1" dirty="0"/>
                <a:t>C</a:t>
              </a: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5715008" y="3854239"/>
              <a:ext cx="11801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600" b="1" dirty="0"/>
                <a:t>x=?</a:t>
              </a:r>
            </a:p>
          </p:txBody>
        </p:sp>
      </p:grp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5072074"/>
            <a:ext cx="4035688" cy="1157293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828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Formas cortas de calcular Porcentajes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828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" name="18 Grupo"/>
          <p:cNvGrpSpPr/>
          <p:nvPr/>
        </p:nvGrpSpPr>
        <p:grpSpPr>
          <a:xfrm>
            <a:off x="928662" y="1357298"/>
            <a:ext cx="7500990" cy="714380"/>
            <a:chOff x="785786" y="1928802"/>
            <a:chExt cx="7500990" cy="714380"/>
          </a:xfrm>
        </p:grpSpPr>
        <p:sp>
          <p:nvSpPr>
            <p:cNvPr id="17" name="16 Elipse"/>
            <p:cNvSpPr/>
            <p:nvPr/>
          </p:nvSpPr>
          <p:spPr>
            <a:xfrm>
              <a:off x="785786" y="1928802"/>
              <a:ext cx="714380" cy="71438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b="1" dirty="0"/>
                <a:t>3</a:t>
              </a:r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1857356" y="1928802"/>
              <a:ext cx="6429420" cy="71438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s-ES" sz="2800" b="1" dirty="0"/>
                <a:t> Disminuciones Porcentuales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500306"/>
            <a:ext cx="7715304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120063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Encadenar variaciones porcentuales</a:t>
            </a:r>
          </a:p>
        </p:txBody>
      </p:sp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14422"/>
            <a:ext cx="8143932" cy="698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24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214554"/>
            <a:ext cx="7858180" cy="800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302713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PORCENTAJES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785786" y="1252823"/>
            <a:ext cx="7929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Calcular Porcentaje = Calcular Regla de 3</a:t>
            </a:r>
          </a:p>
        </p:txBody>
      </p:sp>
      <p:grpSp>
        <p:nvGrpSpPr>
          <p:cNvPr id="11" name="11 Grupo"/>
          <p:cNvGrpSpPr/>
          <p:nvPr/>
        </p:nvGrpSpPr>
        <p:grpSpPr>
          <a:xfrm>
            <a:off x="1071538" y="1928802"/>
            <a:ext cx="7100244" cy="2714644"/>
            <a:chOff x="857224" y="2214554"/>
            <a:chExt cx="7100244" cy="2714644"/>
          </a:xfrm>
        </p:grpSpPr>
        <p:grpSp>
          <p:nvGrpSpPr>
            <p:cNvPr id="12" name="10 Grupo"/>
            <p:cNvGrpSpPr/>
            <p:nvPr/>
          </p:nvGrpSpPr>
          <p:grpSpPr>
            <a:xfrm>
              <a:off x="857224" y="2214554"/>
              <a:ext cx="7100244" cy="2714644"/>
              <a:chOff x="857224" y="2214554"/>
              <a:chExt cx="7100244" cy="2714644"/>
            </a:xfrm>
          </p:grpSpPr>
          <p:sp>
            <p:nvSpPr>
              <p:cNvPr id="10" name="9 Rectángulo redondeado"/>
              <p:cNvSpPr/>
              <p:nvPr/>
            </p:nvSpPr>
            <p:spPr>
              <a:xfrm>
                <a:off x="857224" y="2214554"/>
                <a:ext cx="6929486" cy="271464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" name="3 CuadroTexto"/>
              <p:cNvSpPr txBox="1"/>
              <p:nvPr/>
            </p:nvSpPr>
            <p:spPr>
              <a:xfrm>
                <a:off x="1214414" y="2500306"/>
                <a:ext cx="24192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2400" b="1" u="sng" dirty="0"/>
                  <a:t>Cantidad</a:t>
                </a:r>
                <a:r>
                  <a:rPr lang="es-ES" sz="2400" b="1" dirty="0"/>
                  <a:t> (+)</a:t>
                </a:r>
                <a:endParaRPr lang="es-ES" sz="2400" b="1" u="sng" dirty="0"/>
              </a:p>
            </p:txBody>
          </p:sp>
          <p:sp>
            <p:nvSpPr>
              <p:cNvPr id="5" name="4 CuadroTexto"/>
              <p:cNvSpPr txBox="1"/>
              <p:nvPr/>
            </p:nvSpPr>
            <p:spPr>
              <a:xfrm>
                <a:off x="4594047" y="2500306"/>
                <a:ext cx="33634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2400" b="1" u="sng" dirty="0"/>
                  <a:t>Porcentaje</a:t>
                </a:r>
                <a:r>
                  <a:rPr lang="es-ES" sz="2400" b="1" dirty="0"/>
                  <a:t> %  (+)</a:t>
                </a:r>
                <a:endParaRPr lang="es-ES" sz="2400" b="1" u="sng" dirty="0"/>
              </a:p>
            </p:txBody>
          </p:sp>
        </p:grpSp>
        <p:sp>
          <p:nvSpPr>
            <p:cNvPr id="6" name="5 CuadroTexto"/>
            <p:cNvSpPr txBox="1"/>
            <p:nvPr/>
          </p:nvSpPr>
          <p:spPr>
            <a:xfrm>
              <a:off x="1928794" y="3139859"/>
              <a:ext cx="149111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600" b="1" dirty="0"/>
                <a:t>Total</a:t>
              </a:r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5679350" y="3143248"/>
              <a:ext cx="191430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600" b="1" dirty="0"/>
                <a:t>100 %</a:t>
              </a:r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1928794" y="3854239"/>
              <a:ext cx="157607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600" b="1" dirty="0"/>
                <a:t>Parte</a:t>
              </a: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5715008" y="3854239"/>
              <a:ext cx="11801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600" b="1" dirty="0"/>
                <a:t>x=?</a:t>
              </a:r>
            </a:p>
          </p:txBody>
        </p:sp>
      </p:grp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828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599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Ejercicios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CA112AA-13B9-DF40-8475-6A7648485B3E}"/>
              </a:ext>
            </a:extLst>
          </p:cNvPr>
          <p:cNvSpPr/>
          <p:nvPr/>
        </p:nvSpPr>
        <p:spPr>
          <a:xfrm>
            <a:off x="1331640" y="1251917"/>
            <a:ext cx="727280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s-ES" sz="2800" dirty="0"/>
              <a:t>Calcula los siguientes porcentajes: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C03A128-0C08-B849-8D77-C2FE78A66FEB}"/>
              </a:ext>
            </a:extLst>
          </p:cNvPr>
          <p:cNvSpPr txBox="1"/>
          <p:nvPr/>
        </p:nvSpPr>
        <p:spPr>
          <a:xfrm>
            <a:off x="467544" y="1251917"/>
            <a:ext cx="64807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13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255855-DB96-A94B-93B8-A73A1737DA1A}"/>
              </a:ext>
            </a:extLst>
          </p:cNvPr>
          <p:cNvSpPr/>
          <p:nvPr/>
        </p:nvSpPr>
        <p:spPr>
          <a:xfrm>
            <a:off x="755576" y="2204864"/>
            <a:ext cx="78488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5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a) 35% de 180                                              </a:t>
            </a:r>
          </a:p>
          <a:p>
            <a:r>
              <a:rPr lang="es-ES" sz="5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b) 75% de 40                                      </a:t>
            </a:r>
          </a:p>
          <a:p>
            <a:r>
              <a:rPr lang="es-ES" sz="5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c) 120% de 60</a:t>
            </a:r>
            <a:endParaRPr lang="es-ES" sz="5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3461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Ejercicios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CA112AA-13B9-DF40-8475-6A7648485B3E}"/>
              </a:ext>
            </a:extLst>
          </p:cNvPr>
          <p:cNvSpPr/>
          <p:nvPr/>
        </p:nvSpPr>
        <p:spPr>
          <a:xfrm>
            <a:off x="1331640" y="1251917"/>
            <a:ext cx="7272808" cy="30469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s-ES" sz="3200" dirty="0"/>
              <a:t>Una fabrica produce 1.500 automóviles al mes. El 25% son furgonetas, el 60% turismos y el resto monovolúmenes. Halla las unidades producidas de cada tipo de automóvil.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C03A128-0C08-B849-8D77-C2FE78A66FEB}"/>
              </a:ext>
            </a:extLst>
          </p:cNvPr>
          <p:cNvSpPr txBox="1"/>
          <p:nvPr/>
        </p:nvSpPr>
        <p:spPr>
          <a:xfrm>
            <a:off x="467544" y="1251917"/>
            <a:ext cx="64807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14</a:t>
            </a:r>
          </a:p>
        </p:txBody>
      </p:sp>
      <p:pic>
        <p:nvPicPr>
          <p:cNvPr id="5" name="Imagen 4" descr="Los 5 fabricantes de automóviles alemanes que atraviesan problemas legales">
            <a:extLst>
              <a:ext uri="{FF2B5EF4-FFF2-40B4-BE49-F238E27FC236}">
                <a16:creationId xmlns:a16="http://schemas.microsoft.com/office/drawing/2014/main" id="{58082134-FFBA-E34F-9F04-9CE3A4CDFFE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263" b="25963"/>
          <a:stretch/>
        </p:blipFill>
        <p:spPr bwMode="auto">
          <a:xfrm>
            <a:off x="791580" y="4653136"/>
            <a:ext cx="7812868" cy="155484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311819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Ejercicios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CA112AA-13B9-DF40-8475-6A7648485B3E}"/>
              </a:ext>
            </a:extLst>
          </p:cNvPr>
          <p:cNvSpPr/>
          <p:nvPr/>
        </p:nvSpPr>
        <p:spPr>
          <a:xfrm>
            <a:off x="1331640" y="1251917"/>
            <a:ext cx="7272808" cy="30469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3200" dirty="0"/>
              <a:t>El año pasado aprobaron matemáticas en el instituto 280 alumnos. Este año se espera un 20% más de aprobados. ¿Cuántos aprobarán?. Haz el cálculo con sólo una cuenta.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C03A128-0C08-B849-8D77-C2FE78A66FEB}"/>
              </a:ext>
            </a:extLst>
          </p:cNvPr>
          <p:cNvSpPr txBox="1"/>
          <p:nvPr/>
        </p:nvSpPr>
        <p:spPr>
          <a:xfrm>
            <a:off x="467544" y="1251917"/>
            <a:ext cx="64807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15</a:t>
            </a:r>
          </a:p>
        </p:txBody>
      </p:sp>
      <p:pic>
        <p:nvPicPr>
          <p:cNvPr id="5" name="Imagen 4" descr="10 canales de Youtube para aprender Matemáticas gratis">
            <a:extLst>
              <a:ext uri="{FF2B5EF4-FFF2-40B4-BE49-F238E27FC236}">
                <a16:creationId xmlns:a16="http://schemas.microsoft.com/office/drawing/2014/main" id="{4869FA09-B171-A04E-8892-E0A97A92EC8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005064"/>
            <a:ext cx="2676877" cy="17015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03574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Ejercicios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CA112AA-13B9-DF40-8475-6A7648485B3E}"/>
              </a:ext>
            </a:extLst>
          </p:cNvPr>
          <p:cNvSpPr/>
          <p:nvPr/>
        </p:nvSpPr>
        <p:spPr>
          <a:xfrm>
            <a:off x="1331640" y="1251917"/>
            <a:ext cx="7272808" cy="206210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3200" dirty="0"/>
              <a:t>¿Qué precio tendrá una bicicleta que cuesta 540€ si te hacen un 15% de descuento?. Haz el cálculo con sólo una cuenta.</a:t>
            </a:r>
            <a:endParaRPr lang="es-ES" sz="48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C03A128-0C08-B849-8D77-C2FE78A66FEB}"/>
              </a:ext>
            </a:extLst>
          </p:cNvPr>
          <p:cNvSpPr txBox="1"/>
          <p:nvPr/>
        </p:nvSpPr>
        <p:spPr>
          <a:xfrm>
            <a:off x="467544" y="1251917"/>
            <a:ext cx="64807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16</a:t>
            </a:r>
          </a:p>
        </p:txBody>
      </p:sp>
      <p:pic>
        <p:nvPicPr>
          <p:cNvPr id="5" name="Imagen 4" descr="Las 10 mejores bicicletas de montaña cross country y eléctricas para hombre  y mujer">
            <a:extLst>
              <a:ext uri="{FF2B5EF4-FFF2-40B4-BE49-F238E27FC236}">
                <a16:creationId xmlns:a16="http://schemas.microsoft.com/office/drawing/2014/main" id="{D90422BE-D832-5742-BEB3-33D29D92679E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76"/>
          <a:stretch/>
        </p:blipFill>
        <p:spPr bwMode="auto">
          <a:xfrm>
            <a:off x="4572000" y="3645024"/>
            <a:ext cx="4128958" cy="24552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70241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Ejercicios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CA112AA-13B9-DF40-8475-6A7648485B3E}"/>
              </a:ext>
            </a:extLst>
          </p:cNvPr>
          <p:cNvSpPr/>
          <p:nvPr/>
        </p:nvSpPr>
        <p:spPr>
          <a:xfrm>
            <a:off x="1331640" y="1251917"/>
            <a:ext cx="7272808" cy="206210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3200" dirty="0"/>
              <a:t>Un libro de lectura cuesta 16€. ¿Cuánto te costará si le hacen un 12% de descuento y luego le aplican un 21% de IVA?.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C03A128-0C08-B849-8D77-C2FE78A66FEB}"/>
              </a:ext>
            </a:extLst>
          </p:cNvPr>
          <p:cNvSpPr txBox="1"/>
          <p:nvPr/>
        </p:nvSpPr>
        <p:spPr>
          <a:xfrm>
            <a:off x="467544" y="1251917"/>
            <a:ext cx="64807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17</a:t>
            </a:r>
          </a:p>
        </p:txBody>
      </p:sp>
      <p:pic>
        <p:nvPicPr>
          <p:cNvPr id="5" name="Imagen 4" descr="Configurar un libro en Moodle">
            <a:extLst>
              <a:ext uri="{FF2B5EF4-FFF2-40B4-BE49-F238E27FC236}">
                <a16:creationId xmlns:a16="http://schemas.microsoft.com/office/drawing/2014/main" id="{E935DF5A-C7F1-4147-AA0F-AED39C19298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861048"/>
            <a:ext cx="2627471" cy="21651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4157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Ejercicios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CA112AA-13B9-DF40-8475-6A7648485B3E}"/>
              </a:ext>
            </a:extLst>
          </p:cNvPr>
          <p:cNvSpPr/>
          <p:nvPr/>
        </p:nvSpPr>
        <p:spPr>
          <a:xfrm>
            <a:off x="1331640" y="1251917"/>
            <a:ext cx="7272808" cy="30469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3200" dirty="0"/>
              <a:t>En Diciembre vi un abrigo que valía 60€. En Enero le hicieron un descuento de un 20% y en Febrero volvieron a subirle el precio un 20%. ¿Cuánto vale ahora?. </a:t>
            </a:r>
            <a:endParaRPr lang="es-ES" sz="48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C03A128-0C08-B849-8D77-C2FE78A66FEB}"/>
              </a:ext>
            </a:extLst>
          </p:cNvPr>
          <p:cNvSpPr txBox="1"/>
          <p:nvPr/>
        </p:nvSpPr>
        <p:spPr>
          <a:xfrm>
            <a:off x="467544" y="1251917"/>
            <a:ext cx="64807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18</a:t>
            </a:r>
          </a:p>
        </p:txBody>
      </p:sp>
      <p:pic>
        <p:nvPicPr>
          <p:cNvPr id="5" name="Imagen 4" descr="20 marcas en las que encontrar el abrigo de peluche que necesitas este  invierno | Moda, Shopping | S Moda EL PAÍS">
            <a:extLst>
              <a:ext uri="{FF2B5EF4-FFF2-40B4-BE49-F238E27FC236}">
                <a16:creationId xmlns:a16="http://schemas.microsoft.com/office/drawing/2014/main" id="{1E861B46-D7C1-CC42-BDF1-B72F92C9D703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522"/>
          <a:stretch/>
        </p:blipFill>
        <p:spPr bwMode="auto">
          <a:xfrm>
            <a:off x="6516216" y="3861048"/>
            <a:ext cx="1883578" cy="237626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436938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Ejercicios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CA112AA-13B9-DF40-8475-6A7648485B3E}"/>
              </a:ext>
            </a:extLst>
          </p:cNvPr>
          <p:cNvSpPr/>
          <p:nvPr/>
        </p:nvSpPr>
        <p:spPr>
          <a:xfrm>
            <a:off x="1331640" y="1251917"/>
            <a:ext cx="7272808" cy="206210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3200" dirty="0"/>
              <a:t>Jaimito ganaba 1100€ al mes. El año pasado le subieron el sueldo un 3% y este año un 2%. ¿Cuánto gana ahora al mes?.</a:t>
            </a:r>
            <a:endParaRPr lang="es-ES" sz="48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C03A128-0C08-B849-8D77-C2FE78A66FEB}"/>
              </a:ext>
            </a:extLst>
          </p:cNvPr>
          <p:cNvSpPr txBox="1"/>
          <p:nvPr/>
        </p:nvSpPr>
        <p:spPr>
          <a:xfrm>
            <a:off x="467544" y="1251917"/>
            <a:ext cx="64807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19</a:t>
            </a:r>
          </a:p>
        </p:txBody>
      </p:sp>
      <p:pic>
        <p:nvPicPr>
          <p:cNvPr id="5" name="Imagen 4" descr="Euro Dinero Fondo De Dinero En Efectivo Del Euro Billetes En Euros Foto de  stock y más banco de imágenes de 200 - iStock">
            <a:extLst>
              <a:ext uri="{FF2B5EF4-FFF2-40B4-BE49-F238E27FC236}">
                <a16:creationId xmlns:a16="http://schemas.microsoft.com/office/drawing/2014/main" id="{6517E1F7-B299-6C48-9653-F9C64EA5540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6966" y="3645024"/>
            <a:ext cx="2997482" cy="21588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2972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Problemas de Proporcionalidad Simple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785786" y="1252823"/>
            <a:ext cx="628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Proporcionalidad Inversa</a:t>
            </a:r>
          </a:p>
        </p:txBody>
      </p:sp>
      <p:grpSp>
        <p:nvGrpSpPr>
          <p:cNvPr id="11" name="11 Grupo"/>
          <p:cNvGrpSpPr/>
          <p:nvPr/>
        </p:nvGrpSpPr>
        <p:grpSpPr>
          <a:xfrm>
            <a:off x="1071538" y="1928802"/>
            <a:ext cx="6929486" cy="2714644"/>
            <a:chOff x="857224" y="2214554"/>
            <a:chExt cx="6929486" cy="2714644"/>
          </a:xfrm>
        </p:grpSpPr>
        <p:grpSp>
          <p:nvGrpSpPr>
            <p:cNvPr id="12" name="10 Grupo"/>
            <p:cNvGrpSpPr/>
            <p:nvPr/>
          </p:nvGrpSpPr>
          <p:grpSpPr>
            <a:xfrm>
              <a:off x="857224" y="2214554"/>
              <a:ext cx="6929486" cy="2714644"/>
              <a:chOff x="857224" y="2214554"/>
              <a:chExt cx="6929486" cy="2714644"/>
            </a:xfrm>
          </p:grpSpPr>
          <p:sp>
            <p:nvSpPr>
              <p:cNvPr id="10" name="9 Rectángulo redondeado"/>
              <p:cNvSpPr/>
              <p:nvPr/>
            </p:nvSpPr>
            <p:spPr>
              <a:xfrm>
                <a:off x="857224" y="2214554"/>
                <a:ext cx="6929486" cy="271464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" name="3 CuadroTexto"/>
              <p:cNvSpPr txBox="1"/>
              <p:nvPr/>
            </p:nvSpPr>
            <p:spPr>
              <a:xfrm>
                <a:off x="1214414" y="2500306"/>
                <a:ext cx="293381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2400" b="1" u="sng" dirty="0"/>
                  <a:t>Magnitud 1</a:t>
                </a:r>
                <a:r>
                  <a:rPr lang="es-ES" sz="2400" b="1" dirty="0"/>
                  <a:t>  (+)</a:t>
                </a:r>
                <a:endParaRPr lang="es-ES" sz="2400" b="1" u="sng" dirty="0"/>
              </a:p>
            </p:txBody>
          </p:sp>
          <p:sp>
            <p:nvSpPr>
              <p:cNvPr id="5" name="4 CuadroTexto"/>
              <p:cNvSpPr txBox="1"/>
              <p:nvPr/>
            </p:nvSpPr>
            <p:spPr>
              <a:xfrm>
                <a:off x="4594047" y="2500306"/>
                <a:ext cx="281359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2400" b="1" u="sng" dirty="0"/>
                  <a:t>Magnitud 2</a:t>
                </a:r>
                <a:r>
                  <a:rPr lang="es-ES" sz="2400" b="1" dirty="0"/>
                  <a:t>  (-)</a:t>
                </a:r>
                <a:endParaRPr lang="es-ES" sz="2400" b="1" u="sng" dirty="0"/>
              </a:p>
            </p:txBody>
          </p:sp>
        </p:grpSp>
        <p:sp>
          <p:nvSpPr>
            <p:cNvPr id="6" name="5 CuadroTexto"/>
            <p:cNvSpPr txBox="1"/>
            <p:nvPr/>
          </p:nvSpPr>
          <p:spPr>
            <a:xfrm>
              <a:off x="1928794" y="3139859"/>
              <a:ext cx="5437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600" b="1" dirty="0"/>
                <a:t>A</a:t>
              </a:r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5679350" y="3143248"/>
              <a:ext cx="53572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600" b="1" dirty="0"/>
                <a:t>B</a:t>
              </a:r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1928794" y="3854239"/>
              <a:ext cx="5180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600" b="1" dirty="0"/>
                <a:t>C</a:t>
              </a: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5715008" y="3854239"/>
              <a:ext cx="11801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600" b="1" dirty="0"/>
                <a:t>x=?</a:t>
              </a:r>
            </a:p>
          </p:txBody>
        </p:sp>
      </p:grp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828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93700" y="4914913"/>
            <a:ext cx="4035688" cy="1157293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Ejercicios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CA112AA-13B9-DF40-8475-6A7648485B3E}"/>
              </a:ext>
            </a:extLst>
          </p:cNvPr>
          <p:cNvSpPr/>
          <p:nvPr/>
        </p:nvSpPr>
        <p:spPr>
          <a:xfrm>
            <a:off x="1331640" y="1251917"/>
            <a:ext cx="7272808" cy="310854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2800" dirty="0"/>
              <a:t>Un artículo que vale 50 euros tiene los siguientes cambios de precio: primero sube un 30%, a continuación, baja un 15%, vuelve a bajar un 25%, y por último tiene una subida del 10%. ¿Cuál es su precio final? ¿Qué porcentaje ha variado respecto del precio inicial?.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C03A128-0C08-B849-8D77-C2FE78A66FEB}"/>
              </a:ext>
            </a:extLst>
          </p:cNvPr>
          <p:cNvSpPr txBox="1"/>
          <p:nvPr/>
        </p:nvSpPr>
        <p:spPr>
          <a:xfrm>
            <a:off x="467544" y="1251917"/>
            <a:ext cx="64807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20</a:t>
            </a:r>
          </a:p>
        </p:txBody>
      </p:sp>
      <p:pic>
        <p:nvPicPr>
          <p:cNvPr id="5" name="Imagen 4" descr="Políticas de Precio | Todo Marketing">
            <a:extLst>
              <a:ext uri="{FF2B5EF4-FFF2-40B4-BE49-F238E27FC236}">
                <a16:creationId xmlns:a16="http://schemas.microsoft.com/office/drawing/2014/main" id="{EACCE966-EF25-694F-84AA-C18E6B42083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540830"/>
            <a:ext cx="2448272" cy="16244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5405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Ejercicios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CA112AA-13B9-DF40-8475-6A7648485B3E}"/>
              </a:ext>
            </a:extLst>
          </p:cNvPr>
          <p:cNvSpPr/>
          <p:nvPr/>
        </p:nvSpPr>
        <p:spPr>
          <a:xfrm>
            <a:off x="1331640" y="1251917"/>
            <a:ext cx="7272808" cy="206210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s-ES" sz="3200" dirty="0"/>
              <a:t>Si lanzo una moneda 12 veces y obtengo 5 caras. ¿Qué porcentajes de caras habré obtenido?.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C03A128-0C08-B849-8D77-C2FE78A66FEB}"/>
              </a:ext>
            </a:extLst>
          </p:cNvPr>
          <p:cNvSpPr txBox="1"/>
          <p:nvPr/>
        </p:nvSpPr>
        <p:spPr>
          <a:xfrm>
            <a:off x="467544" y="1251917"/>
            <a:ext cx="64807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21</a:t>
            </a:r>
          </a:p>
        </p:txBody>
      </p:sp>
      <p:pic>
        <p:nvPicPr>
          <p:cNvPr id="5" name="Imagen 4" descr="Cara y Cruz de una misma moneda - Actualidad jurídica">
            <a:extLst>
              <a:ext uri="{FF2B5EF4-FFF2-40B4-BE49-F238E27FC236}">
                <a16:creationId xmlns:a16="http://schemas.microsoft.com/office/drawing/2014/main" id="{B4A8CBDE-6F59-BC42-BCE5-B6CB1EE11E6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828" y="3933056"/>
            <a:ext cx="2736304" cy="20162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80291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Ejercicios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CA112AA-13B9-DF40-8475-6A7648485B3E}"/>
              </a:ext>
            </a:extLst>
          </p:cNvPr>
          <p:cNvSpPr/>
          <p:nvPr/>
        </p:nvSpPr>
        <p:spPr>
          <a:xfrm>
            <a:off x="1331640" y="1251917"/>
            <a:ext cx="7272808" cy="34163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3600" dirty="0"/>
              <a:t>Un altavoz </a:t>
            </a:r>
            <a:r>
              <a:rPr lang="es-ES" sz="3600" dirty="0" err="1"/>
              <a:t>bluetooth</a:t>
            </a:r>
            <a:r>
              <a:rPr lang="es-ES" sz="3600" dirty="0"/>
              <a:t> valía 42 euros, pero el vendedor me lo ha rebajado y he pagado finalmente 30.24 euros. ¿Qué tanto por ciento me han rebajado?.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C03A128-0C08-B849-8D77-C2FE78A66FEB}"/>
              </a:ext>
            </a:extLst>
          </p:cNvPr>
          <p:cNvSpPr txBox="1"/>
          <p:nvPr/>
        </p:nvSpPr>
        <p:spPr>
          <a:xfrm>
            <a:off x="467544" y="1251917"/>
            <a:ext cx="64807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22</a:t>
            </a:r>
          </a:p>
        </p:txBody>
      </p:sp>
      <p:pic>
        <p:nvPicPr>
          <p:cNvPr id="5" name="Imagen 4" descr="ALTAVOZ BLUETOOTH XS 10W AZUL COOLSOUND">
            <a:extLst>
              <a:ext uri="{FF2B5EF4-FFF2-40B4-BE49-F238E27FC236}">
                <a16:creationId xmlns:a16="http://schemas.microsoft.com/office/drawing/2014/main" id="{6DF8D51C-1A49-664D-8706-349D937CA23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149080"/>
            <a:ext cx="2232248" cy="20524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521206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Ejercicios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CA112AA-13B9-DF40-8475-6A7648485B3E}"/>
              </a:ext>
            </a:extLst>
          </p:cNvPr>
          <p:cNvSpPr/>
          <p:nvPr/>
        </p:nvSpPr>
        <p:spPr>
          <a:xfrm>
            <a:off x="1331640" y="1251917"/>
            <a:ext cx="7272808" cy="28623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3600" dirty="0"/>
              <a:t>Si han ido a la excursión 51 alumnos, lo que supone el 85% de los que inicialmente iban a ir. ¿Cuántos alumnos iban a ir al principio?.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C03A128-0C08-B849-8D77-C2FE78A66FEB}"/>
              </a:ext>
            </a:extLst>
          </p:cNvPr>
          <p:cNvSpPr txBox="1"/>
          <p:nvPr/>
        </p:nvSpPr>
        <p:spPr>
          <a:xfrm>
            <a:off x="467544" y="1251917"/>
            <a:ext cx="64807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23</a:t>
            </a:r>
          </a:p>
        </p:txBody>
      </p:sp>
      <p:pic>
        <p:nvPicPr>
          <p:cNvPr id="5" name="Imagen 4" descr="Qué es Excursión? » Su Definición y Significado [2021]">
            <a:extLst>
              <a:ext uri="{FF2B5EF4-FFF2-40B4-BE49-F238E27FC236}">
                <a16:creationId xmlns:a16="http://schemas.microsoft.com/office/drawing/2014/main" id="{1D785773-8C95-C240-961B-929442B71DF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822" y="4304894"/>
            <a:ext cx="2894618" cy="19339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53245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Ejercicios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CA112AA-13B9-DF40-8475-6A7648485B3E}"/>
              </a:ext>
            </a:extLst>
          </p:cNvPr>
          <p:cNvSpPr/>
          <p:nvPr/>
        </p:nvSpPr>
        <p:spPr>
          <a:xfrm>
            <a:off x="1331640" y="1251917"/>
            <a:ext cx="7272808" cy="206210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3200" dirty="0"/>
              <a:t>Has comprado un ordenador por 375 euros. Estaba de oferta con un 20 % de descuento. ¿Cuál era el precio sin rebaja?.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C03A128-0C08-B849-8D77-C2FE78A66FEB}"/>
              </a:ext>
            </a:extLst>
          </p:cNvPr>
          <p:cNvSpPr txBox="1"/>
          <p:nvPr/>
        </p:nvSpPr>
        <p:spPr>
          <a:xfrm>
            <a:off x="467544" y="1251917"/>
            <a:ext cx="64807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24</a:t>
            </a:r>
          </a:p>
        </p:txBody>
      </p:sp>
      <p:pic>
        <p:nvPicPr>
          <p:cNvPr id="5" name="Imagen 4" descr="Los mejores consejos para conseguir tu ordenador de sobremesa perfecto">
            <a:extLst>
              <a:ext uri="{FF2B5EF4-FFF2-40B4-BE49-F238E27FC236}">
                <a16:creationId xmlns:a16="http://schemas.microsoft.com/office/drawing/2014/main" id="{8A6C6C0D-AA35-A341-A974-83BBB2CE3CD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933056"/>
            <a:ext cx="2880320" cy="2201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72723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Problemas de mezclas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DD09D12-E947-454E-9809-18A92572F72D}"/>
              </a:ext>
            </a:extLst>
          </p:cNvPr>
          <p:cNvSpPr/>
          <p:nvPr/>
        </p:nvSpPr>
        <p:spPr>
          <a:xfrm>
            <a:off x="1331640" y="1251917"/>
            <a:ext cx="7272808" cy="28623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3600" dirty="0"/>
              <a:t>Una piscina está al 93% de su capacidad. Si se añaden 2.000 litros, quedará completo. ¿Cuál es la capacidad de la piscina?.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12FB9A1-1DCA-7C45-8870-9300548DAEE1}"/>
              </a:ext>
            </a:extLst>
          </p:cNvPr>
          <p:cNvSpPr txBox="1"/>
          <p:nvPr/>
        </p:nvSpPr>
        <p:spPr>
          <a:xfrm>
            <a:off x="467544" y="1251917"/>
            <a:ext cx="64807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25</a:t>
            </a:r>
          </a:p>
        </p:txBody>
      </p:sp>
      <p:pic>
        <p:nvPicPr>
          <p:cNvPr id="7" name="Imagen 6" descr="ASEPPI e IFEMA ultiman una nueva feria de piscina y jardín para público">
            <a:extLst>
              <a:ext uri="{FF2B5EF4-FFF2-40B4-BE49-F238E27FC236}">
                <a16:creationId xmlns:a16="http://schemas.microsoft.com/office/drawing/2014/main" id="{E69F2D11-FA7B-4D4D-91A0-A19A88E8F12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717032"/>
            <a:ext cx="3145055" cy="20952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Problemas de mezclas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DD09D12-E947-454E-9809-18A92572F72D}"/>
              </a:ext>
            </a:extLst>
          </p:cNvPr>
          <p:cNvSpPr/>
          <p:nvPr/>
        </p:nvSpPr>
        <p:spPr>
          <a:xfrm>
            <a:off x="1331640" y="1251917"/>
            <a:ext cx="7272808" cy="25545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3200" dirty="0"/>
              <a:t>El equipo de </a:t>
            </a:r>
            <a:r>
              <a:rPr lang="es-ES" sz="3200" dirty="0" err="1"/>
              <a:t>Volleyball</a:t>
            </a:r>
            <a:r>
              <a:rPr lang="es-ES" sz="3200" dirty="0"/>
              <a:t> de Hellín ha ganado el 65% de los partidos. Si han ganado 26 partidos. ¿Cuántos partidos han jugado en total?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12FB9A1-1DCA-7C45-8870-9300548DAEE1}"/>
              </a:ext>
            </a:extLst>
          </p:cNvPr>
          <p:cNvSpPr txBox="1"/>
          <p:nvPr/>
        </p:nvSpPr>
        <p:spPr>
          <a:xfrm>
            <a:off x="467544" y="1251917"/>
            <a:ext cx="64807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26</a:t>
            </a:r>
          </a:p>
        </p:txBody>
      </p:sp>
      <p:pic>
        <p:nvPicPr>
          <p:cNvPr id="7" name="Imagen 6" descr="Volleyball Fotografías e imágenes de stock - Getty Images">
            <a:extLst>
              <a:ext uri="{FF2B5EF4-FFF2-40B4-BE49-F238E27FC236}">
                <a16:creationId xmlns:a16="http://schemas.microsoft.com/office/drawing/2014/main" id="{524233B8-CEBE-3742-B1C8-D7E904B1A8E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41"/>
          <a:stretch/>
        </p:blipFill>
        <p:spPr bwMode="auto">
          <a:xfrm>
            <a:off x="5237946" y="3996026"/>
            <a:ext cx="3347050" cy="21236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50305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Ejercicios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CA112AA-13B9-DF40-8475-6A7648485B3E}"/>
              </a:ext>
            </a:extLst>
          </p:cNvPr>
          <p:cNvSpPr/>
          <p:nvPr/>
        </p:nvSpPr>
        <p:spPr>
          <a:xfrm>
            <a:off x="1115616" y="1251917"/>
            <a:ext cx="7488832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dirty="0"/>
              <a:t>Completa la siguiente tabla marcando con una cruz si son magnitudes directamente proporcionales, inversamente proporcionales o no hay relación entre ellas: </a:t>
            </a:r>
            <a:endParaRPr lang="es-ES" sz="28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C03A128-0C08-B849-8D77-C2FE78A66FEB}"/>
              </a:ext>
            </a:extLst>
          </p:cNvPr>
          <p:cNvSpPr txBox="1"/>
          <p:nvPr/>
        </p:nvSpPr>
        <p:spPr>
          <a:xfrm>
            <a:off x="467544" y="1251917"/>
            <a:ext cx="43204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1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463935C9-DD49-6C41-945E-D486805F4E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580140"/>
              </p:ext>
            </p:extLst>
          </p:nvPr>
        </p:nvGraphicFramePr>
        <p:xfrm>
          <a:off x="683568" y="2377560"/>
          <a:ext cx="7920880" cy="3931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4536">
                  <a:extLst>
                    <a:ext uri="{9D8B030D-6E8A-4147-A177-3AD203B41FA5}">
                      <a16:colId xmlns:a16="http://schemas.microsoft.com/office/drawing/2014/main" val="364614393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809124975"/>
                    </a:ext>
                  </a:extLst>
                </a:gridCol>
                <a:gridCol w="933830">
                  <a:extLst>
                    <a:ext uri="{9D8B030D-6E8A-4147-A177-3AD203B41FA5}">
                      <a16:colId xmlns:a16="http://schemas.microsoft.com/office/drawing/2014/main" val="4053862085"/>
                    </a:ext>
                  </a:extLst>
                </a:gridCol>
                <a:gridCol w="1370426">
                  <a:extLst>
                    <a:ext uri="{9D8B030D-6E8A-4147-A177-3AD203B41FA5}">
                      <a16:colId xmlns:a16="http://schemas.microsoft.com/office/drawing/2014/main" val="1884685199"/>
                    </a:ext>
                  </a:extLst>
                </a:gridCol>
              </a:tblGrid>
              <a:tr h="462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Magnitudes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Directa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Inversa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No hay relación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4520260"/>
                  </a:ext>
                </a:extLst>
              </a:tr>
              <a:tr h="23128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1. Nº Kg de Kiwis y su precio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7350630"/>
                  </a:ext>
                </a:extLst>
              </a:tr>
              <a:tr h="46256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b="0">
                          <a:solidFill>
                            <a:schemeClr val="tx1"/>
                          </a:solidFill>
                          <a:effectLst/>
                        </a:rPr>
                        <a:t>2. Velocidad de un avión y la distancia que recorre en 45 minutos</a:t>
                      </a:r>
                      <a:endParaRPr lang="es-ES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0377694"/>
                  </a:ext>
                </a:extLst>
              </a:tr>
              <a:tr h="46256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</a:rPr>
                        <a:t>3. La velocidad de un coche y el tiempo que tarda en llegar</a:t>
                      </a:r>
                      <a:endParaRPr lang="es-E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5426471"/>
                  </a:ext>
                </a:extLst>
              </a:tr>
              <a:tr h="23128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b="0">
                          <a:solidFill>
                            <a:schemeClr val="tx1"/>
                          </a:solidFill>
                          <a:effectLst/>
                        </a:rPr>
                        <a:t>4. La edad de una persona y su altura</a:t>
                      </a:r>
                      <a:endParaRPr lang="es-ES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0721990"/>
                  </a:ext>
                </a:extLst>
              </a:tr>
              <a:tr h="46256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b="0">
                          <a:solidFill>
                            <a:schemeClr val="tx1"/>
                          </a:solidFill>
                          <a:effectLst/>
                        </a:rPr>
                        <a:t>5. Nº de albañiles y tiempo que tardan en hacer una pared</a:t>
                      </a:r>
                      <a:endParaRPr lang="es-ES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0546141"/>
                  </a:ext>
                </a:extLst>
              </a:tr>
              <a:tr h="46256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b="0">
                          <a:solidFill>
                            <a:schemeClr val="tx1"/>
                          </a:solidFill>
                          <a:effectLst/>
                        </a:rPr>
                        <a:t>6. Caudal de un grifo (litros/minuto) y cantidad de agua que echa</a:t>
                      </a:r>
                      <a:endParaRPr lang="es-ES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7037909"/>
                  </a:ext>
                </a:extLst>
              </a:tr>
              <a:tr h="46256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b="0">
                          <a:solidFill>
                            <a:schemeClr val="tx1"/>
                          </a:solidFill>
                          <a:effectLst/>
                        </a:rPr>
                        <a:t>7. Tiempo que está abierto un grifo y cantidad de agua que echa</a:t>
                      </a:r>
                      <a:endParaRPr lang="es-ES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213"/>
                  </a:ext>
                </a:extLst>
              </a:tr>
              <a:tr h="23128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b="0">
                          <a:solidFill>
                            <a:schemeClr val="tx1"/>
                          </a:solidFill>
                          <a:effectLst/>
                        </a:rPr>
                        <a:t>7. Tamaño de un coche y su precio</a:t>
                      </a:r>
                      <a:endParaRPr lang="es-ES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524904"/>
                  </a:ext>
                </a:extLst>
              </a:tr>
              <a:tr h="46256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</a:rPr>
                        <a:t>8. Nº vacas y tiempo que les dura 1000 kg de pienso</a:t>
                      </a:r>
                      <a:endParaRPr lang="es-E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678804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Ejercicios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CA112AA-13B9-DF40-8475-6A7648485B3E}"/>
              </a:ext>
            </a:extLst>
          </p:cNvPr>
          <p:cNvSpPr/>
          <p:nvPr/>
        </p:nvSpPr>
        <p:spPr>
          <a:xfrm>
            <a:off x="1115616" y="1251917"/>
            <a:ext cx="7488832" cy="224676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2800" dirty="0"/>
              <a:t>En una fábrica preparan un producto precocinado de “Zarangollo Murciano” en el que mezclan 8 kg de calabacín con 5 kg de patata. Si tienen 12 kg de patata, ¿Cuánto calabacín necesitarán?.</a:t>
            </a:r>
            <a:endParaRPr lang="es-ES" sz="40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C03A128-0C08-B849-8D77-C2FE78A66FEB}"/>
              </a:ext>
            </a:extLst>
          </p:cNvPr>
          <p:cNvSpPr txBox="1"/>
          <p:nvPr/>
        </p:nvSpPr>
        <p:spPr>
          <a:xfrm>
            <a:off x="467544" y="1251917"/>
            <a:ext cx="43204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2</a:t>
            </a:r>
          </a:p>
        </p:txBody>
      </p:sp>
      <p:pic>
        <p:nvPicPr>
          <p:cNvPr id="5" name="Imagen 4" descr="Zarangollo murciano, el popular revuelto de calabacín y cebolla (sin  patata) - Karlos Arguiñano">
            <a:extLst>
              <a:ext uri="{FF2B5EF4-FFF2-40B4-BE49-F238E27FC236}">
                <a16:creationId xmlns:a16="http://schemas.microsoft.com/office/drawing/2014/main" id="{DA843387-E0BD-A642-AB30-36FDB351152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028"/>
          <a:stretch/>
        </p:blipFill>
        <p:spPr bwMode="auto">
          <a:xfrm>
            <a:off x="5508104" y="3933056"/>
            <a:ext cx="2875568" cy="190974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086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Ejercicios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CA112AA-13B9-DF40-8475-6A7648485B3E}"/>
              </a:ext>
            </a:extLst>
          </p:cNvPr>
          <p:cNvSpPr/>
          <p:nvPr/>
        </p:nvSpPr>
        <p:spPr>
          <a:xfrm>
            <a:off x="1115616" y="1251917"/>
            <a:ext cx="7488832" cy="15696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3200" dirty="0"/>
              <a:t>Un tren recorre un trayecto a 200 km/h en 3 horas. ¿A qué velocidad tendrá que ir para tardar 4 horas?.</a:t>
            </a:r>
            <a:endParaRPr lang="es-ES" sz="44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C03A128-0C08-B849-8D77-C2FE78A66FEB}"/>
              </a:ext>
            </a:extLst>
          </p:cNvPr>
          <p:cNvSpPr txBox="1"/>
          <p:nvPr/>
        </p:nvSpPr>
        <p:spPr>
          <a:xfrm>
            <a:off x="467544" y="1251917"/>
            <a:ext cx="43204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3</a:t>
            </a:r>
          </a:p>
        </p:txBody>
      </p:sp>
      <p:pic>
        <p:nvPicPr>
          <p:cNvPr id="5" name="Imagen 4" descr="Siemens y los ferrocarriles alemanes Deutsche Bahn desarrollan un tren de  hidrógeno para el 2024">
            <a:extLst>
              <a:ext uri="{FF2B5EF4-FFF2-40B4-BE49-F238E27FC236}">
                <a16:creationId xmlns:a16="http://schemas.microsoft.com/office/drawing/2014/main" id="{C69E6622-B5BC-954D-A389-044A0241245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959" y="3284984"/>
            <a:ext cx="3542749" cy="2379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4129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Ejercicios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CA112AA-13B9-DF40-8475-6A7648485B3E}"/>
              </a:ext>
            </a:extLst>
          </p:cNvPr>
          <p:cNvSpPr/>
          <p:nvPr/>
        </p:nvSpPr>
        <p:spPr>
          <a:xfrm>
            <a:off x="1115616" y="1251917"/>
            <a:ext cx="7488832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2800" dirty="0"/>
              <a:t>Si 12 pintores hacen un trabajo en 16 días. ¿cuántos pintores hay que llamar para hacerlo en 6 días? </a:t>
            </a:r>
            <a:endParaRPr lang="es-ES" sz="40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C03A128-0C08-B849-8D77-C2FE78A66FEB}"/>
              </a:ext>
            </a:extLst>
          </p:cNvPr>
          <p:cNvSpPr txBox="1"/>
          <p:nvPr/>
        </p:nvSpPr>
        <p:spPr>
          <a:xfrm>
            <a:off x="467544" y="1251917"/>
            <a:ext cx="43204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4</a:t>
            </a:r>
          </a:p>
        </p:txBody>
      </p:sp>
      <p:pic>
        <p:nvPicPr>
          <p:cNvPr id="5" name="Imagen 4" descr="ᐅ ¿Cómo funcionan los pintores de construcción? ⚡️ » Cómo Funciona">
            <a:extLst>
              <a:ext uri="{FF2B5EF4-FFF2-40B4-BE49-F238E27FC236}">
                <a16:creationId xmlns:a16="http://schemas.microsoft.com/office/drawing/2014/main" id="{672A7C32-876B-E146-844D-5104111EE6C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8978" y="2833267"/>
            <a:ext cx="3445470" cy="21973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6889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Ejercicios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CA112AA-13B9-DF40-8475-6A7648485B3E}"/>
              </a:ext>
            </a:extLst>
          </p:cNvPr>
          <p:cNvSpPr/>
          <p:nvPr/>
        </p:nvSpPr>
        <p:spPr>
          <a:xfrm>
            <a:off x="1115616" y="1251917"/>
            <a:ext cx="7488832" cy="25545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3200" dirty="0"/>
              <a:t>Para hacer un regalo de cumpleaños, 8 amigos han puesto 12€ cada uno. ¿Cuánto dinero tendrán que poner si al final son 3 amigos menos?.</a:t>
            </a:r>
            <a:endParaRPr lang="es-ES" sz="44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C03A128-0C08-B849-8D77-C2FE78A66FEB}"/>
              </a:ext>
            </a:extLst>
          </p:cNvPr>
          <p:cNvSpPr txBox="1"/>
          <p:nvPr/>
        </p:nvSpPr>
        <p:spPr>
          <a:xfrm>
            <a:off x="467544" y="1251917"/>
            <a:ext cx="43204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5</a:t>
            </a:r>
          </a:p>
        </p:txBody>
      </p:sp>
      <p:pic>
        <p:nvPicPr>
          <p:cNvPr id="5" name="Imagen 4" descr="Tarjeta de regalo - Regalos">
            <a:extLst>
              <a:ext uri="{FF2B5EF4-FFF2-40B4-BE49-F238E27FC236}">
                <a16:creationId xmlns:a16="http://schemas.microsoft.com/office/drawing/2014/main" id="{08409F6C-7999-9C4B-907C-709F6E9B34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1959" y="4221088"/>
            <a:ext cx="2052489" cy="1836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8112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Problemas de Proporcionalidad Compuesta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785786" y="1252823"/>
            <a:ext cx="628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Proporcionalidad Directa-Directa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828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1" name="22 Grupo"/>
          <p:cNvGrpSpPr/>
          <p:nvPr/>
        </p:nvGrpSpPr>
        <p:grpSpPr>
          <a:xfrm>
            <a:off x="785786" y="1928802"/>
            <a:ext cx="7572428" cy="2714644"/>
            <a:chOff x="785786" y="1928802"/>
            <a:chExt cx="7572428" cy="2714644"/>
          </a:xfrm>
        </p:grpSpPr>
        <p:grpSp>
          <p:nvGrpSpPr>
            <p:cNvPr id="12" name="10 Grupo"/>
            <p:cNvGrpSpPr/>
            <p:nvPr/>
          </p:nvGrpSpPr>
          <p:grpSpPr>
            <a:xfrm>
              <a:off x="785786" y="1928802"/>
              <a:ext cx="7572428" cy="2714644"/>
              <a:chOff x="857224" y="2214554"/>
              <a:chExt cx="6929486" cy="2714644"/>
            </a:xfrm>
          </p:grpSpPr>
          <p:sp>
            <p:nvSpPr>
              <p:cNvPr id="10" name="9 Rectángulo redondeado"/>
              <p:cNvSpPr/>
              <p:nvPr/>
            </p:nvSpPr>
            <p:spPr>
              <a:xfrm>
                <a:off x="857224" y="2214554"/>
                <a:ext cx="6929486" cy="271464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" name="3 CuadroTexto"/>
              <p:cNvSpPr txBox="1"/>
              <p:nvPr/>
            </p:nvSpPr>
            <p:spPr>
              <a:xfrm>
                <a:off x="1214414" y="2500306"/>
                <a:ext cx="22445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b="1" u="sng" dirty="0"/>
                  <a:t>Magnitud 1</a:t>
                </a:r>
                <a:r>
                  <a:rPr lang="es-ES" b="1" dirty="0"/>
                  <a:t>  (+)</a:t>
                </a:r>
                <a:endParaRPr lang="es-ES" b="1" u="sng" dirty="0"/>
              </a:p>
            </p:txBody>
          </p:sp>
          <p:sp>
            <p:nvSpPr>
              <p:cNvPr id="5" name="4 CuadroTexto"/>
              <p:cNvSpPr txBox="1"/>
              <p:nvPr/>
            </p:nvSpPr>
            <p:spPr>
              <a:xfrm>
                <a:off x="3515637" y="2500306"/>
                <a:ext cx="22445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b="1" u="sng" dirty="0"/>
                  <a:t>Magnitud 2</a:t>
                </a:r>
                <a:r>
                  <a:rPr lang="es-ES" b="1" dirty="0"/>
                  <a:t>  (+)</a:t>
                </a:r>
                <a:endParaRPr lang="es-ES" b="1" u="sng" dirty="0"/>
              </a:p>
            </p:txBody>
          </p:sp>
        </p:grpSp>
        <p:sp>
          <p:nvSpPr>
            <p:cNvPr id="6" name="5 CuadroTexto"/>
            <p:cNvSpPr txBox="1"/>
            <p:nvPr/>
          </p:nvSpPr>
          <p:spPr>
            <a:xfrm>
              <a:off x="1714480" y="2714620"/>
              <a:ext cx="5437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600" b="1" dirty="0"/>
                <a:t>A</a:t>
              </a:r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4214810" y="2714620"/>
              <a:ext cx="53572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600" b="1" dirty="0"/>
                <a:t>B</a:t>
              </a:r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1714480" y="3568487"/>
              <a:ext cx="56778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600" b="1" dirty="0"/>
                <a:t>D</a:t>
              </a: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6392265" y="3568487"/>
              <a:ext cx="11801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600" b="1" dirty="0"/>
                <a:t>x=?</a:t>
              </a: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6042251" y="2214554"/>
              <a:ext cx="22445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b="1" u="sng" dirty="0"/>
                <a:t>Magnitud 3</a:t>
              </a:r>
              <a:r>
                <a:rPr lang="es-ES" b="1" dirty="0"/>
                <a:t>  (+)</a:t>
              </a:r>
              <a:endParaRPr lang="es-ES" b="1" u="sng" dirty="0"/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6322292" y="2711231"/>
              <a:ext cx="5180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600" b="1" dirty="0"/>
                <a:t>C</a:t>
              </a:r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4214810" y="3568487"/>
              <a:ext cx="50045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600" b="1" dirty="0"/>
                <a:t>E</a:t>
              </a:r>
            </a:p>
          </p:txBody>
        </p:sp>
      </p:grp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4929198"/>
            <a:ext cx="4844584" cy="1085855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5687</TotalTime>
  <Words>1157</Words>
  <Application>Microsoft Macintosh PowerPoint</Application>
  <PresentationFormat>Presentación en pantalla (4:3)</PresentationFormat>
  <Paragraphs>178</Paragraphs>
  <Slides>36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42" baseType="lpstr">
      <vt:lpstr>Arial</vt:lpstr>
      <vt:lpstr>Calibri</vt:lpstr>
      <vt:lpstr>Times New Roman</vt:lpstr>
      <vt:lpstr>Verdana</vt:lpstr>
      <vt:lpstr>Wingdings 2</vt:lpstr>
      <vt:lpstr>Aspecto</vt:lpstr>
      <vt:lpstr> Proporcionalidad Porcentajes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Dani</dc:creator>
  <cp:lastModifiedBy>Usuario de Microsoft Office</cp:lastModifiedBy>
  <cp:revision>77</cp:revision>
  <dcterms:created xsi:type="dcterms:W3CDTF">2012-11-26T21:13:21Z</dcterms:created>
  <dcterms:modified xsi:type="dcterms:W3CDTF">2021-11-23T18:26:47Z</dcterms:modified>
</cp:coreProperties>
</file>