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42" autoAdjust="0"/>
    <p:restoredTop sz="94660"/>
  </p:normalViewPr>
  <p:slideViewPr>
    <p:cSldViewPr>
      <p:cViewPr>
        <p:scale>
          <a:sx n="32" d="100"/>
          <a:sy n="32" d="100"/>
        </p:scale>
        <p:origin x="-1602" y="-3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26/09/2012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26/09/2012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26/09/2012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26/09/2012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26/09/2012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26/09/2012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26/09/2012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26/09/2012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26/09/2012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26/09/2012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26/09/2012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alpha val="0"/>
          </a:srgb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26/09/2012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124744"/>
            <a:ext cx="7772400" cy="1470025"/>
          </a:xfrm>
        </p:spPr>
        <p:txBody>
          <a:bodyPr>
            <a:noAutofit/>
          </a:bodyPr>
          <a:lstStyle/>
          <a:p>
            <a:r>
              <a:rPr lang="es-ES" sz="7200" b="1" dirty="0" smtClean="0"/>
              <a:t>Problemas de</a:t>
            </a:r>
            <a:br>
              <a:rPr lang="es-ES" sz="7200" b="1" dirty="0" smtClean="0"/>
            </a:br>
            <a:r>
              <a:rPr lang="es-ES" sz="7200" b="1" dirty="0" smtClean="0"/>
              <a:t>Divisibilidad</a:t>
            </a:r>
            <a:endParaRPr lang="es-ES" sz="7200" b="1" dirty="0"/>
          </a:p>
        </p:txBody>
      </p:sp>
      <p:pic>
        <p:nvPicPr>
          <p:cNvPr id="3074" name="Picture 2" descr="http://1.bp.blogspot.com/_R4yZsMxWHhU/TOJiy2K5TwI/AAAAAAAAAvk/m-dzA2fXRoM/s200/0%255B1%255D.jpg"/>
          <p:cNvPicPr>
            <a:picLocks noChangeAspect="1" noChangeArrowheads="1"/>
          </p:cNvPicPr>
          <p:nvPr/>
        </p:nvPicPr>
        <p:blipFill>
          <a:blip r:embed="rId2" cstate="email"/>
          <a:srcRect/>
          <a:stretch>
            <a:fillRect/>
          </a:stretch>
        </p:blipFill>
        <p:spPr bwMode="auto">
          <a:xfrm>
            <a:off x="2843808" y="3501008"/>
            <a:ext cx="3441171" cy="258087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95536" y="478413"/>
            <a:ext cx="8424936" cy="1938992"/>
          </a:xfrm>
          <a:prstGeom prst="rect">
            <a:avLst/>
          </a:prstGeom>
          <a:noFill/>
        </p:spPr>
        <p:txBody>
          <a:bodyPr wrap="square" rtlCol="0">
            <a:spAutoFit/>
          </a:bodyPr>
          <a:lstStyle/>
          <a:p>
            <a:r>
              <a:rPr lang="es-ES" sz="2400" b="1" dirty="0" smtClean="0"/>
              <a:t>Problema 9. </a:t>
            </a:r>
            <a:r>
              <a:rPr lang="es-ES" sz="2400" dirty="0" smtClean="0"/>
              <a:t>Un ebanista quiere cortar una plancha de madera de 256 cm de largo y 96 cm de ancho, en cuadrados lo más grandes posible. </a:t>
            </a:r>
            <a:br>
              <a:rPr lang="es-ES" sz="2400" dirty="0" smtClean="0"/>
            </a:br>
            <a:r>
              <a:rPr lang="es-ES" sz="2400" b="1" dirty="0" smtClean="0"/>
              <a:t>a) ¿Cuál debe ser la longitud del lado de cada cuadrado?</a:t>
            </a:r>
          </a:p>
          <a:p>
            <a:r>
              <a:rPr lang="es-ES" sz="2400" b="1" dirty="0" smtClean="0"/>
              <a:t>b) ¿Cuántos cuadrados se obtienen de la plancha de madera?</a:t>
            </a:r>
            <a:endParaRPr lang="es-ES" sz="2400" dirty="0"/>
          </a:p>
        </p:txBody>
      </p:sp>
      <p:sp>
        <p:nvSpPr>
          <p:cNvPr id="22530" name="AutoShape 2"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2" name="AutoShape 4"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4" name="AutoShape 6"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6" name="AutoShape 8"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8" name="AutoShape 10"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3556" name="Picture 4" descr="https://encrypted-tbn3.gstatic.com/images?q=tbn:ANd9GcT0LYuIia8I7kA9IzDlvMIGgaZwHqOxW2-zZUZv_B-_W6lxdpjt"/>
          <p:cNvPicPr>
            <a:picLocks noChangeAspect="1" noChangeArrowheads="1"/>
          </p:cNvPicPr>
          <p:nvPr/>
        </p:nvPicPr>
        <p:blipFill>
          <a:blip r:embed="rId2" cstate="print"/>
          <a:srcRect/>
          <a:stretch>
            <a:fillRect/>
          </a:stretch>
        </p:blipFill>
        <p:spPr bwMode="auto">
          <a:xfrm>
            <a:off x="6228184" y="3933056"/>
            <a:ext cx="2808312" cy="280831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95536" y="478413"/>
            <a:ext cx="8424936" cy="1569660"/>
          </a:xfrm>
          <a:prstGeom prst="rect">
            <a:avLst/>
          </a:prstGeom>
          <a:noFill/>
        </p:spPr>
        <p:txBody>
          <a:bodyPr wrap="square" rtlCol="0">
            <a:spAutoFit/>
          </a:bodyPr>
          <a:lstStyle/>
          <a:p>
            <a:r>
              <a:rPr lang="es-ES" sz="2400" b="1" dirty="0" smtClean="0"/>
              <a:t>Problema 10. </a:t>
            </a:r>
            <a:r>
              <a:rPr lang="es-ES" sz="2400" dirty="0" smtClean="0"/>
              <a:t>Un campo rectangular de 360 m de largo y 150 m de ancho, está dividido en trozos cuadros iguales de </a:t>
            </a:r>
            <a:r>
              <a:rPr lang="es-ES" sz="2400" dirty="0" err="1" smtClean="0"/>
              <a:t>cesped</a:t>
            </a:r>
            <a:r>
              <a:rPr lang="es-ES" sz="2400" dirty="0" smtClean="0"/>
              <a:t>. El área de cada una de estos cuadrados es la mayor posible. </a:t>
            </a:r>
            <a:r>
              <a:rPr lang="es-ES" sz="2400" b="1" dirty="0" smtClean="0"/>
              <a:t>¿Cuál es la longitud del lado de cada trozo de </a:t>
            </a:r>
            <a:r>
              <a:rPr lang="es-ES" sz="2400" b="1" dirty="0" err="1" smtClean="0"/>
              <a:t>cesped</a:t>
            </a:r>
            <a:r>
              <a:rPr lang="es-ES" sz="2400" b="1" dirty="0" smtClean="0"/>
              <a:t> cuadrado?</a:t>
            </a:r>
            <a:endParaRPr lang="es-ES" sz="2400" dirty="0"/>
          </a:p>
        </p:txBody>
      </p:sp>
      <p:sp>
        <p:nvSpPr>
          <p:cNvPr id="22530" name="AutoShape 2"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2" name="AutoShape 4"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4" name="AutoShape 6"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6" name="AutoShape 8"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8" name="AutoShape 10"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5602" name="Picture 2"/>
          <p:cNvPicPr>
            <a:picLocks noChangeAspect="1" noChangeArrowheads="1"/>
          </p:cNvPicPr>
          <p:nvPr/>
        </p:nvPicPr>
        <p:blipFill>
          <a:blip r:embed="rId2" cstate="print"/>
          <a:srcRect/>
          <a:stretch>
            <a:fillRect/>
          </a:stretch>
        </p:blipFill>
        <p:spPr bwMode="auto">
          <a:xfrm>
            <a:off x="539552" y="4293096"/>
            <a:ext cx="3024336" cy="2265333"/>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95536" y="478413"/>
            <a:ext cx="8424936" cy="1569660"/>
          </a:xfrm>
          <a:prstGeom prst="rect">
            <a:avLst/>
          </a:prstGeom>
          <a:noFill/>
        </p:spPr>
        <p:txBody>
          <a:bodyPr wrap="square" rtlCol="0">
            <a:spAutoFit/>
          </a:bodyPr>
          <a:lstStyle/>
          <a:p>
            <a:r>
              <a:rPr lang="es-ES" sz="2400" b="1" dirty="0" smtClean="0"/>
              <a:t>Problema 11. </a:t>
            </a:r>
            <a:r>
              <a:rPr lang="es-ES" sz="2400" dirty="0" smtClean="0"/>
              <a:t>Un padre da a sus tres hijos 80 €, 75 € y 60 €, para repartir entre los pobres, con la condición de que todos den a cada pobre la misma cantidad. ¿Cuál es la mayor cantidad que podrán dar a cada pobre y cuantos lo pobres socorridos? </a:t>
            </a:r>
            <a:endParaRPr lang="es-ES" sz="2400" dirty="0"/>
          </a:p>
        </p:txBody>
      </p:sp>
      <p:sp>
        <p:nvSpPr>
          <p:cNvPr id="22530" name="AutoShape 2"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2" name="AutoShape 4"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4" name="AutoShape 6"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6" name="AutoShape 8"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8" name="AutoShape 10"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6626" name="Picture 2" descr="https://encrypted-tbn3.gstatic.com/images?q=tbn:ANd9GcRL2bKHiYQxFECyYKBoKaISCoG_274UTE0O9Ch0yrkLbBFdW6yZ"/>
          <p:cNvPicPr>
            <a:picLocks noChangeAspect="1" noChangeArrowheads="1"/>
          </p:cNvPicPr>
          <p:nvPr/>
        </p:nvPicPr>
        <p:blipFill>
          <a:blip r:embed="rId2" cstate="print"/>
          <a:srcRect/>
          <a:stretch>
            <a:fillRect/>
          </a:stretch>
        </p:blipFill>
        <p:spPr bwMode="auto">
          <a:xfrm>
            <a:off x="6444208" y="4221088"/>
            <a:ext cx="2190750" cy="208597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500034" y="1785926"/>
            <a:ext cx="8424936" cy="1815882"/>
          </a:xfrm>
          <a:prstGeom prst="rect">
            <a:avLst/>
          </a:prstGeom>
          <a:noFill/>
        </p:spPr>
        <p:txBody>
          <a:bodyPr wrap="square" rtlCol="0">
            <a:spAutoFit/>
          </a:bodyPr>
          <a:lstStyle/>
          <a:p>
            <a:pPr algn="just"/>
            <a:r>
              <a:rPr lang="es-ES" sz="2800" b="1" dirty="0" smtClean="0"/>
              <a:t>Problema 1. </a:t>
            </a:r>
            <a:r>
              <a:rPr lang="es-ES" sz="2800" dirty="0" smtClean="0"/>
              <a:t>Un faro se enciende cada 12 segundos, otro cada 18 segundos y un tercero cada 60 segundos. A las 18.30 de la tarde los tres coinciden. ¿A qué hora volverán a coincidir?</a:t>
            </a:r>
            <a:endParaRPr lang="es-ES" sz="2800" dirty="0"/>
          </a:p>
        </p:txBody>
      </p:sp>
      <p:grpSp>
        <p:nvGrpSpPr>
          <p:cNvPr id="9" name="8 Grupo"/>
          <p:cNvGrpSpPr/>
          <p:nvPr/>
        </p:nvGrpSpPr>
        <p:grpSpPr>
          <a:xfrm>
            <a:off x="4311352" y="4941168"/>
            <a:ext cx="4581128" cy="1700808"/>
            <a:chOff x="3663280" y="4941168"/>
            <a:chExt cx="4581128" cy="1700808"/>
          </a:xfrm>
        </p:grpSpPr>
        <p:pic>
          <p:nvPicPr>
            <p:cNvPr id="7" name="Picture 2" descr="https://encrypted-tbn1.gstatic.com/images?q=tbn:ANd9GcTkHplbOhB_PLodDo0Ed5MjlcLquhcsT3WCmbqSFQBm6cbSzWHuEw"/>
            <p:cNvPicPr>
              <a:picLocks noChangeAspect="1" noChangeArrowheads="1"/>
            </p:cNvPicPr>
            <p:nvPr/>
          </p:nvPicPr>
          <p:blipFill>
            <a:blip r:embed="rId2" cstate="print"/>
            <a:srcRect/>
            <a:stretch>
              <a:fillRect/>
            </a:stretch>
          </p:blipFill>
          <p:spPr bwMode="auto">
            <a:xfrm flipH="1">
              <a:off x="6543600" y="4941168"/>
              <a:ext cx="1700808" cy="1700808"/>
            </a:xfrm>
            <a:prstGeom prst="rect">
              <a:avLst/>
            </a:prstGeom>
            <a:noFill/>
          </p:spPr>
        </p:pic>
        <p:pic>
          <p:nvPicPr>
            <p:cNvPr id="2050" name="Picture 2" descr="https://encrypted-tbn1.gstatic.com/images?q=tbn:ANd9GcTkHplbOhB_PLodDo0Ed5MjlcLquhcsT3WCmbqSFQBm6cbSzWHuEw"/>
            <p:cNvPicPr>
              <a:picLocks noChangeAspect="1" noChangeArrowheads="1"/>
            </p:cNvPicPr>
            <p:nvPr/>
          </p:nvPicPr>
          <p:blipFill>
            <a:blip r:embed="rId2" cstate="print"/>
            <a:srcRect/>
            <a:stretch>
              <a:fillRect/>
            </a:stretch>
          </p:blipFill>
          <p:spPr bwMode="auto">
            <a:xfrm flipH="1">
              <a:off x="5076056" y="4941168"/>
              <a:ext cx="1700808" cy="1700808"/>
            </a:xfrm>
            <a:prstGeom prst="rect">
              <a:avLst/>
            </a:prstGeom>
            <a:noFill/>
          </p:spPr>
        </p:pic>
        <p:pic>
          <p:nvPicPr>
            <p:cNvPr id="8" name="Picture 2" descr="https://encrypted-tbn1.gstatic.com/images?q=tbn:ANd9GcTkHplbOhB_PLodDo0Ed5MjlcLquhcsT3WCmbqSFQBm6cbSzWHuEw"/>
            <p:cNvPicPr>
              <a:picLocks noChangeAspect="1" noChangeArrowheads="1"/>
            </p:cNvPicPr>
            <p:nvPr/>
          </p:nvPicPr>
          <p:blipFill>
            <a:blip r:embed="rId2" cstate="print"/>
            <a:srcRect/>
            <a:stretch>
              <a:fillRect/>
            </a:stretch>
          </p:blipFill>
          <p:spPr bwMode="auto">
            <a:xfrm flipH="1">
              <a:off x="3663280" y="4941168"/>
              <a:ext cx="1700808" cy="1700808"/>
            </a:xfrm>
            <a:prstGeom prst="rect">
              <a:avLst/>
            </a:prstGeom>
            <a:noFill/>
          </p:spPr>
        </p:pic>
      </p:grpSp>
      <p:pic>
        <p:nvPicPr>
          <p:cNvPr id="2052" name="Picture 4" descr="https://encrypted-tbn2.gstatic.com/images?q=tbn:ANd9GcQaMDhN6UmOHC3alW_7GKiPcCw3LyQMiZI777xSQPWnB40bXWFNEA"/>
          <p:cNvPicPr>
            <a:picLocks noChangeAspect="1" noChangeArrowheads="1"/>
          </p:cNvPicPr>
          <p:nvPr/>
        </p:nvPicPr>
        <p:blipFill>
          <a:blip r:embed="rId3" cstate="print"/>
          <a:srcRect/>
          <a:stretch>
            <a:fillRect/>
          </a:stretch>
        </p:blipFill>
        <p:spPr bwMode="auto">
          <a:xfrm>
            <a:off x="8207896" y="4293096"/>
            <a:ext cx="936104" cy="93610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428596" y="1643050"/>
            <a:ext cx="8424936" cy="954107"/>
          </a:xfrm>
          <a:prstGeom prst="rect">
            <a:avLst/>
          </a:prstGeom>
          <a:noFill/>
        </p:spPr>
        <p:txBody>
          <a:bodyPr wrap="square" rtlCol="0">
            <a:spAutoFit/>
          </a:bodyPr>
          <a:lstStyle/>
          <a:p>
            <a:pPr algn="just"/>
            <a:r>
              <a:rPr lang="es-ES" sz="2800" b="1" dirty="0" smtClean="0"/>
              <a:t>Problema 2. </a:t>
            </a:r>
            <a:r>
              <a:rPr lang="es-ES" sz="2800" dirty="0" smtClean="0"/>
              <a:t>¿De cuantas formas distintas se pueden envasar 80 botes de mermelada en cajas iguales?</a:t>
            </a:r>
            <a:endParaRPr lang="es-ES" sz="2800" dirty="0"/>
          </a:p>
        </p:txBody>
      </p:sp>
      <p:pic>
        <p:nvPicPr>
          <p:cNvPr id="16386" name="Picture 2" descr="https://encrypted-tbn2.gstatic.com/images?q=tbn:ANd9GcQgVos9yTFknTiaX6LHrcPceI0PfD5nPLFR-tH2XYAZKfY6TsJ8DA"/>
          <p:cNvPicPr>
            <a:picLocks noChangeAspect="1" noChangeArrowheads="1"/>
          </p:cNvPicPr>
          <p:nvPr/>
        </p:nvPicPr>
        <p:blipFill>
          <a:blip r:embed="rId2" cstate="print"/>
          <a:srcRect/>
          <a:stretch>
            <a:fillRect/>
          </a:stretch>
        </p:blipFill>
        <p:spPr bwMode="auto">
          <a:xfrm>
            <a:off x="467544" y="2636912"/>
            <a:ext cx="1224136" cy="1839549"/>
          </a:xfrm>
          <a:prstGeom prst="rect">
            <a:avLst/>
          </a:prstGeom>
          <a:noFill/>
        </p:spPr>
      </p:pic>
      <p:pic>
        <p:nvPicPr>
          <p:cNvPr id="16388" name="Picture 4" descr="https://encrypted-tbn2.gstatic.com/images?q=tbn:ANd9GcRXIB2fQWJ9Zu3Q_2_qd4vYjF45WOdb9GeU5HIkeF1080UGiTOY"/>
          <p:cNvPicPr>
            <a:picLocks noChangeAspect="1" noChangeArrowheads="1"/>
          </p:cNvPicPr>
          <p:nvPr/>
        </p:nvPicPr>
        <p:blipFill>
          <a:blip r:embed="rId3" cstate="print"/>
          <a:srcRect/>
          <a:stretch>
            <a:fillRect/>
          </a:stretch>
        </p:blipFill>
        <p:spPr bwMode="auto">
          <a:xfrm>
            <a:off x="323528" y="4797152"/>
            <a:ext cx="2447925" cy="1866901"/>
          </a:xfrm>
          <a:prstGeom prst="rect">
            <a:avLst/>
          </a:prstGeom>
          <a:noFill/>
        </p:spPr>
      </p:pic>
      <p:sp>
        <p:nvSpPr>
          <p:cNvPr id="10" name="9 Flecha abajo"/>
          <p:cNvSpPr/>
          <p:nvPr/>
        </p:nvSpPr>
        <p:spPr>
          <a:xfrm>
            <a:off x="899592" y="4509120"/>
            <a:ext cx="360040" cy="288032"/>
          </a:xfrm>
          <a:prstGeom prst="down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95536" y="1758253"/>
            <a:ext cx="8424936" cy="1384995"/>
          </a:xfrm>
          <a:prstGeom prst="rect">
            <a:avLst/>
          </a:prstGeom>
          <a:noFill/>
        </p:spPr>
        <p:txBody>
          <a:bodyPr wrap="square" rtlCol="0">
            <a:spAutoFit/>
          </a:bodyPr>
          <a:lstStyle/>
          <a:p>
            <a:pPr algn="just"/>
            <a:r>
              <a:rPr lang="es-ES" sz="2800" b="1" dirty="0" smtClean="0"/>
              <a:t>Problema 3. </a:t>
            </a:r>
            <a:r>
              <a:rPr lang="es-ES" sz="2800" dirty="0" smtClean="0"/>
              <a:t>Queremos dividir dos cuerdas de 20 cm y 30 cm en trozos iguales, lo más grandes posibles, sin desperdiciar nada. ¿Cuánto medirá cada trozo?</a:t>
            </a:r>
            <a:endParaRPr lang="es-ES" sz="2800" dirty="0"/>
          </a:p>
        </p:txBody>
      </p:sp>
      <p:pic>
        <p:nvPicPr>
          <p:cNvPr id="18436" name="Picture 4" descr="https://encrypted-tbn3.gstatic.com/images?q=tbn:ANd9GcRA1-IQsvGQe6YO7znuWSj4jLGwEdRJXrWcCQGzNtwAqwTqSVFL5g"/>
          <p:cNvPicPr>
            <a:picLocks noChangeAspect="1" noChangeArrowheads="1"/>
          </p:cNvPicPr>
          <p:nvPr/>
        </p:nvPicPr>
        <p:blipFill>
          <a:blip r:embed="rId2" cstate="print"/>
          <a:srcRect/>
          <a:stretch>
            <a:fillRect/>
          </a:stretch>
        </p:blipFill>
        <p:spPr bwMode="auto">
          <a:xfrm>
            <a:off x="6588571" y="4581128"/>
            <a:ext cx="2447925" cy="1866901"/>
          </a:xfrm>
          <a:prstGeom prst="rect">
            <a:avLst/>
          </a:prstGeom>
          <a:noFill/>
        </p:spPr>
      </p:pic>
      <p:pic>
        <p:nvPicPr>
          <p:cNvPr id="18438" name="Picture 6" descr="https://encrypted-tbn2.gstatic.com/images?q=tbn:ANd9GcQ6Is4wTdTuxAQVDfjlvC1vLULe_4sz8KGLWeT08VoRvmL4A1dX4A"/>
          <p:cNvPicPr>
            <a:picLocks noChangeAspect="1" noChangeArrowheads="1"/>
          </p:cNvPicPr>
          <p:nvPr/>
        </p:nvPicPr>
        <p:blipFill>
          <a:blip r:embed="rId3" cstate="print"/>
          <a:srcRect/>
          <a:stretch>
            <a:fillRect/>
          </a:stretch>
        </p:blipFill>
        <p:spPr bwMode="auto">
          <a:xfrm rot="2527366">
            <a:off x="4809560" y="4876972"/>
            <a:ext cx="1490289" cy="157915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95536" y="1755994"/>
            <a:ext cx="8424936" cy="1815882"/>
          </a:xfrm>
          <a:prstGeom prst="rect">
            <a:avLst/>
          </a:prstGeom>
          <a:noFill/>
        </p:spPr>
        <p:txBody>
          <a:bodyPr wrap="square" rtlCol="0">
            <a:spAutoFit/>
          </a:bodyPr>
          <a:lstStyle/>
          <a:p>
            <a:r>
              <a:rPr lang="es-ES" sz="2800" b="1" dirty="0" smtClean="0"/>
              <a:t>Problema 4. </a:t>
            </a:r>
            <a:r>
              <a:rPr lang="es-ES" sz="2800" dirty="0" smtClean="0"/>
              <a:t>Un viajero va de Murcia a Hellín cada 18 días y otro cada 24 días. Hoy han estado los dos en Hellín. ¿Dentro de cuantos días volverán a estar los dos a la vez en Hellín?</a:t>
            </a:r>
            <a:endParaRPr lang="es-ES" sz="2800" dirty="0"/>
          </a:p>
        </p:txBody>
      </p:sp>
      <p:pic>
        <p:nvPicPr>
          <p:cNvPr id="19458" name="Picture 2" descr="https://encrypted-tbn2.gstatic.com/images?q=tbn:ANd9GcTCwJsixyf3uvKbYwCiHNAXMiKES5dUHum1PsopDmR4wogjh3cK"/>
          <p:cNvPicPr>
            <a:picLocks noChangeAspect="1" noChangeArrowheads="1"/>
          </p:cNvPicPr>
          <p:nvPr/>
        </p:nvPicPr>
        <p:blipFill>
          <a:blip r:embed="rId2" cstate="print"/>
          <a:srcRect/>
          <a:stretch>
            <a:fillRect/>
          </a:stretch>
        </p:blipFill>
        <p:spPr bwMode="auto">
          <a:xfrm>
            <a:off x="467544" y="4725144"/>
            <a:ext cx="2647950" cy="172402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95536" y="2335122"/>
            <a:ext cx="8424936" cy="2308324"/>
          </a:xfrm>
          <a:prstGeom prst="rect">
            <a:avLst/>
          </a:prstGeom>
          <a:noFill/>
        </p:spPr>
        <p:txBody>
          <a:bodyPr wrap="square" rtlCol="0">
            <a:spAutoFit/>
          </a:bodyPr>
          <a:lstStyle/>
          <a:p>
            <a:pPr algn="just"/>
            <a:r>
              <a:rPr lang="es-ES" sz="2400" b="1" dirty="0" smtClean="0"/>
              <a:t>Problema 5. </a:t>
            </a:r>
            <a:r>
              <a:rPr lang="es-ES" sz="2400" dirty="0" smtClean="0"/>
              <a:t>En una bodega hay 3 toneles de vino, cuyas capacidades son: 250 l, 360 l, y 540 l. Su contenido se quiere envasar en cierto número de garrafas iguales. Calcular las capacidades máximas de estas garrafas para que en ellas se pueden envasar el vino contenido en cada uno de los toneles, y el número de garrafas que se necesitan.</a:t>
            </a:r>
            <a:endParaRPr lang="es-ES" sz="2400" dirty="0"/>
          </a:p>
        </p:txBody>
      </p:sp>
      <p:pic>
        <p:nvPicPr>
          <p:cNvPr id="20482" name="Picture 2" descr="https://encrypted-tbn3.gstatic.com/images?q=tbn:ANd9GcT4NhfVpFcZ4d6JRBfC3nISx5JhrxAHCFVWR528Vhovw42mLhVgmQ"/>
          <p:cNvPicPr>
            <a:picLocks noChangeAspect="1" noChangeArrowheads="1"/>
          </p:cNvPicPr>
          <p:nvPr/>
        </p:nvPicPr>
        <p:blipFill>
          <a:blip r:embed="rId2" cstate="print"/>
          <a:srcRect/>
          <a:stretch>
            <a:fillRect/>
          </a:stretch>
        </p:blipFill>
        <p:spPr bwMode="auto">
          <a:xfrm>
            <a:off x="7380312" y="4437112"/>
            <a:ext cx="1691680" cy="2085633"/>
          </a:xfrm>
          <a:prstGeom prst="rect">
            <a:avLst/>
          </a:prstGeom>
          <a:noFill/>
        </p:spPr>
      </p:pic>
      <p:pic>
        <p:nvPicPr>
          <p:cNvPr id="20484" name="Picture 4" descr="https://encrypted-tbn3.gstatic.com/images?q=tbn:ANd9GcT4NhfVpFcZ4d6JRBfC3nISx5JhrxAHCFVWR528Vhovw42mLhVgmQ"/>
          <p:cNvPicPr>
            <a:picLocks noChangeAspect="1" noChangeArrowheads="1"/>
          </p:cNvPicPr>
          <p:nvPr/>
        </p:nvPicPr>
        <p:blipFill>
          <a:blip r:embed="rId2" cstate="print"/>
          <a:srcRect/>
          <a:stretch>
            <a:fillRect/>
          </a:stretch>
        </p:blipFill>
        <p:spPr bwMode="auto">
          <a:xfrm>
            <a:off x="4860032" y="5157192"/>
            <a:ext cx="1080120" cy="1331655"/>
          </a:xfrm>
          <a:prstGeom prst="rect">
            <a:avLst/>
          </a:prstGeom>
          <a:noFill/>
        </p:spPr>
      </p:pic>
      <p:pic>
        <p:nvPicPr>
          <p:cNvPr id="20486" name="Picture 6" descr="https://encrypted-tbn3.gstatic.com/images?q=tbn:ANd9GcT4NhfVpFcZ4d6JRBfC3nISx5JhrxAHCFVWR528Vhovw42mLhVgmQ"/>
          <p:cNvPicPr>
            <a:picLocks noChangeAspect="1" noChangeArrowheads="1"/>
          </p:cNvPicPr>
          <p:nvPr/>
        </p:nvPicPr>
        <p:blipFill>
          <a:blip r:embed="rId2" cstate="print"/>
          <a:srcRect/>
          <a:stretch>
            <a:fillRect/>
          </a:stretch>
        </p:blipFill>
        <p:spPr bwMode="auto">
          <a:xfrm>
            <a:off x="6012160" y="4797152"/>
            <a:ext cx="1390650" cy="17145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95536" y="478413"/>
            <a:ext cx="8424936" cy="1938992"/>
          </a:xfrm>
          <a:prstGeom prst="rect">
            <a:avLst/>
          </a:prstGeom>
          <a:noFill/>
        </p:spPr>
        <p:txBody>
          <a:bodyPr wrap="square" rtlCol="0">
            <a:spAutoFit/>
          </a:bodyPr>
          <a:lstStyle/>
          <a:p>
            <a:pPr algn="just"/>
            <a:r>
              <a:rPr lang="es-ES" sz="2400" b="1" dirty="0" smtClean="0"/>
              <a:t>Problema 6. </a:t>
            </a:r>
            <a:r>
              <a:rPr lang="es-ES" sz="2400" dirty="0" smtClean="0"/>
              <a:t>Un comerciante desea poner en cajas 12 028 manzanas y 12 772 naranjas, de modo que cada caja contenga el mismo número de manzanas o de naranjas (sin mezclarlas) y, además, el mayor número posible. Hallar el número de naranjas o manzanas de cada caja y el número de cajas necesarias.</a:t>
            </a:r>
            <a:endParaRPr lang="es-ES" sz="2400" dirty="0"/>
          </a:p>
        </p:txBody>
      </p:sp>
      <p:pic>
        <p:nvPicPr>
          <p:cNvPr id="21506" name="Picture 2" descr="https://encrypted-tbn0.gstatic.com/images?q=tbn:ANd9GcTylhfIdIjmZTd6qXk7pMYdPflxijhUFe5yp9bI7Y9z2O7Ti4Dw"/>
          <p:cNvPicPr>
            <a:picLocks noChangeAspect="1" noChangeArrowheads="1"/>
          </p:cNvPicPr>
          <p:nvPr/>
        </p:nvPicPr>
        <p:blipFill>
          <a:blip r:embed="rId2" cstate="print"/>
          <a:srcRect t="13440" b="16001"/>
          <a:stretch>
            <a:fillRect/>
          </a:stretch>
        </p:blipFill>
        <p:spPr bwMode="auto">
          <a:xfrm>
            <a:off x="323528" y="5085184"/>
            <a:ext cx="2143125" cy="1512168"/>
          </a:xfrm>
          <a:prstGeom prst="rect">
            <a:avLst/>
          </a:prstGeom>
          <a:noFill/>
        </p:spPr>
      </p:pic>
      <p:pic>
        <p:nvPicPr>
          <p:cNvPr id="21508" name="Picture 4" descr="https://encrypted-tbn2.gstatic.com/images?q=tbn:ANd9GcROzJx0mR0YcKcJJAb_kFdkeYQAvMntt9XE-sNW08tgtLse63dRSA"/>
          <p:cNvPicPr>
            <a:picLocks noChangeAspect="1" noChangeArrowheads="1"/>
          </p:cNvPicPr>
          <p:nvPr/>
        </p:nvPicPr>
        <p:blipFill>
          <a:blip r:embed="rId3" cstate="print"/>
          <a:srcRect/>
          <a:stretch>
            <a:fillRect/>
          </a:stretch>
        </p:blipFill>
        <p:spPr bwMode="auto">
          <a:xfrm>
            <a:off x="6372200" y="5013176"/>
            <a:ext cx="2304256" cy="163110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95536" y="478413"/>
            <a:ext cx="8424936" cy="1200329"/>
          </a:xfrm>
          <a:prstGeom prst="rect">
            <a:avLst/>
          </a:prstGeom>
          <a:noFill/>
        </p:spPr>
        <p:txBody>
          <a:bodyPr wrap="square" rtlCol="0">
            <a:spAutoFit/>
          </a:bodyPr>
          <a:lstStyle/>
          <a:p>
            <a:pPr algn="just"/>
            <a:r>
              <a:rPr lang="es-ES" sz="2400" b="1" dirty="0" smtClean="0"/>
              <a:t>Problema 7. </a:t>
            </a:r>
            <a:r>
              <a:rPr lang="es-ES" sz="2400" dirty="0" smtClean="0"/>
              <a:t>¿Cuánto mide la mayor baldosa cuadrada que cabe en un número exacto de veces en una sala de 800 cm de longitud y 640 cm de anchura? ¿Y cuántas baldosas se necesitan?</a:t>
            </a:r>
            <a:endParaRPr lang="es-ES" sz="2400" dirty="0"/>
          </a:p>
        </p:txBody>
      </p:sp>
      <p:sp>
        <p:nvSpPr>
          <p:cNvPr id="22530" name="AutoShape 2"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2" name="AutoShape 4"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4" name="AutoShape 6"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6" name="AutoShape 8"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8" name="AutoShape 10"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2539" name="Picture 11"/>
          <p:cNvPicPr>
            <a:picLocks noChangeAspect="1" noChangeArrowheads="1"/>
          </p:cNvPicPr>
          <p:nvPr/>
        </p:nvPicPr>
        <p:blipFill>
          <a:blip r:embed="rId2" cstate="print"/>
          <a:srcRect l="21595" r="20264"/>
          <a:stretch>
            <a:fillRect/>
          </a:stretch>
        </p:blipFill>
        <p:spPr bwMode="auto">
          <a:xfrm>
            <a:off x="6156176" y="3933056"/>
            <a:ext cx="2520280" cy="28846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95536" y="478413"/>
            <a:ext cx="8424936" cy="2308324"/>
          </a:xfrm>
          <a:prstGeom prst="rect">
            <a:avLst/>
          </a:prstGeom>
          <a:noFill/>
        </p:spPr>
        <p:txBody>
          <a:bodyPr wrap="square" rtlCol="0">
            <a:spAutoFit/>
          </a:bodyPr>
          <a:lstStyle/>
          <a:p>
            <a:r>
              <a:rPr lang="es-ES" sz="2400" b="1" dirty="0" smtClean="0"/>
              <a:t>Problema 8. </a:t>
            </a:r>
            <a:r>
              <a:rPr lang="es-ES" sz="2400" dirty="0" smtClean="0"/>
              <a:t>Andrés tiene en su tienda los botones metidos en bolsas. En la caja A tiene bolsitas de 24 botones cada una y no sobra ningún botón. En la caja B tiene bolsitas de 20 botones cada una y tampoco sobra ningún botón. El número de botones que hay</a:t>
            </a:r>
          </a:p>
          <a:p>
            <a:r>
              <a:rPr lang="es-ES" sz="2400" dirty="0" smtClean="0"/>
              <a:t>en la caja A es igual que el que hay en la caja B. </a:t>
            </a:r>
            <a:r>
              <a:rPr lang="es-ES" sz="2400" b="1" dirty="0" smtClean="0"/>
              <a:t>¿Cuántos botones como mínimo hay en cada caja?</a:t>
            </a:r>
            <a:endParaRPr lang="es-ES" sz="2400" dirty="0"/>
          </a:p>
        </p:txBody>
      </p:sp>
      <p:sp>
        <p:nvSpPr>
          <p:cNvPr id="22530" name="AutoShape 2"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2" name="AutoShape 4"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4" name="AutoShape 6"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6" name="AutoShape 8"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2538" name="AutoShape 10" descr="data:image/jpeg;base64,/9j/4AAQSkZJRgABAQAAAQABAAD/2wCEAAkGBhIPEBIOEA8PFRAPDw8QEA8QDQ8QDw8QFRAVFRQQEhIXHCYeFxkjGRISHy8gIycpLCwsFR4xNTAqNSYrLCkBCQoKDgwOFA8PGjUeHR0qNSwuKTEqNSksKikpLykpLywsLCkpKSk1KSkpMCksKSw2LCksKSwsLCkpKSkpKSkpLP/AABEIALcBEwMBIgACEQEDEQH/xAAbAAEAAgMBAQAAAAAAAAAAAAAAAQIFBgcEA//EAD4QAQACAQECCAcQAgMAAAAAAAABAgMRBAYFBzFxcrGywRIhQVFzkaETIiMkMjM0QkNSYWKBgtHhkqJjg/D/xAAZAQEAAwEBAAAAAAAAAAAAAAAAAQIFAwT/xAAmEQEAAgEDBAEEAwAAAAAAAAAAAQIDBBQyETFBUYESEyFxM1Jh/9oADAMBAAIRAxEAPwDuIAAAAAAAAAAAAAAAAAAAAAAAAAAAAAAAAAAAAAAAAAAAAAAAAAAAAAAAAAAAAAAAAAAAAAAAAAAAAAAAANO23jIx4r2x+4XmaWms+/iI8U8ylr1p3XpS1+MNxGg340fu7P68n9PPfjPy+TBijnm097nuKOu2yenRhzG/GRtM8lcUfsmeuXwyb/bZP2lY5sdVdzRba3dVHIr75bXP29o5tIfC+8m025doy/5z3I3VfSdpb27IrbJEcsxHPMQ4vbhLNbly5Z/daURXLbyZZ/S8q7r/ABbae5dkvt2OvLkxxz3rHe89+Htnry58X+cT7HJY2DLP2eT9azHW+kcF5fueu1Y70bm3pO2r/Z0++9eyR9vX9ItPVDJ4csXrF6zrW0Ras+eJjWJcgrwVk/JHPkq6FwfvFgx4MWO1pm1MWOlvBpaY8KtIidJ54dMeabTP1fhzy4Ir0+n8tgGDtvdh8kZJ/bEd75X3xp5MV555rDr92ntx+1f02EazbfLzYfXf+ns4G4enaMk0mlaxFJtExaZnliNPaRlrM9IJxWiOswzQDo5gAAAAAAAAAAAAAAADiW8EabVn9LfrdtcV3opptmeP+WzyartD26TlLGphRbV4WgtEvRsNYnLji0axOSkTE8kx4Uaw80S+uzX0vSfNenagRLYvc61mYjHj8Uz9nT+Foyz5NI5q1juM/itaPzW61Il0cX192t96fXoe6T55/WZUIBZKEpQkgASlCQSzW6c/GP8Arv1wwsMvuv8ASa9G/Uvj5Q55OMt1AaLOAAAAAAAAAAAAAAAAHGt8I027P6SXZXHt+K6bdm54n1xq8uq4w9mk5T+mC1IQPA0VtVqW0mJ80x1qJBtW0z7+3SmVIWzz49fPFZ9dYl86y6OD6QlRYFkxKuqYBbUiUQmBCUohKRZld2PpNOa/YliYZPdz6Tj57dmV6coUvxlvQDRZoAAAAAAAAAAAAAAAA5Fv7X49k5qdl11ybjCj49foU6nm1PGP29ek5/DWZEaLM9pELKrwDZLW8VZ8+PHP+kIiVaW1pj9Fj9kady0LuKyUQkQtBCITCRaAgBZKq0CFoe/d/wCk4ulPZl4Ie7gOfjGLpx1SvXlCt+Mt+AaTMAAAAAAAAAAAAAAAAHKOMaPjs/jjp2YdXcr4yq/HInz4qvNqeHy9Wl5/DVAIZ7TTC0KwsDPbPbXFi9HHstZ9avhsc/BY+a0eq8vtC7ivErKQsIWhOqsLJExKYVhOoLQsrqkQtEvbwPPw+L0lOt4oh6+C/n8XpcfahaveFbdpdCAabMAAAAAAAAAAAAAAAAHMeM+um0458+GO1Lpzm/GlX4bBPnx2j1W/t59RwenTfyQ0gDRnNRKyuiwM3sM/A0/C2SPbE977w83B0/AR+GW8f61l6YXcpWiFlYWEJhaFYSIWhKITCRKUJBL0bBPwuP0lO1DzQ++x/OU9JTtQmO6s9nSAGoywAAAAAAAAAAAAAAABzvjTj3+Cfy364dEaLxmbDkyTgmmO9/l10pS1tJ8U+PT/AN4nDPHWku+nnpkhzpLKYd1trvybLm8f3qeB2tGQw8X+225cVK9LNTu1eCKWnw05yUjvLXIS3LBxYZ5+Xmw1/CIvee578PFbX6+1XnoYq19szK8YLz4UnUY48tW4L+Zt+GWPbT+nphm+G92Mew4qxjvkt7pk1t4c18lfFppEedhYVtWaz0lEWi35haFtVYTohK2qYR6n1xbNe3yaXno0tPVAhTVL24uA9otyYMnj89fB7Wj1491don6lY6WSvdqvFLT4Vm9Y8sRqnVsOPcvJPysuOOaLW/h6se5VfrZrT0aVr1zK8Ybz4UnNT21WJfXZ59/Xp17UNux7oYI5ZyW576dUQ9mLgDZ66TGGuseWdbdcrxgspOoqyAD2vCAAAAAAAAAAAAAAAAAAAAAAxvDnA0bVStPC8Ga2118HXycmmrF4txsf1suSejFa/wAtmFJx1mesw6RktWOkSweLc/Zq8tb26WS3do9WPd3Zq8mCn66265ZIIpWPCJyWny+GPYcdfk4scc1Kx3PuC6gAAAAAAAAAAAAAAAAAAAAAAAAAAAAAAAAAAAAAAAAAAAAAAAAAAAAAAAAAAAAAAAAAAAAAAAAAAAAAAAAAAAAAAA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4578" name="AutoShape 2" descr="data:image/jpeg;base64,/9j/4AAQSkZJRgABAQAAAQABAAD/2wCEAAkGBhQSEBIUExQVFBUWFRQYFxgYFxQUGBcVFBQXFBYWFhQXGyYeHBkjHBUWHy8gIycpLCwsFR4xNTAqNSYrLCkBCQoKDgwOGg8PGjUkHyQtLC0sLSkqLSosKSwyLyksLSksLC0sLCwvLCksLCwpLCwsLCwpLCwsLCksLCwpLCwsLP/AABEIAOEA4QMBIgACEQEDEQH/xAAbAAEAAQUBAAAAAAAAAAAAAAAABAEDBQYHAv/EADoQAAEDAQUFBgUBCQADAAAAAAEAAhEDBAUSITEGQVFhcRMigZGhsTJSwdHwQhQVIzNicpLh8Qeisv/EABsBAQACAwEBAAAAAAAAAAAAAAAEBQECBgMH/8QAMhEAAgICAQQABAMHBQEAAAAAAAECAwQRIQUSMUETIlFhFHGhMkKBkbHB8BUkUtHxBv/aAAwDAQACEQMRAD8A7iiIgCIiAIiIAiIgCIiAIiIAiIgCIiAIiIAiIgCIiAIiIAiIgCIiAIiIAiIgCIiAIiIAiIgCIiAKBed7NoNl2ZOg/NynFaDftc1LQ4cDA6DIIRMq91Q2vLJtXbCpOQaBwiVlLo2nFU4XQHTGRkTEweBWANIUg6nUpzUdGEzpKh2uwGhUgxJgmDOuawVqyLoPub2vf2OkBVUW7a2Oixx1LRKlLJeRe1sIiIZCIiAIiIAiIgCIiAIiIAiIgCIiAIiIAiIgCIqOKAqqSsFeW07WEtpw48T8I6cVhLZe9SpEPJyzDTAB65BVV/VKa24x+Z/Y1ckjdyVom1tmdSqueG4sWbRpMnPyVj+Jz/yH3XmvXcW4X4sPM5dQcwDzUVdZX70GiLkQV0NezzQvJuF+Npe5whpJzarFjY6q8NAJJIV+wXZRLoqPe0cRBHjw6j0W73Vc1KiJYJJHxHMkdeCt6Miu6PdBkGGFZNrv8Il2ShgY1vAAeSuysPtDtRSsjZeZefhYPiPPkOZXPb124tNXPtBZ2HQN+Ijr8R9ArCrGnbyvBcrSWjrLngamEDwdM1wd14tMk1KrzzP3leaV4BvwvqMPJ32hS/8AT3/y/QbO9yqrkl1bb2qlEVBXb8r83RyOvv0W+7P7X0rV3R3Km9jok/2nf78lFtxrKuX4MmeRUCqowCIiAIiIAiIgCIiAIiIAiIgCIiAoVrO0t9RNNpgD4j9PzXRZ28bT2dNzt4GXU5BaG3v1c9G5nm4/D5a9SFTdTvkkqYPl+fyNJPRWjZMWb/BvD+7ieWikYM1ecVbLlURpjHhHkVCo9yMaXEhrXGNSBkJ4nirL6ma9lHRnRYqMwnLTePtwKm2Xan9lpPLu+yDgHB+5v9p9FEfUWsbQVe81k5TJ9FY9MxHPJj28L2ZjwzH3ler6lR1R5xVX555ho3GPYKG4ZyZJ3kmZKt06kku45+Gg8gV7Ll9CSSXBuVaEICrTpEmAMRyhuJjJJ0GJ5DR4+6AOBIex1N7SWuY+Ja4QdRkRBBBGoKx3LegeIg5ZLKXbegDgX5PH8t39Q0xemaxyt1GyCjSktMHZNjNqv2lpp1IFZmv9TfmHPj1HFbQuCbP326jVp1f1U3AO/qb/ALbI8F3ilVDmhwzBAIPIiQqPLpVU9rwzc9oiKGAiIgCIiAIiIAiIgCIiAIiIDC7TO/hNHF3sCtUux0h54vd5AwPZbZtNTmkDwd7grSbsrx2jfle7yPe+q5zMX+6f5HlPyZRzlcs1he9r3gtDWyM5k4RJz0AWvWq+SzWAToIJPg0KlC3VHB0ucGnIiC0GN5HhvUijElLTkiBPMrjv2ZRu0D6YcGYQCZkiTMRIHgNeCwr7xn9Tj0n/AIvNQ4+m5U7NW8KYRSWvBTW5Ntj5Z7bXcfheZ4GCfULC3nOJpdrJ+iyrmkKFb248R35HxAzVhgRjGzaRZYF82+yTNfoHJXgJVpxh3VXGlX5cEOxX4yrWfTwuBbOZIM4ciHN3aLNWYsL2do5wbIBdGIgaAhp1jLJQw0DOBPHj46qDFft5xDsvlyjD/bri5jgvHtfv9B4MxeFkbTqOayv+0MyLX4Q10Ed5royJBjzUaVRUcQt4rS0C1QP8R44tB8j/ALXd9kKpdYbMTr2YH+OX0XB7JmXmN4aOe8+GQ813TYthFjptduxAdA4j7qu6g12r8zdLjZnURFUAIiIAiIgCIiAIiIAqSqqhQFUWDvbayjQJaTieP0t3dToFgqv/AJFdPdpNjm4/ZCJZmU1vUpG4XhZsdNzeIy6jRc0tVlNOpUfoMPeHMaHynyC2Kyf+RWE/xKZaOLTi9Dmre0FGnWp9rScHNeYMbnEbxuUO3HU7Y2fQ8L8iFtTdUuTSqbf1n4nZk8tzRyHBSbVUim3mPqoVqoOdScxrix4gTvABEkdRMFSG0SbPhJLnMkEmJI1aTHL2KlryUU18m0Saeii3jdja4Y1xIAfijc6ARBEiYmfBe7FaMQHEZEc0tN006lWnVdJNMd0bpkOkcDlrwWzN6WlJS3r9S89mUcgM9chE9VDcyHeCnVTqVYsrMbi7cFvCXa9oxGcozUo+TD3ld2r2jLUj5TxHJYoOI1WxU6dRoJ/TJI5AnQjgoteyNfmIaT4tPPl4K1w+oU5Kag+V5R1ajLtUpLWzFtfKqvdW7HjSfDvD7qM6lUB3eII9FY7MF3Eo1SqXEtbrv4AcSr9K66j/AJiOTcI/yMrJWa6W0x34j5W7zzdvWNmJSUVtk/Y252vrUsZDWB4AnLE4nTrP2XaqNANaGgQAAB4LiDa5L2u0DSMIG6NCu2WSvjpsd8zWnzAP1VT1CDTi2R8bLjfKSj4RfRUCqqwmBERAEREAREQBUVUQFJWp7YbS9kOypHvkd5w/SOA5lZ69bSWtgb965fbqhqVHOO8ny3KPG5Ttda9ef4lf1G2VVS7fMv6EFzC4ySvHZqcygo1A1HVKmJrWsBIbriy0cTMEHhGUjx9pzUdJ+znIUSmm165PDqau2O2GmcjkcnNnJw4HnwO45oQrbqa2PHlPcSQ+2see+1zSDAcNfEhXrBZpf/DxVIEOGowzx9ioTbBj7x0ZB1jMkAHnpHisvYLUab2vaYIP/QeS10yTW9tOXgiWy5iHSyWu4aeYUZxrNywA88x6Qusto07TSa5zQ4ESOI4wdQodTZGid7xyxfcLbnRZy6a/Nb4OZU7LUf8AzCGt4DKepKyVKzYhgZkNJWcrXUxlVwAkNJic1IbZwJhsey4/qHXW+6qlc8pstsHo6g1Za9kQXeDSDYEwAdM4yBn6LVLzugsc6Mt/uNPzRbnVaCO9xWEv2uynRqPgd1pd/iJhVvRc942ZCx8rfP8AEuMyh20yhF6fo1ylQfwB6GFea2pw/wDZerutzKrA9hkHzB4EKcCF9qi4yW0cT+Ivg+2T5RCbSOrj9fdWn0ZKnOarbo3L0XBGttnZxJkelZiXNaNSYhdnsdHCxjfla0eQAXI7PerbLUpvezG+ZDZiAN5MHeugXNttRrwCOzcdJMtPR33AVL1S5RcVLhfX0WfS1CO+eX6NiCqqAqqrS7CIiAIiIAiIgCIiAw1/DToue1KUOPVdRt9lxtI37loV9WEscTGvuqqlOnMmpeJ6a/h5RA6nX31Rmv3TGblZtdYtpvcBiIGTeJ+29e5Vt1RWrW1wc73pPbI9nc5zAXhodJ+GYIgEETprHgrgp5L0DKulqRTSSb2ayalJyS0jHW5+E0xxLj4AD6lezeOEaSVEe7tKpd+kDC3mBq7xP0WUuq6e1cGyBM5kwBAn6LBj5m1CPk2O4tv6bGUaTmkZkOcYDWgumcpJGZ3Bb7SqBwBBBBEgiCCOIK4teN0hjjnI4jPy4rNbBbV9h21GqSWNaXs4ghwBaJ3HED4FN6LXCz5KXw7jbtoKGAmp+k//AFw8VrFovB7t8DgMvNXP3pUtYe9x7odDWjQAAeZz15K3VsZauB6ljxhkzlBcf39l4suVkF2vg907O0ic+oLvutb22sVU2ZwpuxN1f8+EZkcD/pTv304WttmFJ+HBj7X9MjOPprqVOK1+L8Fxl288MxC+cHuLOX3PaMDsTXPZPKQeoW10b5yBcGkfM2QPHgV6sxa201rO6HNye1pzhr84HqpFe5GtzZ8Byc07v9f8X0XAzGq4yXhnMZllk7XKXn2emWprt/q1WLbfDKTHOAkgTABcfD8hSajrK6x2qmym2laabJaZcXPY3C9z2uOU4cXd1AWBudgxDfOpOc+KvqMiN6aXDRpZX8Pte9p/QlUrK6o0VXAy4AkHVvIqVd5hxG4g+Y/PVVtN2MD6b2ucMJkCTE79OOm9SbJZpLnDTQcycgPDXwWmc4yxbFd+zp/0/wCzSEdWxcPO/wCR0fY+9DVpFrjLmQJ4tOnlBC2BafsPRIdUO6APGVuAXH9MslZjRcjr48oIiKxNgiIgCIiAIiICkKJb7sZVaQ4a71MVCsOKfkw0mtM55fezD6ILh3mDfpHULWbTXwrbtu72JcKQ0bm7mT9h7rULLQaSSQMo3b/z6LSVnac/+BjkZSpq9v8A9LbWVnZgNaP6iZ8gCvdSlW34CN+GSTyggZdFJdQBe1+ctBAzyzPDivNO8KZqupB4NRoDnN3gGIndvHmovx5s7Ff/ADeHCCi29/XfslU2WepSOBpZWaRILiWluhLZ4EiRqIKs4YBY4a5KHeHcqMe3KSQeoE6cxM8YVqvtAA9we2BJwkbhqAQeHGdwU2hStXynIZ+DOu2VaXMfp7X1K2RlbHVbVeHUoHZAAd0Zb9fmkHlCpZLPHbHeXAeET9fRW/2p72uNOGkCRjkYiToAAT5wOYVyo5xjA1lPutDs3PL3iZe45cYAAyAXpKLT5KycJabnw/GjYdlKgDHsOodiHQgD3Hqr+0tao2g80A01Y7gdpIj6StRoWm00n424HwcgO73Tq0jf11lbHZb+ZWiDgfvY6A4HfHEcwuV6pCVbc1Haf2/qXOFanWoN8opdvadiw1gG1S0Y2jQO3qU1o+yEq1aazmjuglxyBjIcz9lzD3OW9aX6IsowcnpGnXtawbxquBwhoZSDgJh+GJ6Bx9FtV34sLWvIc4tAcQIknKQN2YWIu64X0iT8eIkl2pJJk4uaztmuKs5r6tnptfVDQ0AuDRMyMUnQZn03rusG6p1xjCW9L/OCmvx7nY04s0S9e1feFSnSaSWimZ0gFgzn6rJ2O6K9Mnu03NJnCHHEOhj00WXuq5H2cOFbOu5xNQkgkncJGURwyU945tgDKI396S4HPcpMcidc++L0zscbo2L8FKa23/nBjLPSBOh8YWZsdjc5wa0SdwG784rYdnLkpVaWOoyXYjnLhlA3ArZbNYWUxDGhvT7qLlQzc/UbrPk+i9lN+Arx7GoeiPct2CjTj9Rzceanoole96TDDqjQeE/ZWNVcaoKEfCPZtRXLJiKzZ7Wx4ljg4cjKuhehlNPwVREQyEREAREQBUKqqIDlu0MutFWfnd7lYuyiMQ8fLX3Wx7W2MstDjud3h46+qwLm79Co847TRRY+S8TLVjXh8/ke2VnA5FuEtIcCwO3ghzXSC1wg556+KtNoNDy6Gh7gJMAOIGQk6xorgfvOX5uVjsxjxhpxERnIEdFF7ZeDvV1TC7Pi9655+/8AIs3r3nU2DiXHkAC0ecnyUi3XRSfZaTn/AMwPcBGjmCHd7oSYPNKVnzJ1cdT7ADgr9rs5Y7AdW5dCe8R5lTqN1+GcJnZ8r753QXnhEAU17FNX+yVRTXt5KXte9ssdmrFqsTXiHAdeCmkK2QsNJ+THjwYC0W2rT/g0wDVcMnOJw0xJAMH4nZSAMtCeB2nY6s+lR7K0k1BJIqd4nvZw4nPXQ+G5YW92taGVXHCGmHHPQ6aZ6+62Sx12GkCxwIIBB4yqjMxo3J1y4X2PonQ6aHhqcVy/L+5ln0qMT2zWjm5qyGyF90XvqUmTlmHH9YGsDl6haTbqLXkwASMx1Cu3C9zK9J7dz2+RMH0JUDCwY41veuS4twouqXPJ0K/dnBX7zThfx3GNJ581hLLsNUmHuaGzOUZ+AAlbsqroJVRk9so68y2uPbF8FiyWRtNgY0ZAfhPNXlVUXqRW2+Wattnf5pAU2GHO1PI/nstRfdtTAKhBcCYk6T+clP26YRa2k6EZeTfsUew/s9KK4hzx3Mu6SdTvyOZ6oc1kN3XTU/XghULRWstQHvM0MGcx0Psul3XbhVpNeN49d65ztM14qtFSoHkNEQIyP1W5bEsIsrZ3nLpACEnp8pQtlV6M+iIheBERAEREAVFVEBjb6udtenhOTh8J4H7LnN4Xa+i4te0j2PMFdXKtWiyteIe0OHMStWtkHJw43crhnIKj3DDhaDLoMmMLd7ufRXGtJMDNdIfsnZyZwR0JCl2S5aNL4KYB46nzKx2sgLps2+Wa3szssQRVqiIza08dxI+ixd92eLRVn5ifPNdFWqbXXfDhVAyOTuo0Pl7LdLRJvxYwp1H0anaKJLHhphxaQDwJEArCbL3XXoUXMtFTtHYyW94uhu8SeJzjd4rYXqy9qyVLlqLivZjbsxg2gVmuJNSabsbez7KMminqHayTrPJXipEKy4BZR42S7iPbLM17Ax4xNc9gjjJ5Kt43U1/ZBrnMFIyA3Q+o0jnqV7ZQ7StTpg4YOIncHEYWA8sz0karJWy7alL+Y2BxlpB6ZqBf80uD6F0BLHxY/Eem9vkjjVx0yMf3OyA8yspd9EM7M4S6CyQ0a94CeQzVu7dna1YhwbDZyJIDes6kre7pultFkak6njyA4LFVTZYZmXCK1F7/ACMiiIpxzoVFVEBhNptnxaacaPHwlc/r3DaaRLTSLuY/PuutohAyMGu6Xd4ZzO5djq1VwNRvZs3zqeS6PZaAY0NbkAICuosHrj4sKF8oREWSUEREAREQBERAEREAhERAFar0A9pa4SCIIV1UQw1s0a99mqlMksBezlm4dR9Vr9QFdZhWK1gpv+JjXdQCs7Ky7p6k9wejlAcTlC8OkZNzd6Dr9l1mld1NubabAeTQFj7bstRqOxQWk64TE+EQtJ9zXynthdOphPuyOUvS/uc9DQHOexkEDFAJMkCSZOeZHhKjma7y6u8yZMwTumABoNwXTaOztJlN7Gtze0guOZ8+HILn9vs/Y1sLwDhOYnUeC8oR7P2vZv1vIdjgoLUFwW9nr0dZqwLScBIxNnIjpxHFdXDxC5FVs7qmIsbDQZcc4a2dJ45wN+9XLdedWo4uLic43xluA0AXsiox8x48WpLf0OthyquebKbRPZUFNxJaSBBzicpE6c10ILJc4+RG+PdEqiIhJCIiAIiIAiIgCIiAIiIAiIgCIiAIiIAiIgCIiAIiIDH3rasLYGp9lg32cOmQ09QCszfFGYdrGRWLy91wXW7bfxTUm0kuPX+clhRGLh4Lz6Ha2apSAAMAtgATBmMvLxXOqlarTDqTsQbjmN06ea6ldFI5uPCAr9ruelUMvY0njofMLq+lzsniwlZ5+/0KPqOF8ae4PWjn1w0KtptLXO3BomAO63jHQLprVZs1jZTEMaGjkFfVkZxcf4EdN7b8hERCWEREAREQBERAEREAREQBERAEREAREQBERAEREAREQFCFH/d7JnCPX2UlF5Tprs/bin+aMpteCjWwqoi9UtGAiIgCIiAIiIAiIgCIiAIiIAiIgCIiAIiIAiIgCIiAIiIAiIgCIiAIiIAiIgCIiAIiIAiIgCIiAIiID//Z"/>
          <p:cNvSpPr>
            <a:spLocks noChangeAspect="1" noChangeArrowheads="1"/>
          </p:cNvSpPr>
          <p:nvPr/>
        </p:nvSpPr>
        <p:spPr bwMode="auto">
          <a:xfrm>
            <a:off x="155575"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4579" name="Picture 3"/>
          <p:cNvPicPr>
            <a:picLocks noChangeAspect="1" noChangeArrowheads="1"/>
          </p:cNvPicPr>
          <p:nvPr/>
        </p:nvPicPr>
        <p:blipFill>
          <a:blip r:embed="rId2" cstate="print"/>
          <a:srcRect/>
          <a:stretch>
            <a:fillRect/>
          </a:stretch>
        </p:blipFill>
        <p:spPr bwMode="auto">
          <a:xfrm>
            <a:off x="323528" y="4437112"/>
            <a:ext cx="2143125" cy="2143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1331</TotalTime>
  <Words>525</Words>
  <Application>Microsoft Office PowerPoint</Application>
  <PresentationFormat>Presentación en pantalla (4:3)</PresentationFormat>
  <Paragraphs>14</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Problemas de Divisibilidad</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Problemas de MCD y MCM</dc:title>
  <dc:creator>Dani</dc:creator>
  <cp:lastModifiedBy>Dani-HP</cp:lastModifiedBy>
  <cp:revision>22</cp:revision>
  <dcterms:created xsi:type="dcterms:W3CDTF">2012-09-24T19:48:50Z</dcterms:created>
  <dcterms:modified xsi:type="dcterms:W3CDTF">2012-09-27T08:31:41Z</dcterms:modified>
</cp:coreProperties>
</file>