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290" r:id="rId3"/>
    <p:sldId id="472" r:id="rId4"/>
    <p:sldId id="288" r:id="rId5"/>
    <p:sldId id="286" r:id="rId6"/>
    <p:sldId id="435" r:id="rId7"/>
    <p:sldId id="436" r:id="rId8"/>
    <p:sldId id="291" r:id="rId9"/>
    <p:sldId id="362" r:id="rId10"/>
    <p:sldId id="323" r:id="rId11"/>
    <p:sldId id="321" r:id="rId12"/>
    <p:sldId id="354" r:id="rId13"/>
    <p:sldId id="355" r:id="rId14"/>
    <p:sldId id="426" r:id="rId15"/>
    <p:sldId id="429" r:id="rId16"/>
    <p:sldId id="430" r:id="rId17"/>
    <p:sldId id="431" r:id="rId18"/>
    <p:sldId id="432" r:id="rId19"/>
    <p:sldId id="433" r:id="rId20"/>
    <p:sldId id="434" r:id="rId21"/>
    <p:sldId id="452" r:id="rId22"/>
    <p:sldId id="453" r:id="rId23"/>
    <p:sldId id="427" r:id="rId24"/>
    <p:sldId id="438" r:id="rId25"/>
    <p:sldId id="439" r:id="rId26"/>
    <p:sldId id="454" r:id="rId27"/>
    <p:sldId id="437" r:id="rId28"/>
    <p:sldId id="440" r:id="rId29"/>
    <p:sldId id="441" r:id="rId30"/>
    <p:sldId id="442" r:id="rId31"/>
    <p:sldId id="443" r:id="rId32"/>
    <p:sldId id="444" r:id="rId33"/>
    <p:sldId id="446" r:id="rId34"/>
    <p:sldId id="445" r:id="rId35"/>
    <p:sldId id="447" r:id="rId36"/>
    <p:sldId id="448" r:id="rId37"/>
    <p:sldId id="449" r:id="rId38"/>
    <p:sldId id="450" r:id="rId39"/>
    <p:sldId id="451" r:id="rId40"/>
    <p:sldId id="455" r:id="rId41"/>
    <p:sldId id="372" r:id="rId42"/>
    <p:sldId id="374" r:id="rId43"/>
    <p:sldId id="375" r:id="rId44"/>
    <p:sldId id="456" r:id="rId45"/>
    <p:sldId id="457" r:id="rId46"/>
    <p:sldId id="460" r:id="rId47"/>
    <p:sldId id="458" r:id="rId48"/>
    <p:sldId id="376" r:id="rId49"/>
    <p:sldId id="387" r:id="rId50"/>
    <p:sldId id="378" r:id="rId51"/>
    <p:sldId id="385" r:id="rId52"/>
    <p:sldId id="386" r:id="rId53"/>
    <p:sldId id="388" r:id="rId54"/>
    <p:sldId id="389" r:id="rId55"/>
    <p:sldId id="390" r:id="rId56"/>
    <p:sldId id="391" r:id="rId57"/>
    <p:sldId id="392" r:id="rId58"/>
    <p:sldId id="393" r:id="rId59"/>
    <p:sldId id="394" r:id="rId60"/>
    <p:sldId id="395" r:id="rId61"/>
    <p:sldId id="396" r:id="rId62"/>
    <p:sldId id="397" r:id="rId63"/>
    <p:sldId id="398" r:id="rId64"/>
    <p:sldId id="461" r:id="rId65"/>
    <p:sldId id="420" r:id="rId66"/>
    <p:sldId id="419" r:id="rId67"/>
    <p:sldId id="381" r:id="rId68"/>
    <p:sldId id="462" r:id="rId69"/>
    <p:sldId id="382" r:id="rId70"/>
    <p:sldId id="383" r:id="rId71"/>
    <p:sldId id="463" r:id="rId72"/>
    <p:sldId id="421" r:id="rId73"/>
    <p:sldId id="422" r:id="rId74"/>
    <p:sldId id="423" r:id="rId75"/>
    <p:sldId id="424" r:id="rId76"/>
    <p:sldId id="425" r:id="rId77"/>
    <p:sldId id="379" r:id="rId78"/>
    <p:sldId id="380" r:id="rId79"/>
    <p:sldId id="464" r:id="rId80"/>
    <p:sldId id="465" r:id="rId81"/>
    <p:sldId id="466" r:id="rId82"/>
    <p:sldId id="467" r:id="rId83"/>
    <p:sldId id="468" r:id="rId84"/>
    <p:sldId id="469" r:id="rId85"/>
    <p:sldId id="470" r:id="rId86"/>
    <p:sldId id="471" r:id="rId87"/>
  </p:sldIdLst>
  <p:sldSz cx="9144000" cy="6858000" type="screen4x3"/>
  <p:notesSz cx="7102475"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7" autoAdjust="0"/>
    <p:restoredTop sz="92493" autoAdjust="0"/>
  </p:normalViewPr>
  <p:slideViewPr>
    <p:cSldViewPr>
      <p:cViewPr varScale="1">
        <p:scale>
          <a:sx n="56" d="100"/>
          <a:sy n="56" d="100"/>
        </p:scale>
        <p:origin x="11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s-ES"/>
          </a:p>
        </p:txBody>
      </p:sp>
      <p:sp>
        <p:nvSpPr>
          <p:cNvPr id="3" name="2 Marcador de fecha"/>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83EE10CA-5208-4E53-AEA2-8F2A8F13569F}" type="datetimeFigureOut">
              <a:rPr lang="es-ES" smtClean="0"/>
              <a:pPr/>
              <a:t>11/3/21</a:t>
            </a:fld>
            <a:endParaRPr lang="es-ES"/>
          </a:p>
        </p:txBody>
      </p:sp>
      <p:sp>
        <p:nvSpPr>
          <p:cNvPr id="4" name="3 Marcador de imagen de diapositiva"/>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s-ES"/>
          </a:p>
        </p:txBody>
      </p:sp>
      <p:sp>
        <p:nvSpPr>
          <p:cNvPr id="5" name="4 Marcador de notas"/>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1A27706A-E2BE-432E-8AE1-56226F4160A0}" type="slidenum">
              <a:rPr lang="es-ES" smtClean="0"/>
              <a:pPr/>
              <a:t>‹Nº›</a:t>
            </a:fld>
            <a:endParaRPr lang="es-ES"/>
          </a:p>
        </p:txBody>
      </p:sp>
    </p:spTree>
    <p:extLst>
      <p:ext uri="{BB962C8B-B14F-4D97-AF65-F5344CB8AC3E}">
        <p14:creationId xmlns:p14="http://schemas.microsoft.com/office/powerpoint/2010/main" val="61315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11/3/21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847CFC-816F-41D0-AAC0-9BF4FEBC753E}" type="datetimeFigureOut">
              <a:rPr lang="es-ES" smtClean="0"/>
              <a:pPr/>
              <a:t>11/3/21</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8.tif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9.tif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2.tif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ES" dirty="0">
                <a:solidFill>
                  <a:schemeClr val="accent4">
                    <a:lumMod val="75000"/>
                  </a:schemeClr>
                </a:solidFill>
              </a:rPr>
              <a:t>Sistema Métrico Decimal</a:t>
            </a:r>
            <a:br>
              <a:rPr lang="es-ES" dirty="0">
                <a:solidFill>
                  <a:schemeClr val="accent4">
                    <a:lumMod val="75000"/>
                  </a:schemeClr>
                </a:solidFill>
              </a:rPr>
            </a:br>
            <a:r>
              <a:rPr lang="es-ES" dirty="0">
                <a:solidFill>
                  <a:schemeClr val="accent4">
                    <a:lumMod val="75000"/>
                  </a:schemeClr>
                </a:solidFill>
              </a:rPr>
              <a:t>Proporcionalidad</a:t>
            </a:r>
            <a:br>
              <a:rPr lang="es-ES" dirty="0"/>
            </a:br>
            <a:br>
              <a:rPr lang="es-ES" dirty="0"/>
            </a:br>
            <a:endParaRPr lang="es-ES" dirty="0"/>
          </a:p>
        </p:txBody>
      </p:sp>
      <p:sp>
        <p:nvSpPr>
          <p:cNvPr id="23554" name="AutoShape 2" descr="data:image/jpeg;base64,/9j/4AAQSkZJRgABAQAAAQABAAD/2wCEAAkGBhQQERUPEA8REhAQEBUSEBUVFRYWFRAUFhQVFBUTFRIYHSYeGBkjGhQVHy8gIycpLywsFyAyNTAqNSYsLC0BCQoKDQwNFA8PFCkYFBgpKSkpKSkpKSkpKSkpKSkpKSkpKSkpKSkpKSkpKSkpKSkpKSkpKSkpKSkpKSkpKSkpKf/AABEIALEBHQMBIgACEQEDEQH/xAAbAAEAAgMBAQAAAAAAAAAAAAAABAUBAwYCB//EAEAQAAICAgAEBAMEBwYEBwAAAAECAAMEEQUSITETQVFhBiJxFDKBkSNCUmKCobEHFTNyksFDc6LhJFOys8LR8P/EABYBAQEBAAAAAAAAAAAAAAAAAAABAv/EABgRAQEBAQEAAAAAAAAAAAAAAAABETEC/9oADAMBAAIRAxEAPwD7XbVvqO/n/wDvWcrxnhlwtVsdat7VCNIOWltraLEP+KgJDr5hgR2adfNVmOGIb9YAgH2PkfWBx/B+EXI96tX4KtXWyNW1fS7r4opJ5uSptKQGA0WPQSH4/LYCXqNiNseJkXZVikelFICqROrzGsVwqKp5gfvFlHTy5gD1671ryPpKHiPioS9m0RiByrlWKm9Hyrp5/wCcqOwos5lDDemAI2CD19VPUfQzZKH4XywVNY7D5l0uQRo992XD5js+UvpFIiICIiAiIgIiICIiAiIgIiICIiAiIgIiICIiAiIgIiIGYmJmAiIgYiIgeXrDDREg5+Kdb2xXRDgEjanWz8pB2Nb2Pf1lhEDmb8DwramqPzMxHNa11nZSdbNvmAe4M6RLAZGzMHnXQ6EEMvsykEH8x2kDiYJrFmiGqdbCPTlPzj/TzyC6iU3FuIvRQ9yabw059HqCqkFv+ncnLndN66a2NeYjRLiRMHiaXVpapPLYgdd9DpgCN/nN9eQrb5XU8rcraIPK2geU+h0R095RsiIgIiICIiAiIgIiICIiAiIgIiICIiAiIgIiICZmIgZiIgYiIgIiICeLKgZ7iBW5mJzI1TfddGT8GBXp+Bkbgtpeisv99VC2f50+R/8AqUy6Zd9DICYXhsxB+Rzza9G7Mfx0D9d+slgqfhigpi11spU1hq9Hv8jsgPX1AB/Ga+AbFuYCe2bse28fHb+pP5y711lLSpouy7bNJQxru52IC9KFSwk+WvCG9zI83Wn+8agCdfYbzr38fHG5j4w4hbVjqanZWbLxU2pIPK+RWrDfuCR+Mo0+N8B8uu8ZqqTQ9Ch0srSzmsR+YWuoU65NfjLP4zfdFBXTBuIYeuvQj7Qh3sSjpUyG9fOVnwrxey/Equsbb2BmJ0Oo525ewH6upNB6dO/l/tKv4UxWpwsem1eWyvHrV16fKwUbHTp3gScTjFjZd9JI5Kqscr0H3rPFLHff9Vent7z1xPjFlduOi61dcyN0H3RTa/8AVVldwi3ebmn0OKg+gpLf1cyTxRCcjE0pIFtrEgEhf/D2AEny6tqQb+PcYspxrbkI5q0LDoPLW+/tuWb5TaJGt6Ov9pz/AMYHWBkn0oY/lL0MP5/7yjVwLirZGNTewXdtNbtrttlBOvbZM9cI4qbqUsKgM3MGA7BldkYfmpld8KArhUKwKstKqQQQRrpog9fKevh9/kuT/wAvNyF+m7TYP/chFjVxtDj/AGlgVTw/EYdyoA2w107aP5SeLAfMSh4OgKXUMBypk3VkeRSw+Nr6au1PGBYfstbHZfFJVvUmktTZ+ahj+Il1XRxItWR8xUne9FT7dB/X/wBQkqUIiICIiAiIgIiICIiAmZiICJmYgIiICIiAiIgR7cfzX8pX8RxUtreu1eat0ZbFO/mUjqOnXtLieLKge/5yD4OckXYl3DcDCvyUsdjSMjIq58fsAa6SQ6ga3+cvvh3heTi8PxqMvQdeK44rTmDmqs2KQhIJA68x1voGE73j3wnTlLq6oMV6o6/LZWe+0cdR1nK5fwwnD6S62XXNZxHEtse1gz/LdWg+bXkCeveKKv4hy823iyYb/bqsF1UVPiHk2SAXstt0einY1010/Gl4d8U5OBxgcMOY+djWWpXuwh7ENgHTn8mUnqO3Q9BLn424PxPIyLCtbWYFaDw6asnwGu6DmLFRtm2D0PTtrz3S/CefjU5NNOHwa+nNe4Je2Rzv4NX/ABHWwnYOv3R/OQfUOGcMeu3IscqRfcjJrewiU116PvtGP4/WWomtU89z3Iil+MRvBvHU8yqugNk81iL2/GXTDqZR/F6lsQoASbL8ZAB75NOyQPLXeXTDrKV65t9Jz/EuJnh2PnZlle0W7xqlB/xOaqisb/Z3YCPp1l8g9pF+ImoGLccsBsYVMbgexQDZHTrv099QkcHb/aDm49FXEblw8nBvIVvs/Or0Md/KWfuehHbuPLpvqE4/TjplZBJegpVmjlGyyX1hOin1as9/2p81wsYcTrTFqysHhvDks8SvG8QPkP134lvM33upOienTodbna8HzcZlXw63sw/7uvoIcAmxcOwKfl383MLG6/TtLFXXC/ilLfDRqrMezwxbSrlWF9PL1NdqkhtL1136CdXRZsa327e49Z8f+3pZXicSo5k4Xg2hDQABdjttQxLHfiIdpsb31M+r49wZFesgoygoR2KkbGvbWpVTonlH2Nz1AREQEREBERAREQEREDMxMxAxERAREQEREBERASHxThVeTW1Vikq+t6OiNMGBB9QQDJkQIlmD6H85HsoYdwf6yziTBTkTG5bsgPcAzWcRT5RiKyAZYHAX3nk8PHqZMMQg0hcb4RXmUPjX83hWgB+U8pIBDdG8uoEuf7v/AHv5R9g/e/lKY4Din9j3Dr9ctLUFdDdLcuwB5hgwJ99bk9eGV4V3DsahSKV+006PXmBpNh5ie5LJs+pnY/YP3v5f95B4h8P+LZRb4nKca42fd3zc1VlZXv0+/vz7QOTzf7Ng6HHozsijEZwxx1CtWDzcxCk/MBsA62ROw4diLRUlCb5KkVF2dnSgAbPmZJsx+Ub2PykTIySi83Iza7hOp16hfP8ADrAm1Po+x7/7GSpVUZquodWBU9iO3/YydjXhh0IPoR5yq3xEQEREBERAREQEREDMREBMTMQMREQEREBERAREQEREBERAREQEREBETDHXUwIua/ZfxMgZOStSNZY6rWoLOzHQUepJ8pusbmO/Wcl8b4r5D4eKH5KrMo2XNoEapQ2qvK3Q7YA6P7PtMC5qZLl+0YroeY/N+xaR5ONbVv3tb7dxPD8Q8MqUHIeY+Ih10J67PkQdfeHQ/nONxs6wUPxKq9K6S+S+S7HYvtpIppdUYEBHFeiqkHbdD2Evs3iItqx35Sr21izXXmUMoYr6kDfXvruRr5hR3GFlC1A48+49D5ib5zvwnb0df8p9vMb37jU6KaCIiAiIgIiICIiBmIiAiIgJiZiBiIiAiIgIiICIiAiIgIiICIiAlfxmvnrNfO6Fv1kPKy6O9g//AHLAynyH5mJ/L6SWijbKycb/ABE+1VD9epQLVHq9O9N9UP8ADJe8fPqKkV3V7HMrDfK3oyn5kb66MkX5i1jmsZVXzZiFH5mRsvhNVxFo5kt6cttZ5X9tkdHHswImRzub8FWVX+Pi+BbWeVVoyF2mIo0vPja+VdDrykdfWZz61S1lVmZQ3IvM3MN734YbY+YHekcq43tG66l0cy+gauXx00f0tS6ZfeyjZLDXmm/8o7zmDlcx8RiP0m1Dl1dLAT9yvIb5LF3r9DeAR2BESjsvgxdix/3gvXvsFieugfzAO97G9k9NKj4XxDXjrzDTMSx6MNeQGn+YdAOhJ12BI1LeagREblCJjmnk2jeuYbPYbGzrv0/GB7ieQ47b6z1AREQMxEQEREBERATEzMQEREBERAREQEREBERAREQI2fbyr7npKnqO3WTeN4xdQQSpU9CPLeu69mHTtKWviHKwrtHI5+7+zZr9hvX909fr3mPXR884hxFsnIuzcmoNg13/AN34myCarGbwnyUoZStjc5HUkaAOt6k3Nzr+Fr4KZFTpjfZaMWjavdmc5AsLr95D1PLroAvYiWnHvghrUY0ZFm67LMjFpITw0yWJbnJ5dtpmZgCdAn0kanCvvzaXdLsUJiNjePclS35V55bPlX5l+UVsdnp1YDvAuvinN5VWtiFDHm25sqQkHoFy06VWA6I5uhlbh4zPctRLCyzQfxORbWT1fX6HMTW+o0wA3Jubwmyr9NfeAzW1VPZSCA6ORXzZGM/NWdEqNr10fLWpdPwIU02ribqtetvC0Ty12cpAZK+ybPflAgdJSiooVQAqgKo8gB0AE1VcRR1Do4dTvRXqDo6PX6gyr4TxH7TRVf28WpXI/ZJA5l/A7H4St+HLBXdl4e/8K/x6x6VZI8Tp7C0Xia0W2P8AEHPkW43JytUldikn76Psb17MpH5TVnZ1iZFPzfori9LjyDleetvqeR1/iErOL2ijMxsg9FuLYdnpt/0lJ/1oV8/vS041iG2llQgWAq9JbehYjB0J15bGj7EyDXx7aKmSCd41od+vepvku37BG5v4BNnG6jyC6sE2Y7C1QO7qNixNDvzIWAHrqajxzHtc4xyMdrCCr1eIhYg9CpXe/PWu8fDdp8HwXO7MZzQx/aCa8N/4qzW34mXBuy7QAmWh+RV2+v1qW0S38PR/oG9ZNTIKtre1fqh9+5UH6dR+MxRSqqEVQFXoB5AemvSQMAcpbHb/AIRVquveo78M/VSCv8I9YF6j7GxPUgrby/MOx+8P/lJiWA9jvy+h9JR7iIgIiICIiAiIgYiZmICIiAiIgIiICIiAiIgYI30Mq87CHVT92zfXzRvIjfY+nv8AWWs8ugI0e0CgyUeykhdDIqYMvkviJ2/gcEj6OfSaOL4/2rGD078RCmRj+otrPMqH6/MhH7xk/JJS37ra5fmbW1Zd99/tKTv6FpjHxhXzcpOndrNeSs2i2vYnZ+rGZwR8mpM3FKg/o8mkgHzAdeh+oP8AMTPAc8349djjls5Sto/ZsQmuwf6laaeGL4VluNs8pJyKd+SWN+kUf5bNn2Fiy0HUSCh4Df4duTidf0V3i1f8rI3YNfSwXD8AJT/EXxth4OW1hXIvy1xxXbXjrzhKw/iKbN6CHbN5703UdROmfho+0DJDHm8E0svTTrzh1J91PPr/ADmfOeHY2TwPJysvLvQ8PtstsVV012VdYd1qF1zc+gR1Ou/rNCdZ8c4/GsPIrxfETKoQZFVbgBi1LCxGUqSD1UKdHY5veP7Vvi9l4ZS+O7p9v5dMvcIUFhXm3tdg62N9iPPcoPgngLYFtnG+I1nGS+w149AViytkP3ZP1VA6AN189Dpu54p8KHO4bdw2th9o4bmOMcHoOTrZSm/IGq4Ls+awOX4zfwrkw/DXJRcUJ41uPShV7CqMyvexBNmwe29bOp9q4FxarLqGTjkNXb13rR2PlKuO4Ya1o+n0nyHA4rbXwh+DWcKzGyyHqQCk+GeZiy2l+wKk7/hHUd59A/s0+G7OH4K03a8V7GtdRoissFHJsdCQFG/fco67ch8RqYMl1a8zI3Kw82qcgOB7jSv/AAe8kbmdwPama3x+pZXZC33uXXza7Eg+c9TIMCxiIgIiICIiAiIgIiIGImZiAiIgIiICIiAiIgIiIGu6kONH8D5g+okHkPZh1H5H0IllPFlexqBz3Fk5QuSAd45LEDu1TDVq68+mn+tYliDPViaOjNczgMonA/HPwpl5uditj2+DTTVY3ikBvBtJ1zKhPVyvLo+Widg6nemFQnsNyj5fjf2SZFl9dmfxW3KqqdbBWec8xU9B8zkKPUgE6Ouk6jrRxfv8mdhH8bsZx+ZNdp/0+c65cJj7fWasn4drteq2zZfHsNlRB1ykoUYe4KsdiUeQZtShj2U/0/rJ6VBewAnuBDXCPmQP5zauGPPZ/l/Sb4gQ84BK2Za+YgdANbPsObpuVGNxNH3pgCv3lb5WX2ZT1EuOIt8oHqf6SnvxUfXPWj67bUHX5zNHSRETQREQEREBERAREQEREDETMxAREQEREBERAREQEREDDID3G5r+zL6f1m2IHgUqP1RPeoiAiIgIiICImrKyVrRrHYKqgliegAHqYFfnttuh7dJFLe0wL+Yc6kMG6gg7B+h84LTA6GIibCIiAiIgIiICIiAiIgJiIgIiICIiAiIgIiICIiAiIgIiICIiAiIgJD4t/gv/AJDESUfPfgL/AI3/ADmnc4Pn+H+8RMj/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3556" name="AutoShape 4" descr="data:image/jpeg;base64,/9j/4AAQSkZJRgABAQAAAQABAAD/2wCEAAkGBhQQERUPEA8REhAQEBUSEBUVFRYWFRAUFhQVFBUTFRIYHSYeGBkjGhQVHy8gIycpLywsFyAyNTAqNSYsLC0BCQoKDQwNFA8PFCkYFBgpKSkpKSkpKSkpKSkpKSkpKSkpKSkpKSkpKSkpKSkpKSkpKSkpKSkpKSkpKSkpKSkpKf/AABEIALEBHQMBIgACEQEDEQH/xAAbAAEAAgMBAQAAAAAAAAAAAAAABAUBAwYCB//EAEAQAAICAgAEBAMEBwYEBwAAAAECAAMEEQUSITETQVFhBiJxFDKBkSNCUmKCobEHFTNyksFDc6LhJFOys8LR8P/EABYBAQEBAAAAAAAAAAAAAAAAAAABAv/EABgRAQEBAQEAAAAAAAAAAAAAAAABETEC/9oADAMBAAIRAxEAPwD7XbVvqO/n/wDvWcrxnhlwtVsdat7VCNIOWltraLEP+KgJDr5hgR2adfNVmOGIb9YAgH2PkfWBx/B+EXI96tX4KtXWyNW1fS7r4opJ5uSptKQGA0WPQSH4/LYCXqNiNseJkXZVikelFICqROrzGsVwqKp5gfvFlHTy5gD1671ryPpKHiPioS9m0RiByrlWKm9Hyrp5/wCcqOwos5lDDemAI2CD19VPUfQzZKH4XywVNY7D5l0uQRo992XD5js+UvpFIiICIiAiIgIiICIiAiIgIiICIiAiIgIiICIiAiIgIiIGYmJmAiIgYiIgeXrDDREg5+Kdb2xXRDgEjanWz8pB2Nb2Pf1lhEDmb8DwramqPzMxHNa11nZSdbNvmAe4M6RLAZGzMHnXQ6EEMvsykEH8x2kDiYJrFmiGqdbCPTlPzj/TzyC6iU3FuIvRQ9yabw059HqCqkFv+ncnLndN66a2NeYjRLiRMHiaXVpapPLYgdd9DpgCN/nN9eQrb5XU8rcraIPK2geU+h0R095RsiIgIiICIiAiIgIiICIiAiIgIiICIiAiIgIiICZmIgZiIgYiIgIiICeLKgZ7iBW5mJzI1TfddGT8GBXp+Bkbgtpeisv99VC2f50+R/8AqUy6Zd9DICYXhsxB+Rzza9G7Mfx0D9d+slgqfhigpi11spU1hq9Hv8jsgPX1AB/Ga+AbFuYCe2bse28fHb+pP5y711lLSpouy7bNJQxru52IC9KFSwk+WvCG9zI83Wn+8agCdfYbzr38fHG5j4w4hbVjqanZWbLxU2pIPK+RWrDfuCR+Mo0+N8B8uu8ZqqTQ9Ch0srSzmsR+YWuoU65NfjLP4zfdFBXTBuIYeuvQj7Qh3sSjpUyG9fOVnwrxey/Equsbb2BmJ0Oo525ewH6upNB6dO/l/tKv4UxWpwsem1eWyvHrV16fKwUbHTp3gScTjFjZd9JI5Kqscr0H3rPFLHff9Vent7z1xPjFlduOi61dcyN0H3RTa/8AVVldwi3ebmn0OKg+gpLf1cyTxRCcjE0pIFtrEgEhf/D2AEny6tqQb+PcYspxrbkI5q0LDoPLW+/tuWb5TaJGt6Ov9pz/AMYHWBkn0oY/lL0MP5/7yjVwLirZGNTewXdtNbtrttlBOvbZM9cI4qbqUsKgM3MGA7BldkYfmpld8KArhUKwKstKqQQQRrpog9fKevh9/kuT/wAvNyF+m7TYP/chFjVxtDj/AGlgVTw/EYdyoA2w107aP5SeLAfMSh4OgKXUMBypk3VkeRSw+Nr6au1PGBYfstbHZfFJVvUmktTZ+ahj+Il1XRxItWR8xUne9FT7dB/X/wBQkqUIiICIiAiIgIiICIiAmZiICJmYgIiICIiAiIgR7cfzX8pX8RxUtreu1eat0ZbFO/mUjqOnXtLieLKge/5yD4OckXYl3DcDCvyUsdjSMjIq58fsAa6SQ6ga3+cvvh3heTi8PxqMvQdeK44rTmDmqs2KQhIJA68x1voGE73j3wnTlLq6oMV6o6/LZWe+0cdR1nK5fwwnD6S62XXNZxHEtse1gz/LdWg+bXkCeveKKv4hy823iyYb/bqsF1UVPiHk2SAXstt0einY1010/Gl4d8U5OBxgcMOY+djWWpXuwh7ENgHTn8mUnqO3Q9BLn424PxPIyLCtbWYFaDw6asnwGu6DmLFRtm2D0PTtrz3S/CefjU5NNOHwa+nNe4Je2Rzv4NX/ABHWwnYOv3R/OQfUOGcMeu3IscqRfcjJrewiU116PvtGP4/WWomtU89z3Iil+MRvBvHU8yqugNk81iL2/GXTDqZR/F6lsQoASbL8ZAB75NOyQPLXeXTDrKV65t9Jz/EuJnh2PnZlle0W7xqlB/xOaqisb/Z3YCPp1l8g9pF+ImoGLccsBsYVMbgexQDZHTrv099QkcHb/aDm49FXEblw8nBvIVvs/Or0Md/KWfuehHbuPLpvqE4/TjplZBJegpVmjlGyyX1hOin1as9/2p81wsYcTrTFqysHhvDks8SvG8QPkP134lvM33upOienTodbna8HzcZlXw63sw/7uvoIcAmxcOwKfl383MLG6/TtLFXXC/ilLfDRqrMezwxbSrlWF9PL1NdqkhtL1136CdXRZsa327e49Z8f+3pZXicSo5k4Xg2hDQABdjttQxLHfiIdpsb31M+r49wZFesgoygoR2KkbGvbWpVTonlH2Nz1AREQEREBERAREQEREDMxMxAxERAREQEREBERASHxThVeTW1Vikq+t6OiNMGBB9QQDJkQIlmD6H85HsoYdwf6yziTBTkTG5bsgPcAzWcRT5RiKyAZYHAX3nk8PHqZMMQg0hcb4RXmUPjX83hWgB+U8pIBDdG8uoEuf7v/AHv5R9g/e/lKY4Din9j3Dr9ctLUFdDdLcuwB5hgwJ99bk9eGV4V3DsahSKV+006PXmBpNh5ie5LJs+pnY/YP3v5f95B4h8P+LZRb4nKca42fd3zc1VlZXv0+/vz7QOTzf7Ng6HHozsijEZwxx1CtWDzcxCk/MBsA62ROw4diLRUlCb5KkVF2dnSgAbPmZJsx+Ub2PykTIySi83Iza7hOp16hfP8ADrAm1Po+x7/7GSpVUZquodWBU9iO3/YydjXhh0IPoR5yq3xEQEREBERAREQEREDMREBMTMQMREQEREBERAREQEREBERAREQEREBETDHXUwIua/ZfxMgZOStSNZY6rWoLOzHQUepJ8pusbmO/Wcl8b4r5D4eKH5KrMo2XNoEapQ2qvK3Q7YA6P7PtMC5qZLl+0YroeY/N+xaR5ONbVv3tb7dxPD8Q8MqUHIeY+Ih10J67PkQdfeHQ/nONxs6wUPxKq9K6S+S+S7HYvtpIppdUYEBHFeiqkHbdD2Evs3iItqx35Sr21izXXmUMoYr6kDfXvruRr5hR3GFlC1A48+49D5ib5zvwnb0df8p9vMb37jU6KaCIiAiIgIiICIiBmIiAiIgJiZiBiIiAiIgIiICIiAiIgIiICIiAlfxmvnrNfO6Fv1kPKy6O9g//AHLAynyH5mJ/L6SWijbKycb/ABE+1VD9epQLVHq9O9N9UP8ADJe8fPqKkV3V7HMrDfK3oyn5kb66MkX5i1jmsZVXzZiFH5mRsvhNVxFo5kt6cttZ5X9tkdHHswImRzub8FWVX+Pi+BbWeVVoyF2mIo0vPja+VdDrykdfWZz61S1lVmZQ3IvM3MN734YbY+YHekcq43tG66l0cy+gauXx00f0tS6ZfeyjZLDXmm/8o7zmDlcx8RiP0m1Dl1dLAT9yvIb5LF3r9DeAR2BESjsvgxdix/3gvXvsFieugfzAO97G9k9NKj4XxDXjrzDTMSx6MNeQGn+YdAOhJ12BI1LeagREblCJjmnk2jeuYbPYbGzrv0/GB7ieQ47b6z1AREQMxEQEREBERATEzMQEREBERAREQEREBERAREQI2fbyr7npKnqO3WTeN4xdQQSpU9CPLeu69mHTtKWviHKwrtHI5+7+zZr9hvX909fr3mPXR884hxFsnIuzcmoNg13/AN34myCarGbwnyUoZStjc5HUkaAOt6k3Nzr+Fr4KZFTpjfZaMWjavdmc5AsLr95D1PLroAvYiWnHvghrUY0ZFm67LMjFpITw0yWJbnJ5dtpmZgCdAn0kanCvvzaXdLsUJiNjePclS35V55bPlX5l+UVsdnp1YDvAuvinN5VWtiFDHm25sqQkHoFy06VWA6I5uhlbh4zPctRLCyzQfxORbWT1fX6HMTW+o0wA3Jubwmyr9NfeAzW1VPZSCA6ORXzZGM/NWdEqNr10fLWpdPwIU02ribqtetvC0Ty12cpAZK+ybPflAgdJSiooVQAqgKo8gB0AE1VcRR1Do4dTvRXqDo6PX6gyr4TxH7TRVf28WpXI/ZJA5l/A7H4St+HLBXdl4e/8K/x6x6VZI8Tp7C0Xia0W2P8AEHPkW43JytUldikn76Psb17MpH5TVnZ1iZFPzfori9LjyDleetvqeR1/iErOL2ijMxsg9FuLYdnpt/0lJ/1oV8/vS041iG2llQgWAq9JbehYjB0J15bGj7EyDXx7aKmSCd41od+vepvku37BG5v4BNnG6jyC6sE2Y7C1QO7qNixNDvzIWAHrqajxzHtc4xyMdrCCr1eIhYg9CpXe/PWu8fDdp8HwXO7MZzQx/aCa8N/4qzW34mXBuy7QAmWh+RV2+v1qW0S38PR/oG9ZNTIKtre1fqh9+5UH6dR+MxRSqqEVQFXoB5AemvSQMAcpbHb/AIRVquveo78M/VSCv8I9YF6j7GxPUgrby/MOx+8P/lJiWA9jvy+h9JR7iIgIiICIiAiIgYiZmICIiAiIgIiICIiAiIgYI30Mq87CHVT92zfXzRvIjfY+nv8AWWs8ugI0e0CgyUeykhdDIqYMvkviJ2/gcEj6OfSaOL4/2rGD078RCmRj+otrPMqH6/MhH7xk/JJS37ra5fmbW1Zd99/tKTv6FpjHxhXzcpOndrNeSs2i2vYnZ+rGZwR8mpM3FKg/o8mkgHzAdeh+oP8AMTPAc8349djjls5Sto/ZsQmuwf6laaeGL4VluNs8pJyKd+SWN+kUf5bNn2Fiy0HUSCh4Df4duTidf0V3i1f8rI3YNfSwXD8AJT/EXxth4OW1hXIvy1xxXbXjrzhKw/iKbN6CHbN5703UdROmfho+0DJDHm8E0svTTrzh1J91PPr/ADmfOeHY2TwPJysvLvQ8PtstsVV012VdYd1qF1zc+gR1Ou/rNCdZ8c4/GsPIrxfETKoQZFVbgBi1LCxGUqSD1UKdHY5veP7Vvi9l4ZS+O7p9v5dMvcIUFhXm3tdg62N9iPPcoPgngLYFtnG+I1nGS+w149AViytkP3ZP1VA6AN189Dpu54p8KHO4bdw2th9o4bmOMcHoOTrZSm/IGq4Ls+awOX4zfwrkw/DXJRcUJ41uPShV7CqMyvexBNmwe29bOp9q4FxarLqGTjkNXb13rR2PlKuO4Ya1o+n0nyHA4rbXwh+DWcKzGyyHqQCk+GeZiy2l+wKk7/hHUd59A/s0+G7OH4K03a8V7GtdRoissFHJsdCQFG/fco67ch8RqYMl1a8zI3Kw82qcgOB7jSv/AAe8kbmdwPama3x+pZXZC33uXXza7Eg+c9TIMCxiIgIiICIiAiIgIiIGImZiAiIgIiICIiAiIgIiIGu6kONH8D5g+okHkPZh1H5H0IllPFlexqBz3Fk5QuSAd45LEDu1TDVq68+mn+tYliDPViaOjNczgMonA/HPwpl5uditj2+DTTVY3ikBvBtJ1zKhPVyvLo+Widg6nemFQnsNyj5fjf2SZFl9dmfxW3KqqdbBWec8xU9B8zkKPUgE6Ouk6jrRxfv8mdhH8bsZx+ZNdp/0+c65cJj7fWasn4drteq2zZfHsNlRB1ykoUYe4KsdiUeQZtShj2U/0/rJ6VBewAnuBDXCPmQP5zauGPPZ/l/Sb4gQ84BK2Za+YgdANbPsObpuVGNxNH3pgCv3lb5WX2ZT1EuOIt8oHqf6SnvxUfXPWj67bUHX5zNHSRETQREQEREBERAREQEREDETMxAREQEREBERAREQEREDDID3G5r+zL6f1m2IHgUqP1RPeoiAiIgIiICImrKyVrRrHYKqgliegAHqYFfnttuh7dJFLe0wL+Yc6kMG6gg7B+h84LTA6GIibCIiAiIgIiICIiAiIgJiIgIiICIiAiIgIiICIiAiIgIiICIiAiIgJD4t/gv/AJDESUfPfgL/AI3/ADmnc4Pn+H+8RMj/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557" name="Picture 5"/>
          <p:cNvPicPr>
            <a:picLocks noChangeAspect="1" noChangeArrowheads="1"/>
          </p:cNvPicPr>
          <p:nvPr/>
        </p:nvPicPr>
        <p:blipFill>
          <a:blip r:embed="rId2" cstate="print"/>
          <a:srcRect/>
          <a:stretch>
            <a:fillRect/>
          </a:stretch>
        </p:blipFill>
        <p:spPr bwMode="auto">
          <a:xfrm>
            <a:off x="6105847" y="3615283"/>
            <a:ext cx="2714625" cy="1685925"/>
          </a:xfrm>
          <a:prstGeom prst="rect">
            <a:avLst/>
          </a:prstGeom>
          <a:noFill/>
          <a:ln w="9525">
            <a:noFill/>
            <a:miter lim="800000"/>
            <a:headEnd/>
            <a:tailEnd/>
          </a:ln>
        </p:spPr>
      </p:pic>
      <p:sp>
        <p:nvSpPr>
          <p:cNvPr id="23559" name="AutoShape 7" descr="data:image/jpeg;base64,/9j/4AAQSkZJRgABAQAAAQABAAD/2wCEAAkGBhQSERISExQWFRUVFR8aFhUVFxgXGxMXFRsbFxgYFBkaGyYeGBokHBoYHy8gIygpLC0sGB4xNTAqNSctLSoBCQoKDgwOGg8PGi4kHyQ1LC40LiwtNSkqLiwsLCwsLCwsMCksLC0qLCwsLCwsLCovKiwpKSwwLC0sLCwsLCksLP/AABEIAMUBAAMBIgACEQEDEQH/xAAcAAEAAwEBAQEBAAAAAAAAAAAABQYHBAgDAQL/xABOEAACAQIDBAUGCwUFBgYDAAABAgMAEQQSIQUGEzEHIkFRYRUjMnGBlBQWQlJTY5GSodHTM1RicoIkJUOxwQiio7LC4TWTs8PS8Rdzg//EABoBAQACAwEAAAAAAAAAAAAAAAAEBQECAwb/xAA3EQACAQIBCgQGAQIHAAAAAAAAAQIDERIEEyEiMUFRYYGRM6HB0TVTcXLS8OElYgUUFSQyUrH/2gAMAwEAAhEDEQA/ALfvRv60GNfDIZSwCkKiK3pKDpfU867tzd63xMzI2eyoSQ4RSCCvyQc3b3WrN+kz/wAYn6+TzadbX6JdNO/l7atPRIF402WVpdD1ipW+id5JuOXsqojR/wBxixy27MWjtwPU1MnpLIM5hV8K3epfPjTB9d7viP0qfGmD673fEfpV2+S4foo/uL+VPJUP0Uf3F/KrTW5Hn70OEu69ji+NMH13u+I/Sp8aYPrvd8R+lXb5Kh+ij+4v5U8lQ/RR/cX8qa3IXocJd17HF8aYPrvd8R+lT40wfXe74j9Ku3yVD9FH9xfyp5Kh+ij+4v5U1uQvQ4S7r2OL40wfXe74j9Knxpg+u93xH6VdvkqH6KP7i/lTyVD9FH9xfyprchehwl3XscXxpg+u93xH6VPjTB9d7viP0q7fJUP0Uf3F/KnkqH6KP7i/lTW5C9DhLuvY4vjTB9d7viP0qfGmD673fEfpV2+Sofoo/uL+VPJUP0Uf3F/KmtyF6HCXdexxfGmD673fEfpU+NMH13u+I/Srt8lQ/RR/cX8qeSofoo/uL+VNbkL0OEu69ji+NMH13u+I/Sp8aYPrvd8R+lXb5Kh+ij+4v5U8lQ/RR/cX8qa3IXocJd17HF8aYPrvd8R+lT40wfXe74j9Ku3yVD9FH9xfyp5Kh+ij+4v5U1uQvQ4S7r2OL40wfXe74j9Knxpg+u93xH6VdvkqH6KP7i/lTyVD9FH9xfyprchehwl3XscXxpg+u93xH6VPjTB9d7viP0q7fJUP0Uf3F/KnkqH6KP7i/lTW5C9DhLuvY+OD27FKwReJc/OhmQafxOgH41IV8IcDGhuqIp71UA/gKqXSD0g/AQsECrLi5RdEJ6sScuLNbkt+Q7bVsr7zjPDfUvbmXSq1vZ0h4PZwtPJeS1xDGM8hHeV5KPFiBXnPeTfWWRyZMRLiZO0mR44UPdFHGV08dPbUJFvGwLZo0KsQWHWzMQbgmS5e9xfUmsmh6z3Z21NiozLLhWwymxjWRwXdT2ugHm+zQkn1VM15Jh6Q542zwyYmJuwjFSOD/MkgZWHgRWy9GfTRFjEEGNdIcSNAxsiTjsKk6K/evb2dwA1GlQey988NicXNhIXEjwxh3dLMgzMVyZgbZhoSP4u8ECcoDBekgf3zN1M/UTq994lF/Zz9lWrooJ40t4uEMuijNbkmtydT+dVTpKv5Zms+S6J1r2t5te3x5VaOiPDhZprSCXQ3cXsSch7edV8fG6nsKvw1fauPLp6mp0pSrA8eKUpQClKUApSlAKUpQClKUApSlAKUpQClKUApSlAKUpQHwx2MEUUkrejGjO3qQFj+ArybvLvHJLnlc+fxh4kp+ZEdI4l7lyj7LV6B6Ytt8DZksanzmKIgjHfxdH9mTN9o768vbTmzSuRyByr/ACoMq/gBQHLVq2DuG+JwkmJMiQgMBHxSFWS2jXY+iL2APabio3Ye7UuISeYKeFh4y8j8h1RcIp+cfwGtbfiNsGDZ+zvMRqJmhR0YERwIy5nJzHq2AOrH13qNXquNlHaSKVNSu5GB43ZUkXprpe2ZSGQ/yupKt7DVo6Kd3cNj8b8FxIezxsUaNspDp1rciCCubs7BWmb/AOBhOzMVJAI8siBi0eWz5HWxuvpW176zjoVny7awfjxF+9FIB+Nq3o1c5G5pVp5t2PSG6u5uF2dGY8LHkzG7sSWdyOWZjqbXNhyFzprU3SldjkYF0mAeWJrqWGRNBe/7Ia6d3P2Va+iXLxpssXCFjoc1/kX9I35/51Vukkt5ZmysFORNSbf4Qvr4i49tWnomVhPNnlWVipuQxf5nyiNftqvj43U9hV+Gr7Vx5dDUqUpVgePFKUoBSlKAUpSgFKUoBSlKAUpSgFK/iWZVF2IUXtckDU8hr21/dAKUpQClKUAqG3w2vLhcFiMRBGJZIkzBGJAIBGYm2ui5mt22qZrH+nDfSaBIlwePjS5KywxMvGvzD5hcqvYR1Ty59gGQ71dIGL2hOs8zgGMERogskWbmUBJOY/OJJ0GugtWq/Sb1/UUZZgoFyTYDvJ0FAep9h4KKPDRJCipHkFlXlqLm/eb8ydT21wbw7NaRk4cYMjdUTP1lwwGpcKxsG7gouxtc2BtHYbZyYXETR/CZcOZLSx5YzPHLoI5lMWU2ZXAfMpUkTKDe1fTbLzCIlZ8Y13jQMuEGEQcWRI+s0w4h9Kw4evI1Uxyeb101YsnWitRo4ukeBMPsiSJBZVjVFB1PpoNT2ntJ7daxXdLbAwmOwuJa+WKZWa3MoCM4HjlvWkdM201jw8GEQnVsxzMztkS+rMxLG7NzJ+SayvZWznxE0UEYzPI4RR3ljapmSK1O73kXKXedj01uN0o+VMbiIYYSuGihDCV9GZywFmAJCggmw59QnwF+qL3d3Zw+Bi4OGiWNL3Nrkue92OrH1mpSpRHMD6S7eWZrqX6idUcz5oeB5c/ZVp6JGHGmAjMZAPUNz2J2kXH/AHqr9JKk7Zms4Q5E6xNreaXt8eXtq1dEoYTSgy8UAGzBsy/I79RVfHxup7Cr8NX2r06epc/KeO/c4/eR+nTynjv3OP3kfp1PUqbhfH97Hl89H5a8/wAiB8p479zj95H6dPKeO/c4/eR+nU9SmF8f3sM9H5a8/wAiB8p479zj95H6dPKeO/c4/eR+nU9SmF8f3sM9H5a8/wAiB8p479zj95H6dPKeO/c4/eR+nU9SmF8f3sM9H5a8/wAiB8p479zj95H6dPKeO/c4/eR+nU9SmF8f3sM9H5a8/wAiB8p479zj95H6dTqk2F9D22119dftV3fze1dnYOTEEBnuEiQ/Lkb0QfAAFj4Ka2StvOc5qWyKX0v6tnVvFvdhcCobEzKmb0U1Z3/kRQWb12sO2sp3t6dQzxHAvJFlY8RZo4Ski9hsC0gII5dW4J5EVkO2d5ZsRLJLI5eSQ9eRvSbwXsRRyCjkKiKyaaEaFL0nNJjRjpwkzxkmKKQPw4iLZDGgPZqdSCWIJ5CvQW4+3XxmETESPA5c6fBs+VBp1Gzm+cdugtf2nx3WkdBm9rYXaCYct5nFHIVPISf4bDxv1PU3gKBu56bpSlDApSlAfxNCHVkYAqwIIPIgixB9lect+ehBsCmIxS4mL4NGCVDhhIbmyR2AKsxJC3uO+wr0hXnbpg3oxG08UMFhYZmhhY2CxuTNKNC9reiNQvrJ7RYDJa+2DxTRSJImjIwZbgHVSCLg6HUV/EkZUlTzBseR1HiNKnMJubK+S7KtxdhqWjBsVDi1szA5gt7gWJtcXWvoNoxcnaJr272/uH2isXnvgmMjbMmo9Mgq3DzdWRGBIKHX2gNUnvPt9YAs+OxSycLrRRIgjXPYjOEzM0kliQCWyre9gdax87ncN4mRuJldTIjBRdbg6Amx5HQ86k96NmRYjERyRYfgwqlnXKiF2uxFhGx711PdUV5NKMsKbwsnOM9so6eJUd5dvvjMQ876X0VeeRB6Kj/MntJJq/8A+zyIPKErSsolENoA1hcsQHyX+Xl0sNbM3jUNsrYOFjxMMs8TywK3nIlY3ItYFe1rGxK31tbwO17H6LdkO8WNw8IZTaSPLI5jJGoIUnsPyTpccqlYcOghTjJPWL7SlKGhgnSU4G2ZiUzjInVva/m18DVn6IGUyzFUMehutyQNE5X1156k86rXSMG8tTZWCnhrq1rfshcG4tqLj21aOihnaeVpJBIchswN9OppyHLlrVfHxup7Cr8NX2re+W7YajSlKsDx4pSlAKUpQClKUApSlAKwP/aL26fhOHww5JCX/qlYpc+IVDb+c1vlec/9ofC5doI5HpwR2P8AK0oYf8v2ihlGVxRFmCqCWYgADmSdABXfHu1imJC4eU2vyRiOrobG1j7KmOjXYJxOPh06kJErnsshBUe1rD7e6tpmxBVp+Mqxxq6rC17mcMgLDKLksGuLAchy0vULKMpdOWGKuSqGTqorydjz5Nu/iEQO0ThTfsuRltfMBqvPS9r2PdX5sDFcLFYaQc0mRvuuD/pW67uITCkjrEJDmBMShQBnIycgdAACD2isd3W2I0+1MPhwvPEgMB8lUbM59iqx9lbZPlDquSa2GtegqaTT2nsGlKVLIwpSlAKz7pP2VtbFKcPgTEmHdbSNxCsj35qbrZU/lJJ7SBpWg1Wt4dsuznC4dsr2HGmFjwFbUKl9OMw1F9FHWIN1Daykoq7NoxcnZGBDchMFiDBLIsmKQAuAOpDcBhw84BmksQb2yJcemfRk8DKCGAFsrleZN+3MSdSSCCSe0nnV32ru0s98Bh0DOeuXJJ+CljfjzObsZCb2BOaTW/VzEUefZsuClnjxMZjYBX0swe+aPNHY9YEoAOR5XArbJ6uNXtYsKGGnLBvPlmMUhJC5ZXvmvZlsl7NpYqMh1v21/GNx4YFIsshIJJDjKoBA1Iub68hXVgcQhnieeFhChJOdQ9nK2Rii5rquuvewNtLj5bx7QE0/Gw6gxmNVJK5ONYscy3toAwAJGuvZajrSVXNqLta99x3lKyaX8kaQV4K37bE/OCxt/rY1oPRFtHELi3giBfDsC84PowMR1HU9jORYp2jraZTeg7N2VJLNEgIW7EyPzEZl6qWB9I2UqPEXPdW39F+CWGDEwpe0eKOp1Zs0UMl2Paetz8O4Uc1fDvINV6pc6UpQiGBdJrKNsTFwWXIlwDb/AA1t+NWbogdDLMYwyix6h1t6Hyu37BVc6Rs/lqbhi7cNbDTlwhfn4Xq2dFXF40pmWzZeYtZhZLag2Nhbly5VXrxup7Cq/wCmpf2rf9N3qW/45R/Q4j/yv+9dezN4Fncqscq2F7umUcwLXvz1qUqh9KG8JEE2EwuIMWNWH4SqqcpaOJwXUN84qGIUakKeypyT4nlpTptaI+f8F6kkCgkkAAXJOgAHMk9grM96em+GLMuDQYgjQzu2SBT4N6Up8F07jWVbx9LWIx0EcU7XVQM8camNZmHypjmOYduRQFvrblamO8uJcAKztbqoik5QPmqOQFZONjSX6cccWzDEwc/Q+DNk9Wa5e3jzrSejnpcTaD/Bp0WHE2uuVrxzgakxE6ggXOU30B10NvMFdGAx7wyxyxsVeNgyMPkspuDWQe26VGbtbaGLwmHxK6CaNXt80kdZfYbj2VJ0MClKUB/MsoVSzEAAXJOgAGpJPYK81dLvSJBtGaJI4Tw4M1pScrSB8uoW3VXqggHXXULyrYulfeyPB4GWNtZcTG8ca9wZcryN/CoYHxJUdtebt3t3JdpY1YIFN3a5YjSNBzd+4AfabAamsPSbReF3Nd3RwaYLZkM+HjDGQRyTlmsWDaOc3IBLk2OgCt3k1YscJGBK4edJVUgM8OiDtu5YJl0BPXsbCv3C4YYJI8HLZeGuSNiLLiI1Fgy9ha3pJzBvplIJ5cfLGI1jeV+CPRikk6mnJQuhkA0srFhysOVUksCnJVU78t5bRxOKdNqxw4THJFheKwZI0Vm65BZlBJzkqSCX9LTnmHfVM6Fd4IRthmkUq+ISRVbQgSOwl7bZdFZdPnWqx9JG7OKl2ZLiAGjSNlcxEEPLGL5nkHNQpKsFOtgxYA2AyXdTaqwzANGjCRgjO4BKITZsl1YLfS7ZSQAbWvepuTUXTi5taXuIuUVlNqCejieyKVnfRzvQtpo3mQxKVySNMDkY2TgjPK5topAzE3Y3CkgVolTYyxK5CkrOwpSlbGBVAwkRw0r4WUZXkkkkil0tiQ7FywJ/xlBAZT2KCLryv9cO2Njx4mIxSA2uCrKbNG66q8bfJdTqDXGtSVWOE6UqmblcgdxplhVsG4AmW8hk1/tikgGck6mS9lcX6py26pWqb0u4cPjYwbi+GBuOYKSllI9R1qdeCQsYJGCYvDkPFMFsHBuqzKt/QYXSSO+l2HIqxqW+e2vhOMVsuR48MiSodeHKZJSyg9osEYN2q6ntrOTVHJ4JbUSqdNZ2LWx+xDAaW5+vtqJEOQsmuUEZOsWCrlAyi5JGoPhqLVL1wYsjNp7fXU6ROqrQWHdPC/2PaE/bHPhLeAikDt7MsjVom4rWmxyfxxP96IR/5xH7KpO44z7M21H28MuPbAQpHtj/AAq8bsSj4dPblJhYWH9Mk/8A8x9tQJ6Kq53KyWlS+pbqUpXYjGBdJoXyxNnJC5E9Hn+zW341Zuh1U4suQsRlPpcwepf1639lVrpLe22ZiED9ROqQSDeJRyHdz9lWjogkzSykxqhsdFBF7ZByJ/y76r14x7Gr8MX2r0NUrHenXc5Dl2nx442jThtHKMwmsWKCMWN31Ita1he4sTWu4qHOjoGKllIzLoVuLXXxHOvKHSFhcXFOYMXIZWisOI07TEg8rZmJivbNkIB5X7KsDx5YN3ejJJ1gxGKZxxo+IIsPGoyoCACTe5uCpsqk9YVftnbvjD4eBcJhoVMsi8Y5i2WE3LMXPWla1hblduVhXx2vvVDgsRgcK/BCtGMruzR/B7LkVnYKwyNbL2WsSdNR1bc3rAURwT4SSeVgsccUpxJJY6s+UKEVVuxJv6PKqmSq1Vi3eRYxdOm7bzMelHc6DDH4RE4Qyv8AsLczzZo7cl8OVzp3Vnlab0vYtMwVIOtdRLiGQ9gJSJGItfmxy91u+syqdkzbppyImUJKo7HpToR3wwrbOw2DM6jER5wYnOVmzSO68O/p9UjlcitPrxbu/tqXCYhJ4WVJF9F2VXCZhlLWYEaAnWxr2NsbFiXDwSB+IHiVhIFy8TMoOYKQMt+drdtSDgdlKUoDJOnncnE4xcPiMMjS8JWWSNNWysVYMi821BuBry07p3ok2JDgtlrIY2hkZS2JaZGjfMt7hs4BCKOXZa55k1fqgtszh5Sp/Z4dBNIPnvc8FD3gFWcjvEffQFK3j3ulmeeCZDHh8p82qrxSjDqSuXDADmWjCq65eZIKtDRYiTDSQYiGDCqYxlLAEhzLljVkChSvPtZrB251/e28ReWKTMOJxOt32kV218M0YP8ATX0wmzHZUS6CDMDoWz5FbMIrWsACMua/ojlc3FfUqqMtZ80a51xTXE1fZuOjxWHjmUBo5owwBAN1kW9mHqNiPXXnPavRHLiJWfZ6qyODKsLMFMcbyMIgrMbNdBfUjkedaJurt04fATYYmx4T/Bz3SXMbx+vidcfzP82rVujAExE6ryXDwKPUrYgD8AKkuprxS33O8Y3g5fQzzo06DZYcRHisflHCYNHArBiXXVWkYaWB1ygm5tfTQ7dSldzkKUpQClKUBXt9MF/ZziVsJcKrSoSQoZQLyxsTyV1FtdAQjfJqmb07EimRcXxRh2yC7yL1XU6osq3BDAmwsbjMRY8qmOlveJYMOkR14pLsn0iQ2bh+p5DErfwGQ9lU7ZOPbEyxszFyJcxY6Zo8JEI0fKNF4k2IeUeHqqJVi3Ui46HxJdGeCLIURyXIETvY2zwo8kbeKsFH2EAivyTYuIkF1gdbc2lIjFvUSXP3a0Y1/Mi3BHeKn4nazMyymbViB3AgOHnaB2zjGxtE1hZVdFd48vbYqZQbnUleXKrFuTLebANf9ps038Shwx/6z9tVhXyyYd/m4mA/bMin/dYj21NbAxaQeTpHdUjQzQF2ICqOsq3bkATCoBOmoqLV0Tg/3Yco6VL93mm0pSuxwMG6Rb+WprMqHInWa1v2a9+lWfolJ4015FkOU6rf+DwA+z21VOk0p5Ynz3K5E9Hn+zXxqz9DzoZZuGGUWPpEE/I7R43qvXjdT2FVf01P+1ehq1VzD9Hez0lM64SLiEk3IzAEm5KqxKqfEAVY6p+3d4ndpIoyY40JV3HpuV0YIfkKDcZvSJBtl0Jnt2PJQg5uyM83y3AinxoZsUkbwhUIkXPHIqXKXbOoV8ts0ZN+3kQT27B3fwuCBMHn5SDnn0sAdSA3oRp2kAlj/FapTZuJB4gAARGsLcrWBa55HrZrnvvfUGubDCKeM8GUyRqcuUNdBaxy8rlbWsCStrdlqg1acpLCno4FlCCjp3lO6RhNiMHE3DJbihmyHMFRgQiqtgy6kZueYkXIsqjOIdiO2KXCkosjSBLs4yBmIAJcXGXUait6gdEzmRgASLFtMpPVIzdgJt7Se+uLaW6uHeVMQ8EcpU3Ie4WQdzlTr4Mb27QRoZMGoqy2HCrQctZPSfPdL/Z2VHWTHzCSxvwYrhW8Hc2YjwAHrraI4woCqAABYACwAGgAHYK5NkbUTERLJHoORU6FGHNWHYR9nIi4INdtdiCKUpQCs73n28IWxcbK+VsShaVQGUXhiCxsAc9wcp0UjrA31IGiVj23MRniwzds87zn1Mskij2Box/SKjZRVzcVbedIQTUm9yIZGMs0kv8Ah5/N/wAdkCZvUOuB352PdVn2V+zHrP2VCVPYGKwbxP4KMo/yvVNWm5u7IMncjNm7GWSdyzEmHEkoOxASuItodcxYXJ7FAHLXQNzoLibEdkrARn50cQsGHgXaQg9oKntqF3Y2Jh5sRieNDFIQInBdFYjMHjtqNR5oaHSr4BbSrTJqT0VG76OxPzydJQSt6n7SlKnHIUpSgFKUoCk9I+y4WVGK3mnK4ZSSTlhZuNPlHIExI4Lc+QqJwmzI43lkRbNKQXP8osAO4DXQdpNfLbu9UM+0mUyBUwyGOIvZVklZv7QUY6EpkRLc/wBpa41r64XasMjskciOygFgjBsoOguRpWUbI6WNheoPd7aj4u8xzRxq5VYxkKyWuCzSAnPb+HKARa7Wrv2pNYKvfz9Q7K5t0ogMHCQLZwXP8XEYvmPeSCNayZITbrqrxxyI8kbSWaNFYmVhrHGcoJCs1mJAPVRgL3sbFid68sfDGGJkISNcMLG8kkRkMOUDVVHDVjaw4gvYVXd68SeJwkHnD11fMU4eQqAwK9bNc8h461pPR1hYGwkeKjw8cUkwJkZbszkOQS0j3dwSubrE8+2o1Wgqkk2dY1XBaCW3WwMkODw8UvppGFIBzZbclzfKyiy37bXqVpSu5HMF6Ry42zMY9WyJbl2xqDz8DVq6JpZDNJxTc5NACuVRaO2imw0tVT6TB/fE3WydROt3ebX/AOqtHRDEqzTBXL9U3fsYnIeRFwRy5nlVevG6nsKqX+mr7Vu+m81SqHvXs3JNILdScZxzHXUASLpyuAreN37jV8qC3zW+GvYFhLHlvpqZFB1sbdUsOXIkdtTpbNJ5SlLDNGNb27SmSGONGRY3Jw+U5VukeREuzWyAXZS17aXPOuLcDF4gycOLKIhJmmawYWHVsH5HNl6uXvJ5Cune3YTvHDIqu753iZFGZR5yQ8stxdjzNhoKl9g7urs8tLJNcMgTLlt19GsLHrahgLAaE3qNtdy6g1Gla/S2/je/B6CZxcvDkRgCzB0dUFrvkdWIFzbs5mwHaRX0xUheUiONQ0pssMI0uLnTkC2t2fqjQXta5+HDdwcQhF2AVU6pDKGIALi+VyzH0SVGg63Or9uvu4MLGC9nnYeck7+3Kugso8ALnUi5renJTvbcQK0lB4t5/W6+wzhomDsC8jZ3y+ipyqgVb6mwUanmewCwEzSlSCA3d3YpSlDB88R6DW+af8qx3avobP7vg5+3JD/pf8a2Y1kW2Yl+AuykeYeRoTf5ETvw7fwtEFXxV6gZatEX07okUY44ziuH/h8dmW4guL93gRrUxh5Myqx7Rf7aiNnR3ZgDZrWW/joT42FTKIAAByAt9lU8irZJbqSZcaR9Jhz/AMKRbf8Aqn8au9Z7suTLjMI3e7Rn1PG7f8yJWhVeZHK9FEmn/wARSlKlm4pSlAKi96Nr/BcHiJx6UcbFR3vayD2sVHtqUql9LMjDACwOQzxcVuxEVs+Zu5c6oCeQvQGRLBJGoTKJ1HeQrX7b3GVtdb6H186t257542YxqjR+aBBvcC0jAaAWDPbQcwe4VW3xIy5ls9yAoUg52Y2VQe8kgVc9nYUYXDIhOYqLsR8uRyWc+osT7Kyjc4t75SsMhHMQvbwOU2/GpyCEIioBYKoUDuCiw/AVV9rsZciHUyyxp/SXDP7MivVqkksCx7NayDP99VVpyTfqwSlgGIDBSmUMAdRfNp21umwcIYsLh4jzjhRT/SgX/Ssb2du9Lj9oPGFIjVYuLI1gBEWd2Ci92ZyGTTllJPIA7nWpqxSlKGDA+kuQjbMxCh+onVIuD5pezw5+yrT0RuxmlzIqdU2UALb0Pk8xfnrVX6SB/fM3XydROt3eaGnt5e2rR0Rt56a8nEbLqx1PKPkbm4HL2aVXrxup7Cr8NX2r06Gp1Ab+lRs7FlrjLESpU2IcaoQe/NlqfqldLuMybOZApYyyImUXuQDxDy15J+NTpaEzylGOOpGPFoyfDbamUKExNgTGLZeea4JIZG6zBQTY8yTXyl23LIFD4mVswewQZbstyuoy68hyr4FCv+CxytFzDn0UN7AWvaoXE7e4RXqKhSQnIVBc+joQ1yg0OpN/AVBWJ6EeqmqNJXkl5Ezs7evER8LIHKq6NltmusLXsefPLGCfA95v6WgnDqrqbqwBU94IuD9leYNnYiVolaQhcr3KM4/ZyCxBUajQDS3yq27oq23xcJ8HZs0mEPDJ11TXhHUfNBX+jxrvRdm0U+XZOowjUhs99n7zLrSlKklQKUpQHJtXZ/HhkhLugdbFoyFYA87Eg2uNOXbWD4bYzrI3ElzqkjKVUELI0blc7EsSwzLcDsGUcgBW/wCIZgjFRmYKcova5toL9mtYhwXhRVmSSMgDMZI3QFvlHMRlNzfUE1DyvFhWFGspSS0Hbs5LyL4a/ZU/VSh2tGpDCWO4/jX86mIN5YGGsiAgagMG+zLc1TyhLgRrNndipcgST6OWNz6kkUt/u5q06syGz5sXEyQwuVlQqJZBwkAcWzdazsLG/VU379b1paLYAE3059/jVtkMZRg1JWO9NNLSf1SlKnHQUpSgFV/f1v7vxC/SKsX/AJ7rF/11YKq+/kvUw0X0mJUkeEKvN/zIn20BWU2NAshlWGJZCSc4jQNr/EBev3an7M+sWrrqN2x8j2/6VubkZgkzYuEfMjkk9vUiH4SPU5tEebb2f51D7FW+LkPzYFHtkkc/+3UltLE/Itztr7awCa6McJ1cXP8ASSiNfFcOuU/8RpR7Ku9V7o+hy7NwZ+fEJD65iZSftc1Ya1NBSlKAwPpLUHbMwKlhkTRef7Ia+zn7KtXRH+1lAQotjZWXX5F7t269h76q3ST/AOMzdfh9ROt3eaXu7+Xtqz9ESjjTESGTqm7WIHyLczrp4VXrxup7Cr8NX2r06epqlU3pJ3Hk2jHCIpVQxMxyuDlfMALki5BFtND6Rq5Uqe0mrM8lTqSpyU47UeXN9tkSYKd48QjkB1bPEX4RDAkLm6t2sbajv767tqdG0+HwhxhhQx3VwUYO+STRbLzJ6wJ9RPZW1bxYYGaRWAKyRISCLhsrOrXB56FK+hP924W3dhxp2WaMVEuryjw5lk8rq6s3Zt8lcxTcndmXavGaAoqoqI5lYjrECxUKrX1S+tq23cjctdnxsM5klkC8R7ZQeGCEVV7AATqdT9gH87mYNFfFuiquaRQ2UAZmCZrm3M2ca1Z660YxcVJLacMpyqtU1JvQugpSldyCKUpQCvw1+18MdjFijeRzZUFzYEnTuA1J7LUBm+MhVpmFh18eAfelQ/gDX13t9PHsuhssYA7zAGH4yV8sJPbGYZJkkjY4pncPG4Cl2meMZgChvI0YuCR418tu7TNnmaGXhTTLOG81Y4dOFdrGXMCY0JCkA6gVWunJwlo2y8ieqkVJO+yPmahBCEVVHJQAPUNBX0r8Br9qyIApSlAKUpQCqRvVPnxyJ2QYck/zYh7D2hYW+/V3rNMNieNJiMT9NM2UfNSK0CA9x82WI7C5FZRlHTUTtY9cDw/1qWqvSsSSb3N+dbG59t1o7rLN9LIcv/64vNr7CQ7f10x2ILNqLZdLD11H7D3uw0eEgDM65IEzeZlIuqDMQQhBF7m96/JtoNJIViRczarx5EhBzEBLgkuuZmVRmUAk86wHo2mobhyq2zcDlYNlw0aG3Y0aBGU9zBgQQeRBqeqjdGm2MIYjDHPmxDu0kqOMhL6K3DW5VkUKozIzg2vmJJNXmtTmKUpQGC9JEltsT9QSebTqkX+QmulWjoiJMspMXDuDYAMAdE7Cde/21Db+7Hmfa80iB1XhpaQKWHoKCBb21O9F2HdMRLxC7MUvmdWBsMgtc3Hhz7KrFUhn7XV7nrqjT/w6y/6rjy6GnV+M1hc6AV+1mnS/ultPHiOPCSL8Hy+chz8Mu9zqxtZ1tbqk6EXsdLWZ5E+HSJ0k4WNofg+JheQMySdV5lRHGYsTGQCwdEW2b5Z00r5Lvyg2Dh8SXjBOKEd2VwoKzMb5AS1hGM9gSfGoDdboExTLkxuJMcFwTh4XLZyPnE9RfWA3srQt6ui7D4rZyYCL+zrC2aEqMwVrEHOCbvmzG5ve5vetMEbt8TfG7JcDm6Lt7IcRFKpmgMxneyI2Uui2VXWNjnAKqPsq+15j2t0RbaMoBi4uSwjkSWMKAvIpmZSvLtANbp0c4LHRYJU2i4eYMcpzZ2EdhYSuNGa99ddLak1skkrI1k7u5aKUpWTApSlAfHF4tIkaSR1RFF2ZyFVR3knQVk2/3TDEyGDBLxCHVjM/VTzUiPlRWsZLkAEaaE2vVn6Vd2p8bBAkN7LLmdRrfqkKStxezd1yL3seYoWzOhqdz17r4kLGB/USzk+HDt/EK5ycr2SJdGFDDiqSs+Fr6DhwPSHiZ8bDNOqsEuxSJLWKI2VyWb0VYqx1A01qs4jbGLDRxyTSgxFfNuSeHl1y8JiFy6LZSAthyIre91+jTDYMZiolftLDq3HaFJJPhmLW7MtdO0NwMNILBcg7EyxyRj+WKVWWP/8AnlrXBK206/5iipvDT1X3+u8zjZfTriVCifDxSaC5jZ4j43DKwzDw0N9DWr7s7yw47DriIScpJVla2aN19JHAJAI9drEEc6ra9FsI/wAPB+3CuT9nwjLf+m3hVo2JsKPCoUj7TdjZVvYBQAqAKqgAAKoAFu+5O8VLeyPVlRaWbi0+bJGlKVuRxSlKAVl+3Gw7SzYuJpYcOHKPJA6KmIxJYB3JlBgjRLFTI2XiO1rnKM2i7XwHHgmhzFOLGyZ15pnUrmHiL3rKf/w9ig4t8DtcDigOCoGgIi4fMDkvE9orKN4KL2uxDttzETyCLCPM4kUcNJYYDM/zmPDyokYuBmaw53tcXu2xujCRox8NxLFj6UeHCIoU/JMhQuT3spTnp31at2t1YcDGViBLt+0lexeUjtY9w7FFgOwVM0bEpJ6IlJxXRJgz+yaaAfNjkDKPUsquFHgLCoOfoNQnTELYHTPho2I9ZVkB+ytSpS7CqSWi5Ut1OjuLBycZpGmlAKoWARYgRY8NF5MRpmJJtoLAm9tpSsGrk5O7FKUoYIrHbuxSuXbNc25G3IW7q/vZ2wY4Xzpmva2pvobHu8KUqKskoKecwLFtvvud8/Uw4MTtwJKlKVKOApSlAKUpQClKUApSlAKUpQClKUApSlAKUpQClKUApSlAKUpQClKUApSlAKUpQH//2Q=="/>
          <p:cNvSpPr>
            <a:spLocks noChangeAspect="1" noChangeArrowheads="1"/>
          </p:cNvSpPr>
          <p:nvPr/>
        </p:nvSpPr>
        <p:spPr bwMode="auto">
          <a:xfrm>
            <a:off x="155575" y="-898525"/>
            <a:ext cx="2438400" cy="18764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560" name="Picture 8"/>
          <p:cNvPicPr>
            <a:picLocks noChangeAspect="1" noChangeArrowheads="1"/>
          </p:cNvPicPr>
          <p:nvPr/>
        </p:nvPicPr>
        <p:blipFill>
          <a:blip r:embed="rId3" cstate="print"/>
          <a:srcRect/>
          <a:stretch>
            <a:fillRect/>
          </a:stretch>
        </p:blipFill>
        <p:spPr bwMode="auto">
          <a:xfrm>
            <a:off x="2843808" y="3717032"/>
            <a:ext cx="3312368" cy="254897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Métrico Decimal</a:t>
            </a:r>
          </a:p>
        </p:txBody>
      </p:sp>
      <p:sp>
        <p:nvSpPr>
          <p:cNvPr id="19462" name="AutoShape 6" descr="data:image/jpeg;base64,/9j/4AAQSkZJRgABAQAAAQABAAD/2wCEAAkGBg8PDxQQEBAUDw8PEBAPDhAQFA8PDw8PFBAVFBQQFBQXHCYeFxkjGRQUHy8gIycpLCwsFR4xNTAqNSYrLCkBCQoKDgwOGg8PGiocHB8uKSksKSksLCwpLCkpLCkqKSwpKSwsKSksLCksKSkqKS8pLCwtLDUsLCkpKSkpLCkqKf/AABEIALcBEwMBIgACEQEDEQH/xAAcAAEAAQUBAQAAAAAAAAAAAAAAAQIDBAUGBwj/xAA+EAABBAAEAwUFBQYFBQAAAAABAAIDEQQSITEFQVEGEyJhcTKBkaGxBxRCUvAjYnKCwdEkM0OS8RWTo8Lh/8QAGgEBAAIDAQAAAAAAAAAAAAAAAAECAwQFBv/EAC0RAAICAQQBAQYGAwAAAAAAAAABAhEDBBIhMVFBBRMyYZGhFCJCgbHRI1Jx/9oADAMBAAIRAxEAPwD2pERSBalQpQBERAFKhEBKKFKgBERAEREAREUgIiIAiIgCIigBEUICVCIpAREQBERAFCIgCIiAKVCKAERFICIiAm0UKUAREQBERASihSoAREQBEWNi+IRxC3uA8uaEpN8IyUtc9iO0wPs6DqreH4l3rq71oPmSlmwtPKrfB0feDqPiFIK57FHILL2EfxC/gsWLHtPsvonmCQosn8PatM6xFzX/AF6SI/tPE07O/urz+1LByGvmlor+Gm+uTfItEO1kV0R8CsWHt7B96bhZWmN0v+RJeaOQnZp5tPqoc4rth6bKle06dFDXXspVjXCKEUgIiIAiIoAtQiICUUKUBCIiAlFClSAiIgClQiAlERAEREBKKFrON8YZhoyXOANc+Q/uhKTk6Rb47xxsDDRAI3PTy9V55xHtBZLnOA3IzHfyC0faPtg6Z/g9kEhpdsDzJ6lc3JjCSTmzG6JvU+7elhnPwdvTabarZ1cnGSSDmoHUDnV8xyWbh8W59eOxuNSQfSlxUGIcTq8ZdXHSgCAaHqa+a63g0YyB1bixeipF2zcnFRRfxkriQAaHInl71iy8UkjG5cPcB8Ss7ERXtotTjYS32hfzVmjGmmbLhXbgE93LGTGdDq1xHpyKwuOY5zJS1p8JAcw6jMw7EefJc9LxJ0ZJYS02B+BzCOlVp66+5ZOL4r94jYSwtdFYzCi1zTXTaj5c1STtEOOx7kb3CY4ujsmj1O1LR9psZq0seC+J2dpBBLXAgtPlqAsTi2MIw7gL21ANac1qOCROnzaeEAN2Htb0PQLHVrkj8TykfQ/BOKd/DHiIzcc0bZB5WNRXrY9y2OG4sCB3gyEnLW+utWvP/s+xb8Pgo43fglmHlTpS/wD911x4lA53dvIDnDMGnXnoR01B+C146hRk4p/U52TEn6HQhwO2qlaluYU5jvUbhbGGYOG/irULfxZd5pzx7S6iKFmMQREQBERASihFIClQiMBERQCURFICIpUAIiIAiIpBbnmDGlx2aLK8N7d9pn4id0bXHIyy+tr/ALBemfaFxn7vhqui79BeAT4hznGtSTZ8zuseSVI6WixX+ZlLpOfwVURs+qsNNmzrfVbLh8QzWfVa3Z2U9qM7CcPcKe/wt/COZ03WVDxt0Ol+C9BzH9laxeN0obDRaed3X1VuujHe7lnUx9qg7kP11Kv/AHwTaCvdsuLZNR09ORWZBinNoix/Xz/XRTuZXavQzsfgncrIs0BtZHIe75LH4fII30+spFOB6E1Xqtphcf3gyu9RsrOJ4OXHNH4hvyFKa9USpJqpGPxfs/O6NxgHftcNAC0SAHqDufRUcH4LPFD4oZG7uf4Tof8AgLJwcskQsciNCevMBbGPtS8eEg66UOaUmqNd4Fdo3nZKcfd7uwZX1z/Cz/6ugxUTDJH4+7kFvDW1b42FuYVvl1HkLC0HZSH/AArPDXePllrfwunfWn8IatnxHhJmkheyQMZAXZw0W5zSY3BrXX4DcYB09lzhovO53WVt9c8lGl0jNwAliD7NgyyPjc1xcSx7i4AitKuq12Wv7R9pZcPA2cHxRyNaSNCWvsV8aV7h73iTEd417W99mieayujMTPZ12Dg7QjmtD29eDw6XnT4CP++wf1V9NlccyV+CNqfZ1PYv7ToMc8YeQ93iD7F6Nl8gfzeS7hfI2cghwJa5pDmuBIc1wNhwPIgr6G+y7tmeJYPLKbxWGyxz7XI2vBNQ60b8wV6WMrNHUYFDmPR2aIisaYREKkEKVCISSiIoIClQpQBEUqQERFACIiAIlJSA8i+2PHkytiGzRmP0A+JK8scNV6H9qmuNF7Ev+Tl5/KCSSeupWvkfJ6DTRrGivDxWQep5bgBbKLQLEwbdK+fRZoacodWlkA+Y/wCVRGxIxsW9YE+JJdZ38tAK20CzsS0lY+LwdWW+JmlP8yLynz3RshGPHLrQFkkDqbsVSrbiT1vT1WK5quRRl2wv3gH3AnXbkoJMqPGkLbYXjLmjLfTz9VzoerjJT+tN1KdFWrOqi4jG8+IVpv1WbFwdkzS+6a2ycu9DW79Fxvfm9VuezmNkfM3DN1ZO4NlGpHdDxSHT90Ee9W3pK2Y5JpcHpPBMI6FkUY8XdxRg3p7MYBd8br6q7DM6XFyjOQyBzY3CmhpuFry0H2swMkbr2o0svCSZiXAi9zYzNde+oO+m40HmqI24eVzpA1rZgzunvyhsrGO1ykkZmjY+IDZcG+W1yarJwExlhbLlFPbmAvxBpJo3VGxR5brkvtCpmAeL1klhYB1IfnIHXRhXXQ4QwQNjaS5sbWsBf4nObyFivpsNlxX2oy5ooIuZdJN5EMa1gH/kKtp4Rll48l43aR5kV2X2RcUOH4tC2/BiRJh5BdDVhew1zOZgH8xXGlb3sUwniOGy7jEROHoHWfku/HsrmVxZ9PIhRZjjBERSCEU0iAKURQAppEQBERAESlNICKU0ppTSAppTSlEB5F9p3DiZWvAupHA10Nn60vN8VhS06XlJ25A/q17r2z4bnzab04fReVcW4Y4G26amxrdrWydnodJK4I0kEZIAHy39D8PmrzozXpf6/XRZkceUCtNilVyVUZ5MwGAiyaujQIu70089fkrMsJO+oG3leq2T4AdlbkjNVyu65X1Qg1kmFsa8tAsaRmS65gjkdCK+hW3yWem/XosebB5hex5bqGhZplU5x36/DTRZRwDlAwJPTX4qSEYz5C42TZoC/QUF1/2e8OzGXEOqgO4jutSafI6jpoAwWdPEd1y0sAYCd/nfovUuAcK7mCKCtWAGatamd4pD5akjm7bRq09Zk2Y68mKcr4NnKJWQPdESZjGTGCMwz0adWhJ200BrQBa5k7YosPFcjH4vFM7yScgYiTI7vC99HTNkaA0bCQCgtk/EZJWQtJc57JJAHWQ1jC0El+4suA1sn3K4zExuNmg5jnMs5SGu2Lc40B20sHyXDhllBXV3z8/kYnFMzp5Wiq0uyQNG+pGw9d15p2/xwfi8m4hhjaOXjcS9wI5eEtXdTOGckaVueVgbnkPrpovJ+I4ozzSTb97I57TRHgumD3Myj3Lpez7k7fov5LpU7NPiRTvmuz+ybhve49r+UNO97tB9CuRxTdRpy/qvVvsP4aQJJSPaeC3+FrK+pK7cezDqHUGz10oiLMcYhFKikApERASpREARSppAQAppSAppAQAlKaUoCEpTSUgIUqUQGo7QYbNHfTQ+i8z41hKzNPLVevYiLMwt6heecdwXXTcemuxWDKjraCf6Thfux2OpGnuVJwtG625HZZOTK4sPLb0V41S14s6s48mCINNladD5LYFvJWy3dWsrRr3Qe5WXwrYvaFbxAB2H6pTZFGqfBZ093VWnQrZhvLkd1bmhFXdAakqxjZHZrhXf4tti2Q/tpBvZH+W2vN1HpTDqvRsLhQ7xkA0fAenWiKAHkNN9Std2Y4QIMOM7SJZ6lkvWhXgYRzyt3vQFzt1sON4psGkbQZBE+Z7i5zQ2NmgLi0HM5ziGtBHXouHq5PNk2xNe/UwXRywzYrFSNDmCFggawvfK5sTXPLctUCXOO13p0V3gQEWFjD/DJIHSSB4LXPnkJkk8J11cXab0ti2U5+7IzPEbZHNApzGuJADj7N2D02Oit4l+YZRYJ1c0hwND93Sx53Wm6583Jra1468JcFkl2aDtJiO6wj8ntPHcsy0MpfYdVaNpuY0NdBZXEQ4PTbkuy4+cz2xjUMFnW6LhoOg0o6V7S1jcLS9BocezEn55JNLh+zhmlaDsSL61+vqvb+xXC2ww00UAGtFabD/hcT2a4aXPul6pw/Dd3G1vlZ9V0oI0dXPii8iqpRSyHOKUpTSICEUogFKQlKQEAAU0ilAKUoiAKVCIApUIgJRQiAh7wASdABZPkuMx87J2d4z2H2QOYcDRC3Xa/Gd1hH60ZC2MfzHX5ArzuXjDsPCSBmYTdflPULl6nWLHnjifTX39Dq6HA5Rc0azjMYZJe4O3I7oW6XyWpxvFnTSAn2QdB0W1a7RSnzwduUairKXDT9fNUlv0Vxygn5LIURjlqtuYspzFbMfuSw0YpiV/gnD/ALxims3jiDZptLsZvBH/ADOBvlTXXuqJ5MjSdT5AW5xvRoHMk0APNdl2c7Puw8GU0ZpnGWcjVoeRQZ5hrQG8ronmsGoze7h82a2Z0qM7DyZXF7gaOmceIX5ka++sqok4XFLKJi8uB7slgyGN5iLjGSaugXE1dWAthORDEXv0bGwudWujRZrzWm4P3srpHvc5jmuyPjDY291Jo8BrheYBjwDms2DsuGnLmadVwa/HCMrhmHkjEkkoaZZZDI7I4upgFMbbqoNaPqeatYyVtOe72WjMRWum2h9wBPuCyJ3vb4SQb1sDK6vMHQevloFpeMYguIiH8b9/5R189ddtllwQebJz6/wXS9Eaktc9xc7dxzO9/JXWYbMR5rLhw3JbrgfBjI8GvRekS9EJNRVs3PZXg+VtkdCfdsF1VK3hsOI2ho2CurYSo4mWe+VkKKVShSYyhKVRCikBTSlEQFQRFKAKURAApUIgCIpQEIpRAQiWtRxXjoYC2KnSVvu1v9ysObNDDHdN0XhCU3UTnPtD4iHPjgabyXI/ycRTR8L+IXE42nER3VMJePIiw71sfNb/ABOHJzSPtxFyOO7nHf33S080Lns7zKyOWUVGM2YiPMDRd6dNBa8Zn1Pv8zyPj0/r7HpdPBYoKCOPLSDv5iufQrfcNkzs8xurHGsGAc7W6NcWPPOxW3xVzgUJcSQPCN12dNl3pM3W7iZZCgaH5HRZUsax3MK37MNC1SUAVpzJJpGYeL/NlNAkEiJg9qV3kB8TQ5qG0uWRJ0jadl+Hd/P35H7HDOqO9pMRW/owH/cR+Vdzh283A3yN8uoIKxOGcKjhjZDH4Y425W9Sdy4nYuJJJPmVlTz90Mz3NyChmJDdSaA10JJpcLUZnknx+xzpy3MsScSjdKcOR3l+Bw8BBthcQRe1aWQBZq1fiw0cbcrGiMauygVqTZPmb5qzg8JFG5zmAgu3BLjlBe55AB2Bc4lXJZ7NcgfisMnF8R6KJMwMXJ3bTI/XKL0oG9gB5nQX5rnsNG6Rxed3Ek+/kFn8VxBmk7tnsMOv7z9vgNvit1wTgRNaLu6LBsjb7ZlclCNsxuH8JLiAB6rtOHcPbE2q1rX+yrweBbGNBr1WSurGNHJzZ3PhdEIilXNYhERARShVKKQFKKpQgJRWRjI/zBSMSz8wVN8fJba/BeRWvvLOv1UHGRj8Xwso8kF20Nr8F9FiniDOVn0B/qrZ4l0YT60FhlqsMe5IlY5eDNRax3E38g0euv8AVWZJ5nC8xA/d0+mq1p+0sUerf7GRYJevBtpJmtFucG+pAWBiOOMb7Azn/aFqnAk0Q83+IigPUuNqZIDktoGbS7sjfUCtdrpaGb2nlfEFt+5sR08F8XIxeNkk3NN6DRu/Na/GPEep1cQ7KNaJDby31JoK83DknM4uJzE2SY2BpsZcpOwvoLoK/PC5zDRc01uzLnsbgXouTknKUrm7NuNRVLg00LXuP7Q6uAIYQGODeuUGwLI313WrxmFMcpNh75gIoGEU2JjRbj5jmeZ0C6GKAgaNEbT7RdbpXep6+8qr7o+UBrWWevIH1WCWNyn+Rd+hsRyUuTn4eEfecQyEtsOcO8I0BaNXOPTQLosf2KZCz/Cspo1LLJJ953W74LwRuHBcfFK4eJ3ID8o8ltCV6b2doXhxf5Pif2NHPrpPJ+R8L7nmM+CJOVzCw+YWLJwtw5WF6lNAx/tNDvUAqyOHQj/Tat54TJH2hS5R5NisLkaXHQDfQk+4Ld9l+z7oGOmlaW4icCwf9GIati6XzPmfILuJuA4d7muLKMZzNA0bm5OI51yV4cPrnfqtLU4MsltiuBPXRmaEZmDXUb3sR6rHOHa+YSl2cNHgY7URu/O3zPUgnoQtzj+C960sqgaPUGjYsdLA05rCZwMxMDdTVku2OZzi5x02Fk6LjT0+XGrad/8ACI5YSLU5B9eXl7+S1uOmcxuVur36N6gc3LZRYV7nhu5JrXkOpW3w3BYmOzkZ38idgOgCz6HSvLK30i08scfZpuz/AGaoBzxlHIcyurija0UBQVKqBXpoxUTm5cssjtlalUAqbVzAVIqbU2gJRFFoCVBREAREQFhsbRsAPQAKq1VSUsShXReyLRVUlK20iynKOgQNb0CrypSj3a8CyjI3oFORvQKqlIT3cfCIstdy38oU9w3oFcRR7mD/AEr6E7mWBhGflH0T7pH+UfNX0VfcY/8AVfRDe/JYbhIx+BvwCvAV5eiIskYRj8KoNt9gqkqpQrEFKKqkpCSAVIclJSgC0JSkpAUZBdgAFFVSUiSXQspUpSUpBKBKRCCVKgBSpAREQglFCWgJRUogIS0RATaWiISTam0RCBaWiIBaIiAJaIgIRQiAIiISEtEQBERQAiIgChEQBERSApUIgJtERAERFIFooRQAiIhB/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1" name="AutoShape 5" descr="data:image/jpeg;base64,/9j/4AAQSkZJRgABAQAAAQABAAD/2wCEAAkGBhIQERUSERIUFBUWFhgYFxQVFBQYFRYWGBgYFBcVFRgYGyYeGBkkGRIUHy8gIycqLCwvFh8xNTAqNScrLCkBCQoKDgwOGg8PGS0kHyE0LywxLy8sLCkqKjIsLCksKiwpLC0sLDAvMS8sKTQsLzUsLDItLCwtLCwwKSwpLDAsLP/AABEIANMA7wMBIgACEQEDEQH/xAAcAAEAAQUBAQAAAAAAAAAAAAAABAECAwUGBwj/xABCEAACAQIEAwYEAgcHAwUBAAABAgMAEQQSITEFQVEGEyJhcYEHMkKRUnIjYoKhscHRFDNTkpPh8BVjohZDg7LSCP/EABsBAQACAwEBAAAAAAAAAAAAAAAEBQIDBgEH/8QAMhEAAgECAgYKAgMBAQEAAAAAAAECAxEEIQUSMUFRcSIyYYGRobHR4fATFDNiwQZSI//aAAwDAQACEQMRAD8A9xpSlAKUpQClKUApUbH8QjgQySuqKLDMxsLk5VA6kkgADUk1i4dxmHEBjE4bIcrqQyujb5ZEYBkNtbMBQE6la3BdoYJmCRyKxILL8wDqLBmiYi0igsoJQkAm1bIGgFKUoBSlKAUpSgFKUoBSlKAVS9VrQdueLT4TAzYnDKjSRAPlcEqUBGcaEH5bm/lQG/pXhfDv/wClG2xGBB/WimI/8WU//auhwfx7wmIZY445kdiAoaPPcnkBGTQHqdKgcP4ssths1tR/Q1OBoCtKUoBSlKAUpSgFKUoBSlKA4z4mdmsRjIsO2G8TYfEJOYSwUShPpDHQN0uQNTXD8VnxJxfHsTArKgwccbKStxL3ceYZkYrnRBNexNrivYOIYEzDL3skY1v3ZVSb/rFSy+qkGsXD+BQQQ9xFGqxnNdTds2b5y5a5ctc3JJJoDyZppEPZYxDxFSp/IyYdZOf+GXPtXV9u+1OLwmP4bBA6BMXIUdXQMBlaMXBBDbSnS/0jbWug4b2Mw8DwsM7/ANnVkw6uQRAjhQwSwBOiAXcsQNL1i7QdiIsbicNiZJZlfCtmiVDEEzFlYls0bMb5FG/LSxuaA8+xHxP4gmEx8maAvgMWIi3ctaZGl7sDL3lo7ZWJNzcEDQjMfWuF43v4Y5QLd4iva97Z1DWv5XrjpPhBhmixUJxGKy4yVZZvFh7l1ZpPD+g8IzNe3kPO/Y8MwAghjhVmYRoqBmy5iFAUXygC9gNgKAlUpSgFKoTUHinHsPhQDiJo4r7B2AZvyru3sDQE+l64LjnxewsHyIzecxEC/wCVx3p9ozXHcU+KuOmF4gYkOzKqwIb9JsVdn/ZjU0B7RisZHEpeR1RRuzsFUepOlcvxP4m4KJSyM0wBtmjAEX+tIVi+zGvKF4Vj8YwdyxN9HysxHpPjCWX/AOJLdBW1wnw3BYPiHDN+Jrzyf6k3g+0VAbDH/GaaW4wsa2G5iR8QV/NI3dwp63cetcvisXj+I3DlpAbggu2Itfyj7vCr7m49q9Bg7H4eOxkRTYeFsS+awH4EfReXyqN6lHimHSw8cnkoyKPLxa/YVHq4mlS68kiNWxdGh/JJL18D5qbgc39pOFWNmlDmMIACxYG1tNP5V7j2D+G68Pj72bL37DxSMQFjB3WO+p8yNT5DfLAqRYiXEwoscspGZwLsAAFspa+W4UE23JN+VpMeMzSZ57yfmJOvU2+nfQVVz0zSvq013vJe5SVP+go62rSV+15L/Wb2OWMuESTO5IAyKxA1FyW6DqK3mB4sUPdz3Uj6jz9f61yf9peJ8r2jQg27nRSbXW7L4iNjvfX2qwcTljsrqDGdVUCy5b6mMjb3vvqKyhpNRv8Al47ls+O3yM6emYw/mW+2S2c1tt2+R6OrA86urlOF8dA2bMn4T867cvLTy6Gumw+JWQZlNx/zereE4zWtF3RfU6kKkVKDunwMtKUrMzFKUoBSlKAUpSgFKVS9AVpWKfEpGpZ2VVG7MQFHqToK5nifxJwUIJVzNbnEAY/eZysQ/wA9AdXS9eRY/wCM8kt1wkQ03KI2IYebN+jhT1zuK5nEcY4jxC4Ls4O65jOB+xCI8KPRyfegPZ+Ids8HAxRp1ZxvHEDLIPVIwxX3tXG8X+NUat3eHjBbYZ2zvfyhgzn2ZkNcnhfh9NKAJ38P4He6D0w+HyRr/naul4V2DgXwANJ1QWijPqkQUH9vNQHNcS7d8SxTZAzx3+i5hOvWDD58T93HoKw4PsfjJSWZnjzG5sVw+b8xXPPJ+2VJ616ImFhwy5bxRD8EYBPrlj0+596xTcbiW4SMvpo7tl165F3t6667VErY2hR68l6vyINfSOGw/wDJNX8X4I57hHw4ijN7+L/splNyf8Ri83Pk4rosLwPD4ZrkRwsd3bxSnTTMSTIfc9ai/wDqCUkAsVTmkdkvyNiBe/rUKbD2uynMt7ZrWIP6w5X1t1tVXV0ynG9GN+fsU1bT6cb4eF+frb5yNxNxiFD4FMp6t4E+2rH91QsR2glb5SIx0jFjboTua11Kpa2ksRV2ysuzL5OdxGl8VXyc7Lgsvkq7ljdiSepJJ/fVtVpVc23myqbbzYqlVpQ8JkUpI8AubWdDqHCg2a29wOmotceVYkDWEQLixLRta6nYlOpsNwL9Qaho5BBBIINwRuD1qTHi1JvKpYnXOrZXB67Wbr1J51Op1k+s8/vP0syzpYiMrKbs/vPvVmn2FO7K+OJiQN7fMuo0YcxqNbWNb3g3FGJzLZGJ0QHSSw1sOWt/4A30rVLPGfEJJEkubPlG36+U3JJOreWoNYzKYlbxAs4K+EghUuCdtBm5DkL7X0nYeu8NLWg+jvW1fD+3LHCYl4SWvB9Hek018P7ex6HgeJLJp8r81O/tfcVNriMKrxxRhz49GUi3gS3hW4F73ubHbSus4c7NGrPqSL7W05X87WrqqU9eCk1a+47ajUdSnGbVrrYS6UpethtFK03FO1uEwzFJJgZBvFGGklGlxdIwWGnMgVxfFvjVEhyQRgsdB3j5nJ8ooM7ezFPagPTagcT45h8MLzzRxA7Z3Ck/lB1b2vXivEviBxLEtkDPHfZL9wf9GHPiT/nFR8J2SxkpLMzpm3IK4a/5mHeYiQfny0B6Pxr4u4TDjwqzdGktAh9O8/SN+zGa43inxZxswvCpiQ7MqrEpv0nxXzfsxA1m4Z8OoYvEzAH/ALSBDfneVy8t/MMtdNw/s1FGc0cKq3OVhdzpzlkJY7daHlzzr/p+PxrB3LN0bKzkek2MNl9YkI6CtphPhtmYPiHDN1YtiJP8836Me0XvXcy4uCM+OTP1EYzaEaWc2WoOI4/yijVf1n8bf/n93X2gVtIYejtln2ZlbiNK4Wh1p3fBZsx4PsbCAD3Rly/VMS6rbXQN+jT1UCtm8kMdg8qjoqAvbl9PhHPnWhxPEZZPnkYj8N7KOYGUaaVGtVRW049lKPj7FFiP+keyjDvfsvc3bdoEUju4g2mplNxf8oNtupP7qg4vi8smjPZfwr4V67Lvr1qHSqitj8RWylJ28Chr6TxNfKc3bgsl5FLVWlKhXK+4q6KUqbqf5g+RB3FW0r2MnF3R7GTi7okw4bvjaMeO/wDdjmNyV1/8ft0FX4ZIpytlBJtYyRg36Hxae9MNOUjYoSrEqpINjk1OltRcga+g51b34cHvPmOofn55gB4gfv61N1aUorW6z7bL0efkWGrRlFOXWee2y39jz8ikmAkW5KGwNiQMw+63FR6kSRyQPoSptcMp0IOoII3B0qolR/nGU8nUADl8yiwI8x1O9apU431Vk+33NMqUG9VXi+D98iPSrpIypsd9NiCNRcEEeVvvVtR2nF2ZFlFxdmKUpWJiKmcIwQlk1+VQWb0HL3Nh71DrocBCI4VH1PZ29NQo/ff3qz0bhvz1knsWbLjRGE/ZxCUtizfsTIIzNKAfqNzbkNz+6/7q69VtWi7O4W+aQ/lH8T/Kt9XcH0cVB4yXERKEgixNunOpGGxKyKHRgysLhgbgjqDV00eZSp5gj76UB5J2n7ItjZg5e6FQGWR5il1Jse7QqGNral+W1ZuH9h8PELHMw5qtooz5ZIguYfnLV0qqEezi9jYi9ttDrUHiHFpomsoSIG+VkFyUJI+Zrnl5HTlUXE4qOGhrzTt2EPGYyGEhrzTt2Ik4ThKwp4I44U9EjU/wv61bLj8Oi3zmRvwoCBz3Zh6cq0E0zOSzEknmfOrK5+tpuo8qcbHLYj/o6ksqUUuebNvJ2jb/ANuONPOxduWxbbbpWsxGKeQ3d2Y/rEn+NY6Wqpq4qvX68m/vAoq+NxGIf/0m32bvAUqaOEMBeVliHLOdTryVbt+6rkngjGiGVuTMSqDoQoNzr1rxYeS67UefttPFhZrOo1Fdu3w2+RApUmwmbwhVc/SNFY3+nkp12OlRa1Thq5rNcTTUp6uazXErSlK1GkUpSgFKUoDJh58p1FwRZhpqPLoQbEHyqsmGIGYeJfxDUDybofI1iq+Ccobi21iCLgjmGHMVuhJNastnoSITi1qz2eaLocSVBXdTup2v1HRrX186rNENWjuV891vyb+F9jb2q4vE24ZDpfLZl8zY2I5czV8USA3WbLb9Rw1iNdBcdRvz9a3qOstVtNc8142JChrLVbTXG9mvGxZEoaJ7nVLFR5E5WH3KkDzNRq2rSxNGUisrm2YsuXOB9KWJyXIuVOhPTatWRbescRTUdWzv297/AMMcVTUVGzvltWza/RClKpUUhE7g+DEkni+RRmfzHIe5sPet27F2vzJ2H7gP3D2rDhcN3UQU/M1nb3HhXpoCTcdfKtrwLC55M3Jdffl/M12+jMN+Cir7Xmz6NofB/rYday6Us3/iOgwkHdoq9Bv161mqgqtWZcGKE6CslROGKREgLZjbVr3Bb6reV71MrCn1VyDPI+3naLEQY1mCd3DGPFdSd2t3s6C+bDvdbSx6o2jC5Kts+F8XixaEW1AGaMkFkzC6ujC4ZTuHW4a3qB2/HOAxYtAslwy3KSLbPGSLEqSCCCNCpBVgSGBBtXjXG+y+I4ZMDCptdmRIhofqd8GGJ5C74Rib2upI1T2UVNaslkYThGcXGSumdHjsCYjvdTs23K5BFzY/050i4bIwzZSF/E1lXru1qu7MdrUxKqCUzMLgAXimC7smbUEX1Q+JL9LMc/GcO5PeFi6k28Ruy+R8vMaHXnXL4zRkaF6kU2uC3c2cbpDQ8MNetFNx4Ld355dxjaGCMAlzKfwoCi+7ML29KrJxhrWjVItLXRbMQNsz7k6b6bmoFKqHiJLKHR5e+0oni5LKmtVdm3xefmGYk3JuTzO9KAX0q+SBltmVlvtmBF/S9aLSl0iK4yl0iypcGSU2kbI3+JYsCeQccvzfcVEpWVOeq81dcDOnU1HmrrgyVLw+3yyI36uqvtf5Xsf61HlhZTZgR6i1/TrvWZJgwyyE6Cyta+XXY8ytr+mlulXti5Y/0bG6j6W8SEWsCL8rbWqTKNJrWV0vG3MlThQktZXSfDO3NbfMiUqS3dva36Nr67mPUnUbsu+2o9KwzQMjFWFiP+XB2I8xUedJpXWa4kadFxWsndcV/vAspSlajQKUpXgFKUoClSRiAwyyC/R/qX1/ELcjty6GPStkJuJtp1HDYZsRhWS17EH5XU3Vrb2P8qkcIwHesS3yIMzel7WB0sT/ACqLDOV6EHcMLg7j1G+41roYIBFGEUEFrM997/SvsDbYVa6PwscRVTWxZtF1orBQxVdSXVjm0/IukcsSTufb7V03BcLkjBtq2p/kPt/GtBw7Dd5Iq8tz6DcfwrrgtdkfQCtKUoDFCdBWWsOFiKqFZs5A1awFz1sNB7VmrGC1YpAVF4jw6PERmKVA6NuDflqCCNVYEAhhqCLipVKyB4v2z7Cy4R2niIIZgS7HIsjX8Pfstu4xFz4cStlYmz5SSXz9me2Of9FOSrhu7JkUKwc+HusSlrJJ0Nsj8rHwj16WEMCrAEEEEEAgg6EEHcWry3tv8OMn6fDXsqkAhTI0Sf4UianEYWwtk1eP6cyjIPGrhq+TJmN4P9UQJ6oASy+Y6i/uPPU1gi4eqn9O4jFr5R4pD7DbTr9q5/s72uaBhDibjKoYHNnKJusscgv3+G6OCWQfNcDMOrxXDRNZ4ct21KgjK19QyHbW+3PcdK5/G6MjG9WlG/8AXd97zldIaIjC9ahC/wDXd3LfyuRv+qBBlgQJ+uTml30s2gXTTQc6jLjG1DXcNvc3N/xAnY6D151gqtc9LEVG83s3bvA5WeLqtrPZu2LwMs+Hy6qwdfxAEezD6T6+1YqvhmK3tsdGHJh0NqyyYa650uVvqN2T83UeY97HSvHBTWtDw9jyUFUWtTXNe3YR6zQz6ZG1W9/NTsSNPuOdqw0rXGbg7o0xqODui+aHLY7qb5W6gabcvQ1VMQdm8Q2sTt+X8J/4aQzZbiwIO4Ox8/I+dJYLDMpzLtfobXsw5HfyNtDW3+0PD7uNy/8AdPvX3ais0FtQcynYjl5MPpOh33tWKr4Zyt+YOjLyYXvY/bfcUlQDUfKdR/Q+Y2rGUYyWtHvRjOMZLWj3rhy7CylKVoI4pSlAKUpXqR6kTuDYXPJmPyp4muLg2IsvTUn+Nbl3LEk7nf8A4asgwwijVPqNmc88xGi7XFgdurGrkQkgDcmw9TpXcaNw369FX2vNn0jRGD/Vw6T2yzft3G97O4ays55mw9Bv+/8AhW6rFhoAiBRyFv8Af71lqyLYUpSgFKxYfEpIoeNldWF1ZSGUjqCNCKy0ApSlAKoRVaUBwXbX4drOO9w6kMGL5EIVxIdTNhmOkcpOpU+CT6sreMcDwbjs2BkEUozIzELlGRZGB8QiVrdxiAT48O1rk3W1xn97rlu1/YePHI5CoJGADB793MF+VZcuoYfTKviS+lxdSBoJQmLQSwlSSNxpnN9c99nGoN9bix131ckZUlWBBG4O4rmxNiOFzNnLZAQrmXcX0RMXlBGtrJikuGtZtiqdthMRDjUJXwyDKDm+aM2+WQC9wRazAkEWIJG9FpDRaq3qUutw4/JzWldCqterR629cfk1lXRyFTcb/uPkRzHlSWJlNmBB6Gra5TpQfBo4jpU5cGiQ0IcZoxqB4k6W1zL1Xy3Gu4qPRWsbjcVIAWQaaP0+l/T8LabbHlY6VtyqbNvqb7Ktsyl68u36uBHq6KUqdPcciOhB0NWVWtSbi7o0KTi7ozyQArnTa5ul7snS99xvr5a1XBR5yY+tyu+jAEgAfrWy+4rAjlTcGxHOpeFW7K0WjrYlddbHdQNTpa6gdbVKpas5qy5rjy+8iZR1alRNLmuPG33kQqrWfHwhJXUbBiB6X0rBUWcdWTjwIdSDhNxe4UpSsDAVsOCYTM+cjwxjMehb6VPqf4GtfXTQwGGJYufzPb8R1Ubcltt1NW2i8N+atd7I5+xd6Fwf7GIUpdWOb/xFXckkk3J1JrZ8AwmZy52Xb8x/oL/etVXWcKw3dxKOZ1Pqf9rD2rtT6ITBSlKAUpSgKWqtROI8Vhw6Z5pEjW4ALEC5OyjqfIa1il49CkayOzKHJVFaOUSOwzeFIiveMbIxAC6gXGmtAbClR8FxCOZc8Th1uVuOTKcrKRuGBBBB1BFZ70BWlUvVaAUNKUBp+0XZuLGJZvC4BCSBQSob5lZSLSRtazRtcN6gEeOcU4HieFTXQMFUEhUu5SMG7vh8xvPhubwMc8d7g2/SH3uoXFeEx4lO7lFxcMpBKsjD5XRhqjjkw1FAeccI41Dj0UMbOFLKEN1INh3kRNs8d7XGhU6MAax4nCNGbMN9iL5SOoP/AC1antV2JnwMveQ6hnBGW0aSvsChAy4bGW00Hdy7WBPdtsOzva5MUncz/MWyglct5BurIf7nECxGU3B1ykgkCqx2jYYjpRyl68yk0lomni1rxynx48ytL1Kx3DzEb7oScrbXtyI5HUfyqLXHVKc6UnGSs0cDVpTozcJqzRnV1cWY2YXs/Xyfn5A1gZSNDSs6ThhlcX0AVuaa+WrDlY+3Q5pqpk9vHjz+8zYpKtlLbx48/fxMFAavmiKMVO6kg+oNjVlaWnF2NDTg7b0SVAk00EmltgH02PRtN+d+tRiLb1SpuLXwKX1kbxA6X7uwsXtuTy56G+4qR/LFy3rz+fUkW/NBye1b+Pz6kOlKVGRFRseB4e794RpHZuXzfSDz31/Zrak31NVSDuY1hvcjxPp9Z0t7Cw+9W13WjsN+vRS3vNn0rRWD/Vw6i+s83z+CXwrDd5Ko5DU+g/3sK6wCtT2fwmVS5+rb0FberAtBSlKAUpSgPJMTxqd+J8UxIEZbhsC9xHMrlQmVpJmTKwyu4QgProQLWq1u0zcQ4nwLEBCkUseJcKTe0oSSOQeYGRbG2oN+dd9xPsZBPLJL442miMM/dsAJ4iLZJAVOtiQHWzAaZrVmn7KwNHAiKYv7NrA0dg0RylPDmDAjKSCGBB53oDkfhTJIcVxhT/dDiMpQ/rl5O8H2WL71zU3xG4lHh+JTCaJv7Di0iUPApLoZWiysUKgbAkgX6Za9c4RwaLCoyxLbPI8rsdWeSQ5ndjzJJ9BoAAK5R/hFhWixUJnxRXFyrLN4oLs6sz6Wh8ILNew6DbW4Efg/bfEvxePCS920WIwaYlAqZWhJBbIWLHvBZSCSBc2sBsfQ65TBfDyGLGQ4wTTtJDCsChjDk7tUKWYCIEnUm4I1PIaV1dAKUpQClKUBhxOESVGjkVXRgQysAVYHcEHQivKe3Pw9aEtiIWuuWxd8z2QbRYwDxSwiwyzf3kdhfMBmT1yqWoDxXs92vykwYwEZQM3eEM0YI0MjDSSIg3XEL1GbkzbrH8P7vxLcqef4T0Nt9La871L7a/DgOve4UMpS7KkYHeQk6s2GB0ZTc5sOfC1yVysTm47gHaSTCMIJlDIwbKqAlHUGzHDBhcgG4bDNZkI8I0yCDjMFDExs8nuZW6Q0dTxkLPKW5m6rYYcrhxnOsuuVCPkBGjt1Nj8p61nRIshxMBDjwsgBBQE38Y/EoIGnLncVqpZSxLMSSTck1ydWjLBy6fW3cF2nD1sPLAS6a6e7gu3nw4cy0mlKyYaDO2W4XcktsABck+1QYpzlbiVsYynKy2sy4OJdZHBKKQLD6mN7KDfTa/oKxYjENIxdtybnp6DoPKsmLxAaypcIo0vuSdWJtzJ/kOVR621JJL8cdi29r+7DfVmor8UNi29r9lu8d4rZcDwoZjI17R2IHIvuoOu2l/QGtaB0+1dLHh+6QR328Tb/ADnfTyAA9jU/RWF/NW1nsjn7FnoTBfsYjWkujHN89yKsbm9XQRF2Cjcm3+9WVt+z2Fuxc/ToPU/7fxrtD6Eb6KMKABsBYe1X0pQClKUApSlAKUpQClKUApSlAKUpQClKUApSlAUIrj+2nYCPGIzRoudiGdCSqysosrhhrFOBoJQDpowddB2NUIoDwPCcSxHDZiHLFS+UtJZLyHUJiRqIcTbaUExyjUk/OOtVI8Shlw981yHiIsysBdly7qw/DzGouCK7LtN2Tixqm9lkylQ5UMrIdTFMm0kZIvlJBB1UqQDXkGLwOJ4TMSMyqi3IN5GijB010OJwYJFnFpIbgG31xsThaeIhqzXwRMXg6WLhqVF371yN/WwxDCJO6U3ZrGQ/httGD5HU/asOG7SYWSKTEuRHLHGXN2BU3FllU7OunhYbmwIVgRWp4RxhcXEJkv4ib3+YEE3v58/euUxGDqYOLvnfK/Z7s4jFYCpo+Lbzvlfgvd+nMm1Sq0Ck6AEnkBufIVU2uUdrs2vAcHcmY/LHtcfM/wBIAI1tuemlbAmi4YRKsY1y6sernc/wA8hSu8wGG/XoqO95s+maLwf6uHUXteb5/chXXcNwndRhee5t1/5p7VoOC4bPKDyXxH+X79fY11AqcWRWlKUApSlAKUpQClKUApSlAKUpQClKUApSlAKUpQClKUArXcc4TFiI7S+HLdlkDBXiYAjOj/ToSDfQgkEEEitjWDHYGOeNopVDo4synZgdwfKgPkbtfxKNp3iw7AwK5IyDLG7agyxxn+6DWF0By3FwALBei+EfEVaV8I7Ze8BeMnbvFGqnyK63/Vr1fjHwE4XPcxrLhz/2pCVv+WTNp5C1clL8AMVhZUnwOMjdo2DqsqtGdNbZlzA322G9a6tKFWDhNZM01qEK8HTqK6ZupoGQ5WFj/XYjqPOthwPDXZpCNEGlwCC50Ua721b9kda2eN4fpkmXKbXBFiVJ/W+pfL1q7KqIsaaqouTa2ZyPE2uo2At5VQ0NEOniNZ5xWaOaw2gnRxam3eCzXsWGlKyYaAyOFHM/bqa6I6s6DgGGyx5ub6+2w/r71tKtjjCgAbDQCrqAUpSgFKUoBSlKAUpSgFKUoBSlKAUpSgFKUoBSlKAUpSgFKUoBVLVWlAR8Zg1lXKw9CNweormcbw54jYgkciBuPbY+VddVLUBxawsdAp+xrdcBwDKWd1IOwBFjyJOvsPvW6tVaAUpSgFKUoBSlKAUpSgFKUoBSlKAUpSgFKUoBSlKAUpSgFKUoBSlKAUpSgFKUoBSlKAUpSgFKUoBSlKAUpSgP/9k="/>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4" name="AutoShape 8" descr="data:image/jpeg;base64,/9j/4AAQSkZJRgABAQAAAQABAAD/2wCEAAkGBhAQEBEPDw8PDw8PDQ8NDQ8NDw4MDQ8NFBAVFBQQEhIXGyYeFxkjGRISHy8gIycpLCwsFR4xNTAqNSYrLCkBCQoKDgwNFA8PFCkYFBgpKSkpKSkwKSkpKSkpKSkpKSkpKSkpKSkpKSkpKSkpKSkpKSkpKSkpKSkpKSkpKSkpKf/AABEIAOsA1wMBIgACEQEDEQH/xAAbAAEAAwEBAQEAAAAAAAAAAAAAAgMEAQUGB//EADoQAAIBAgMFBAgEBQUAAAAAAAABAgMRBCFRBRIxQZETYXGBBhQiMlKhscEjQnLwU3OS0eEVFmKCov/EABcBAQEBAQAAAAAAAAAAAAAAAAABAgP/xAAbEQEBAQEBAQEBAAAAAAAAAAAAARECITFBEv/aAAwDAQACEQMRAD8A/cQAAAAAAAAVzqWK/WfADQCiOIWpbCafACQOXOgAAAAAAAAAAAAAAAAAAAAAAAAAAAKatXkTqzsjG227dQEp3ORoyfBebyL6NK+b4LgjSQee8NNcr+DIKVnbg9OB6ZTicKpqzyfJriiiNKeXlmXRkYMLCUI7snnFvPVHmva0ZNuKfvuKzaVkuPUg+icjnaLVHm0qrf5ly1+pclf8yGjX2q1HarUzdm9Y9TvYvu6jRf261I+srvKnReq6hUXquo0W+srQi8V3Eew70HSWqGg8U+SOesvwG5H4vkRcY/FLysNHZYiSzbstXZIphteLbSvNr4FvfNEK+Eg08m++Um10K8NRjTVr5vp0A9GnjE8nGUXa/tRaXUvjJNXWa7jDGUoPnJP8qV7eL4HNmxq3m5x3IO25Fu7733eBR6AAAAAAAAMuKnnbQhQ4OXkvEjWd233naL91d66kGyEbJIkcR0oAADFjsnF395uPnxX0Z8lRw7jBNJ39blGKu0t3fTt0R9jjqTlHJe1FqcfFPh0ueJSTu1vOVnKd7WSd+fUlGyC9nzf1JKJKCyJJEHESTO2O2AHOZKx2xRw4yVjlgI21O7yDK5ICjaGK3YZcXkrmL0dpOpUlUk21F5X4X/eZLaqyXm/Oxo9E6dqLesvtf7kHugA0AAAAAARlKybfBK/kSKsQvYn+iX0YGOlJSimuEkmuh2j70V3/AGKdmu9Kn/LijRBWlH9X2X9yDcgcR0oAADjPOhhlC/BvXuz49T0jFiHm/ElFNyUSNOJaokBIkkdSO2AjYWJHGijhwlY40BBkXEsaONEHl7Vjkno2aPRV/geEvt/g7tKHseDTK/RV/hzWk/7lHugAoAAAAABGpG6a1TXyJADxdjv8GK0vHo2bZcno0/mYdm5drD4asreDZuINiOkKTukTKAAAGGrx8WbWzFz8yUchAtSOXO3IOo6cSehNRduBYIM4ScJaEdyWhAB3dehFp/Cyg0caOOduKZW8VHUghjIXhLwuYvRp2nVj3tr5HoupFq107o8zZEt3EP8A5XQH0YANAAAAAAAADxEtzFVI/HGM136m8x7ZjuzpVVybpy8HmvubE/8AHgT9F9F8vMtKIF5QAAFOLqWi+hjpTT5ktrVbJR1d2YIyM2j2IQRZG1srWPKhJrg31Lo1pak1rHo3BkjWkd7WRdTGoXM6qSO77GmL7nN4q3mcaY1cTnbmeZi6Cl7pv3A6Zkx5VLBtak6eH3ZKejR6PZlc4AxtudK6ErxT7iw6MgAAAAAAAMm08N2lKUVxtvR/Us0YtmYrfpq/vRspfvqewfMVanq+KcOEake0iuTV8+jfzJR78GXowxn35amqE8gLQZ5VNzjdr5ruO08bCXCSy4p5Mo83alS87aKxmixWqb0m3rl1EThfrUXRZdAoii+AVbEtiVRLEVFhJEETQ1UkjtgAFhYACDITRYyMgGEfFaP6mgyUXafin1NZ1nxmgAKgAAAAAHnbZ2Wq0E7fiU3vU5c784+DPROMD53ZWOy7OWTV0r8pLjE9inPqedtnZ1n21NfzEteUkRwO0E0oy48nykZHtZSVnzPN2hhIxjdXvf7mqFQzbTn7CXeKPNTLYlEeJdE5VqL4l0SiJfAKtiWIriWRKJomiCJoCSOnEGUdAuCCLIsm0QYVS8mn3m4w1TZTd0n3G+WKkADaAAAAAAAAONXPn9qbLVP24X3W/aWnej6EjOmpJpq6fFMDxNn4ptbss2uD1WpLaEskvEnV2e6bvH3eT0vyKManez0MXwZolsGVInA5tRoiXwKIF0WFWxLUVRLEyiaJogmSTIJo6cOo0B04LkHGRZIiwqqoaMO/ZRRNF+G901ynS0AHRgAAAAAAAAAAHGjytrwSafNpnrHm7Xj7r8V9CX4PJROJAlE4tNEGXQZRFlsQrQmTTKYlkSi1EkQRJAWJnSCJIDoAKBFo6RZFRki7DcPMpbLsPw8zfKdLQAbYAAAAAAAAAAAMO1Y+yv1fY3GXaMb033WZKPCOoidRyaXxLYszxZdFkVfFliZSmTiwL0SRUmWJlFiJFe8duBNAhvHbhXWzlyNyMpBHZM0UfdRjcjdTWS8DfKVIAG2Q5vIqrQb4GSe8uNyjfvrUdotTFTxkeaNEMRBjBdvIJkFUjqjvaR1RBM5chKtH4l1M1TEaMo176KsTK8ZLVMwyrvUjKbYwebFnbkJezKS80ztzjZ6q2LLYyMyZZGRFaYyLIyM0ZFimRWlSJxkZlImpgX75JTKO0HaFF+8N4o7Q46gFzmQlMqdQjvhF9POSS1PSPP2cryb0XzPROsiUABUDjR0AVPDR0RCeDXLI0ADFPAvkzPLBVND1QXR43q01xTOum9GewclG40eRvKKMWIxbZ6eMwbtdHi16bQGXFT555FeHx6a/dztU8urBRlxs3wadvkc+oPdp4hPmXxkeBSrOa71zfFonF1Vwn87owa+gRNM8OGLrrnTf6ro1xxVf+HTfhVX0Ir1IskpHlyx9VcaP9NSDH+rT/gS/qiU16u8dueY9qVLX7BpauSt8jJU9IpcN2CtxvJv7A17yB869u1HzXhCnKT+pOGIrTztVfkoLoU17U60VzRT6xvOyuebHC1nnu7urnma8FF7ySlvSvw5IsiPpMDQ3IJc3mzSRjwXgSOgAAAAAAAAAAAAABmxGAhPirPVGkAeBi9gSt7L3tFzPl9o7IrJ3cJLnwufo5xrUl9H5Wp1IZWWTybWfUuo7Tf5oNd6zP0ars+lL3qcX5Ix1PRrDS/JbwdjP80fK4fExnwa83u26nqUKUrZpuL915SXyNs/RCg+DmujIf7RiuFWS8izRXJLmuuRFwj3F0/RVy41m/FNnF6JL+J/5HqItx3d1tbul8ijdwy49n35q5sh6Jw5zb/6o0Q9GqS47z6IemPNjj8PHhn+mBdU2+2t2lRa5Xl/ZHqU9i0Y/kv4u5rp4eMfdjFeCQxXzUNm4it73sx4/Cv8AJ7WztkxpZ8Za8l4G8FwAAUAAAAAAAAAAAAAAAAAAAAAAAAAAAAAAAAAAAAAAAAf/2Q=="/>
          <p:cNvSpPr>
            <a:spLocks noChangeAspect="1" noChangeArrowheads="1"/>
          </p:cNvSpPr>
          <p:nvPr/>
        </p:nvSpPr>
        <p:spPr bwMode="auto">
          <a:xfrm>
            <a:off x="155575" y="-10747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1682" name="Picture 2"/>
          <p:cNvPicPr>
            <a:picLocks noChangeAspect="1" noChangeArrowheads="1"/>
          </p:cNvPicPr>
          <p:nvPr/>
        </p:nvPicPr>
        <p:blipFill>
          <a:blip r:embed="rId2" cstate="print"/>
          <a:srcRect/>
          <a:stretch>
            <a:fillRect/>
          </a:stretch>
        </p:blipFill>
        <p:spPr bwMode="auto">
          <a:xfrm>
            <a:off x="467544" y="1134479"/>
            <a:ext cx="8244408" cy="2942593"/>
          </a:xfrm>
          <a:prstGeom prst="rect">
            <a:avLst/>
          </a:prstGeom>
          <a:ln>
            <a:noFill/>
          </a:ln>
          <a:effectLst>
            <a:outerShdw blurRad="292100" dist="139700" dir="2700000" algn="tl" rotWithShape="0">
              <a:srgbClr val="333333">
                <a:alpha val="65000"/>
              </a:srgbClr>
            </a:outerShdw>
          </a:effectLst>
        </p:spPr>
      </p:pic>
      <p:pic>
        <p:nvPicPr>
          <p:cNvPr id="71686" name="Picture 6" descr="https://encrypted-tbn1.gstatic.com/images?q=tbn:ANd9GcTOEtFSX9CVk8mwV2CtoiOfavmT_6SUXjfuWRUrX_MX8XRey_fqmw"/>
          <p:cNvPicPr>
            <a:picLocks noChangeAspect="1" noChangeArrowheads="1"/>
          </p:cNvPicPr>
          <p:nvPr/>
        </p:nvPicPr>
        <p:blipFill>
          <a:blip r:embed="rId3" cstate="print"/>
          <a:srcRect/>
          <a:stretch>
            <a:fillRect/>
          </a:stretch>
        </p:blipFill>
        <p:spPr bwMode="auto">
          <a:xfrm>
            <a:off x="3347864" y="4365104"/>
            <a:ext cx="2143125" cy="2143125"/>
          </a:xfrm>
          <a:prstGeom prst="rect">
            <a:avLst/>
          </a:prstGeom>
          <a:noFill/>
        </p:spPr>
      </p:pic>
      <p:pic>
        <p:nvPicPr>
          <p:cNvPr id="71688" name="Picture 8" descr="https://encrypted-tbn0.gstatic.com/images?q=tbn:ANd9GcQ6T3nHj9-xcl5gd_hcyreLPdmvtzApR2hwN67HfcUDMlQWtN_I5g"/>
          <p:cNvPicPr>
            <a:picLocks noChangeAspect="1" noChangeArrowheads="1"/>
          </p:cNvPicPr>
          <p:nvPr/>
        </p:nvPicPr>
        <p:blipFill>
          <a:blip r:embed="rId4" cstate="print"/>
          <a:srcRect/>
          <a:stretch>
            <a:fillRect/>
          </a:stretch>
        </p:blipFill>
        <p:spPr bwMode="auto">
          <a:xfrm>
            <a:off x="6948264" y="4365104"/>
            <a:ext cx="1512168" cy="21556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04664"/>
            <a:ext cx="8429684" cy="461665"/>
          </a:xfrm>
          <a:prstGeom prst="rect">
            <a:avLst/>
          </a:prstGeom>
          <a:noFill/>
        </p:spPr>
        <p:txBody>
          <a:bodyPr wrap="square" rtlCol="0">
            <a:spAutoFit/>
          </a:bodyPr>
          <a:lstStyle/>
          <a:p>
            <a:pPr algn="ctr"/>
            <a:r>
              <a:rPr lang="es-ES" sz="2400" b="1" dirty="0">
                <a:solidFill>
                  <a:schemeClr val="accent1">
                    <a:lumMod val="50000"/>
                  </a:schemeClr>
                </a:solidFill>
              </a:rPr>
              <a:t>Otras Unidades</a:t>
            </a:r>
          </a:p>
        </p:txBody>
      </p:sp>
      <p:sp>
        <p:nvSpPr>
          <p:cNvPr id="19462" name="AutoShape 6" descr="data:image/jpeg;base64,/9j/4AAQSkZJRgABAQAAAQABAAD/2wCEAAkGBg8PDxQQEBAUDw8PEBAPDhAQFA8PDw8PFBAVFBQQFBQXHCYeFxkjGRQUHy8gIycpLCwsFR4xNTAqNSYrLCkBCQoKDgwOGg8PGiocHB8uKSksKSksLCwpLCkpLCkqKSwpKSwsKSksLCksKSkqKS8pLCwtLDUsLCkpKSkpLCkqKf/AABEIALcBEwMBIgACEQEDEQH/xAAcAAEAAQUBAQAAAAAAAAAAAAAAAQIDBAUGBwj/xAA+EAABBAAEAwUFBQYFBQAAAAABAAIDEQQSITEFQVEGEyJhcTKBkaGxBxRCUvAjYnKCwdEkM0OS8RWTo8Lh/8QAGgEBAAIDAQAAAAAAAAAAAAAAAAECAwQFBv/EAC0RAAICAQQBAQYGAwAAAAAAAAABAhEDBBIhMVFBBRMyYZGhFCJCgbHRI1Jx/9oADAMBAAIRAxEAPwD2pERSBalQpQBERAFKhEBKKFKgBERAEREAREUgIiIAiIgCIigBEUICVCIpAREQBERAFCIgCIiAKVCKAERFICIiAm0UKUAREQBERASihSoAREQBEWNi+IRxC3uA8uaEpN8IyUtc9iO0wPs6DqreH4l3rq71oPmSlmwtPKrfB0feDqPiFIK57FHILL2EfxC/gsWLHtPsvonmCQosn8PatM6xFzX/AF6SI/tPE07O/urz+1LByGvmlor+Gm+uTfItEO1kV0R8CsWHt7B96bhZWmN0v+RJeaOQnZp5tPqoc4rth6bKle06dFDXXspVjXCKEUgIiIAiIoAtQiICUUKUBCIiAlFClSAiIgClQiAlERAEREBKKFrON8YZhoyXOANc+Q/uhKTk6Rb47xxsDDRAI3PTy9V55xHtBZLnOA3IzHfyC0faPtg6Z/g9kEhpdsDzJ6lc3JjCSTmzG6JvU+7elhnPwdvTabarZ1cnGSSDmoHUDnV8xyWbh8W59eOxuNSQfSlxUGIcTq8ZdXHSgCAaHqa+a63g0YyB1bixeipF2zcnFRRfxkriQAaHInl71iy8UkjG5cPcB8Ss7ERXtotTjYS32hfzVmjGmmbLhXbgE93LGTGdDq1xHpyKwuOY5zJS1p8JAcw6jMw7EefJc9LxJ0ZJYS02B+BzCOlVp66+5ZOL4r94jYSwtdFYzCi1zTXTaj5c1STtEOOx7kb3CY4ujsmj1O1LR9psZq0seC+J2dpBBLXAgtPlqAsTi2MIw7gL21ANac1qOCROnzaeEAN2Htb0PQLHVrkj8TykfQ/BOKd/DHiIzcc0bZB5WNRXrY9y2OG4sCB3gyEnLW+utWvP/s+xb8Pgo43fglmHlTpS/wD911x4lA53dvIDnDMGnXnoR01B+C146hRk4p/U52TEn6HQhwO2qlaluYU5jvUbhbGGYOG/irULfxZd5pzx7S6iKFmMQREQBERASihFIClQiMBERQCURFICIpUAIiIAiIpBbnmDGlx2aLK8N7d9pn4id0bXHIyy+tr/ALBemfaFxn7vhqui79BeAT4hznGtSTZ8zuseSVI6WixX+ZlLpOfwVURs+qsNNmzrfVbLh8QzWfVa3Z2U9qM7CcPcKe/wt/COZ03WVDxt0Ol+C9BzH9laxeN0obDRaed3X1VuujHe7lnUx9qg7kP11Kv/AHwTaCvdsuLZNR09ORWZBinNoix/Xz/XRTuZXavQzsfgncrIs0BtZHIe75LH4fII30+spFOB6E1Xqtphcf3gyu9RsrOJ4OXHNH4hvyFKa9USpJqpGPxfs/O6NxgHftcNAC0SAHqDufRUcH4LPFD4oZG7uf4Tof8AgLJwcskQsciNCevMBbGPtS8eEg66UOaUmqNd4Fdo3nZKcfd7uwZX1z/Cz/6ugxUTDJH4+7kFvDW1b42FuYVvl1HkLC0HZSH/AArPDXePllrfwunfWn8IatnxHhJmkheyQMZAXZw0W5zSY3BrXX4DcYB09lzhovO53WVt9c8lGl0jNwAliD7NgyyPjc1xcSx7i4AitKuq12Wv7R9pZcPA2cHxRyNaSNCWvsV8aV7h73iTEd417W99mieayujMTPZ12Dg7QjmtD29eDw6XnT4CP++wf1V9NlccyV+CNqfZ1PYv7ToMc8YeQ93iD7F6Nl8gfzeS7hfI2cghwJa5pDmuBIc1wNhwPIgr6G+y7tmeJYPLKbxWGyxz7XI2vBNQ60b8wV6WMrNHUYFDmPR2aIisaYREKkEKVCISSiIoIClQpQBEUqQERFACIiAIlJSA8i+2PHkytiGzRmP0A+JK8scNV6H9qmuNF7Ev+Tl5/KCSSeupWvkfJ6DTRrGivDxWQep5bgBbKLQLEwbdK+fRZoacodWlkA+Y/wCVRGxIxsW9YE+JJdZ38tAK20CzsS0lY+LwdWW+JmlP8yLynz3RshGPHLrQFkkDqbsVSrbiT1vT1WK5quRRl2wv3gH3AnXbkoJMqPGkLbYXjLmjLfTz9VzoerjJT+tN1KdFWrOqi4jG8+IVpv1WbFwdkzS+6a2ycu9DW79Fxvfm9VuezmNkfM3DN1ZO4NlGpHdDxSHT90Ee9W3pK2Y5JpcHpPBMI6FkUY8XdxRg3p7MYBd8br6q7DM6XFyjOQyBzY3CmhpuFry0H2swMkbr2o0svCSZiXAi9zYzNde+oO+m40HmqI24eVzpA1rZgzunvyhsrGO1ykkZmjY+IDZcG+W1yarJwExlhbLlFPbmAvxBpJo3VGxR5brkvtCpmAeL1klhYB1IfnIHXRhXXQ4QwQNjaS5sbWsBf4nObyFivpsNlxX2oy5ooIuZdJN5EMa1gH/kKtp4Rll48l43aR5kV2X2RcUOH4tC2/BiRJh5BdDVhew1zOZgH8xXGlb3sUwniOGy7jEROHoHWfku/HsrmVxZ9PIhRZjjBERSCEU0iAKURQAppEQBERAESlNICKU0ppTSAppTSlEB5F9p3DiZWvAupHA10Nn60vN8VhS06XlJ25A/q17r2z4bnzab04fReVcW4Y4G26amxrdrWydnodJK4I0kEZIAHy39D8PmrzozXpf6/XRZkceUCtNilVyVUZ5MwGAiyaujQIu70089fkrMsJO+oG3leq2T4AdlbkjNVyu65X1Qg1kmFsa8tAsaRmS65gjkdCK+hW3yWem/XosebB5hex5bqGhZplU5x36/DTRZRwDlAwJPTX4qSEYz5C42TZoC/QUF1/2e8OzGXEOqgO4jutSafI6jpoAwWdPEd1y0sAYCd/nfovUuAcK7mCKCtWAGatamd4pD5akjm7bRq09Zk2Y68mKcr4NnKJWQPdESZjGTGCMwz0adWhJ200BrQBa5k7YosPFcjH4vFM7yScgYiTI7vC99HTNkaA0bCQCgtk/EZJWQtJc57JJAHWQ1jC0El+4suA1sn3K4zExuNmg5jnMs5SGu2Lc40B20sHyXDhllBXV3z8/kYnFMzp5Wiq0uyQNG+pGw9d15p2/xwfi8m4hhjaOXjcS9wI5eEtXdTOGckaVueVgbnkPrpovJ+I4ozzSTb97I57TRHgumD3Myj3Lpez7k7fov5LpU7NPiRTvmuz+ybhve49r+UNO97tB9CuRxTdRpy/qvVvsP4aQJJSPaeC3+FrK+pK7cezDqHUGz10oiLMcYhFKikApERASpREARSppAQAppSAppAQAlKaUoCEpTSUgIUqUQGo7QYbNHfTQ+i8z41hKzNPLVevYiLMwt6heecdwXXTcemuxWDKjraCf6Thfux2OpGnuVJwtG625HZZOTK4sPLb0V41S14s6s48mCINNladD5LYFvJWy3dWsrRr3Qe5WXwrYvaFbxAB2H6pTZFGqfBZ093VWnQrZhvLkd1bmhFXdAakqxjZHZrhXf4tti2Q/tpBvZH+W2vN1HpTDqvRsLhQ7xkA0fAenWiKAHkNN9Std2Y4QIMOM7SJZ6lkvWhXgYRzyt3vQFzt1sON4psGkbQZBE+Z7i5zQ2NmgLi0HM5ziGtBHXouHq5PNk2xNe/UwXRywzYrFSNDmCFggawvfK5sTXPLctUCXOO13p0V3gQEWFjD/DJIHSSB4LXPnkJkk8J11cXab0ti2U5+7IzPEbZHNApzGuJADj7N2D02Oit4l+YZRYJ1c0hwND93Sx53Wm6583Jra1468JcFkl2aDtJiO6wj8ntPHcsy0MpfYdVaNpuY0NdBZXEQ4PTbkuy4+cz2xjUMFnW6LhoOg0o6V7S1jcLS9BocezEn55JNLh+zhmlaDsSL61+vqvb+xXC2ww00UAGtFabD/hcT2a4aXPul6pw/Dd3G1vlZ9V0oI0dXPii8iqpRSyHOKUpTSICEUogFKQlKQEAAU0ilAKUoiAKVCIApUIgJRQiAh7wASdABZPkuMx87J2d4z2H2QOYcDRC3Xa/Gd1hH60ZC2MfzHX5ArzuXjDsPCSBmYTdflPULl6nWLHnjifTX39Dq6HA5Rc0azjMYZJe4O3I7oW6XyWpxvFnTSAn2QdB0W1a7RSnzwduUairKXDT9fNUlv0Vxygn5LIURjlqtuYspzFbMfuSw0YpiV/gnD/ALxims3jiDZptLsZvBH/ADOBvlTXXuqJ5MjSdT5AW5xvRoHMk0APNdl2c7Puw8GU0ZpnGWcjVoeRQZ5hrQG8ronmsGoze7h82a2Z0qM7DyZXF7gaOmceIX5ka++sqok4XFLKJi8uB7slgyGN5iLjGSaugXE1dWAthORDEXv0bGwudWujRZrzWm4P3srpHvc5jmuyPjDY291Jo8BrheYBjwDms2DsuGnLmadVwa/HCMrhmHkjEkkoaZZZDI7I4upgFMbbqoNaPqeatYyVtOe72WjMRWum2h9wBPuCyJ3vb4SQb1sDK6vMHQevloFpeMYguIiH8b9/5R189ddtllwQebJz6/wXS9Eaktc9xc7dxzO9/JXWYbMR5rLhw3JbrgfBjI8GvRekS9EJNRVs3PZXg+VtkdCfdsF1VK3hsOI2ho2CurYSo4mWe+VkKKVShSYyhKVRCikBTSlEQFQRFKAKURAApUIgCIpQEIpRAQiWtRxXjoYC2KnSVvu1v9ysObNDDHdN0XhCU3UTnPtD4iHPjgabyXI/ycRTR8L+IXE42nER3VMJePIiw71sfNb/ABOHJzSPtxFyOO7nHf33S080Lns7zKyOWUVGM2YiPMDRd6dNBa8Zn1Pv8zyPj0/r7HpdPBYoKCOPLSDv5iufQrfcNkzs8xurHGsGAc7W6NcWPPOxW3xVzgUJcSQPCN12dNl3pM3W7iZZCgaH5HRZUsax3MK37MNC1SUAVpzJJpGYeL/NlNAkEiJg9qV3kB8TQ5qG0uWRJ0jadl+Hd/P35H7HDOqO9pMRW/owH/cR+Vdzh283A3yN8uoIKxOGcKjhjZDH4Y425W9Sdy4nYuJJJPmVlTz90Mz3NyChmJDdSaA10JJpcLUZnknx+xzpy3MsScSjdKcOR3l+Bw8BBthcQRe1aWQBZq1fiw0cbcrGiMauygVqTZPmb5qzg8JFG5zmAgu3BLjlBe55AB2Bc4lXJZ7NcgfisMnF8R6KJMwMXJ3bTI/XKL0oG9gB5nQX5rnsNG6Rxed3Ek+/kFn8VxBmk7tnsMOv7z9vgNvit1wTgRNaLu6LBsjb7ZlclCNsxuH8JLiAB6rtOHcPbE2q1rX+yrweBbGNBr1WSurGNHJzZ3PhdEIilXNYhERARShVKKQFKKpQgJRWRjI/zBSMSz8wVN8fJba/BeRWvvLOv1UHGRj8Xwso8kF20Nr8F9FiniDOVn0B/qrZ4l0YT60FhlqsMe5IlY5eDNRax3E38g0euv8AVWZJ5nC8xA/d0+mq1p+0sUerf7GRYJevBtpJmtFucG+pAWBiOOMb7Azn/aFqnAk0Q83+IigPUuNqZIDktoGbS7sjfUCtdrpaGb2nlfEFt+5sR08F8XIxeNkk3NN6DRu/Na/GPEep1cQ7KNaJDby31JoK83DknM4uJzE2SY2BpsZcpOwvoLoK/PC5zDRc01uzLnsbgXouTknKUrm7NuNRVLg00LXuP7Q6uAIYQGODeuUGwLI313WrxmFMcpNh75gIoGEU2JjRbj5jmeZ0C6GKAgaNEbT7RdbpXep6+8qr7o+UBrWWevIH1WCWNyn+Rd+hsRyUuTn4eEfecQyEtsOcO8I0BaNXOPTQLosf2KZCz/Cspo1LLJJ953W74LwRuHBcfFK4eJ3ID8o8ltCV6b2doXhxf5Pif2NHPrpPJ+R8L7nmM+CJOVzCw+YWLJwtw5WF6lNAx/tNDvUAqyOHQj/Tat54TJH2hS5R5NisLkaXHQDfQk+4Ld9l+z7oGOmlaW4icCwf9GIati6XzPmfILuJuA4d7muLKMZzNA0bm5OI51yV4cPrnfqtLU4MsltiuBPXRmaEZmDXUb3sR6rHOHa+YSl2cNHgY7URu/O3zPUgnoQtzj+C960sqgaPUGjYsdLA05rCZwMxMDdTVku2OZzi5x02Fk6LjT0+XGrad/8ACI5YSLU5B9eXl7+S1uOmcxuVur36N6gc3LZRYV7nhu5JrXkOpW3w3BYmOzkZ38idgOgCz6HSvLK30i08scfZpuz/AGaoBzxlHIcyurija0UBQVKqBXpoxUTm5cssjtlalUAqbVzAVIqbU2gJRFFoCVBREAREQFhsbRsAPQAKq1VSUsShXReyLRVUlK20iynKOgQNb0CrypSj3a8CyjI3oFORvQKqlIT3cfCIstdy38oU9w3oFcRR7mD/AEr6E7mWBhGflH0T7pH+UfNX0VfcY/8AVfRDe/JYbhIx+BvwCvAV5eiIskYRj8KoNt9gqkqpQrEFKKqkpCSAVIclJSgC0JSkpAUZBdgAFFVSUiSXQspUpSUpBKBKRCCVKgBSpAREQglFCWgJRUogIS0RATaWiISTam0RCBaWiIBaIiAJaIgIRQiAIiISEtEQBERQAiIgChEQBERSApUIgJtERAERFIFooRQAiIhB/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1" name="AutoShape 5" descr="data:image/jpeg;base64,/9j/4AAQSkZJRgABAQAAAQABAAD/2wCEAAkGBhIQERUSERIUFBUWFhgYFxQVFBQYFRYWGBgYFBcVFRgYGyYeGBkkGRIUHy8gIycqLCwvFh8xNTAqNScrLCkBCQoKDgwOGg8PGS0kHyE0LywxLy8sLCkqKjIsLCksKiwpLC0sLDAvMS8sKTQsLzUsLDItLCwtLCwwKSwpLDAsLP/AABEIANMA7wMBIgACEQEDEQH/xAAcAAEAAQUBAQAAAAAAAAAAAAAABAECAwUGBwj/xABCEAACAQIEAwYEAgcHAwUBAAABAgMAEQQSITEFQVEGEyJhcYEHMkKRUnIjYoKhscHRFDNTkpPh8BVjohZDg7LSCP/EABsBAQACAwEBAAAAAAAAAAAAAAAEBQIDBgEH/8QAMhEAAgECAgYKAgMBAQEAAAAAAAECAxEEIQUSMUFRcSIyYYGRobHR4fATFDNiwQZSI//aAAwDAQACEQMRAD8A9xpSlAKUpQClKUApUbH8QjgQySuqKLDMxsLk5VA6kkgADUk1i4dxmHEBjE4bIcrqQyujb5ZEYBkNtbMBQE6la3BdoYJmCRyKxILL8wDqLBmiYi0igsoJQkAm1bIGgFKUoBSlKAUpSgFKUoBSlKAVS9VrQdueLT4TAzYnDKjSRAPlcEqUBGcaEH5bm/lQG/pXhfDv/wClG2xGBB/WimI/8WU//auhwfx7wmIZY445kdiAoaPPcnkBGTQHqdKgcP4ssths1tR/Q1OBoCtKUoBSlKAUpSgFKUoBSlKA4z4mdmsRjIsO2G8TYfEJOYSwUShPpDHQN0uQNTXD8VnxJxfHsTArKgwccbKStxL3ceYZkYrnRBNexNrivYOIYEzDL3skY1v3ZVSb/rFSy+qkGsXD+BQQQ9xFGqxnNdTds2b5y5a5ctc3JJJoDyZppEPZYxDxFSp/IyYdZOf+GXPtXV9u+1OLwmP4bBA6BMXIUdXQMBlaMXBBDbSnS/0jbWug4b2Mw8DwsM7/ANnVkw6uQRAjhQwSwBOiAXcsQNL1i7QdiIsbicNiZJZlfCtmiVDEEzFlYls0bMb5FG/LSxuaA8+xHxP4gmEx8maAvgMWIi3ctaZGl7sDL3lo7ZWJNzcEDQjMfWuF43v4Y5QLd4iva97Z1DWv5XrjpPhBhmixUJxGKy4yVZZvFh7l1ZpPD+g8IzNe3kPO/Y8MwAghjhVmYRoqBmy5iFAUXygC9gNgKAlUpSgFKoTUHinHsPhQDiJo4r7B2AZvyru3sDQE+l64LjnxewsHyIzecxEC/wCVx3p9ozXHcU+KuOmF4gYkOzKqwIb9JsVdn/ZjU0B7RisZHEpeR1RRuzsFUepOlcvxP4m4KJSyM0wBtmjAEX+tIVi+zGvKF4Vj8YwdyxN9HysxHpPjCWX/AOJLdBW1wnw3BYPiHDN+Jrzyf6k3g+0VAbDH/GaaW4wsa2G5iR8QV/NI3dwp63cetcvisXj+I3DlpAbggu2Itfyj7vCr7m49q9Bg7H4eOxkRTYeFsS+awH4EfReXyqN6lHimHSw8cnkoyKPLxa/YVHq4mlS68kiNWxdGh/JJL18D5qbgc39pOFWNmlDmMIACxYG1tNP5V7j2D+G68Pj72bL37DxSMQFjB3WO+p8yNT5DfLAqRYiXEwoscspGZwLsAAFspa+W4UE23JN+VpMeMzSZ57yfmJOvU2+nfQVVz0zSvq013vJe5SVP+go62rSV+15L/Wb2OWMuESTO5IAyKxA1FyW6DqK3mB4sUPdz3Uj6jz9f61yf9peJ8r2jQg27nRSbXW7L4iNjvfX2qwcTljsrqDGdVUCy5b6mMjb3vvqKyhpNRv8Al47ls+O3yM6emYw/mW+2S2c1tt2+R6OrA86urlOF8dA2bMn4T867cvLTy6Gumw+JWQZlNx/zereE4zWtF3RfU6kKkVKDunwMtKUrMzFKUoBSlKAUpSgFKVS9AVpWKfEpGpZ2VVG7MQFHqToK5nifxJwUIJVzNbnEAY/eZysQ/wA9AdXS9eRY/wCM8kt1wkQ03KI2IYebN+jhT1zuK5nEcY4jxC4Ls4O65jOB+xCI8KPRyfegPZ+Ids8HAxRp1ZxvHEDLIPVIwxX3tXG8X+NUat3eHjBbYZ2zvfyhgzn2ZkNcnhfh9NKAJ38P4He6D0w+HyRr/naul4V2DgXwANJ1QWijPqkQUH9vNQHNcS7d8SxTZAzx3+i5hOvWDD58T93HoKw4PsfjJSWZnjzG5sVw+b8xXPPJ+2VJ616ImFhwy5bxRD8EYBPrlj0+596xTcbiW4SMvpo7tl165F3t6667VErY2hR68l6vyINfSOGw/wDJNX8X4I57hHw4ijN7+L/splNyf8Ri83Pk4rosLwPD4ZrkRwsd3bxSnTTMSTIfc9ai/wDqCUkAsVTmkdkvyNiBe/rUKbD2uynMt7ZrWIP6w5X1t1tVXV0ynG9GN+fsU1bT6cb4eF+frb5yNxNxiFD4FMp6t4E+2rH91QsR2glb5SIx0jFjboTua11Kpa2ksRV2ysuzL5OdxGl8VXyc7Lgsvkq7ljdiSepJJ/fVtVpVc23myqbbzYqlVpQ8JkUpI8AubWdDqHCg2a29wOmotceVYkDWEQLixLRta6nYlOpsNwL9Qaho5BBBIINwRuD1qTHi1JvKpYnXOrZXB67Wbr1J51Op1k+s8/vP0syzpYiMrKbs/vPvVmn2FO7K+OJiQN7fMuo0YcxqNbWNb3g3FGJzLZGJ0QHSSw1sOWt/4A30rVLPGfEJJEkubPlG36+U3JJOreWoNYzKYlbxAs4K+EghUuCdtBm5DkL7X0nYeu8NLWg+jvW1fD+3LHCYl4SWvB9Hek018P7ex6HgeJLJp8r81O/tfcVNriMKrxxRhz49GUi3gS3hW4F73ubHbSus4c7NGrPqSL7W05X87WrqqU9eCk1a+47ajUdSnGbVrrYS6UpethtFK03FO1uEwzFJJgZBvFGGklGlxdIwWGnMgVxfFvjVEhyQRgsdB3j5nJ8ooM7ezFPagPTagcT45h8MLzzRxA7Z3Ck/lB1b2vXivEviBxLEtkDPHfZL9wf9GHPiT/nFR8J2SxkpLMzpm3IK4a/5mHeYiQfny0B6Pxr4u4TDjwqzdGktAh9O8/SN+zGa43inxZxswvCpiQ7MqrEpv0nxXzfsxA1m4Z8OoYvEzAH/ALSBDfneVy8t/MMtdNw/s1FGc0cKq3OVhdzpzlkJY7daHlzzr/p+PxrB3LN0bKzkek2MNl9YkI6CtphPhtmYPiHDN1YtiJP8836Me0XvXcy4uCM+OTP1EYzaEaWc2WoOI4/yijVf1n8bf/n93X2gVtIYejtln2ZlbiNK4Wh1p3fBZsx4PsbCAD3Rly/VMS6rbXQN+jT1UCtm8kMdg8qjoqAvbl9PhHPnWhxPEZZPnkYj8N7KOYGUaaVGtVRW049lKPj7FFiP+keyjDvfsvc3bdoEUju4g2mplNxf8oNtupP7qg4vi8smjPZfwr4V67Lvr1qHSqitj8RWylJ28Chr6TxNfKc3bgsl5FLVWlKhXK+4q6KUqbqf5g+RB3FW0r2MnF3R7GTi7okw4bvjaMeO/wDdjmNyV1/8ft0FX4ZIpytlBJtYyRg36Hxae9MNOUjYoSrEqpINjk1OltRcga+g51b34cHvPmOofn55gB4gfv61N1aUorW6z7bL0efkWGrRlFOXWee2y39jz8ikmAkW5KGwNiQMw+63FR6kSRyQPoSptcMp0IOoII3B0qolR/nGU8nUADl8yiwI8x1O9apU431Vk+33NMqUG9VXi+D98iPSrpIypsd9NiCNRcEEeVvvVtR2nF2ZFlFxdmKUpWJiKmcIwQlk1+VQWb0HL3Nh71DrocBCI4VH1PZ29NQo/ff3qz0bhvz1knsWbLjRGE/ZxCUtizfsTIIzNKAfqNzbkNz+6/7q69VtWi7O4W+aQ/lH8T/Kt9XcH0cVB4yXERKEgixNunOpGGxKyKHRgysLhgbgjqDV00eZSp5gj76UB5J2n7ItjZg5e6FQGWR5il1Jse7QqGNral+W1ZuH9h8PELHMw5qtooz5ZIguYfnLV0qqEezi9jYi9ttDrUHiHFpomsoSIG+VkFyUJI+Zrnl5HTlUXE4qOGhrzTt2EPGYyGEhrzTt2Ik4ThKwp4I44U9EjU/wv61bLj8Oi3zmRvwoCBz3Zh6cq0E0zOSzEknmfOrK5+tpuo8qcbHLYj/o6ksqUUuebNvJ2jb/ANuONPOxduWxbbbpWsxGKeQ3d2Y/rEn+NY6Wqpq4qvX68m/vAoq+NxGIf/0m32bvAUqaOEMBeVliHLOdTryVbt+6rkngjGiGVuTMSqDoQoNzr1rxYeS67UefttPFhZrOo1Fdu3w2+RApUmwmbwhVc/SNFY3+nkp12OlRa1Thq5rNcTTUp6uazXErSlK1GkUpSgFKUoDJh58p1FwRZhpqPLoQbEHyqsmGIGYeJfxDUDybofI1iq+Ccobi21iCLgjmGHMVuhJNastnoSITi1qz2eaLocSVBXdTup2v1HRrX186rNENWjuV891vyb+F9jb2q4vE24ZDpfLZl8zY2I5czV8USA3WbLb9Rw1iNdBcdRvz9a3qOstVtNc8142JChrLVbTXG9mvGxZEoaJ7nVLFR5E5WH3KkDzNRq2rSxNGUisrm2YsuXOB9KWJyXIuVOhPTatWRbescRTUdWzv297/AMMcVTUVGzvltWza/RClKpUUhE7g+DEkni+RRmfzHIe5sPet27F2vzJ2H7gP3D2rDhcN3UQU/M1nb3HhXpoCTcdfKtrwLC55M3Jdffl/M12+jMN+Cir7Xmz6NofB/rYday6Us3/iOgwkHdoq9Bv161mqgqtWZcGKE6CslROGKREgLZjbVr3Bb6reV71MrCn1VyDPI+3naLEQY1mCd3DGPFdSd2t3s6C+bDvdbSx6o2jC5Kts+F8XixaEW1AGaMkFkzC6ujC4ZTuHW4a3qB2/HOAxYtAslwy3KSLbPGSLEqSCCCNCpBVgSGBBtXjXG+y+I4ZMDCptdmRIhofqd8GGJ5C74Rib2upI1T2UVNaslkYThGcXGSumdHjsCYjvdTs23K5BFzY/050i4bIwzZSF/E1lXru1qu7MdrUxKqCUzMLgAXimC7smbUEX1Q+JL9LMc/GcO5PeFi6k28Ruy+R8vMaHXnXL4zRkaF6kU2uC3c2cbpDQ8MNetFNx4Ld355dxjaGCMAlzKfwoCi+7ML29KrJxhrWjVItLXRbMQNsz7k6b6bmoFKqHiJLKHR5e+0oni5LKmtVdm3xefmGYk3JuTzO9KAX0q+SBltmVlvtmBF/S9aLSl0iK4yl0iypcGSU2kbI3+JYsCeQccvzfcVEpWVOeq81dcDOnU1HmrrgyVLw+3yyI36uqvtf5Xsf61HlhZTZgR6i1/TrvWZJgwyyE6Cyta+XXY8ytr+mlulXti5Y/0bG6j6W8SEWsCL8rbWqTKNJrWV0vG3MlThQktZXSfDO3NbfMiUqS3dva36Nr67mPUnUbsu+2o9KwzQMjFWFiP+XB2I8xUedJpXWa4kadFxWsndcV/vAspSlajQKUpXgFKUoClSRiAwyyC/R/qX1/ELcjty6GPStkJuJtp1HDYZsRhWS17EH5XU3Vrb2P8qkcIwHesS3yIMzel7WB0sT/ACqLDOV6EHcMLg7j1G+41roYIBFGEUEFrM997/SvsDbYVa6PwscRVTWxZtF1orBQxVdSXVjm0/IukcsSTufb7V03BcLkjBtq2p/kPt/GtBw7Dd5Iq8tz6DcfwrrgtdkfQCtKUoDFCdBWWsOFiKqFZs5A1awFz1sNB7VmrGC1YpAVF4jw6PERmKVA6NuDflqCCNVYEAhhqCLipVKyB4v2z7Cy4R2niIIZgS7HIsjX8Pfstu4xFz4cStlYmz5SSXz9me2Of9FOSrhu7JkUKwc+HusSlrJJ0Nsj8rHwj16WEMCrAEEEEEAgg6EEHcWry3tv8OMn6fDXsqkAhTI0Sf4UianEYWwtk1eP6cyjIPGrhq+TJmN4P9UQJ6oASy+Y6i/uPPU1gi4eqn9O4jFr5R4pD7DbTr9q5/s72uaBhDibjKoYHNnKJusscgv3+G6OCWQfNcDMOrxXDRNZ4ct21KgjK19QyHbW+3PcdK5/G6MjG9WlG/8AXd97zldIaIjC9ahC/wDXd3LfyuRv+qBBlgQJ+uTml30s2gXTTQc6jLjG1DXcNvc3N/xAnY6D151gqtc9LEVG83s3bvA5WeLqtrPZu2LwMs+Hy6qwdfxAEezD6T6+1YqvhmK3tsdGHJh0NqyyYa650uVvqN2T83UeY97HSvHBTWtDw9jyUFUWtTXNe3YR6zQz6ZG1W9/NTsSNPuOdqw0rXGbg7o0xqODui+aHLY7qb5W6gabcvQ1VMQdm8Q2sTt+X8J/4aQzZbiwIO4Ox8/I+dJYLDMpzLtfobXsw5HfyNtDW3+0PD7uNy/8AdPvX3ais0FtQcynYjl5MPpOh33tWKr4Zyt+YOjLyYXvY/bfcUlQDUfKdR/Q+Y2rGUYyWtHvRjOMZLWj3rhy7CylKVoI4pSlAKUpXqR6kTuDYXPJmPyp4muLg2IsvTUn+Nbl3LEk7nf8A4asgwwijVPqNmc88xGi7XFgdurGrkQkgDcmw9TpXcaNw369FX2vNn0jRGD/Vw6T2yzft3G97O4ays55mw9Bv+/8AhW6rFhoAiBRyFv8Af71lqyLYUpSgFKxYfEpIoeNldWF1ZSGUjqCNCKy0ApSlAKoRVaUBwXbX4drOO9w6kMGL5EIVxIdTNhmOkcpOpU+CT6sreMcDwbjs2BkEUozIzELlGRZGB8QiVrdxiAT48O1rk3W1xn97rlu1/YePHI5CoJGADB793MF+VZcuoYfTKviS+lxdSBoJQmLQSwlSSNxpnN9c99nGoN9bix131ckZUlWBBG4O4rmxNiOFzNnLZAQrmXcX0RMXlBGtrJikuGtZtiqdthMRDjUJXwyDKDm+aM2+WQC9wRazAkEWIJG9FpDRaq3qUutw4/JzWldCqterR629cfk1lXRyFTcb/uPkRzHlSWJlNmBB6Gra5TpQfBo4jpU5cGiQ0IcZoxqB4k6W1zL1Xy3Gu4qPRWsbjcVIAWQaaP0+l/T8LabbHlY6VtyqbNvqb7Ktsyl68u36uBHq6KUqdPcciOhB0NWVWtSbi7o0KTi7ozyQArnTa5ul7snS99xvr5a1XBR5yY+tyu+jAEgAfrWy+4rAjlTcGxHOpeFW7K0WjrYlddbHdQNTpa6gdbVKpas5qy5rjy+8iZR1alRNLmuPG33kQqrWfHwhJXUbBiB6X0rBUWcdWTjwIdSDhNxe4UpSsDAVsOCYTM+cjwxjMehb6VPqf4GtfXTQwGGJYufzPb8R1Ubcltt1NW2i8N+atd7I5+xd6Fwf7GIUpdWOb/xFXckkk3J1JrZ8AwmZy52Xb8x/oL/etVXWcKw3dxKOZ1Pqf9rD2rtT6ITBSlKAUpSgKWqtROI8Vhw6Z5pEjW4ALEC5OyjqfIa1il49CkayOzKHJVFaOUSOwzeFIiveMbIxAC6gXGmtAbClR8FxCOZc8Th1uVuOTKcrKRuGBBBB1BFZ70BWlUvVaAUNKUBp+0XZuLGJZvC4BCSBQSob5lZSLSRtazRtcN6gEeOcU4HieFTXQMFUEhUu5SMG7vh8xvPhubwMc8d7g2/SH3uoXFeEx4lO7lFxcMpBKsjD5XRhqjjkw1FAeccI41Dj0UMbOFLKEN1INh3kRNs8d7XGhU6MAax4nCNGbMN9iL5SOoP/AC1antV2JnwMveQ6hnBGW0aSvsChAy4bGW00Hdy7WBPdtsOzva5MUncz/MWyglct5BurIf7nECxGU3B1ykgkCqx2jYYjpRyl68yk0lomni1rxynx48ytL1Kx3DzEb7oScrbXtyI5HUfyqLXHVKc6UnGSs0cDVpTozcJqzRnV1cWY2YXs/Xyfn5A1gZSNDSs6ThhlcX0AVuaa+WrDlY+3Q5pqpk9vHjz+8zYpKtlLbx48/fxMFAavmiKMVO6kg+oNjVlaWnF2NDTg7b0SVAk00EmltgH02PRtN+d+tRiLb1SpuLXwKX1kbxA6X7uwsXtuTy56G+4qR/LFy3rz+fUkW/NBye1b+Pz6kOlKVGRFRseB4e794RpHZuXzfSDz31/Zrak31NVSDuY1hvcjxPp9Z0t7Cw+9W13WjsN+vRS3vNn0rRWD/Vw6i+s83z+CXwrDd5Ko5DU+g/3sK6wCtT2fwmVS5+rb0FberAtBSlKAUpSgPJMTxqd+J8UxIEZbhsC9xHMrlQmVpJmTKwyu4QgProQLWq1u0zcQ4nwLEBCkUseJcKTe0oSSOQeYGRbG2oN+dd9xPsZBPLJL442miMM/dsAJ4iLZJAVOtiQHWzAaZrVmn7KwNHAiKYv7NrA0dg0RylPDmDAjKSCGBB53oDkfhTJIcVxhT/dDiMpQ/rl5O8H2WL71zU3xG4lHh+JTCaJv7Di0iUPApLoZWiysUKgbAkgX6Za9c4RwaLCoyxLbPI8rsdWeSQ5ndjzJJ9BoAAK5R/hFhWixUJnxRXFyrLN4oLs6sz6Wh8ILNew6DbW4Efg/bfEvxePCS920WIwaYlAqZWhJBbIWLHvBZSCSBc2sBsfQ65TBfDyGLGQ4wTTtJDCsChjDk7tUKWYCIEnUm4I1PIaV1dAKUpQClKUBhxOESVGjkVXRgQysAVYHcEHQivKe3Pw9aEtiIWuuWxd8z2QbRYwDxSwiwyzf3kdhfMBmT1yqWoDxXs92vykwYwEZQM3eEM0YI0MjDSSIg3XEL1GbkzbrH8P7vxLcqef4T0Nt9La871L7a/DgOve4UMpS7KkYHeQk6s2GB0ZTc5sOfC1yVysTm47gHaSTCMIJlDIwbKqAlHUGzHDBhcgG4bDNZkI8I0yCDjMFDExs8nuZW6Q0dTxkLPKW5m6rYYcrhxnOsuuVCPkBGjt1Nj8p61nRIshxMBDjwsgBBQE38Y/EoIGnLncVqpZSxLMSSTck1ydWjLBy6fW3cF2nD1sPLAS6a6e7gu3nw4cy0mlKyYaDO2W4XcktsABck+1QYpzlbiVsYynKy2sy4OJdZHBKKQLD6mN7KDfTa/oKxYjENIxdtybnp6DoPKsmLxAaypcIo0vuSdWJtzJ/kOVR621JJL8cdi29r+7DfVmor8UNi29r9lu8d4rZcDwoZjI17R2IHIvuoOu2l/QGtaB0+1dLHh+6QR328Tb/ADnfTyAA9jU/RWF/NW1nsjn7FnoTBfsYjWkujHN89yKsbm9XQRF2Cjcm3+9WVt+z2Fuxc/ToPU/7fxrtD6Eb6KMKABsBYe1X0pQClKUApSlAKUpQClKUApSlAKUpQClKUApSlAUIrj+2nYCPGIzRoudiGdCSqysosrhhrFOBoJQDpowddB2NUIoDwPCcSxHDZiHLFS+UtJZLyHUJiRqIcTbaUExyjUk/OOtVI8Shlw981yHiIsysBdly7qw/DzGouCK7LtN2Tixqm9lkylQ5UMrIdTFMm0kZIvlJBB1UqQDXkGLwOJ4TMSMyqi3IN5GijB010OJwYJFnFpIbgG31xsThaeIhqzXwRMXg6WLhqVF371yN/WwxDCJO6U3ZrGQ/httGD5HU/asOG7SYWSKTEuRHLHGXN2BU3FllU7OunhYbmwIVgRWp4RxhcXEJkv4ib3+YEE3v58/euUxGDqYOLvnfK/Z7s4jFYCpo+Lbzvlfgvd+nMm1Sq0Ck6AEnkBufIVU2uUdrs2vAcHcmY/LHtcfM/wBIAI1tuemlbAmi4YRKsY1y6sernc/wA8hSu8wGG/XoqO95s+maLwf6uHUXteb5/chXXcNwndRhee5t1/5p7VoOC4bPKDyXxH+X79fY11AqcWRWlKUApSlAKUpQClKUApSlAKUpQClKUApSlAKUpQClKUArXcc4TFiI7S+HLdlkDBXiYAjOj/ToSDfQgkEEEitjWDHYGOeNopVDo4synZgdwfKgPkbtfxKNp3iw7AwK5IyDLG7agyxxn+6DWF0By3FwALBei+EfEVaV8I7Ze8BeMnbvFGqnyK63/Vr1fjHwE4XPcxrLhz/2pCVv+WTNp5C1clL8AMVhZUnwOMjdo2DqsqtGdNbZlzA322G9a6tKFWDhNZM01qEK8HTqK6ZupoGQ5WFj/XYjqPOthwPDXZpCNEGlwCC50Ua721b9kda2eN4fpkmXKbXBFiVJ/W+pfL1q7KqIsaaqouTa2ZyPE2uo2At5VQ0NEOniNZ5xWaOaw2gnRxam3eCzXsWGlKyYaAyOFHM/bqa6I6s6DgGGyx5ub6+2w/r71tKtjjCgAbDQCrqAUpSgFKUoBSlKAUpSgFKUoBSlKAUpSgFKUoBSlKAUpSgFKUoBVLVWlAR8Zg1lXKw9CNweormcbw54jYgkciBuPbY+VddVLUBxawsdAp+xrdcBwDKWd1IOwBFjyJOvsPvW6tVaAUpSgFKUoBSlKAUpSgFKUoBSlKAUpSgFKUoBSlKAUpSgFKUoBSlKAUpSgFKUoBSlKAUpSgFKUoBSlKAUpSgP/9k="/>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 name="1 CuadroTexto"/>
          <p:cNvSpPr txBox="1"/>
          <p:nvPr/>
        </p:nvSpPr>
        <p:spPr>
          <a:xfrm>
            <a:off x="395536" y="836712"/>
            <a:ext cx="4896544" cy="193899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sz="2400" b="1" u="sng" dirty="0"/>
              <a:t>LONGITUD</a:t>
            </a:r>
          </a:p>
          <a:p>
            <a:r>
              <a:rPr lang="es-ES" sz="2400" dirty="0"/>
              <a:t>1 pulgada = 2,54 cm</a:t>
            </a:r>
          </a:p>
          <a:p>
            <a:r>
              <a:rPr lang="es-ES" sz="2400" dirty="0"/>
              <a:t>1 pie= 0,3048 m</a:t>
            </a:r>
          </a:p>
          <a:p>
            <a:r>
              <a:rPr lang="es-ES" sz="2400" dirty="0"/>
              <a:t>1 milla terrestre = 1609,34 m</a:t>
            </a:r>
          </a:p>
          <a:p>
            <a:r>
              <a:rPr lang="es-ES" sz="2400" dirty="0"/>
              <a:t>1 milla </a:t>
            </a:r>
            <a:r>
              <a:rPr lang="es-ES" sz="2400" dirty="0" err="1"/>
              <a:t>maritima</a:t>
            </a:r>
            <a:r>
              <a:rPr lang="es-ES" sz="2400" dirty="0"/>
              <a:t> = 1852 m</a:t>
            </a:r>
          </a:p>
        </p:txBody>
      </p:sp>
      <p:pic>
        <p:nvPicPr>
          <p:cNvPr id="7" name="Picture 2" descr="https://encrypted-tbn0.gstatic.com/images?q=tbn:ANd9GcT1-U6ET_DIwZSvv7i-qJQd00rFSZoZ0CkoYpj-pKLXPcoNhLER"/>
          <p:cNvPicPr>
            <a:picLocks noChangeAspect="1" noChangeArrowheads="1"/>
          </p:cNvPicPr>
          <p:nvPr/>
        </p:nvPicPr>
        <p:blipFill>
          <a:blip r:embed="rId2" cstate="print"/>
          <a:srcRect/>
          <a:stretch>
            <a:fillRect/>
          </a:stretch>
        </p:blipFill>
        <p:spPr bwMode="auto">
          <a:xfrm>
            <a:off x="5652120" y="4399799"/>
            <a:ext cx="2428875" cy="187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CuadroTexto"/>
          <p:cNvSpPr txBox="1"/>
          <p:nvPr/>
        </p:nvSpPr>
        <p:spPr>
          <a:xfrm>
            <a:off x="395536" y="2924944"/>
            <a:ext cx="4914614"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2400" b="1" u="sng" dirty="0"/>
              <a:t>PESO</a:t>
            </a:r>
          </a:p>
          <a:p>
            <a:r>
              <a:rPr lang="es-ES" sz="2400" dirty="0"/>
              <a:t>1 tonelada métrica = 1000 kg</a:t>
            </a:r>
          </a:p>
          <a:p>
            <a:r>
              <a:rPr lang="es-ES" sz="2400" dirty="0"/>
              <a:t>1 quintal métrico = 100 kg</a:t>
            </a:r>
          </a:p>
        </p:txBody>
      </p:sp>
      <p:pic>
        <p:nvPicPr>
          <p:cNvPr id="9" name="Picture 3"/>
          <p:cNvPicPr>
            <a:picLocks noChangeAspect="1" noChangeArrowheads="1"/>
          </p:cNvPicPr>
          <p:nvPr/>
        </p:nvPicPr>
        <p:blipFill>
          <a:blip r:embed="rId3" cstate="print"/>
          <a:srcRect/>
          <a:stretch>
            <a:fillRect/>
          </a:stretch>
        </p:blipFill>
        <p:spPr bwMode="auto">
          <a:xfrm>
            <a:off x="971600" y="4221088"/>
            <a:ext cx="2143125" cy="2143125"/>
          </a:xfrm>
          <a:prstGeom prst="rect">
            <a:avLst/>
          </a:prstGeom>
          <a:noFill/>
          <a:ln w="9525">
            <a:noFill/>
            <a:miter lim="800000"/>
            <a:headEnd/>
            <a:tailEnd/>
          </a:ln>
        </p:spPr>
      </p:pic>
      <p:sp>
        <p:nvSpPr>
          <p:cNvPr id="10" name="9 CuadroTexto"/>
          <p:cNvSpPr txBox="1"/>
          <p:nvPr/>
        </p:nvSpPr>
        <p:spPr>
          <a:xfrm>
            <a:off x="5436096" y="823126"/>
            <a:ext cx="3350745"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 sz="2400" b="1" u="sng" dirty="0"/>
              <a:t>SUPERFICIE</a:t>
            </a:r>
          </a:p>
          <a:p>
            <a:r>
              <a:rPr lang="es-ES" sz="2000" dirty="0"/>
              <a:t>1 Hectárea=10000 m^2</a:t>
            </a:r>
          </a:p>
          <a:p>
            <a:r>
              <a:rPr lang="es-ES" sz="2000" dirty="0"/>
              <a:t>1 </a:t>
            </a:r>
            <a:r>
              <a:rPr lang="es-ES" sz="2000" dirty="0" err="1"/>
              <a:t>Taulla</a:t>
            </a:r>
            <a:r>
              <a:rPr lang="es-ES" sz="2000" dirty="0"/>
              <a:t> =1118 m^2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Relación Capacidad y Volumen </a:t>
            </a:r>
          </a:p>
        </p:txBody>
      </p:sp>
      <p:sp>
        <p:nvSpPr>
          <p:cNvPr id="19462" name="AutoShape 6" descr="data:image/jpeg;base64,/9j/4AAQSkZJRgABAQAAAQABAAD/2wCEAAkGBg8PDxQQEBAUDw8PEBAPDhAQFA8PDw8PFBAVFBQQFBQXHCYeFxkjGRQUHy8gIycpLCwsFR4xNTAqNSYrLCkBCQoKDgwOGg8PGiocHB8uKSksKSksLCwpLCkpLCkqKSwpKSwsKSksLCksKSkqKS8pLCwtLDUsLCkpKSkpLCkqKf/AABEIALcBEwMBIgACEQEDEQH/xAAcAAEAAQUBAQAAAAAAAAAAAAAAAQIDBAUGBwj/xAA+EAABBAAEAwUFBQYFBQAAAAABAAIDEQQSITEFQVEGEyJhcTKBkaGxBxRCUvAjYnKCwdEkM0OS8RWTo8Lh/8QAGgEBAAIDAQAAAAAAAAAAAAAAAAECAwQFBv/EAC0RAAICAQQBAQYGAwAAAAAAAAABAhEDBBIhMVFBBRMyYZGhFCJCgbHRI1Jx/9oADAMBAAIRAxEAPwD2pERSBalQpQBERAFKhEBKKFKgBERAEREAREUgIiIAiIgCIigBEUICVCIpAREQBERAFCIgCIiAKVCKAERFICIiAm0UKUAREQBERASihSoAREQBEWNi+IRxC3uA8uaEpN8IyUtc9iO0wPs6DqreH4l3rq71oPmSlmwtPKrfB0feDqPiFIK57FHILL2EfxC/gsWLHtPsvonmCQosn8PatM6xFzX/AF6SI/tPE07O/urz+1LByGvmlor+Gm+uTfItEO1kV0R8CsWHt7B96bhZWmN0v+RJeaOQnZp5tPqoc4rth6bKle06dFDXXspVjXCKEUgIiIAiIoAtQiICUUKUBCIiAlFClSAiIgClQiAlERAEREBKKFrON8YZhoyXOANc+Q/uhKTk6Rb47xxsDDRAI3PTy9V55xHtBZLnOA3IzHfyC0faPtg6Z/g9kEhpdsDzJ6lc3JjCSTmzG6JvU+7elhnPwdvTabarZ1cnGSSDmoHUDnV8xyWbh8W59eOxuNSQfSlxUGIcTq8ZdXHSgCAaHqa+a63g0YyB1bixeipF2zcnFRRfxkriQAaHInl71iy8UkjG5cPcB8Ss7ERXtotTjYS32hfzVmjGmmbLhXbgE93LGTGdDq1xHpyKwuOY5zJS1p8JAcw6jMw7EefJc9LxJ0ZJYS02B+BzCOlVp66+5ZOL4r94jYSwtdFYzCi1zTXTaj5c1STtEOOx7kb3CY4ujsmj1O1LR9psZq0seC+J2dpBBLXAgtPlqAsTi2MIw7gL21ANac1qOCROnzaeEAN2Htb0PQLHVrkj8TykfQ/BOKd/DHiIzcc0bZB5WNRXrY9y2OG4sCB3gyEnLW+utWvP/s+xb8Pgo43fglmHlTpS/wD911x4lA53dvIDnDMGnXnoR01B+C146hRk4p/U52TEn6HQhwO2qlaluYU5jvUbhbGGYOG/irULfxZd5pzx7S6iKFmMQREQBERASihFIClQiMBERQCURFICIpUAIiIAiIpBbnmDGlx2aLK8N7d9pn4id0bXHIyy+tr/ALBemfaFxn7vhqui79BeAT4hznGtSTZ8zuseSVI6WixX+ZlLpOfwVURs+qsNNmzrfVbLh8QzWfVa3Z2U9qM7CcPcKe/wt/COZ03WVDxt0Ol+C9BzH9laxeN0obDRaed3X1VuujHe7lnUx9qg7kP11Kv/AHwTaCvdsuLZNR09ORWZBinNoix/Xz/XRTuZXavQzsfgncrIs0BtZHIe75LH4fII30+spFOB6E1Xqtphcf3gyu9RsrOJ4OXHNH4hvyFKa9USpJqpGPxfs/O6NxgHftcNAC0SAHqDufRUcH4LPFD4oZG7uf4Tof8AgLJwcskQsciNCevMBbGPtS8eEg66UOaUmqNd4Fdo3nZKcfd7uwZX1z/Cz/6ugxUTDJH4+7kFvDW1b42FuYVvl1HkLC0HZSH/AArPDXePllrfwunfWn8IatnxHhJmkheyQMZAXZw0W5zSY3BrXX4DcYB09lzhovO53WVt9c8lGl0jNwAliD7NgyyPjc1xcSx7i4AitKuq12Wv7R9pZcPA2cHxRyNaSNCWvsV8aV7h73iTEd417W99mieayujMTPZ12Dg7QjmtD29eDw6XnT4CP++wf1V9NlccyV+CNqfZ1PYv7ToMc8YeQ93iD7F6Nl8gfzeS7hfI2cghwJa5pDmuBIc1wNhwPIgr6G+y7tmeJYPLKbxWGyxz7XI2vBNQ60b8wV6WMrNHUYFDmPR2aIisaYREKkEKVCISSiIoIClQpQBEUqQERFACIiAIlJSA8i+2PHkytiGzRmP0A+JK8scNV6H9qmuNF7Ev+Tl5/KCSSeupWvkfJ6DTRrGivDxWQep5bgBbKLQLEwbdK+fRZoacodWlkA+Y/wCVRGxIxsW9YE+JJdZ38tAK20CzsS0lY+LwdWW+JmlP8yLynz3RshGPHLrQFkkDqbsVSrbiT1vT1WK5quRRl2wv3gH3AnXbkoJMqPGkLbYXjLmjLfTz9VzoerjJT+tN1KdFWrOqi4jG8+IVpv1WbFwdkzS+6a2ycu9DW79Fxvfm9VuezmNkfM3DN1ZO4NlGpHdDxSHT90Ee9W3pK2Y5JpcHpPBMI6FkUY8XdxRg3p7MYBd8br6q7DM6XFyjOQyBzY3CmhpuFry0H2swMkbr2o0svCSZiXAi9zYzNde+oO+m40HmqI24eVzpA1rZgzunvyhsrGO1ykkZmjY+IDZcG+W1yarJwExlhbLlFPbmAvxBpJo3VGxR5brkvtCpmAeL1klhYB1IfnIHXRhXXQ4QwQNjaS5sbWsBf4nObyFivpsNlxX2oy5ooIuZdJN5EMa1gH/kKtp4Rll48l43aR5kV2X2RcUOH4tC2/BiRJh5BdDVhew1zOZgH8xXGlb3sUwniOGy7jEROHoHWfku/HsrmVxZ9PIhRZjjBERSCEU0iAKURQAppEQBERAESlNICKU0ppTSAppTSlEB5F9p3DiZWvAupHA10Nn60vN8VhS06XlJ25A/q17r2z4bnzab04fReVcW4Y4G26amxrdrWydnodJK4I0kEZIAHy39D8PmrzozXpf6/XRZkceUCtNilVyVUZ5MwGAiyaujQIu70089fkrMsJO+oG3leq2T4AdlbkjNVyu65X1Qg1kmFsa8tAsaRmS65gjkdCK+hW3yWem/XosebB5hex5bqGhZplU5x36/DTRZRwDlAwJPTX4qSEYz5C42TZoC/QUF1/2e8OzGXEOqgO4jutSafI6jpoAwWdPEd1y0sAYCd/nfovUuAcK7mCKCtWAGatamd4pD5akjm7bRq09Zk2Y68mKcr4NnKJWQPdESZjGTGCMwz0adWhJ200BrQBa5k7YosPFcjH4vFM7yScgYiTI7vC99HTNkaA0bCQCgtk/EZJWQtJc57JJAHWQ1jC0El+4suA1sn3K4zExuNmg5jnMs5SGu2Lc40B20sHyXDhllBXV3z8/kYnFMzp5Wiq0uyQNG+pGw9d15p2/xwfi8m4hhjaOXjcS9wI5eEtXdTOGckaVueVgbnkPrpovJ+I4ozzSTb97I57TRHgumD3Myj3Lpez7k7fov5LpU7NPiRTvmuz+ybhve49r+UNO97tB9CuRxTdRpy/qvVvsP4aQJJSPaeC3+FrK+pK7cezDqHUGz10oiLMcYhFKikApERASpREARSppAQAppSAppAQAlKaUoCEpTSUgIUqUQGo7QYbNHfTQ+i8z41hKzNPLVevYiLMwt6heecdwXXTcemuxWDKjraCf6Thfux2OpGnuVJwtG625HZZOTK4sPLb0V41S14s6s48mCINNladD5LYFvJWy3dWsrRr3Qe5WXwrYvaFbxAB2H6pTZFGqfBZ093VWnQrZhvLkd1bmhFXdAakqxjZHZrhXf4tti2Q/tpBvZH+W2vN1HpTDqvRsLhQ7xkA0fAenWiKAHkNN9Std2Y4QIMOM7SJZ6lkvWhXgYRzyt3vQFzt1sON4psGkbQZBE+Z7i5zQ2NmgLi0HM5ziGtBHXouHq5PNk2xNe/UwXRywzYrFSNDmCFggawvfK5sTXPLctUCXOO13p0V3gQEWFjD/DJIHSSB4LXPnkJkk8J11cXab0ti2U5+7IzPEbZHNApzGuJADj7N2D02Oit4l+YZRYJ1c0hwND93Sx53Wm6583Jra1468JcFkl2aDtJiO6wj8ntPHcsy0MpfYdVaNpuY0NdBZXEQ4PTbkuy4+cz2xjUMFnW6LhoOg0o6V7S1jcLS9BocezEn55JNLh+zhmlaDsSL61+vqvb+xXC2ww00UAGtFabD/hcT2a4aXPul6pw/Dd3G1vlZ9V0oI0dXPii8iqpRSyHOKUpTSICEUogFKQlKQEAAU0ilAKUoiAKVCIApUIgJRQiAh7wASdABZPkuMx87J2d4z2H2QOYcDRC3Xa/Gd1hH60ZC2MfzHX5ArzuXjDsPCSBmYTdflPULl6nWLHnjifTX39Dq6HA5Rc0azjMYZJe4O3I7oW6XyWpxvFnTSAn2QdB0W1a7RSnzwduUairKXDT9fNUlv0Vxygn5LIURjlqtuYspzFbMfuSw0YpiV/gnD/ALxims3jiDZptLsZvBH/ADOBvlTXXuqJ5MjSdT5AW5xvRoHMk0APNdl2c7Puw8GU0ZpnGWcjVoeRQZ5hrQG8ronmsGoze7h82a2Z0qM7DyZXF7gaOmceIX5ka++sqok4XFLKJi8uB7slgyGN5iLjGSaugXE1dWAthORDEXv0bGwudWujRZrzWm4P3srpHvc5jmuyPjDY291Jo8BrheYBjwDms2DsuGnLmadVwa/HCMrhmHkjEkkoaZZZDI7I4upgFMbbqoNaPqeatYyVtOe72WjMRWum2h9wBPuCyJ3vb4SQb1sDK6vMHQevloFpeMYguIiH8b9/5R189ddtllwQebJz6/wXS9Eaktc9xc7dxzO9/JXWYbMR5rLhw3JbrgfBjI8GvRekS9EJNRVs3PZXg+VtkdCfdsF1VK3hsOI2ho2CurYSo4mWe+VkKKVShSYyhKVRCikBTSlEQFQRFKAKURAApUIgCIpQEIpRAQiWtRxXjoYC2KnSVvu1v9ysObNDDHdN0XhCU3UTnPtD4iHPjgabyXI/ycRTR8L+IXE42nER3VMJePIiw71sfNb/ABOHJzSPtxFyOO7nHf33S080Lns7zKyOWUVGM2YiPMDRd6dNBa8Zn1Pv8zyPj0/r7HpdPBYoKCOPLSDv5iufQrfcNkzs8xurHGsGAc7W6NcWPPOxW3xVzgUJcSQPCN12dNl3pM3W7iZZCgaH5HRZUsax3MK37MNC1SUAVpzJJpGYeL/NlNAkEiJg9qV3kB8TQ5qG0uWRJ0jadl+Hd/P35H7HDOqO9pMRW/owH/cR+Vdzh283A3yN8uoIKxOGcKjhjZDH4Y425W9Sdy4nYuJJJPmVlTz90Mz3NyChmJDdSaA10JJpcLUZnknx+xzpy3MsScSjdKcOR3l+Bw8BBthcQRe1aWQBZq1fiw0cbcrGiMauygVqTZPmb5qzg8JFG5zmAgu3BLjlBe55AB2Bc4lXJZ7NcgfisMnF8R6KJMwMXJ3bTI/XKL0oG9gB5nQX5rnsNG6Rxed3Ek+/kFn8VxBmk7tnsMOv7z9vgNvit1wTgRNaLu6LBsjb7ZlclCNsxuH8JLiAB6rtOHcPbE2q1rX+yrweBbGNBr1WSurGNHJzZ3PhdEIilXNYhERARShVKKQFKKpQgJRWRjI/zBSMSz8wVN8fJba/BeRWvvLOv1UHGRj8Xwso8kF20Nr8F9FiniDOVn0B/qrZ4l0YT60FhlqsMe5IlY5eDNRax3E38g0euv8AVWZJ5nC8xA/d0+mq1p+0sUerf7GRYJevBtpJmtFucG+pAWBiOOMb7Azn/aFqnAk0Q83+IigPUuNqZIDktoGbS7sjfUCtdrpaGb2nlfEFt+5sR08F8XIxeNkk3NN6DRu/Na/GPEep1cQ7KNaJDby31JoK83DknM4uJzE2SY2BpsZcpOwvoLoK/PC5zDRc01uzLnsbgXouTknKUrm7NuNRVLg00LXuP7Q6uAIYQGODeuUGwLI313WrxmFMcpNh75gIoGEU2JjRbj5jmeZ0C6GKAgaNEbT7RdbpXep6+8qr7o+UBrWWevIH1WCWNyn+Rd+hsRyUuTn4eEfecQyEtsOcO8I0BaNXOPTQLosf2KZCz/Cspo1LLJJ953W74LwRuHBcfFK4eJ3ID8o8ltCV6b2doXhxf5Pif2NHPrpPJ+R8L7nmM+CJOVzCw+YWLJwtw5WF6lNAx/tNDvUAqyOHQj/Tat54TJH2hS5R5NisLkaXHQDfQk+4Ld9l+z7oGOmlaW4icCwf9GIati6XzPmfILuJuA4d7muLKMZzNA0bm5OI51yV4cPrnfqtLU4MsltiuBPXRmaEZmDXUb3sR6rHOHa+YSl2cNHgY7URu/O3zPUgnoQtzj+C960sqgaPUGjYsdLA05rCZwMxMDdTVku2OZzi5x02Fk6LjT0+XGrad/8ACI5YSLU5B9eXl7+S1uOmcxuVur36N6gc3LZRYV7nhu5JrXkOpW3w3BYmOzkZ38idgOgCz6HSvLK30i08scfZpuz/AGaoBzxlHIcyurija0UBQVKqBXpoxUTm5cssjtlalUAqbVzAVIqbU2gJRFFoCVBREAREQFhsbRsAPQAKq1VSUsShXReyLRVUlK20iynKOgQNb0CrypSj3a8CyjI3oFORvQKqlIT3cfCIstdy38oU9w3oFcRR7mD/AEr6E7mWBhGflH0T7pH+UfNX0VfcY/8AVfRDe/JYbhIx+BvwCvAV5eiIskYRj8KoNt9gqkqpQrEFKKqkpCSAVIclJSgC0JSkpAUZBdgAFFVSUiSXQspUpSUpBKBKRCCVKgBSpAREQglFCWgJRUogIS0RATaWiISTam0RCBaWiIBaIiAJaIgIRQiAIiISEtEQBERQAiIgChEQBERSApUIgJtERAERFIFooRQAiIhB/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1" name="AutoShape 5" descr="data:image/jpeg;base64,/9j/4AAQSkZJRgABAQAAAQABAAD/2wCEAAkGBhIQERUSERIUFBUWFhgYFxQVFBQYFRYWGBgYFBcVFRgYGyYeGBkkGRIUHy8gIycqLCwvFh8xNTAqNScrLCkBCQoKDgwOGg8PGS0kHyE0LywxLy8sLCkqKjIsLCksKiwpLC0sLDAvMS8sKTQsLzUsLDItLCwtLCwwKSwpLDAsLP/AABEIANMA7wMBIgACEQEDEQH/xAAcAAEAAQUBAQAAAAAAAAAAAAAABAECAwUGBwj/xABCEAACAQIEAwYEAgcHAwUBAAABAgMAEQQSITEFQVEGEyJhcYEHMkKRUnIjYoKhscHRFDNTkpPh8BVjohZDg7LSCP/EABsBAQACAwEBAAAAAAAAAAAAAAAEBQIDBgEH/8QAMhEAAgECAgYKAgMBAQEAAAAAAAECAxEEIQUSMUFRcSIyYYGRobHR4fATFDNiwQZSI//aAAwDAQACEQMRAD8A9xpSlAKUpQClKUApUbH8QjgQySuqKLDMxsLk5VA6kkgADUk1i4dxmHEBjE4bIcrqQyujb5ZEYBkNtbMBQE6la3BdoYJmCRyKxILL8wDqLBmiYi0igsoJQkAm1bIGgFKUoBSlKAUpSgFKUoBSlKAVS9VrQdueLT4TAzYnDKjSRAPlcEqUBGcaEH5bm/lQG/pXhfDv/wClG2xGBB/WimI/8WU//auhwfx7wmIZY445kdiAoaPPcnkBGTQHqdKgcP4ssths1tR/Q1OBoCtKUoBSlKAUpSgFKUoBSlKA4z4mdmsRjIsO2G8TYfEJOYSwUShPpDHQN0uQNTXD8VnxJxfHsTArKgwccbKStxL3ceYZkYrnRBNexNrivYOIYEzDL3skY1v3ZVSb/rFSy+qkGsXD+BQQQ9xFGqxnNdTds2b5y5a5ctc3JJJoDyZppEPZYxDxFSp/IyYdZOf+GXPtXV9u+1OLwmP4bBA6BMXIUdXQMBlaMXBBDbSnS/0jbWug4b2Mw8DwsM7/ANnVkw6uQRAjhQwSwBOiAXcsQNL1i7QdiIsbicNiZJZlfCtmiVDEEzFlYls0bMb5FG/LSxuaA8+xHxP4gmEx8maAvgMWIi3ctaZGl7sDL3lo7ZWJNzcEDQjMfWuF43v4Y5QLd4iva97Z1DWv5XrjpPhBhmixUJxGKy4yVZZvFh7l1ZpPD+g8IzNe3kPO/Y8MwAghjhVmYRoqBmy5iFAUXygC9gNgKAlUpSgFKoTUHinHsPhQDiJo4r7B2AZvyru3sDQE+l64LjnxewsHyIzecxEC/wCVx3p9ozXHcU+KuOmF4gYkOzKqwIb9JsVdn/ZjU0B7RisZHEpeR1RRuzsFUepOlcvxP4m4KJSyM0wBtmjAEX+tIVi+zGvKF4Vj8YwdyxN9HysxHpPjCWX/AOJLdBW1wnw3BYPiHDN+Jrzyf6k3g+0VAbDH/GaaW4wsa2G5iR8QV/NI3dwp63cetcvisXj+I3DlpAbggu2Itfyj7vCr7m49q9Bg7H4eOxkRTYeFsS+awH4EfReXyqN6lHimHSw8cnkoyKPLxa/YVHq4mlS68kiNWxdGh/JJL18D5qbgc39pOFWNmlDmMIACxYG1tNP5V7j2D+G68Pj72bL37DxSMQFjB3WO+p8yNT5DfLAqRYiXEwoscspGZwLsAAFspa+W4UE23JN+VpMeMzSZ57yfmJOvU2+nfQVVz0zSvq013vJe5SVP+go62rSV+15L/Wb2OWMuESTO5IAyKxA1FyW6DqK3mB4sUPdz3Uj6jz9f61yf9peJ8r2jQg27nRSbXW7L4iNjvfX2qwcTljsrqDGdVUCy5b6mMjb3vvqKyhpNRv8Al47ls+O3yM6emYw/mW+2S2c1tt2+R6OrA86urlOF8dA2bMn4T867cvLTy6Gumw+JWQZlNx/zereE4zWtF3RfU6kKkVKDunwMtKUrMzFKUoBSlKAUpSgFKVS9AVpWKfEpGpZ2VVG7MQFHqToK5nifxJwUIJVzNbnEAY/eZysQ/wA9AdXS9eRY/wCM8kt1wkQ03KI2IYebN+jhT1zuK5nEcY4jxC4Ls4O65jOB+xCI8KPRyfegPZ+Ids8HAxRp1ZxvHEDLIPVIwxX3tXG8X+NUat3eHjBbYZ2zvfyhgzn2ZkNcnhfh9NKAJ38P4He6D0w+HyRr/naul4V2DgXwANJ1QWijPqkQUH9vNQHNcS7d8SxTZAzx3+i5hOvWDD58T93HoKw4PsfjJSWZnjzG5sVw+b8xXPPJ+2VJ616ImFhwy5bxRD8EYBPrlj0+596xTcbiW4SMvpo7tl165F3t6667VErY2hR68l6vyINfSOGw/wDJNX8X4I57hHw4ijN7+L/splNyf8Ri83Pk4rosLwPD4ZrkRwsd3bxSnTTMSTIfc9ai/wDqCUkAsVTmkdkvyNiBe/rUKbD2uynMt7ZrWIP6w5X1t1tVXV0ynG9GN+fsU1bT6cb4eF+frb5yNxNxiFD4FMp6t4E+2rH91QsR2glb5SIx0jFjboTua11Kpa2ksRV2ysuzL5OdxGl8VXyc7Lgsvkq7ljdiSepJJ/fVtVpVc23myqbbzYqlVpQ8JkUpI8AubWdDqHCg2a29wOmotceVYkDWEQLixLRta6nYlOpsNwL9Qaho5BBBIINwRuD1qTHi1JvKpYnXOrZXB67Wbr1J51Op1k+s8/vP0syzpYiMrKbs/vPvVmn2FO7K+OJiQN7fMuo0YcxqNbWNb3g3FGJzLZGJ0QHSSw1sOWt/4A30rVLPGfEJJEkubPlG36+U3JJOreWoNYzKYlbxAs4K+EghUuCdtBm5DkL7X0nYeu8NLWg+jvW1fD+3LHCYl4SWvB9Hek018P7ex6HgeJLJp8r81O/tfcVNriMKrxxRhz49GUi3gS3hW4F73ubHbSus4c7NGrPqSL7W05X87WrqqU9eCk1a+47ajUdSnGbVrrYS6UpethtFK03FO1uEwzFJJgZBvFGGklGlxdIwWGnMgVxfFvjVEhyQRgsdB3j5nJ8ooM7ezFPagPTagcT45h8MLzzRxA7Z3Ck/lB1b2vXivEviBxLEtkDPHfZL9wf9GHPiT/nFR8J2SxkpLMzpm3IK4a/5mHeYiQfny0B6Pxr4u4TDjwqzdGktAh9O8/SN+zGa43inxZxswvCpiQ7MqrEpv0nxXzfsxA1m4Z8OoYvEzAH/ALSBDfneVy8t/MMtdNw/s1FGc0cKq3OVhdzpzlkJY7daHlzzr/p+PxrB3LN0bKzkek2MNl9YkI6CtphPhtmYPiHDN1YtiJP8836Me0XvXcy4uCM+OTP1EYzaEaWc2WoOI4/yijVf1n8bf/n93X2gVtIYejtln2ZlbiNK4Wh1p3fBZsx4PsbCAD3Rly/VMS6rbXQN+jT1UCtm8kMdg8qjoqAvbl9PhHPnWhxPEZZPnkYj8N7KOYGUaaVGtVRW049lKPj7FFiP+keyjDvfsvc3bdoEUju4g2mplNxf8oNtupP7qg4vi8smjPZfwr4V67Lvr1qHSqitj8RWylJ28Chr6TxNfKc3bgsl5FLVWlKhXK+4q6KUqbqf5g+RB3FW0r2MnF3R7GTi7okw4bvjaMeO/wDdjmNyV1/8ft0FX4ZIpytlBJtYyRg36Hxae9MNOUjYoSrEqpINjk1OltRcga+g51b34cHvPmOofn55gB4gfv61N1aUorW6z7bL0efkWGrRlFOXWee2y39jz8ikmAkW5KGwNiQMw+63FR6kSRyQPoSptcMp0IOoII3B0qolR/nGU8nUADl8yiwI8x1O9apU431Vk+33NMqUG9VXi+D98iPSrpIypsd9NiCNRcEEeVvvVtR2nF2ZFlFxdmKUpWJiKmcIwQlk1+VQWb0HL3Nh71DrocBCI4VH1PZ29NQo/ff3qz0bhvz1knsWbLjRGE/ZxCUtizfsTIIzNKAfqNzbkNz+6/7q69VtWi7O4W+aQ/lH8T/Kt9XcH0cVB4yXERKEgixNunOpGGxKyKHRgysLhgbgjqDV00eZSp5gj76UB5J2n7ItjZg5e6FQGWR5il1Jse7QqGNral+W1ZuH9h8PELHMw5qtooz5ZIguYfnLV0qqEezi9jYi9ttDrUHiHFpomsoSIG+VkFyUJI+Zrnl5HTlUXE4qOGhrzTt2EPGYyGEhrzTt2Ik4ThKwp4I44U9EjU/wv61bLj8Oi3zmRvwoCBz3Zh6cq0E0zOSzEknmfOrK5+tpuo8qcbHLYj/o6ksqUUuebNvJ2jb/ANuONPOxduWxbbbpWsxGKeQ3d2Y/rEn+NY6Wqpq4qvX68m/vAoq+NxGIf/0m32bvAUqaOEMBeVliHLOdTryVbt+6rkngjGiGVuTMSqDoQoNzr1rxYeS67UefttPFhZrOo1Fdu3w2+RApUmwmbwhVc/SNFY3+nkp12OlRa1Thq5rNcTTUp6uazXErSlK1GkUpSgFKUoDJh58p1FwRZhpqPLoQbEHyqsmGIGYeJfxDUDybofI1iq+Ccobi21iCLgjmGHMVuhJNastnoSITi1qz2eaLocSVBXdTup2v1HRrX186rNENWjuV891vyb+F9jb2q4vE24ZDpfLZl8zY2I5czV8USA3WbLb9Rw1iNdBcdRvz9a3qOstVtNc8142JChrLVbTXG9mvGxZEoaJ7nVLFR5E5WH3KkDzNRq2rSxNGUisrm2YsuXOB9KWJyXIuVOhPTatWRbescRTUdWzv297/AMMcVTUVGzvltWza/RClKpUUhE7g+DEkni+RRmfzHIe5sPet27F2vzJ2H7gP3D2rDhcN3UQU/M1nb3HhXpoCTcdfKtrwLC55M3Jdffl/M12+jMN+Cir7Xmz6NofB/rYday6Us3/iOgwkHdoq9Bv161mqgqtWZcGKE6CslROGKREgLZjbVr3Bb6reV71MrCn1VyDPI+3naLEQY1mCd3DGPFdSd2t3s6C+bDvdbSx6o2jC5Kts+F8XixaEW1AGaMkFkzC6ujC4ZTuHW4a3qB2/HOAxYtAslwy3KSLbPGSLEqSCCCNCpBVgSGBBtXjXG+y+I4ZMDCptdmRIhofqd8GGJ5C74Rib2upI1T2UVNaslkYThGcXGSumdHjsCYjvdTs23K5BFzY/050i4bIwzZSF/E1lXru1qu7MdrUxKqCUzMLgAXimC7smbUEX1Q+JL9LMc/GcO5PeFi6k28Ruy+R8vMaHXnXL4zRkaF6kU2uC3c2cbpDQ8MNetFNx4Ld355dxjaGCMAlzKfwoCi+7ML29KrJxhrWjVItLXRbMQNsz7k6b6bmoFKqHiJLKHR5e+0oni5LKmtVdm3xefmGYk3JuTzO9KAX0q+SBltmVlvtmBF/S9aLSl0iK4yl0iypcGSU2kbI3+JYsCeQccvzfcVEpWVOeq81dcDOnU1HmrrgyVLw+3yyI36uqvtf5Xsf61HlhZTZgR6i1/TrvWZJgwyyE6Cyta+XXY8ytr+mlulXti5Y/0bG6j6W8SEWsCL8rbWqTKNJrWV0vG3MlThQktZXSfDO3NbfMiUqS3dva36Nr67mPUnUbsu+2o9KwzQMjFWFiP+XB2I8xUedJpXWa4kadFxWsndcV/vAspSlajQKUpXgFKUoClSRiAwyyC/R/qX1/ELcjty6GPStkJuJtp1HDYZsRhWS17EH5XU3Vrb2P8qkcIwHesS3yIMzel7WB0sT/ACqLDOV6EHcMLg7j1G+41roYIBFGEUEFrM997/SvsDbYVa6PwscRVTWxZtF1orBQxVdSXVjm0/IukcsSTufb7V03BcLkjBtq2p/kPt/GtBw7Dd5Iq8tz6DcfwrrgtdkfQCtKUoDFCdBWWsOFiKqFZs5A1awFz1sNB7VmrGC1YpAVF4jw6PERmKVA6NuDflqCCNVYEAhhqCLipVKyB4v2z7Cy4R2niIIZgS7HIsjX8Pfstu4xFz4cStlYmz5SSXz9me2Of9FOSrhu7JkUKwc+HusSlrJJ0Nsj8rHwj16WEMCrAEEEEEAgg6EEHcWry3tv8OMn6fDXsqkAhTI0Sf4UianEYWwtk1eP6cyjIPGrhq+TJmN4P9UQJ6oASy+Y6i/uPPU1gi4eqn9O4jFr5R4pD7DbTr9q5/s72uaBhDibjKoYHNnKJusscgv3+G6OCWQfNcDMOrxXDRNZ4ct21KgjK19QyHbW+3PcdK5/G6MjG9WlG/8AXd97zldIaIjC9ahC/wDXd3LfyuRv+qBBlgQJ+uTml30s2gXTTQc6jLjG1DXcNvc3N/xAnY6D151gqtc9LEVG83s3bvA5WeLqtrPZu2LwMs+Hy6qwdfxAEezD6T6+1YqvhmK3tsdGHJh0NqyyYa650uVvqN2T83UeY97HSvHBTWtDw9jyUFUWtTXNe3YR6zQz6ZG1W9/NTsSNPuOdqw0rXGbg7o0xqODui+aHLY7qb5W6gabcvQ1VMQdm8Q2sTt+X8J/4aQzZbiwIO4Ox8/I+dJYLDMpzLtfobXsw5HfyNtDW3+0PD7uNy/8AdPvX3ais0FtQcynYjl5MPpOh33tWKr4Zyt+YOjLyYXvY/bfcUlQDUfKdR/Q+Y2rGUYyWtHvRjOMZLWj3rhy7CylKVoI4pSlAKUpXqR6kTuDYXPJmPyp4muLg2IsvTUn+Nbl3LEk7nf8A4asgwwijVPqNmc88xGi7XFgdurGrkQkgDcmw9TpXcaNw369FX2vNn0jRGD/Vw6T2yzft3G97O4ays55mw9Bv+/8AhW6rFhoAiBRyFv8Af71lqyLYUpSgFKxYfEpIoeNldWF1ZSGUjqCNCKy0ApSlAKoRVaUBwXbX4drOO9w6kMGL5EIVxIdTNhmOkcpOpU+CT6sreMcDwbjs2BkEUozIzELlGRZGB8QiVrdxiAT48O1rk3W1xn97rlu1/YePHI5CoJGADB793MF+VZcuoYfTKviS+lxdSBoJQmLQSwlSSNxpnN9c99nGoN9bix131ckZUlWBBG4O4rmxNiOFzNnLZAQrmXcX0RMXlBGtrJikuGtZtiqdthMRDjUJXwyDKDm+aM2+WQC9wRazAkEWIJG9FpDRaq3qUutw4/JzWldCqterR629cfk1lXRyFTcb/uPkRzHlSWJlNmBB6Gra5TpQfBo4jpU5cGiQ0IcZoxqB4k6W1zL1Xy3Gu4qPRWsbjcVIAWQaaP0+l/T8LabbHlY6VtyqbNvqb7Ktsyl68u36uBHq6KUqdPcciOhB0NWVWtSbi7o0KTi7ozyQArnTa5ul7snS99xvr5a1XBR5yY+tyu+jAEgAfrWy+4rAjlTcGxHOpeFW7K0WjrYlddbHdQNTpa6gdbVKpas5qy5rjy+8iZR1alRNLmuPG33kQqrWfHwhJXUbBiB6X0rBUWcdWTjwIdSDhNxe4UpSsDAVsOCYTM+cjwxjMehb6VPqf4GtfXTQwGGJYufzPb8R1Ubcltt1NW2i8N+atd7I5+xd6Fwf7GIUpdWOb/xFXckkk3J1JrZ8AwmZy52Xb8x/oL/etVXWcKw3dxKOZ1Pqf9rD2rtT6ITBSlKAUpSgKWqtROI8Vhw6Z5pEjW4ALEC5OyjqfIa1il49CkayOzKHJVFaOUSOwzeFIiveMbIxAC6gXGmtAbClR8FxCOZc8Th1uVuOTKcrKRuGBBBB1BFZ70BWlUvVaAUNKUBp+0XZuLGJZvC4BCSBQSob5lZSLSRtazRtcN6gEeOcU4HieFTXQMFUEhUu5SMG7vh8xvPhubwMc8d7g2/SH3uoXFeEx4lO7lFxcMpBKsjD5XRhqjjkw1FAeccI41Dj0UMbOFLKEN1INh3kRNs8d7XGhU6MAax4nCNGbMN9iL5SOoP/AC1antV2JnwMveQ6hnBGW0aSvsChAy4bGW00Hdy7WBPdtsOzva5MUncz/MWyglct5BurIf7nECxGU3B1ykgkCqx2jYYjpRyl68yk0lomni1rxynx48ytL1Kx3DzEb7oScrbXtyI5HUfyqLXHVKc6UnGSs0cDVpTozcJqzRnV1cWY2YXs/Xyfn5A1gZSNDSs6ThhlcX0AVuaa+WrDlY+3Q5pqpk9vHjz+8zYpKtlLbx48/fxMFAavmiKMVO6kg+oNjVlaWnF2NDTg7b0SVAk00EmltgH02PRtN+d+tRiLb1SpuLXwKX1kbxA6X7uwsXtuTy56G+4qR/LFy3rz+fUkW/NBye1b+Pz6kOlKVGRFRseB4e794RpHZuXzfSDz31/Zrak31NVSDuY1hvcjxPp9Z0t7Cw+9W13WjsN+vRS3vNn0rRWD/Vw6i+s83z+CXwrDd5Ko5DU+g/3sK6wCtT2fwmVS5+rb0FberAtBSlKAUpSgPJMTxqd+J8UxIEZbhsC9xHMrlQmVpJmTKwyu4QgProQLWq1u0zcQ4nwLEBCkUseJcKTe0oSSOQeYGRbG2oN+dd9xPsZBPLJL442miMM/dsAJ4iLZJAVOtiQHWzAaZrVmn7KwNHAiKYv7NrA0dg0RylPDmDAjKSCGBB53oDkfhTJIcVxhT/dDiMpQ/rl5O8H2WL71zU3xG4lHh+JTCaJv7Di0iUPApLoZWiysUKgbAkgX6Za9c4RwaLCoyxLbPI8rsdWeSQ5ndjzJJ9BoAAK5R/hFhWixUJnxRXFyrLN4oLs6sz6Wh8ILNew6DbW4Efg/bfEvxePCS920WIwaYlAqZWhJBbIWLHvBZSCSBc2sBsfQ65TBfDyGLGQ4wTTtJDCsChjDk7tUKWYCIEnUm4I1PIaV1dAKUpQClKUBhxOESVGjkVXRgQysAVYHcEHQivKe3Pw9aEtiIWuuWxd8z2QbRYwDxSwiwyzf3kdhfMBmT1yqWoDxXs92vykwYwEZQM3eEM0YI0MjDSSIg3XEL1GbkzbrH8P7vxLcqef4T0Nt9La871L7a/DgOve4UMpS7KkYHeQk6s2GB0ZTc5sOfC1yVysTm47gHaSTCMIJlDIwbKqAlHUGzHDBhcgG4bDNZkI8I0yCDjMFDExs8nuZW6Q0dTxkLPKW5m6rYYcrhxnOsuuVCPkBGjt1Nj8p61nRIshxMBDjwsgBBQE38Y/EoIGnLncVqpZSxLMSSTck1ydWjLBy6fW3cF2nD1sPLAS6a6e7gu3nw4cy0mlKyYaDO2W4XcktsABck+1QYpzlbiVsYynKy2sy4OJdZHBKKQLD6mN7KDfTa/oKxYjENIxdtybnp6DoPKsmLxAaypcIo0vuSdWJtzJ/kOVR621JJL8cdi29r+7DfVmor8UNi29r9lu8d4rZcDwoZjI17R2IHIvuoOu2l/QGtaB0+1dLHh+6QR328Tb/ADnfTyAA9jU/RWF/NW1nsjn7FnoTBfsYjWkujHN89yKsbm9XQRF2Cjcm3+9WVt+z2Fuxc/ToPU/7fxrtD6Eb6KMKABsBYe1X0pQClKUApSlAKUpQClKUApSlAKUpQClKUApSlAUIrj+2nYCPGIzRoudiGdCSqysosrhhrFOBoJQDpowddB2NUIoDwPCcSxHDZiHLFS+UtJZLyHUJiRqIcTbaUExyjUk/OOtVI8Shlw981yHiIsysBdly7qw/DzGouCK7LtN2Tixqm9lkylQ5UMrIdTFMm0kZIvlJBB1UqQDXkGLwOJ4TMSMyqi3IN5GijB010OJwYJFnFpIbgG31xsThaeIhqzXwRMXg6WLhqVF371yN/WwxDCJO6U3ZrGQ/httGD5HU/asOG7SYWSKTEuRHLHGXN2BU3FllU7OunhYbmwIVgRWp4RxhcXEJkv4ib3+YEE3v58/euUxGDqYOLvnfK/Z7s4jFYCpo+Lbzvlfgvd+nMm1Sq0Ck6AEnkBufIVU2uUdrs2vAcHcmY/LHtcfM/wBIAI1tuemlbAmi4YRKsY1y6sernc/wA8hSu8wGG/XoqO95s+maLwf6uHUXteb5/chXXcNwndRhee5t1/5p7VoOC4bPKDyXxH+X79fY11AqcWRWlKUApSlAKUpQClKUApSlAKUpQClKUApSlAKUpQClKUArXcc4TFiI7S+HLdlkDBXiYAjOj/ToSDfQgkEEEitjWDHYGOeNopVDo4synZgdwfKgPkbtfxKNp3iw7AwK5IyDLG7agyxxn+6DWF0By3FwALBei+EfEVaV8I7Ze8BeMnbvFGqnyK63/Vr1fjHwE4XPcxrLhz/2pCVv+WTNp5C1clL8AMVhZUnwOMjdo2DqsqtGdNbZlzA322G9a6tKFWDhNZM01qEK8HTqK6ZupoGQ5WFj/XYjqPOthwPDXZpCNEGlwCC50Ua721b9kda2eN4fpkmXKbXBFiVJ/W+pfL1q7KqIsaaqouTa2ZyPE2uo2At5VQ0NEOniNZ5xWaOaw2gnRxam3eCzXsWGlKyYaAyOFHM/bqa6I6s6DgGGyx5ub6+2w/r71tKtjjCgAbDQCrqAUpSgFKUoBSlKAUpSgFKUoBSlKAUpSgFKUoBSlKAUpSgFKUoBVLVWlAR8Zg1lXKw9CNweormcbw54jYgkciBuPbY+VddVLUBxawsdAp+xrdcBwDKWd1IOwBFjyJOvsPvW6tVaAUpSgFKUoBSlKAUpSgFKUoBSlKAUpSgFKUoBSlKAUpSgFKUoBSlKAUpSgFKUoBSlKAUpSgFKUoBSlKAUpSgP/9k="/>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7350" name="AutoShape 6" descr="data:image/jpeg;base64,/9j/4AAQSkZJRgABAQAAAQABAAD/2wCEAAkGBhQSERUUExQVFRUVFRcXFhgXFBQUFxgXGhcXFRgUFRUXHCYeFxojGhUXHy8gIycpLCwsGB4xNTAqNSYrLSkBCQoKDgwOGg8PGiwkHyQsLCwsLSwsLCwsLCwsLCwsLCwpLCwsLCwsLCwsLCwsLCwsLCwsLCwsKSksLCwsLCwsKf/AABEIAMABBgMBIgACEQEDEQH/xAAbAAABBQEBAAAAAAAAAAAAAAAEAQIDBQYAB//EAD8QAAEDAgMECQIDBwQBBQAAAAEAAhEDIQQSMQVBUXEGEyJhgZGhsfAywUJS0QcUI2Jy4fEzgpKyY0NTc6LC/8QAGQEAAgMBAAAAAAAAAAAAAAAAAgMBBAUA/8QAJhEAAgICAQQCAgMBAAAAAAAAAAECEQMhMQQSIkFRYTLxQnGBkf/aAAwDAQACEQMRAD8A9H1PcFxKTQJWmFnlo4iyDxMmwMQZ8dwRLn2n5wQ+EokOcSd5junelz3pBR+QkCBBuI171FjKwpsJcYAupHPhVWKBrVGiOywyeBP4W997+CicqVLkmKt7C8E45Q9wguuRwnQeSmZ6m55KGo42A03/ADmpqNTW3j9lEfgl/JQ9K+jmdpq0x2gO23j/ADDv4rA1WQV7E2ruvJ0+bljemfRrJ/Fpjsn6wPwu4jg0+h5oMmP+USz0+b+Ev8MhTctF0cxOV4CzOhRmDxOVwPApHGy7JWqPXsEcze8IrRZnY+1LAyrnEbXpsZnqODACASZNzJGgPA+S08U1JfZi5YOLDmhYjpjjw6rlGjGx46n7DwRuO/aNhqYMdY+ODQ0ebiPZYzH43O4umZvPO/3SuqbUUvksdHC5OXwA1TdE4VlwhDqj9ni6oM0mbrorhoBceED7laoCFldm4IVaPVOMB7SPMWPhYovoftJxa7DVv9WjYTqWgwOcWHIha3TLwMTqNybL1xTSAUpEG6SU1iUILBIyqCYG5OATKdINmALmT3nipOJglaUybJxKOwRCU5NalcoRw1oT0gTlKOYoSPcllR6omyEOlcuK5RZJTZ5don6c1FQankSs5MtM4iyY98DhwUroju+yrn0i58ngco4d5QzdcEx2SV68iBvsF1NuURuHv8+66oyB6c0153efNKfNsNErfnNEU2IalKMbyumwVgy0S027+CE27VY3DVTUMMyGTrrYQN5mEaBaFgv2s7SLcO1gN31Gt8YJ+7VZSXDE27tGWxLLodr4RZaAA3gIHhb7IRwErKRupl1gNrFoA3aI6ttrrcLVBtldTjnmKoMOJsjMc9rKLgNT2v8AjJPpKdgdTQjPFODMtt7G9nL5qfo9jC+jcyWHL4ACJ8LeCz+0cRmJKK6MYzK9zNzhPiP8q91Ee6DKXSy7Z/2alpurnZdKXAKiL1c7DqnNI1Cze2zTlwekbKwQYAZkwqzpMw0K9LFMG/K+N/cebZHNoRmy8TLR7HUce4o7aWBFeg+nvI7Pc4XB8xHIla2GqpGJkvutlh1gqMa9hkEAg8QUwhUHQrGOZnwtUEPp3aD+U6jkCQf9yv6ogwmzXsStaEcE6ISDVKhRJw105fddmlKSlyg6qaIOauJSEcEgXHDwnJoSokQI4prU17rpQ5ReyaHylUcrl1kFUDayY6pafJI+yYTck6LOci2kSVK4iOKawgyUOO1LvncuxLLAcdeW9A5PkKh1StPa3DT9fncog+Df4d6cd0849h84JlNuZ06jf8+aJb5DCqbrax4IzD057RM8EM1+gCKD45BWcdcsTIkdYLyr9ptfrMVhKe41XOPhk/QrY9JttZQKbfqcQPMgLD9K6efaDHfhpUyfFznAegJ8ETyLf0goY3aBa+qEe66KruQdRUorRqheBcpNrO/hOPBjvZQ4CyXbdSKNT+g+yOC8kBk/FmDrPXYHE5KjXcDfkbFRPcopWo1ejJi6dm+pvkSrno87tawsp0exeenB1bby09Fq9hEZr7r6xINjzWZKNOjWUu6Nm8wD++HcDo7u+XV9haqzmFaC0DUd+8K32c0tAzXG4m5HjvCuYm0ZuVJk+1Nn5nMrMH8WkZEfjb+KmeY07+asXuD2hwvaRyTGPUtEi48f1V3TKb0D0jvT5SVBlsuBSuNBcipQU2UsrrOo4pU0FOC5HDkj3QEsqOoVLZAPJUgeuATXtSwyQOSKPNAuYXLrOoq6lbgoq1RsRx8+9OmfX9FBVbfkFnSZaSJWOaICir14v5JlOnJ7oPz5xSYinMDeT7IG3QSSsa/FdkuO+wReBZ2JjW6rHszvAGn24q4pM0AC7Htkz0iVjIv870PjsXkaTwRr4AWW6R4z8ITsnitC4LuZROxJq4qnP/uA+Av9kJtypNZ0a70mxqmbGN4NDj5NuUBia2Z73HeSlr8S3BeViuuEPUZdPYUlQKB5JgDuUfSBv8Cp/SU7CU5cndJmxhqn9KZD8kDkfizzp5TQlK4BaRkFt0cxOWplP4h6j+y19JxBBC8+o1C1wcNQZW9wGIzNDhvAPmqeeNOzQ6aWu09B2BipYOOiv6OJvCxPR/Eu0K0ZxRsd6iE6QGWHkXtLFAoyliLrO0cSdQo9o7c/dqlPPZtSYO6Ru9U+OWlbKzxW6Rq8UyWyhWvRGCxIe20G3ooXU4MJ89+SK61pi5kockIXNSwhwClKawJwRoBiEqOUtQpqhsJIXrE0FdK4m0woJFYJJ4C3j8hcuaIAHyd65dZBnyYEmEHUrEjmfTglx9aSGDn/AJ807C0wXRuaB5m6yHt0i+tKwukyB7oWoZm+vZB9SfJT4yplZzIHmqtxLp4aD7lTN1o6KvZZ4OgAEdQbF+OiC2cewAjs3BOxpJWKnyR4utAKxW2X2JPyf7LT7UrWhYrbOIuRwuee4IMjtjcaBNh/6tQ/lou8yEJU3hGdHf8A1z/4z7EoJjpJ46+C70Wcfscxq57VzU5pvCgYLhxcFO6VU5wtT+mfUJgdlcidvAOwVXuYUyHKAyfieXELk6F0LSMkRa3orWmmR+Ux9/usnCtuju0hSqdr6HWd3cHJWWPdEfhl2z2eq9H8U02MAq/qsDSDuWT2TSy1WnUHgfur7pS51BlOq0ywuDXfyl30kngTbxVSD0y1kXkvstG4bNOQ3jRUv743HUX4aoQyo1wLHH8L2m0jUaQY3FSYjGSylWpEg03AVB/K62Y9wMefcg9qbNHWHFUj9WXrmDc7QVB3HQ98HeUTl8fsGMN7/TLXoltepTrjDVbEEtG/RuYQd4O4ra4lu9eWbS2o2qaGKou7dNzqbodMluV7SRxHaHJy9RwuJFak17dHtBHiFdwrwopdQ7ndURAp4CY1SM4oUKY9IVyZVdZG2QhpdN1wTQPJK4oAhQmzJ5X/AE+dyfKQN9VxwoK5I1cus4ydMQ1ztS7T2hFYSiKbY33JPFx1/TwXU9Jt3fZQ4qrAgXKyvxLvOiPHHMRew3d6gqnK0Ab/AGTm9twGo3/f1UrG9ZUjVo15Dd4m3gl13MZwWGCp5aY4kJ9R0Li5BY2vA1Vm+1CKtldtPFak81kNoPnXn85D3V3tPFzbxP2CzuPq/PukXbLMVSJtiXpYiN4aPVVtIfxp4MIjmRHsVd9FKQdTrg6FpB8QqbZ9Vri8zGWqWEmJJaAJ8blWK8bCxyVuJLTqAlwH4TB8pSPrBoDtyhbTymoQfqc4+QDfsgcdWLcKeIpj2UKO6GN0rLtrZcIvKf0wPVYIjfUIYP8AsfRp81HsVpimDqGtnnAlR/tNf2sPTiwY5/iSG/8A59UzFG5Cc86gYIMTurRlLDKX90WhRm2VhYkhWb8A6JDTHIlQDZzzoxx5NcfsoeiUa3oNtsOb1FQ3aJYe78vh7cl6Tsmq2tTdQrDNTeMpB4d54+y8PwtGpQqNeWPblIN2ubbeLjgt5tXa9Y0GPofi/GNwjcNzvZVZRcZ2vZchJThT9Gop7IODqim8h9GoCGvdqRoadSLTHnrxhaGLdhsQKRaH4dzHEVAWmYI7L51gEgx3HQlQVNrzstz8Sx7HCmLPPaNVtmupzdua1jGpWRqbbFbDswtLrHMBDnvqa2JORvASSORhGsdS8SHkuPl+/smt1lXIf4RqvNMAAANmxtqe87oXo/7O9oZqLqRN6bpH9Lr+jpXnLGei0HQzaHVYtgm1SWHx0/8AsB5q3FUUpNy2z0is2DzunN0UmIboopS5KmwVtClQuuU9zoCim3FA2EkPXQmsKUlcjjiLpzklMJSpOOC5cuUHGazQI+fP7IOpU1Om7w4qV1WGydTohMXVHZH5iPIXKxpM0Ioew5GSLOdoDw+SVYYKlkZpDnfAPneq+kOsqTEtZ5GNB339lZddJ4R3o4a2RMc98BUm0MUEXjcTErO42vNuNzy3Dxn1UTl6JhH2B4mvJnx+ch7qrxZRld1+4KvrlREeXfQ4dmr83LzfFY4U8RVDg4t657gGuyw4OInS4jcvSehZ/wBUcvZeZbap/wAer/8AI/8A7FaeBXHZQytqdo1dbEugZMrqbmNhwIMucLyPL1TC+m+AHBzW9p15ADRv7phYzC4l9Jwc0/SZAN26QZHIlHYbboa4zSa1j2lr2sJBIMXaSbaaKHg+B8epT5N30b2oyq6dB1gY2YBc4gusNYhpuof2juDsRSaNW0790uMD5xVbsDbOFpGaNJzqgOZoMgAxEuc6zQOKkq0zVqZw7rXvu5zZgH8rN2UCL7gLlHjiovSF5p9yq7/oCw+CkD21K0GyWNptcSzM/K5rLZoLhGckzEAmO+NIU+C2Pl1ufQeG/wAfJWOEZ/EyllpiYJFxqLQm027sRaqkioZSqXMDtCDvkW4WmRMp1LBObcW8z9le08E5hOdwNuEaHh4pezJEjW3lvUuKfJEZSXAdsPpi+lIqUm1GkAGHZSQAB9LpBsBwV/g2bPxJ7DRQqOvAApEnjl+h/usls9uVoLiHxfjI8Vpn9HqNRoLf4Z1tds97d3hCNR1QDdOyn6W/s8xNU5uuNZg0bAaW9+UWJ71mKexupGWCI1nWe9eobL2jUoRTry5n4XTMDud+IdxuEZtvYFPEszNgOiWuGh5xqESilwA5P2eRRBXdaWkOEyCCOYuPVWW0tmuY5zXCHN1B9xxCDwuBNR7WDV7g0eJifK6gI9ko1M9NrvzNB8xKgU9Foa0AaAADkEPVdBKHJ8gxI3vuO65+338lzimUzv4/AuKrWNoe1OA9UwKRqJEMcklI4rgiIFCVdK5cQZCsZv5Kuec5c+0AZW9/EjmpdpV+yANTa3qk2cA6APpZ6n9FiPbNRaVljhqeRgGhOvPh4JlatAXPqKrx2LROVAqNsgxuLkqrr1bE/Pke6WtWk8tee5qFrvmyBDqIarkLW0U9Qoaumo4uuhJ7VXkPusBt2nGJrD/yv/7EredCrVXDi0ff9Vk+m2ANLF1CdHnMPYjz91pYODPz/kZ57FEygXODWiSSAANSTuRBarXBYfqcM/EH63k0qPcSP4lTwbYHiVZECbN2XneKLLwR1jhcE93EA2HE35egYXZwpU4Y2SB59w+XN+EA9B9jCnQ6xwALoue/QSeAPm5bXAbJn+Jn7I3fhnvPI6qUjmyloYYuYesBbcWFjBFt53yrKlsuo8Zj2A2+l5F5jd+i0GE2aP8AUIkj6W2tznQ+3mjG7OJfnLiNDlmQIi2sbuG9TRKa9mffsphDXOBdJDZN9RwOm7RLX2OGhxyCAJFhfWeS1dQW0nS3jr4armNkAkQeHDuRdoPcYcbLaWg5S0uNrEXnfCs8NiDTgEzHn/daCthAQRxEKlqbINNpuHSbk2gRr/ldwTakGtxrajcpggjx5jhzQezdr/u1bI500XmJOjHHR3cCbHgYOhVFjZpHMx0t3gGRz7vnBQ4jGiowtItGseBAm/wLmwe023Sno/8AvDA5kCqz6e8b2FVHRboy+m81arcpAhg111doN1h4q06HbXNbCtDzNSmereeJbo7xbHqrh6mr2DbWiKo5V+Lq3jj7DX9PFG1Sqg1MzifAcv8AP2VXqJUqG4l7Cw5cxyjY7cldZIv2MomaVK3RQU7qYpsQGISlDk1c4oiALHB1VwptdlgZifRo8e1/xXKTBCQX/nMj+kWb6Cf9xSIKsK6MLWqyQ4zDpDe8D9SrKjTyNDfNCUGZqk/hpiB3u/t+iKqPWOaMn6IsVi4CpcTiCeZU+PreQufsqppJl3GzfFQHFEjj6ep3lQPKV24cE1wtKJEkFUqB7ZMfIUxCaGWnefZMRAd0YqRiObT6EFXXTLo2MVTlv1i7T38PFZajiTSqNePwnTiNCPJeg4DFtqMBBlrhIPzeruCXop5o7s8UOzqgqCllOcuygRqSYsr3pVg8lXDYYaU6bZ73Pd2nHnlBXp+RjXFxYM/5ovzXmvS987QJ4NZH/CfurllWj0/Y+ymDD08zTBANheT2h6ABXFPDNBZTZMC5Bc7QRbzj1Qux69TqaAa0FvU0pNz+BveBuPorCleo6THZEXB3niO5OAJKuGFR18wAEXEg33Tbf7cEa0IPBUiCXF+YRfXu1JPd6lGU6gcAQQQdCDI81KOk/Q5ckc6LnRYTob0pxdXFPp4puVji8MJblaXgginTcLHshx4kKbBo3ijr0A5padCIUiDp0anXFxd2MsRNtZmOK4gqNpbKhpa1vYixJnwhZF1N0ObNxaZM6+mnqvQcVg29ZmLjJBgXj6YN/VYnaeHAfV7UCdcwEWagaHJi9DNrjD1K7Kj7ZWOG8uMkQBqTf0Xo2Erh9NrwZBEg8RxXitGvV/endRRdiHZGCGzYS4lxIBjhu1XrWwKzjhmZ2ljg1stOrSWtcWnvBMLoPQE0S4+rDCRroOZt/dV9MWRW0X6DifnuhwFQzO5j8aqJIwLq0yABa8nloAO8+yUBOlQlon2TYcWlPJTMsCyQOhP4VC+SRCbRJyhomahDB3AglzvBod4wiWlC0+3Vcd1MZB/U6HPPgMg/5LmcgoWEBcmpV1nUYukzI0NHieJ3lQYionPff0QeIqbuKxjRAMaM3iZUNQR4e6lqvl39Pv8AIQ9RyhjUNaPVNrN3KdjU0sspRwI5mg8/nzVKRdTZLTx9lG4IyAXEMlHdEtsllQ0XfS4yzudw8ffmgcQbc7BCdRcRY6+X907HKhc43o9QczOLahYvpZsymzFCvU1NMAAkXcOzIG8xCvuj21+sZJ+ptnfZw5/qrCtsmhia1NtduYQ9zLkdqBmYYvBb2rEf6avRfcUn4s0ey6JFCiGkACmzdMgAAR4BPYYqzrmbb6YteQfE+Sbg9mN6ptIS0UPpvJ6s3bd0mxGXj2e9SVqQjsXc3lNp+o8Nyueit7FFF7g5jgGtuAWwLXuB5DdYonBYQU2Bg0H+UO50jO0S/cD5GwjkiMI95HbjNO6NO8BSiZfIm0KJdTc0akQqzD7Fmm6lUEtdBkENIcNHNIktcCAQQZCvCEyq1TQNlds7FvY4UK5l8Hq6mgrNGp7qgH1N3/ULSBaIbFYRtZmV06ggizmuF2vYdzgf7yCQg6GNql3VkNzMjMRGV7ZjO29p3t/CbcCe4OSsLp5xJcQReLgb+4fLLJ7doNcwlwP8Q8L8RfkAtPXIPYZv1jcD3cTp58FmOmmNexgpMAzvIYyAZJdALhwiTx3IXpB8sH/ZrhBmxNYfS54ps3y1mpnfcra4V0hx/M4n7fZUuysG3C4ZlJurRHN5uT5yfBXFAZWAcBCXe6OfyBYx81NLAAff9E5jUOypmJJ3n/HoiGLOvuk5FmqVExKdQue4e5/t9lDmtPD2RGHbDRxNz+ngnx2xb0iQpA1JKUn1TABlR4aCTuE+Cjw7C1t9TJPMmT7wkr3c0d8nkL++UealKEIQJUpK5do48/c5C1n6nwClrOsg6rtw+H5fwWQzRSISo6bJKmITmNhCMGPTckmPnepQL9wSgeZRIhsgqtQlRG1kBXdAKJHArzLu4e6lZStPFR0WSY80W4ImziDA440KgeNNHDi39eC2nW52NfTcMwh9N26RcT3HQjgSsHjBuVn0X2vlPVONjdncd7fHUePFWMUtCMkPZ6hszanWsbWpiHCQ5pOh0fSf4jX+ko2pULhmpAEGQ6wzNdva4E66LDjEvw9Q1qQLmujrqf5gBZ7ODwPNXDtotqNFfD1MriNRcH+Sqw6+43LRx5bWyjLGaE0yztNuTqOPdbTmlD2uB/C8xO469x0ss9hOmjM0V29TViASSaLt0tdqPHzV3haoqML3QRAgtuI3xBTk0+BbTjyGU2luVo7QvJOoHLxUVGpUl2YCALRGvnwTW07Zs5Avqd24XTerMZusMGPyweOg4BSRZ1WmQ4PzQIEt18dY0Kie4VP9OxBkOjQ7+cixGhEcAn4hjGRmk68T/YGVR7a6ZUqDiKQ618QQ2Q2b/VU0PISeShtLkJXLgs8ftKjQpOe+oGkcCHPzflA3k6fpFs5ssvr1f3msIMRSZ+RvE9548zwjzra+2q2NqNyvJcXlrqbWlr6faH0NNo75niV6Ls7ZpFFlIOLQ1oDnNNzAuASSbmSTM96RPJ8/4hqjSpf6y7oVM9T+Vnq4/oPcI3GYjLTPKB42QuGphoAbYD/NzvPehcdiZeGDQXdzNgPKT4hIyT7IN+2TGPdJILw9IZYU4ZG9DUiQFKHqrFqhrJCLtHG55C5+w8UYHITC3zO4nKOQ1P8AynyCLGitQ4EyHBML7pCVEalp8B7BE2QkLSuSfAch/eU4FILCAkBQNkiuMpEoXKCTzmpU8h7ofLvKefnNOIgLKZpJDQzuXM3k/Ny7cpQzs38FNHWRhnHxXOTpTXlECDVlXYp0lHPdYlV9Gnmd80UokloU4E7z7bvneue+NUQ5DYh14UchAjxJ9Sh3U7zpv5Roiyz1+Bc5luaYpUQ0abo/tcVWQ762/V9nePun4zZrmkvoODHnVp+h/Mbj3rFjFPouD2WdPmOB7ltNlbYbWbIsR9Td4P3HerUXaKs49r0VeNxIeCys003Hjpbe1yz1PaOIwzpa9zOBa4gHk5pgr0CtSa4QQCDqCAQqfG9GqT2kDMyfyn7GUyM3HkW0n9FZh+n+LeINUuH8wafUtldS/afip6odmGlw+k+XZtqiHdGI+l4H+z9Co2dE4M5mT/QnLqIr0xbxN+1/w6t0oxTmZ+vqEmQQCTaJgC58k3AUH1CC4kTxku8tVY0ejzfxvc7l2Vc4PCsYOy0D389UueeUn4qgo40lt2N2VsVjCXhoa5wAc6BnIG4ncO5X9KALIBj0mM2syizM8wNBxJ3ADeUta2yWr0gzaG0m0aZceTRvc7cEHsWm5wzPPacczvnBZ2hWqYusHOs0HstnQfc962lClAEDRV5z75fSHKPYvsKa2yZXeGi2pgNH8xMN9SpKL5UXWg1g2/YbnNj9Tuy2TyznyTYpCmyxoUg0ADRoA8t6cSm5wAmm9vNWBRwMpXi47vn6p6iqO9UL0ctnErpTQVwEoLCHkrk19TLulcptHUf/2Q=="/>
          <p:cNvSpPr>
            <a:spLocks noChangeAspect="1" noChangeArrowheads="1"/>
          </p:cNvSpPr>
          <p:nvPr/>
        </p:nvSpPr>
        <p:spPr bwMode="auto">
          <a:xfrm>
            <a:off x="155575" y="-876300"/>
            <a:ext cx="2495550" cy="1828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4514" name="AutoShape 2" descr="data:image/jpeg;base64,/9j/4AAQSkZJRgABAQAAAQABAAD/2wCEAAkGBhQQEBQUEhQVFBQVFRUWFRQVFBQWFRQQFRcVFBUVFRcXHCYeFxkjGRUUHy8gJCcpLCwsFR4xNjAqNSYrLCkBCQoKDgwOFA8PFCkYFBgpKSkpKSkpKSkpKSkpKSkpKSkpKSkpKSkpKSkpKSkpKSkpKSkpKSkpKSkpKSkpKSkpKf/AABEIAKQAyAMBIgACEQEDEQH/xAAbAAACAwEBAQAAAAAAAAAAAAAAAQIFBgQDB//EAFAQAAEDAgMEAgkPCAkFAAAAAAEAAgMEEQUSIQYxQWETUQcUIiRxdIGR0hYlMjRDUlNUkpOhsbPB0RU1QkRjgqK0I1VicnOUssLTM0Vkg6T/xAAWAQEBAQAAAAAAAAAAAAAAAAAAAQL/xAAZEQEBAQEBAQAAAAAAAAAAAAAAEQEhQTH/2gAMAwEAAhEDEQA/APtlkrKZCSxGnm4aFACk5qTQopkIQU7KxCsnZCEBZRdKACSbAC5JIA8Jv96oara5rnmKkY6qlGh6M2ijP7Sb2LfALnTcvJmzElSQ+vl6QaEU8RLacf3uMnl05IPSTbulDiGmSSxyl0UMkjc24gOaLFA25gO6OpPgpZvRV/T07WNDWANaBYNaLADkBuXpZVOM96sYje0FWbdVJNr4NEjtg3hS1v8Alnj61ogiyQrO+q837mjrHc+hDfoc66Q2ud8RrPm2/R3a0dkrJNOM2drpNbYfWn9yL/k8CY2ukP8A2+s+TF6a0lk0KzTtqpf6vrPND6ai3aqfX1uq9/HofTWnSaEhWaG1VR/VtV54N3y1I7TVHDDqnyug9NaSyhJKGgkkAAXJJsABxJO5IVmn7R1m8YdJbnPGHb+oA8NVwYlt3UUzQ6ai6NpNhmqWAnXgAwk6anqVhVbRyVRMeHsEltHVUgPa7OvLxldyGnWeB9sL2SbE/ppnuqamx/ppAO45RM3Rjznmk1a79nsX7bpo58uTpATlvfKQ4tIvpf2PUkqzscO9a6a3BhB5EPfceFNVnWlSUilZQRchoQUwikWplU+M7UwUpDXuLpXexhjBfK48mDXz28qrjQVlbrO80kB9xicOne39rLrk5tbffv4oO3FNq4on9FG11RP8DCA4t5yO9jGObiuQYFUVetbJkjO6lgcWttwEsujnnrAsFdYVg8VLHkhYGNHVvcffOO9zuZXag8KPD44WBkTGsY3c1oAAXQGoCAqhgIQgoBCEkDRZCEAiyEFBG2vK30p3XLiWJx08ZfK9rGDi4216h1nkFnzUVdef6MOpKY2Je4d8SsPvG7ohzN3ajQIuLHFtp2QvETGunnO6CIXf/eed0bebreVccWzktUQ+vcHAG7aSMnoG9XSHfM4c9OSt8IwSKlbliZlvq5xJL3u3Xe46uPhVhZB5RQNaA1oDQNAAAAByA3KZTSJRGZ7HFvybT24B9z1vzuzHnc8UI7GzbYZT79Q862+EcOBKENadV2N45FSR9JM7K3M1uguSSeA5AEnk0qxKxPZKwbPAagyO/oWjLFYZC97w0kmxNyC0crcypq42bXAjQ3WP2mrauWq7UpHNjPQdKXk2cW5ujcA6xy6lvC/MbjpcGw3teBkOdzxG3KHPtmIG4aDcBoOQComtIxwngaD6p2hBXYNs/W0l+hgoszvZSPkmdK/m551P1clbiTFPeUXy5lowFIJCs2H4pxZRfLnRmxT3tF8qdaRCQrNg4p1UXnn3qbfynx7S8nbC0KFYigy4j10fmn8nFMNxHro/kz/ir5CCi6PEPf0fzc/ppdHiPwlH81Pu+cV8hBQ9FiPwlH8zPy/aqJhxH4WjHghn/wCVaBCDOupcSPu1KN+6GXyb3leU1HiXximGnCB/n7onVadQmHcnwFItZDYjD21MEVbOXTTSXc0yWIibc2bG3c3wjVbEBZrsaNthVKP7B/1uWmQCEIVQJFNBQZnscfmymtuyvsNdB0j7DXyeZCl2PBbDacdQePNI8IUw1pCs72QG3w6e+6zL+DpGLRrO9kH821PJgOnJ7Sg0FlmT+eh4g7+ZatMFmXD16af/AAH/AMzH+P0orTJoQiBCEIBCLIQNJNJUNFkkXQCEIQCTgmAk770Gd7Hv5tp/A8eaR4WjWc7H1vyfFbdmmt4OmktbktGVAFCLIVAglIlCgznY9BFAwHeJKgeaeQfd9CEdj8EUQB4T1Q/+iUj60INIVQ7dn1uqf8I/WFfqg28IGHVN93RH6wqL0LPSt9d4z10Uw808JWgYbi6z9S/12p+dJU/RLTn8VFaFNCEQJpJFyCSVlHOnnQNNeLKlpLgCCWkBwBBLSRcAjgSCD5V6ZlQ0JXTQATSQgaTkgUFBntgGZaFo6pageaeULRLPbCe1XAfo1NYPNUyrQqYaEIQqApJ3QoM/sOe9XaW74qtP/fIhR2H9quv8Yqft5EIqyxjHoqRgfM7I0nKDle7WxO5oJGgKhtFhhqqWWFrshkYWh1r5Tpw8iruyJ+bajk1p/jao7Svc6ooYg97WTSSh/Rvcwua2JzwCWm9tOCEaOMWFlQVhtitN4rVefPTn7vpWPkhc1mKu7YqL0cloe+JTksxsgLhfXeBrfTrWigxATYjRPBBPatU19jo2S9M57TzBt50GvCaVk0QisFiMTnflSQyTB0Ds0OWaVojtCx92ta6x14HTTdqb75R6Ma6DXfpv4a9aLWIwqN0MmGkSTO7ZY/pg+WSRrj0HTA5XkhlnA+xA8qqcLe908RfM1lUash7bzOnLA5wdG6MHI2EsBs61gLEar6b0Q00Gm7QacNOpHRi97C/XxshWBdDHBLi5Zdsohe9lnOzFhgzOc25+EtY8LACwFlJ7RE2hbLLI2CdjpKiV80gzziGPo2PkLrxtN3HK0tHcefeFmu4dXk6kpIGuFnNBHUQCPMUGd2NnLu2Q1xkgZOW07y4vvFkaXAPOrmh5cAbndvWlUWRgAAAADcALADkpFVCumkE0AkU0FBnNg/ar/G63+ZlWiWd2EPe8u725W7vGZVo1AIKEIEkpIQZ/Ykd6u8Yqvt5EJbD+1n+M1X28iFF1oHsuLHVcWM1zaaCSZzcwiY59ha5yg6A8Cdy71TbZRZsPqwfi8x8BEbnD6QtI74GtezMGi0gDjoO6zAau69LBUeIjLitHbQGCrFvLTu+5XGCuvTwnrijP8DVVYrpidDzjqx/DCfuUGiQQi6Cg8p6psYu9zWjddxDRfquUpa1jWF5cMoBdffdoGYkW36a6Kh2gp++6eSSN0sDY52kBhkEcrujLXuYASbta9oNjb95V/a3RHDpWU8kUMLpw6EBz3xNlY5sZc3UhvIXy5wOCC6m2jEdGap8b2gNDnRnL0jbkNyuF7BwuLjhrxVs14O62nVwK+fy0sowvEA6KQZ6mV7GFrg9zJJY3XDRxN3K1w+Jhr43Ukbo42QytqD0bo2OddnRNOYDM8Ozm9joTqlWNNQ1Re0lzchzPbbM12jXFodduguADbeL2NipwVrJL5HtfbflcHWPO25Y6LC5vyZWRMa5sjp6ssB7lz2Pmc+zf7zSQPDzVjRxtkdL2vTOgJpwwSlhh7vuskYZb9G983DQC6Iv2V8bnFjXsLhe7Q5pcLb7gahe11h6HDyY6KJlNJFNC+N0kpYGNZk/6pz7pOkuRYE3zXO5bgBA0imhAApEpoIVGa2Bdenmv8drv5iRaVZjYD2vN47XfzEm9adQCErIVDQUkEIM9sOO95PGqvzdM9CjsIe95fG6v7d6FMNaVVW1XtGq8Xn+yerVVm0o7zqf8Cb7NyoNm3Xo6c9cEP2bVW43+c8P8FZ9kxd+y3tGl8Xg+yYuHHD644d4av7EfgoNGhCAgMqWVSSKoQCLJqN0DyoDU0KBZU0FCoEIQoBBQgoMxsE0CKpA+PVn0yuP3rTrM7Ctsyrv8eqfpfdaZF0IQovdbXgqhkqixfaMtf2vTNEtSR7HXJCD+nM4exG7ud5XNLjMla8x0ZyxA2kq7XG8gsp+D3aau3C/FelZCzDaKR1OIw5tnXmcbyyEi+dw1dI7UDmRwUV3bOYN2rDkLs7nPfI91rAySuzuyjgLnRCo9htoKmskndNlbHGQwMay1pjq5tyb9yBqCN7+SEzU3GyXDjftaa2/opPPkcu5cOM+15v8ACk/0OVHPsp7RpfF4PsmLh2g0r8OP7WceUwP/AAXdsoe8KXxaD7Ji4dpDasw3xiUeU08p+5TVaNC5ZMTjbI2Nz2iR/sWFwzOtvsF1XRDSSunmVAkQvKqmc1ji1udwBs3MG5ncBc6DwqswTaRs9J2w8dE0Z813Fwa1hNyTlHV1KUXATVIdsaS+swGgIu14zNOgLLju/wB26sqLEY5m5onte29rtN7EbwRwO7QoOmyErpZkEkBLMjMqGglK6q6HaanneY2SDpA5zTG7uXktJBsD7LdfS+ilWOHYsWFZ49UfWFois3sW7Wt36Vs2/rswlWWMY8ynyggvkeQI4mayPJNtBwb1uOgQdVfXxwRukle1jG73ONgPxPJZ808uI6yh0NIRpFq2aoHXL7yM+83njbcvKowapkaaiVrJKgEGCnLu96c7sx+EeLk5vNZSNbLiNBK2Fxp6pt2SsNrsmbo6N28ta4Xs4a2N+Cg95toBG4wUcInMMd3MZIyNrGCwEbTYhz7fo7t2uqhhwiqZY6lz3zZ3O6BmRwjpS1vdhzRo2W+Zpc7XgLLhwzB2zPhqqMClkjPQ1MDmkNLWkCSJzR+kCNHDfoeAWupqFkZeWNDTI7O+wtmeQAXHnYDzJg9WRgXsLXNzzJ4nnohTQqhqh2zxY01I93Rue0gscWkDJnBaHG/C5A06wr0rwraNssbo3gOY9pa4Hi0ixCaKXYXEDNRRXZkDAImm9w9sTQwvGgIGYEW5byvHa6/bOG2Nu+nC+lxenn3K/wAPoGQRMjjGVjGhrRv0HWeJ5rnxjA4qprWytJyOztIc5pa+xFwW6g2JTxWIm2CqRXRy9K6RhkBdPmAnY0B2/MLEjQaDidAtWNnHfG6vj7oz0F4jYSl6pfD2xN9eZSOw1L72T5+b0lIteh2ccf1ur6/+o0f7EHZon9brPnWj6mKI2HpPg3Hwyy+kgbEUg9yPzkvpIV60uz3Rva7tiqflJOV812m99CA0XGu5U+FYHMMInp3MyyvFS1rHEe6F2S5vxuFa+oukPuX8cvD95A2Jo/gG/Kf6SI4a/BJH1OHPDRlgbIJRcdzdkWWw4i7HbuSlFg789U1zD0c9UHh0c3RkR9DG0vu03vmZbLoTvXZ6iqMfq7P4vxTOxdHp3uy43ey0Hn5BOiLNmYG/pTf5mb0lL1PQA3zy+Wpl5/2vCl6iqO3tePzH8VP1H0fxaL5ASLXm7AKY73v/AMzKP96g7Z+k4ud5aqX010DZCj+Kw/NtUvUlSfFofm27kSuE7O0XE9W+ql++RUeF7G0zJXuqJ4pBnc6KMSgNawucWZyXXcQLDq7jitSNkqMfq0HD3JnDdwTGytJf2tD80z8FItZfA8UkZLVx08fSSS1cj2uuOijiysHSSOHC4dZo1K0OEYTHTl73yCWe15pnluYDfa1/6Nlhu6hyVjSYZFBm6KNkebV2RobmI4mw13lY2i2Sq5KgyTuaGPkzyxOe6Vr25iQwsFmkAWAvu367lT6v8PxiSrlDoAG0rSbzOGs5sQBCODASDnO+1h1rqOBNFWKljnMcWFkjRbLL7wv43brYjrVo1gAsPB5E7KsogJpoVBZCEKAQhCoENQhQNJCEAmhCBBNCEAhCEAohCFQwmhCgSEIQCEIQATKEKgCEIQKyEIUH/9k="/>
          <p:cNvSpPr>
            <a:spLocks noChangeAspect="1" noChangeArrowheads="1"/>
          </p:cNvSpPr>
          <p:nvPr/>
        </p:nvSpPr>
        <p:spPr bwMode="auto">
          <a:xfrm>
            <a:off x="155575" y="-746125"/>
            <a:ext cx="1905000" cy="15621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8610" name="Picture 2"/>
          <p:cNvPicPr>
            <a:picLocks noChangeAspect="1" noChangeArrowheads="1"/>
          </p:cNvPicPr>
          <p:nvPr/>
        </p:nvPicPr>
        <p:blipFill>
          <a:blip r:embed="rId2" cstate="print"/>
          <a:srcRect/>
          <a:stretch>
            <a:fillRect/>
          </a:stretch>
        </p:blipFill>
        <p:spPr bwMode="auto">
          <a:xfrm>
            <a:off x="611560" y="1340768"/>
            <a:ext cx="7798200" cy="3168352"/>
          </a:xfrm>
          <a:prstGeom prst="rect">
            <a:avLst/>
          </a:prstGeom>
          <a:noFill/>
          <a:ln w="9525">
            <a:noFill/>
            <a:miter lim="800000"/>
            <a:headEnd/>
            <a:tailEnd/>
          </a:ln>
        </p:spPr>
      </p:pic>
      <p:pic>
        <p:nvPicPr>
          <p:cNvPr id="8" name="Picture 2" descr="https://encrypted-tbn3.gstatic.com/images?q=tbn:ANd9GcSNJEKB283lvTcQpGqdhLAgi_Un6viaDoepHFs32GogIwxXXESENg">
            <a:extLst>
              <a:ext uri="{FF2B5EF4-FFF2-40B4-BE49-F238E27FC236}">
                <a16:creationId xmlns:a16="http://schemas.microsoft.com/office/drawing/2014/main" id="{359CC62A-97E8-5D40-AE36-E1CEF0817F47}"/>
              </a:ext>
            </a:extLst>
          </p:cNvPr>
          <p:cNvPicPr>
            <a:picLocks noChangeAspect="1" noChangeArrowheads="1"/>
          </p:cNvPicPr>
          <p:nvPr/>
        </p:nvPicPr>
        <p:blipFill>
          <a:blip r:embed="rId3" cstate="print"/>
          <a:srcRect/>
          <a:stretch>
            <a:fillRect/>
          </a:stretch>
        </p:blipFill>
        <p:spPr bwMode="auto">
          <a:xfrm>
            <a:off x="5942785" y="4509120"/>
            <a:ext cx="2466975" cy="1847851"/>
          </a:xfrm>
          <a:prstGeom prst="rect">
            <a:avLst/>
          </a:prstGeom>
          <a:noFill/>
        </p:spPr>
      </p:pic>
    </p:spTree>
    <p:extLst>
      <p:ext uri="{BB962C8B-B14F-4D97-AF65-F5344CB8AC3E}">
        <p14:creationId xmlns:p14="http://schemas.microsoft.com/office/powerpoint/2010/main" val="171612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Relación Volumen, Masa y Capacidad </a:t>
            </a:r>
          </a:p>
        </p:txBody>
      </p:sp>
      <p:sp>
        <p:nvSpPr>
          <p:cNvPr id="19462" name="AutoShape 6" descr="data:image/jpeg;base64,/9j/4AAQSkZJRgABAQAAAQABAAD/2wCEAAkGBg8PDxQQEBAUDw8PEBAPDhAQFA8PDw8PFBAVFBQQFBQXHCYeFxkjGRQUHy8gIycpLCwsFR4xNTAqNSYrLCkBCQoKDgwOGg8PGiocHB8uKSksKSksLCwpLCkpLCkqKSwpKSwsKSksLCksKSkqKS8pLCwtLDUsLCkpKSkpLCkqKf/AABEIALcBEwMBIgACEQEDEQH/xAAcAAEAAQUBAQAAAAAAAAAAAAAAAQIDBAUGBwj/xAA+EAABBAAEAwUFBQYFBQAAAAABAAIDEQQSITEFQVEGEyJhcTKBkaGxBxRCUvAjYnKCwdEkM0OS8RWTo8Lh/8QAGgEBAAIDAQAAAAAAAAAAAAAAAAECAwQFBv/EAC0RAAICAQQBAQYGAwAAAAAAAAABAhEDBBIhMVFBBRMyYZGhFCJCgbHRI1Jx/9oADAMBAAIRAxEAPwD2pERSBalQpQBERAFKhEBKKFKgBERAEREAREUgIiIAiIgCIigBEUICVCIpAREQBERAFCIgCIiAKVCKAERFICIiAm0UKUAREQBERASihSoAREQBEWNi+IRxC3uA8uaEpN8IyUtc9iO0wPs6DqreH4l3rq71oPmSlmwtPKrfB0feDqPiFIK57FHILL2EfxC/gsWLHtPsvonmCQosn8PatM6xFzX/AF6SI/tPE07O/urz+1LByGvmlor+Gm+uTfItEO1kV0R8CsWHt7B96bhZWmN0v+RJeaOQnZp5tPqoc4rth6bKle06dFDXXspVjXCKEUgIiIAiIoAtQiICUUKUBCIiAlFClSAiIgClQiAlERAEREBKKFrON8YZhoyXOANc+Q/uhKTk6Rb47xxsDDRAI3PTy9V55xHtBZLnOA3IzHfyC0faPtg6Z/g9kEhpdsDzJ6lc3JjCSTmzG6JvU+7elhnPwdvTabarZ1cnGSSDmoHUDnV8xyWbh8W59eOxuNSQfSlxUGIcTq8ZdXHSgCAaHqa+a63g0YyB1bixeipF2zcnFRRfxkriQAaHInl71iy8UkjG5cPcB8Ss7ERXtotTjYS32hfzVmjGmmbLhXbgE93LGTGdDq1xHpyKwuOY5zJS1p8JAcw6jMw7EefJc9LxJ0ZJYS02B+BzCOlVp66+5ZOL4r94jYSwtdFYzCi1zTXTaj5c1STtEOOx7kb3CY4ujsmj1O1LR9psZq0seC+J2dpBBLXAgtPlqAsTi2MIw7gL21ANac1qOCROnzaeEAN2Htb0PQLHVrkj8TykfQ/BOKd/DHiIzcc0bZB5WNRXrY9y2OG4sCB3gyEnLW+utWvP/s+xb8Pgo43fglmHlTpS/wD911x4lA53dvIDnDMGnXnoR01B+C146hRk4p/U52TEn6HQhwO2qlaluYU5jvUbhbGGYOG/irULfxZd5pzx7S6iKFmMQREQBERASihFIClQiMBERQCURFICIpUAIiIAiIpBbnmDGlx2aLK8N7d9pn4id0bXHIyy+tr/ALBemfaFxn7vhqui79BeAT4hznGtSTZ8zuseSVI6WixX+ZlLpOfwVURs+qsNNmzrfVbLh8QzWfVa3Z2U9qM7CcPcKe/wt/COZ03WVDxt0Ol+C9BzH9laxeN0obDRaed3X1VuujHe7lnUx9qg7kP11Kv/AHwTaCvdsuLZNR09ORWZBinNoix/Xz/XRTuZXavQzsfgncrIs0BtZHIe75LH4fII30+spFOB6E1Xqtphcf3gyu9RsrOJ4OXHNH4hvyFKa9USpJqpGPxfs/O6NxgHftcNAC0SAHqDufRUcH4LPFD4oZG7uf4Tof8AgLJwcskQsciNCevMBbGPtS8eEg66UOaUmqNd4Fdo3nZKcfd7uwZX1z/Cz/6ugxUTDJH4+7kFvDW1b42FuYVvl1HkLC0HZSH/AArPDXePllrfwunfWn8IatnxHhJmkheyQMZAXZw0W5zSY3BrXX4DcYB09lzhovO53WVt9c8lGl0jNwAliD7NgyyPjc1xcSx7i4AitKuq12Wv7R9pZcPA2cHxRyNaSNCWvsV8aV7h73iTEd417W99mieayujMTPZ12Dg7QjmtD29eDw6XnT4CP++wf1V9NlccyV+CNqfZ1PYv7ToMc8YeQ93iD7F6Nl8gfzeS7hfI2cghwJa5pDmuBIc1wNhwPIgr6G+y7tmeJYPLKbxWGyxz7XI2vBNQ60b8wV6WMrNHUYFDmPR2aIisaYREKkEKVCISSiIoIClQpQBEUqQERFACIiAIlJSA8i+2PHkytiGzRmP0A+JK8scNV6H9qmuNF7Ev+Tl5/KCSSeupWvkfJ6DTRrGivDxWQep5bgBbKLQLEwbdK+fRZoacodWlkA+Y/wCVRGxIxsW9YE+JJdZ38tAK20CzsS0lY+LwdWW+JmlP8yLynz3RshGPHLrQFkkDqbsVSrbiT1vT1WK5quRRl2wv3gH3AnXbkoJMqPGkLbYXjLmjLfTz9VzoerjJT+tN1KdFWrOqi4jG8+IVpv1WbFwdkzS+6a2ycu9DW79Fxvfm9VuezmNkfM3DN1ZO4NlGpHdDxSHT90Ee9W3pK2Y5JpcHpPBMI6FkUY8XdxRg3p7MYBd8br6q7DM6XFyjOQyBzY3CmhpuFry0H2swMkbr2o0svCSZiXAi9zYzNde+oO+m40HmqI24eVzpA1rZgzunvyhsrGO1ykkZmjY+IDZcG+W1yarJwExlhbLlFPbmAvxBpJo3VGxR5brkvtCpmAeL1klhYB1IfnIHXRhXXQ4QwQNjaS5sbWsBf4nObyFivpsNlxX2oy5ooIuZdJN5EMa1gH/kKtp4Rll48l43aR5kV2X2RcUOH4tC2/BiRJh5BdDVhew1zOZgH8xXGlb3sUwniOGy7jEROHoHWfku/HsrmVxZ9PIhRZjjBERSCEU0iAKURQAppEQBERAESlNICKU0ppTSAppTSlEB5F9p3DiZWvAupHA10Nn60vN8VhS06XlJ25A/q17r2z4bnzab04fReVcW4Y4G26amxrdrWydnodJK4I0kEZIAHy39D8PmrzozXpf6/XRZkceUCtNilVyVUZ5MwGAiyaujQIu70089fkrMsJO+oG3leq2T4AdlbkjNVyu65X1Qg1kmFsa8tAsaRmS65gjkdCK+hW3yWem/XosebB5hex5bqGhZplU5x36/DTRZRwDlAwJPTX4qSEYz5C42TZoC/QUF1/2e8OzGXEOqgO4jutSafI6jpoAwWdPEd1y0sAYCd/nfovUuAcK7mCKCtWAGatamd4pD5akjm7bRq09Zk2Y68mKcr4NnKJWQPdESZjGTGCMwz0adWhJ200BrQBa5k7YosPFcjH4vFM7yScgYiTI7vC99HTNkaA0bCQCgtk/EZJWQtJc57JJAHWQ1jC0El+4suA1sn3K4zExuNmg5jnMs5SGu2Lc40B20sHyXDhllBXV3z8/kYnFMzp5Wiq0uyQNG+pGw9d15p2/xwfi8m4hhjaOXjcS9wI5eEtXdTOGckaVueVgbnkPrpovJ+I4ozzSTb97I57TRHgumD3Myj3Lpez7k7fov5LpU7NPiRTvmuz+ybhve49r+UNO97tB9CuRxTdRpy/qvVvsP4aQJJSPaeC3+FrK+pK7cezDqHUGz10oiLMcYhFKikApERASpREARSppAQAppSAppAQAlKaUoCEpTSUgIUqUQGo7QYbNHfTQ+i8z41hKzNPLVevYiLMwt6heecdwXXTcemuxWDKjraCf6Thfux2OpGnuVJwtG625HZZOTK4sPLb0V41S14s6s48mCINNladD5LYFvJWy3dWsrRr3Qe5WXwrYvaFbxAB2H6pTZFGqfBZ093VWnQrZhvLkd1bmhFXdAakqxjZHZrhXf4tti2Q/tpBvZH+W2vN1HpTDqvRsLhQ7xkA0fAenWiKAHkNN9Std2Y4QIMOM7SJZ6lkvWhXgYRzyt3vQFzt1sON4psGkbQZBE+Z7i5zQ2NmgLi0HM5ziGtBHXouHq5PNk2xNe/UwXRywzYrFSNDmCFggawvfK5sTXPLctUCXOO13p0V3gQEWFjD/DJIHSSB4LXPnkJkk8J11cXab0ti2U5+7IzPEbZHNApzGuJADj7N2D02Oit4l+YZRYJ1c0hwND93Sx53Wm6583Jra1468JcFkl2aDtJiO6wj8ntPHcsy0MpfYdVaNpuY0NdBZXEQ4PTbkuy4+cz2xjUMFnW6LhoOg0o6V7S1jcLS9BocezEn55JNLh+zhmlaDsSL61+vqvb+xXC2ww00UAGtFabD/hcT2a4aXPul6pw/Dd3G1vlZ9V0oI0dXPii8iqpRSyHOKUpTSICEUogFKQlKQEAAU0ilAKUoiAKVCIApUIgJRQiAh7wASdABZPkuMx87J2d4z2H2QOYcDRC3Xa/Gd1hH60ZC2MfzHX5ArzuXjDsPCSBmYTdflPULl6nWLHnjifTX39Dq6HA5Rc0azjMYZJe4O3I7oW6XyWpxvFnTSAn2QdB0W1a7RSnzwduUairKXDT9fNUlv0Vxygn5LIURjlqtuYspzFbMfuSw0YpiV/gnD/ALxims3jiDZptLsZvBH/ADOBvlTXXuqJ5MjSdT5AW5xvRoHMk0APNdl2c7Puw8GU0ZpnGWcjVoeRQZ5hrQG8ronmsGoze7h82a2Z0qM7DyZXF7gaOmceIX5ka++sqok4XFLKJi8uB7slgyGN5iLjGSaugXE1dWAthORDEXv0bGwudWujRZrzWm4P3srpHvc5jmuyPjDY291Jo8BrheYBjwDms2DsuGnLmadVwa/HCMrhmHkjEkkoaZZZDI7I4upgFMbbqoNaPqeatYyVtOe72WjMRWum2h9wBPuCyJ3vb4SQb1sDK6vMHQevloFpeMYguIiH8b9/5R189ddtllwQebJz6/wXS9Eaktc9xc7dxzO9/JXWYbMR5rLhw3JbrgfBjI8GvRekS9EJNRVs3PZXg+VtkdCfdsF1VK3hsOI2ho2CurYSo4mWe+VkKKVShSYyhKVRCikBTSlEQFQRFKAKURAApUIgCIpQEIpRAQiWtRxXjoYC2KnSVvu1v9ysObNDDHdN0XhCU3UTnPtD4iHPjgabyXI/ycRTR8L+IXE42nER3VMJePIiw71sfNb/ABOHJzSPtxFyOO7nHf33S080Lns7zKyOWUVGM2YiPMDRd6dNBa8Zn1Pv8zyPj0/r7HpdPBYoKCOPLSDv5iufQrfcNkzs8xurHGsGAc7W6NcWPPOxW3xVzgUJcSQPCN12dNl3pM3W7iZZCgaH5HRZUsax3MK37MNC1SUAVpzJJpGYeL/NlNAkEiJg9qV3kB8TQ5qG0uWRJ0jadl+Hd/P35H7HDOqO9pMRW/owH/cR+Vdzh283A3yN8uoIKxOGcKjhjZDH4Y425W9Sdy4nYuJJJPmVlTz90Mz3NyChmJDdSaA10JJpcLUZnknx+xzpy3MsScSjdKcOR3l+Bw8BBthcQRe1aWQBZq1fiw0cbcrGiMauygVqTZPmb5qzg8JFG5zmAgu3BLjlBe55AB2Bc4lXJZ7NcgfisMnF8R6KJMwMXJ3bTI/XKL0oG9gB5nQX5rnsNG6Rxed3Ek+/kFn8VxBmk7tnsMOv7z9vgNvit1wTgRNaLu6LBsjb7ZlclCNsxuH8JLiAB6rtOHcPbE2q1rX+yrweBbGNBr1WSurGNHJzZ3PhdEIilXNYhERARShVKKQFKKpQgJRWRjI/zBSMSz8wVN8fJba/BeRWvvLOv1UHGRj8Xwso8kF20Nr8F9FiniDOVn0B/qrZ4l0YT60FhlqsMe5IlY5eDNRax3E38g0euv8AVWZJ5nC8xA/d0+mq1p+0sUerf7GRYJevBtpJmtFucG+pAWBiOOMb7Azn/aFqnAk0Q83+IigPUuNqZIDktoGbS7sjfUCtdrpaGb2nlfEFt+5sR08F8XIxeNkk3NN6DRu/Na/GPEep1cQ7KNaJDby31JoK83DknM4uJzE2SY2BpsZcpOwvoLoK/PC5zDRc01uzLnsbgXouTknKUrm7NuNRVLg00LXuP7Q6uAIYQGODeuUGwLI313WrxmFMcpNh75gIoGEU2JjRbj5jmeZ0C6GKAgaNEbT7RdbpXep6+8qr7o+UBrWWevIH1WCWNyn+Rd+hsRyUuTn4eEfecQyEtsOcO8I0BaNXOPTQLosf2KZCz/Cspo1LLJJ953W74LwRuHBcfFK4eJ3ID8o8ltCV6b2doXhxf5Pif2NHPrpPJ+R8L7nmM+CJOVzCw+YWLJwtw5WF6lNAx/tNDvUAqyOHQj/Tat54TJH2hS5R5NisLkaXHQDfQk+4Ld9l+z7oGOmlaW4icCwf9GIati6XzPmfILuJuA4d7muLKMZzNA0bm5OI51yV4cPrnfqtLU4MsltiuBPXRmaEZmDXUb3sR6rHOHa+YSl2cNHgY7URu/O3zPUgnoQtzj+C960sqgaPUGjYsdLA05rCZwMxMDdTVku2OZzi5x02Fk6LjT0+XGrad/8ACI5YSLU5B9eXl7+S1uOmcxuVur36N6gc3LZRYV7nhu5JrXkOpW3w3BYmOzkZ38idgOgCz6HSvLK30i08scfZpuz/AGaoBzxlHIcyurija0UBQVKqBXpoxUTm5cssjtlalUAqbVzAVIqbU2gJRFFoCVBREAREQFhsbRsAPQAKq1VSUsShXReyLRVUlK20iynKOgQNb0CrypSj3a8CyjI3oFORvQKqlIT3cfCIstdy38oU9w3oFcRR7mD/AEr6E7mWBhGflH0T7pH+UfNX0VfcY/8AVfRDe/JYbhIx+BvwCvAV5eiIskYRj8KoNt9gqkqpQrEFKKqkpCSAVIclJSgC0JSkpAUZBdgAFFVSUiSXQspUpSUpBKBKRCCVKgBSpAREQglFCWgJRUogIS0RATaWiISTam0RCBaWiIBaIiAJaIgIRQiAIiISEtEQBERQAiIgChEQBERSApUIgJtERAERFIFooRQAiIhB/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1" name="AutoShape 5" descr="data:image/jpeg;base64,/9j/4AAQSkZJRgABAQAAAQABAAD/2wCEAAkGBhIQERUSERIUFBUWFhgYFxQVFBQYFRYWGBgYFBcVFRgYGyYeGBkkGRIUHy8gIycqLCwvFh8xNTAqNScrLCkBCQoKDgwOGg8PGS0kHyE0LywxLy8sLCkqKjIsLCksKiwpLC0sLDAvMS8sKTQsLzUsLDItLCwtLCwwKSwpLDAsLP/AABEIANMA7wMBIgACEQEDEQH/xAAcAAEAAQUBAQAAAAAAAAAAAAAABAECAwUGBwj/xABCEAACAQIEAwYEAgcHAwUBAAABAgMAEQQSITEFQVEGEyJhcYEHMkKRUnIjYoKhscHRFDNTkpPh8BVjohZDg7LSCP/EABsBAQACAwEBAAAAAAAAAAAAAAAEBQIDBgEH/8QAMhEAAgECAgYKAgMBAQEAAAAAAAECAxEEIQUSMUFRcSIyYYGRobHR4fATFDNiwQZSI//aAAwDAQACEQMRAD8A9xpSlAKUpQClKUApUbH8QjgQySuqKLDMxsLk5VA6kkgADUk1i4dxmHEBjE4bIcrqQyujb5ZEYBkNtbMBQE6la3BdoYJmCRyKxILL8wDqLBmiYi0igsoJQkAm1bIGgFKUoBSlKAUpSgFKUoBSlKAVS9VrQdueLT4TAzYnDKjSRAPlcEqUBGcaEH5bm/lQG/pXhfDv/wClG2xGBB/WimI/8WU//auhwfx7wmIZY445kdiAoaPPcnkBGTQHqdKgcP4ssths1tR/Q1OBoCtKUoBSlKAUpSgFKUoBSlKA4z4mdmsRjIsO2G8TYfEJOYSwUShPpDHQN0uQNTXD8VnxJxfHsTArKgwccbKStxL3ceYZkYrnRBNexNrivYOIYEzDL3skY1v3ZVSb/rFSy+qkGsXD+BQQQ9xFGqxnNdTds2b5y5a5ctc3JJJoDyZppEPZYxDxFSp/IyYdZOf+GXPtXV9u+1OLwmP4bBA6BMXIUdXQMBlaMXBBDbSnS/0jbWug4b2Mw8DwsM7/ANnVkw6uQRAjhQwSwBOiAXcsQNL1i7QdiIsbicNiZJZlfCtmiVDEEzFlYls0bMb5FG/LSxuaA8+xHxP4gmEx8maAvgMWIi3ctaZGl7sDL3lo7ZWJNzcEDQjMfWuF43v4Y5QLd4iva97Z1DWv5XrjpPhBhmixUJxGKy4yVZZvFh7l1ZpPD+g8IzNe3kPO/Y8MwAghjhVmYRoqBmy5iFAUXygC9gNgKAlUpSgFKoTUHinHsPhQDiJo4r7B2AZvyru3sDQE+l64LjnxewsHyIzecxEC/wCVx3p9ozXHcU+KuOmF4gYkOzKqwIb9JsVdn/ZjU0B7RisZHEpeR1RRuzsFUepOlcvxP4m4KJSyM0wBtmjAEX+tIVi+zGvKF4Vj8YwdyxN9HysxHpPjCWX/AOJLdBW1wnw3BYPiHDN+Jrzyf6k3g+0VAbDH/GaaW4wsa2G5iR8QV/NI3dwp63cetcvisXj+I3DlpAbggu2Itfyj7vCr7m49q9Bg7H4eOxkRTYeFsS+awH4EfReXyqN6lHimHSw8cnkoyKPLxa/YVHq4mlS68kiNWxdGh/JJL18D5qbgc39pOFWNmlDmMIACxYG1tNP5V7j2D+G68Pj72bL37DxSMQFjB3WO+p8yNT5DfLAqRYiXEwoscspGZwLsAAFspa+W4UE23JN+VpMeMzSZ57yfmJOvU2+nfQVVz0zSvq013vJe5SVP+go62rSV+15L/Wb2OWMuESTO5IAyKxA1FyW6DqK3mB4sUPdz3Uj6jz9f61yf9peJ8r2jQg27nRSbXW7L4iNjvfX2qwcTljsrqDGdVUCy5b6mMjb3vvqKyhpNRv8Al47ls+O3yM6emYw/mW+2S2c1tt2+R6OrA86urlOF8dA2bMn4T867cvLTy6Gumw+JWQZlNx/zereE4zWtF3RfU6kKkVKDunwMtKUrMzFKUoBSlKAUpSgFKVS9AVpWKfEpGpZ2VVG7MQFHqToK5nifxJwUIJVzNbnEAY/eZysQ/wA9AdXS9eRY/wCM8kt1wkQ03KI2IYebN+jhT1zuK5nEcY4jxC4Ls4O65jOB+xCI8KPRyfegPZ+Ids8HAxRp1ZxvHEDLIPVIwxX3tXG8X+NUat3eHjBbYZ2zvfyhgzn2ZkNcnhfh9NKAJ38P4He6D0w+HyRr/naul4V2DgXwANJ1QWijPqkQUH9vNQHNcS7d8SxTZAzx3+i5hOvWDD58T93HoKw4PsfjJSWZnjzG5sVw+b8xXPPJ+2VJ616ImFhwy5bxRD8EYBPrlj0+596xTcbiW4SMvpo7tl165F3t6667VErY2hR68l6vyINfSOGw/wDJNX8X4I57hHw4ijN7+L/splNyf8Ri83Pk4rosLwPD4ZrkRwsd3bxSnTTMSTIfc9ai/wDqCUkAsVTmkdkvyNiBe/rUKbD2uynMt7ZrWIP6w5X1t1tVXV0ynG9GN+fsU1bT6cb4eF+frb5yNxNxiFD4FMp6t4E+2rH91QsR2glb5SIx0jFjboTua11Kpa2ksRV2ysuzL5OdxGl8VXyc7Lgsvkq7ljdiSepJJ/fVtVpVc23myqbbzYqlVpQ8JkUpI8AubWdDqHCg2a29wOmotceVYkDWEQLixLRta6nYlOpsNwL9Qaho5BBBIINwRuD1qTHi1JvKpYnXOrZXB67Wbr1J51Op1k+s8/vP0syzpYiMrKbs/vPvVmn2FO7K+OJiQN7fMuo0YcxqNbWNb3g3FGJzLZGJ0QHSSw1sOWt/4A30rVLPGfEJJEkubPlG36+U3JJOreWoNYzKYlbxAs4K+EghUuCdtBm5DkL7X0nYeu8NLWg+jvW1fD+3LHCYl4SWvB9Hek018P7ex6HgeJLJp8r81O/tfcVNriMKrxxRhz49GUi3gS3hW4F73ubHbSus4c7NGrPqSL7W05X87WrqqU9eCk1a+47ajUdSnGbVrrYS6UpethtFK03FO1uEwzFJJgZBvFGGklGlxdIwWGnMgVxfFvjVEhyQRgsdB3j5nJ8ooM7ezFPagPTagcT45h8MLzzRxA7Z3Ck/lB1b2vXivEviBxLEtkDPHfZL9wf9GHPiT/nFR8J2SxkpLMzpm3IK4a/5mHeYiQfny0B6Pxr4u4TDjwqzdGktAh9O8/SN+zGa43inxZxswvCpiQ7MqrEpv0nxXzfsxA1m4Z8OoYvEzAH/ALSBDfneVy8t/MMtdNw/s1FGc0cKq3OVhdzpzlkJY7daHlzzr/p+PxrB3LN0bKzkek2MNl9YkI6CtphPhtmYPiHDN1YtiJP8836Me0XvXcy4uCM+OTP1EYzaEaWc2WoOI4/yijVf1n8bf/n93X2gVtIYejtln2ZlbiNK4Wh1p3fBZsx4PsbCAD3Rly/VMS6rbXQN+jT1UCtm8kMdg8qjoqAvbl9PhHPnWhxPEZZPnkYj8N7KOYGUaaVGtVRW049lKPj7FFiP+keyjDvfsvc3bdoEUju4g2mplNxf8oNtupP7qg4vi8smjPZfwr4V67Lvr1qHSqitj8RWylJ28Chr6TxNfKc3bgsl5FLVWlKhXK+4q6KUqbqf5g+RB3FW0r2MnF3R7GTi7okw4bvjaMeO/wDdjmNyV1/8ft0FX4ZIpytlBJtYyRg36Hxae9MNOUjYoSrEqpINjk1OltRcga+g51b34cHvPmOofn55gB4gfv61N1aUorW6z7bL0efkWGrRlFOXWee2y39jz8ikmAkW5KGwNiQMw+63FR6kSRyQPoSptcMp0IOoII3B0qolR/nGU8nUADl8yiwI8x1O9apU431Vk+33NMqUG9VXi+D98iPSrpIypsd9NiCNRcEEeVvvVtR2nF2ZFlFxdmKUpWJiKmcIwQlk1+VQWb0HL3Nh71DrocBCI4VH1PZ29NQo/ff3qz0bhvz1knsWbLjRGE/ZxCUtizfsTIIzNKAfqNzbkNz+6/7q69VtWi7O4W+aQ/lH8T/Kt9XcH0cVB4yXERKEgixNunOpGGxKyKHRgysLhgbgjqDV00eZSp5gj76UB5J2n7ItjZg5e6FQGWR5il1Jse7QqGNral+W1ZuH9h8PELHMw5qtooz5ZIguYfnLV0qqEezi9jYi9ttDrUHiHFpomsoSIG+VkFyUJI+Zrnl5HTlUXE4qOGhrzTt2EPGYyGEhrzTt2Ik4ThKwp4I44U9EjU/wv61bLj8Oi3zmRvwoCBz3Zh6cq0E0zOSzEknmfOrK5+tpuo8qcbHLYj/o6ksqUUuebNvJ2jb/ANuONPOxduWxbbbpWsxGKeQ3d2Y/rEn+NY6Wqpq4qvX68m/vAoq+NxGIf/0m32bvAUqaOEMBeVliHLOdTryVbt+6rkngjGiGVuTMSqDoQoNzr1rxYeS67UefttPFhZrOo1Fdu3w2+RApUmwmbwhVc/SNFY3+nkp12OlRa1Thq5rNcTTUp6uazXErSlK1GkUpSgFKUoDJh58p1FwRZhpqPLoQbEHyqsmGIGYeJfxDUDybofI1iq+Ccobi21iCLgjmGHMVuhJNastnoSITi1qz2eaLocSVBXdTup2v1HRrX186rNENWjuV891vyb+F9jb2q4vE24ZDpfLZl8zY2I5czV8USA3WbLb9Rw1iNdBcdRvz9a3qOstVtNc8142JChrLVbTXG9mvGxZEoaJ7nVLFR5E5WH3KkDzNRq2rSxNGUisrm2YsuXOB9KWJyXIuVOhPTatWRbescRTUdWzv297/AMMcVTUVGzvltWza/RClKpUUhE7g+DEkni+RRmfzHIe5sPet27F2vzJ2H7gP3D2rDhcN3UQU/M1nb3HhXpoCTcdfKtrwLC55M3Jdffl/M12+jMN+Cir7Xmz6NofB/rYday6Us3/iOgwkHdoq9Bv161mqgqtWZcGKE6CslROGKREgLZjbVr3Bb6reV71MrCn1VyDPI+3naLEQY1mCd3DGPFdSd2t3s6C+bDvdbSx6o2jC5Kts+F8XixaEW1AGaMkFkzC6ujC4ZTuHW4a3qB2/HOAxYtAslwy3KSLbPGSLEqSCCCNCpBVgSGBBtXjXG+y+I4ZMDCptdmRIhofqd8GGJ5C74Rib2upI1T2UVNaslkYThGcXGSumdHjsCYjvdTs23K5BFzY/050i4bIwzZSF/E1lXru1qu7MdrUxKqCUzMLgAXimC7smbUEX1Q+JL9LMc/GcO5PeFi6k28Ruy+R8vMaHXnXL4zRkaF6kU2uC3c2cbpDQ8MNetFNx4Ld355dxjaGCMAlzKfwoCi+7ML29KrJxhrWjVItLXRbMQNsz7k6b6bmoFKqHiJLKHR5e+0oni5LKmtVdm3xefmGYk3JuTzO9KAX0q+SBltmVlvtmBF/S9aLSl0iK4yl0iypcGSU2kbI3+JYsCeQccvzfcVEpWVOeq81dcDOnU1HmrrgyVLw+3yyI36uqvtf5Xsf61HlhZTZgR6i1/TrvWZJgwyyE6Cyta+XXY8ytr+mlulXti5Y/0bG6j6W8SEWsCL8rbWqTKNJrWV0vG3MlThQktZXSfDO3NbfMiUqS3dva36Nr67mPUnUbsu+2o9KwzQMjFWFiP+XB2I8xUedJpXWa4kadFxWsndcV/vAspSlajQKUpXgFKUoClSRiAwyyC/R/qX1/ELcjty6GPStkJuJtp1HDYZsRhWS17EH5XU3Vrb2P8qkcIwHesS3yIMzel7WB0sT/ACqLDOV6EHcMLg7j1G+41roYIBFGEUEFrM997/SvsDbYVa6PwscRVTWxZtF1orBQxVdSXVjm0/IukcsSTufb7V03BcLkjBtq2p/kPt/GtBw7Dd5Iq8tz6DcfwrrgtdkfQCtKUoDFCdBWWsOFiKqFZs5A1awFz1sNB7VmrGC1YpAVF4jw6PERmKVA6NuDflqCCNVYEAhhqCLipVKyB4v2z7Cy4R2niIIZgS7HIsjX8Pfstu4xFz4cStlYmz5SSXz9me2Of9FOSrhu7JkUKwc+HusSlrJJ0Nsj8rHwj16WEMCrAEEEEEAgg6EEHcWry3tv8OMn6fDXsqkAhTI0Sf4UianEYWwtk1eP6cyjIPGrhq+TJmN4P9UQJ6oASy+Y6i/uPPU1gi4eqn9O4jFr5R4pD7DbTr9q5/s72uaBhDibjKoYHNnKJusscgv3+G6OCWQfNcDMOrxXDRNZ4ct21KgjK19QyHbW+3PcdK5/G6MjG9WlG/8AXd97zldIaIjC9ahC/wDXd3LfyuRv+qBBlgQJ+uTml30s2gXTTQc6jLjG1DXcNvc3N/xAnY6D151gqtc9LEVG83s3bvA5WeLqtrPZu2LwMs+Hy6qwdfxAEezD6T6+1YqvhmK3tsdGHJh0NqyyYa650uVvqN2T83UeY97HSvHBTWtDw9jyUFUWtTXNe3YR6zQz6ZG1W9/NTsSNPuOdqw0rXGbg7o0xqODui+aHLY7qb5W6gabcvQ1VMQdm8Q2sTt+X8J/4aQzZbiwIO4Ox8/I+dJYLDMpzLtfobXsw5HfyNtDW3+0PD7uNy/8AdPvX3ais0FtQcynYjl5MPpOh33tWKr4Zyt+YOjLyYXvY/bfcUlQDUfKdR/Q+Y2rGUYyWtHvRjOMZLWj3rhy7CylKVoI4pSlAKUpXqR6kTuDYXPJmPyp4muLg2IsvTUn+Nbl3LEk7nf8A4asgwwijVPqNmc88xGi7XFgdurGrkQkgDcmw9TpXcaNw369FX2vNn0jRGD/Vw6T2yzft3G97O4ays55mw9Bv+/8AhW6rFhoAiBRyFv8Af71lqyLYUpSgFKxYfEpIoeNldWF1ZSGUjqCNCKy0ApSlAKoRVaUBwXbX4drOO9w6kMGL5EIVxIdTNhmOkcpOpU+CT6sreMcDwbjs2BkEUozIzELlGRZGB8QiVrdxiAT48O1rk3W1xn97rlu1/YePHI5CoJGADB793MF+VZcuoYfTKviS+lxdSBoJQmLQSwlSSNxpnN9c99nGoN9bix131ckZUlWBBG4O4rmxNiOFzNnLZAQrmXcX0RMXlBGtrJikuGtZtiqdthMRDjUJXwyDKDm+aM2+WQC9wRazAkEWIJG9FpDRaq3qUutw4/JzWldCqterR629cfk1lXRyFTcb/uPkRzHlSWJlNmBB6Gra5TpQfBo4jpU5cGiQ0IcZoxqB4k6W1zL1Xy3Gu4qPRWsbjcVIAWQaaP0+l/T8LabbHlY6VtyqbNvqb7Ktsyl68u36uBHq6KUqdPcciOhB0NWVWtSbi7o0KTi7ozyQArnTa5ul7snS99xvr5a1XBR5yY+tyu+jAEgAfrWy+4rAjlTcGxHOpeFW7K0WjrYlddbHdQNTpa6gdbVKpas5qy5rjy+8iZR1alRNLmuPG33kQqrWfHwhJXUbBiB6X0rBUWcdWTjwIdSDhNxe4UpSsDAVsOCYTM+cjwxjMehb6VPqf4GtfXTQwGGJYufzPb8R1Ubcltt1NW2i8N+atd7I5+xd6Fwf7GIUpdWOb/xFXckkk3J1JrZ8AwmZy52Xb8x/oL/etVXWcKw3dxKOZ1Pqf9rD2rtT6ITBSlKAUpSgKWqtROI8Vhw6Z5pEjW4ALEC5OyjqfIa1il49CkayOzKHJVFaOUSOwzeFIiveMbIxAC6gXGmtAbClR8FxCOZc8Th1uVuOTKcrKRuGBBBB1BFZ70BWlUvVaAUNKUBp+0XZuLGJZvC4BCSBQSob5lZSLSRtazRtcN6gEeOcU4HieFTXQMFUEhUu5SMG7vh8xvPhubwMc8d7g2/SH3uoXFeEx4lO7lFxcMpBKsjD5XRhqjjkw1FAeccI41Dj0UMbOFLKEN1INh3kRNs8d7XGhU6MAax4nCNGbMN9iL5SOoP/AC1antV2JnwMveQ6hnBGW0aSvsChAy4bGW00Hdy7WBPdtsOzva5MUncz/MWyglct5BurIf7nECxGU3B1ykgkCqx2jYYjpRyl68yk0lomni1rxynx48ytL1Kx3DzEb7oScrbXtyI5HUfyqLXHVKc6UnGSs0cDVpTozcJqzRnV1cWY2YXs/Xyfn5A1gZSNDSs6ThhlcX0AVuaa+WrDlY+3Q5pqpk9vHjz+8zYpKtlLbx48/fxMFAavmiKMVO6kg+oNjVlaWnF2NDTg7b0SVAk00EmltgH02PRtN+d+tRiLb1SpuLXwKX1kbxA6X7uwsXtuTy56G+4qR/LFy3rz+fUkW/NBye1b+Pz6kOlKVGRFRseB4e794RpHZuXzfSDz31/Zrak31NVSDuY1hvcjxPp9Z0t7Cw+9W13WjsN+vRS3vNn0rRWD/Vw6i+s83z+CXwrDd5Ko5DU+g/3sK6wCtT2fwmVS5+rb0FberAtBSlKAUpSgPJMTxqd+J8UxIEZbhsC9xHMrlQmVpJmTKwyu4QgProQLWq1u0zcQ4nwLEBCkUseJcKTe0oSSOQeYGRbG2oN+dd9xPsZBPLJL442miMM/dsAJ4iLZJAVOtiQHWzAaZrVmn7KwNHAiKYv7NrA0dg0RylPDmDAjKSCGBB53oDkfhTJIcVxhT/dDiMpQ/rl5O8H2WL71zU3xG4lHh+JTCaJv7Di0iUPApLoZWiysUKgbAkgX6Za9c4RwaLCoyxLbPI8rsdWeSQ5ndjzJJ9BoAAK5R/hFhWixUJnxRXFyrLN4oLs6sz6Wh8ILNew6DbW4Efg/bfEvxePCS920WIwaYlAqZWhJBbIWLHvBZSCSBc2sBsfQ65TBfDyGLGQ4wTTtJDCsChjDk7tUKWYCIEnUm4I1PIaV1dAKUpQClKUBhxOESVGjkVXRgQysAVYHcEHQivKe3Pw9aEtiIWuuWxd8z2QbRYwDxSwiwyzf3kdhfMBmT1yqWoDxXs92vykwYwEZQM3eEM0YI0MjDSSIg3XEL1GbkzbrH8P7vxLcqef4T0Nt9La871L7a/DgOve4UMpS7KkYHeQk6s2GB0ZTc5sOfC1yVysTm47gHaSTCMIJlDIwbKqAlHUGzHDBhcgG4bDNZkI8I0yCDjMFDExs8nuZW6Q0dTxkLPKW5m6rYYcrhxnOsuuVCPkBGjt1Nj8p61nRIshxMBDjwsgBBQE38Y/EoIGnLncVqpZSxLMSSTck1ydWjLBy6fW3cF2nD1sPLAS6a6e7gu3nw4cy0mlKyYaDO2W4XcktsABck+1QYpzlbiVsYynKy2sy4OJdZHBKKQLD6mN7KDfTa/oKxYjENIxdtybnp6DoPKsmLxAaypcIo0vuSdWJtzJ/kOVR621JJL8cdi29r+7DfVmor8UNi29r9lu8d4rZcDwoZjI17R2IHIvuoOu2l/QGtaB0+1dLHh+6QR328Tb/ADnfTyAA9jU/RWF/NW1nsjn7FnoTBfsYjWkujHN89yKsbm9XQRF2Cjcm3+9WVt+z2Fuxc/ToPU/7fxrtD6Eb6KMKABsBYe1X0pQClKUApSlAKUpQClKUApSlAKUpQClKUApSlAUIrj+2nYCPGIzRoudiGdCSqysosrhhrFOBoJQDpowddB2NUIoDwPCcSxHDZiHLFS+UtJZLyHUJiRqIcTbaUExyjUk/OOtVI8Shlw981yHiIsysBdly7qw/DzGouCK7LtN2Tixqm9lkylQ5UMrIdTFMm0kZIvlJBB1UqQDXkGLwOJ4TMSMyqi3IN5GijB010OJwYJFnFpIbgG31xsThaeIhqzXwRMXg6WLhqVF371yN/WwxDCJO6U3ZrGQ/httGD5HU/asOG7SYWSKTEuRHLHGXN2BU3FllU7OunhYbmwIVgRWp4RxhcXEJkv4ib3+YEE3v58/euUxGDqYOLvnfK/Z7s4jFYCpo+Lbzvlfgvd+nMm1Sq0Ck6AEnkBufIVU2uUdrs2vAcHcmY/LHtcfM/wBIAI1tuemlbAmi4YRKsY1y6sernc/wA8hSu8wGG/XoqO95s+maLwf6uHUXteb5/chXXcNwndRhee5t1/5p7VoOC4bPKDyXxH+X79fY11AqcWRWlKUApSlAKUpQClKUApSlAKUpQClKUApSlAKUpQClKUArXcc4TFiI7S+HLdlkDBXiYAjOj/ToSDfQgkEEEitjWDHYGOeNopVDo4synZgdwfKgPkbtfxKNp3iw7AwK5IyDLG7agyxxn+6DWF0By3FwALBei+EfEVaV8I7Ze8BeMnbvFGqnyK63/Vr1fjHwE4XPcxrLhz/2pCVv+WTNp5C1clL8AMVhZUnwOMjdo2DqsqtGdNbZlzA322G9a6tKFWDhNZM01qEK8HTqK6ZupoGQ5WFj/XYjqPOthwPDXZpCNEGlwCC50Ua721b9kda2eN4fpkmXKbXBFiVJ/W+pfL1q7KqIsaaqouTa2ZyPE2uo2At5VQ0NEOniNZ5xWaOaw2gnRxam3eCzXsWGlKyYaAyOFHM/bqa6I6s6DgGGyx5ub6+2w/r71tKtjjCgAbDQCrqAUpSgFKUoBSlKAUpSgFKUoBSlKAUpSgFKUoBSlKAUpSgFKUoBVLVWlAR8Zg1lXKw9CNweormcbw54jYgkciBuPbY+VddVLUBxawsdAp+xrdcBwDKWd1IOwBFjyJOvsPvW6tVaAUpSgFKUoBSlKAUpSgFKUoBSlKAUpSgFKUoBSlKAUpSgFKUoBSlKAUpSgFKUoBSlKAUpSgFKUoBSlKAUpSgP/9k="/>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7350" name="AutoShape 6" descr="data:image/jpeg;base64,/9j/4AAQSkZJRgABAQAAAQABAAD/2wCEAAkGBhQSERUUExQVFRUVFRcXFhgXFBQUFxgXGhcXFRgUFRUXHCYeFxojGhUXHy8gIycpLCwsGB4xNTAqNSYrLSkBCQoKDgwOGg8PGiwkHyQsLCwsLSwsLCwsLCwsLCwsLCwpLCwsLCwsLCwsLCwsLCwsLCwsLCwsKSksLCwsLCwsKf/AABEIAMABBgMBIgACEQEDEQH/xAAbAAABBQEBAAAAAAAAAAAAAAAEAQIDBQYAB//EAD8QAAEDAgMECQIDBwQBBQAAAAEAAhEDIQQSMQVBUXEGEyJhgZGhsfAywUJS0QcUI2Jy4fEzgpKyY0NTc6LC/8QAGQEAAgMBAAAAAAAAAAAAAAAAAgMBBAUA/8QAJhEAAgICAQQCAgMBAAAAAAAAAAECEQMhMQQSIkFRYTLxQnGBkf/aAAwDAQACEQMRAD8A9H1PcFxKTQJWmFnlo4iyDxMmwMQZ8dwRLn2n5wQ+EokOcSd5junelz3pBR+QkCBBuI171FjKwpsJcYAupHPhVWKBrVGiOywyeBP4W997+CicqVLkmKt7C8E45Q9wguuRwnQeSmZ6m55KGo42A03/ADmpqNTW3j9lEfgl/JQ9K+jmdpq0x2gO23j/ADDv4rA1WQV7E2ruvJ0+bljemfRrJ/Fpjsn6wPwu4jg0+h5oMmP+USz0+b+Ev8MhTctF0cxOV4CzOhRmDxOVwPApHGy7JWqPXsEcze8IrRZnY+1LAyrnEbXpsZnqODACASZNzJGgPA+S08U1JfZi5YOLDmhYjpjjw6rlGjGx46n7DwRuO/aNhqYMdY+ODQ0ebiPZYzH43O4umZvPO/3SuqbUUvksdHC5OXwA1TdE4VlwhDqj9ni6oM0mbrorhoBceED7laoCFldm4IVaPVOMB7SPMWPhYovoftJxa7DVv9WjYTqWgwOcWHIha3TLwMTqNybL1xTSAUpEG6SU1iUILBIyqCYG5OATKdINmALmT3nipOJglaUybJxKOwRCU5NalcoRw1oT0gTlKOYoSPcllR6omyEOlcuK5RZJTZ5don6c1FQankSs5MtM4iyY98DhwUroju+yrn0i58ngco4d5QzdcEx2SV68iBvsF1NuURuHv8+66oyB6c0153efNKfNsNErfnNEU2IalKMbyumwVgy0S027+CE27VY3DVTUMMyGTrrYQN5mEaBaFgv2s7SLcO1gN31Gt8YJ+7VZSXDE27tGWxLLodr4RZaAA3gIHhb7IRwErKRupl1gNrFoA3aI6ttrrcLVBtldTjnmKoMOJsjMc9rKLgNT2v8AjJPpKdgdTQjPFODMtt7G9nL5qfo9jC+jcyWHL4ACJ8LeCz+0cRmJKK6MYzK9zNzhPiP8q91Ee6DKXSy7Z/2alpurnZdKXAKiL1c7DqnNI1Cze2zTlwekbKwQYAZkwqzpMw0K9LFMG/K+N/cebZHNoRmy8TLR7HUce4o7aWBFeg+nvI7Pc4XB8xHIla2GqpGJkvutlh1gqMa9hkEAg8QUwhUHQrGOZnwtUEPp3aD+U6jkCQf9yv6ogwmzXsStaEcE6ISDVKhRJw105fddmlKSlyg6qaIOauJSEcEgXHDwnJoSokQI4prU17rpQ5ReyaHylUcrl1kFUDayY6pafJI+yYTck6LOci2kSVK4iOKawgyUOO1LvncuxLLAcdeW9A5PkKh1StPa3DT9fncog+Df4d6cd0849h84JlNuZ06jf8+aJb5DCqbrax4IzD057RM8EM1+gCKD45BWcdcsTIkdYLyr9ptfrMVhKe41XOPhk/QrY9JttZQKbfqcQPMgLD9K6efaDHfhpUyfFznAegJ8ETyLf0goY3aBa+qEe66KruQdRUorRqheBcpNrO/hOPBjvZQ4CyXbdSKNT+g+yOC8kBk/FmDrPXYHE5KjXcDfkbFRPcopWo1ejJi6dm+pvkSrno87tawsp0exeenB1bby09Fq9hEZr7r6xINjzWZKNOjWUu6Nm8wD++HcDo7u+XV9haqzmFaC0DUd+8K32c0tAzXG4m5HjvCuYm0ZuVJk+1Nn5nMrMH8WkZEfjb+KmeY07+asXuD2hwvaRyTGPUtEi48f1V3TKb0D0jvT5SVBlsuBSuNBcipQU2UsrrOo4pU0FOC5HDkj3QEsqOoVLZAPJUgeuATXtSwyQOSKPNAuYXLrOoq6lbgoq1RsRx8+9OmfX9FBVbfkFnSZaSJWOaICir14v5JlOnJ7oPz5xSYinMDeT7IG3QSSsa/FdkuO+wReBZ2JjW6rHszvAGn24q4pM0AC7Htkz0iVjIv870PjsXkaTwRr4AWW6R4z8ITsnitC4LuZROxJq4qnP/uA+Av9kJtypNZ0a70mxqmbGN4NDj5NuUBia2Z73HeSlr8S3BeViuuEPUZdPYUlQKB5JgDuUfSBv8Cp/SU7CU5cndJmxhqn9KZD8kDkfizzp5TQlK4BaRkFt0cxOWplP4h6j+y19JxBBC8+o1C1wcNQZW9wGIzNDhvAPmqeeNOzQ6aWu09B2BipYOOiv6OJvCxPR/Eu0K0ZxRsd6iE6QGWHkXtLFAoyliLrO0cSdQo9o7c/dqlPPZtSYO6Ru9U+OWlbKzxW6Rq8UyWyhWvRGCxIe20G3ooXU4MJ89+SK61pi5kockIXNSwhwClKawJwRoBiEqOUtQpqhsJIXrE0FdK4m0woJFYJJ4C3j8hcuaIAHyd65dZBnyYEmEHUrEjmfTglx9aSGDn/AJ807C0wXRuaB5m6yHt0i+tKwukyB7oWoZm+vZB9SfJT4yplZzIHmqtxLp4aD7lTN1o6KvZZ4OgAEdQbF+OiC2cewAjs3BOxpJWKnyR4utAKxW2X2JPyf7LT7UrWhYrbOIuRwuee4IMjtjcaBNh/6tQ/lou8yEJU3hGdHf8A1z/4z7EoJjpJ46+C70Wcfscxq57VzU5pvCgYLhxcFO6VU5wtT+mfUJgdlcidvAOwVXuYUyHKAyfieXELk6F0LSMkRa3orWmmR+Ux9/usnCtuju0hSqdr6HWd3cHJWWPdEfhl2z2eq9H8U02MAq/qsDSDuWT2TSy1WnUHgfur7pS51BlOq0ywuDXfyl30kngTbxVSD0y1kXkvstG4bNOQ3jRUv743HUX4aoQyo1wLHH8L2m0jUaQY3FSYjGSylWpEg03AVB/K62Y9wMefcg9qbNHWHFUj9WXrmDc7QVB3HQ98HeUTl8fsGMN7/TLXoltepTrjDVbEEtG/RuYQd4O4ra4lu9eWbS2o2qaGKou7dNzqbodMluV7SRxHaHJy9RwuJFak17dHtBHiFdwrwopdQ7ndURAp4CY1SM4oUKY9IVyZVdZG2QhpdN1wTQPJK4oAhQmzJ5X/AE+dyfKQN9VxwoK5I1cus4ydMQ1ztS7T2hFYSiKbY33JPFx1/TwXU9Jt3fZQ4qrAgXKyvxLvOiPHHMRew3d6gqnK0Ab/AGTm9twGo3/f1UrG9ZUjVo15Dd4m3gl13MZwWGCp5aY4kJ9R0Li5BY2vA1Vm+1CKtldtPFak81kNoPnXn85D3V3tPFzbxP2CzuPq/PukXbLMVSJtiXpYiN4aPVVtIfxp4MIjmRHsVd9FKQdTrg6FpB8QqbZ9Vri8zGWqWEmJJaAJ8blWK8bCxyVuJLTqAlwH4TB8pSPrBoDtyhbTymoQfqc4+QDfsgcdWLcKeIpj2UKO6GN0rLtrZcIvKf0wPVYIjfUIYP8AsfRp81HsVpimDqGtnnAlR/tNf2sPTiwY5/iSG/8A59UzFG5Cc86gYIMTurRlLDKX90WhRm2VhYkhWb8A6JDTHIlQDZzzoxx5NcfsoeiUa3oNtsOb1FQ3aJYe78vh7cl6Tsmq2tTdQrDNTeMpB4d54+y8PwtGpQqNeWPblIN2ubbeLjgt5tXa9Y0GPofi/GNwjcNzvZVZRcZ2vZchJThT9Gop7IODqim8h9GoCGvdqRoadSLTHnrxhaGLdhsQKRaH4dzHEVAWmYI7L51gEgx3HQlQVNrzstz8Sx7HCmLPPaNVtmupzdua1jGpWRqbbFbDswtLrHMBDnvqa2JORvASSORhGsdS8SHkuPl+/smt1lXIf4RqvNMAAANmxtqe87oXo/7O9oZqLqRN6bpH9Lr+jpXnLGei0HQzaHVYtgm1SWHx0/8AsB5q3FUUpNy2z0is2DzunN0UmIboopS5KmwVtClQuuU9zoCim3FA2EkPXQmsKUlcjjiLpzklMJSpOOC5cuUHGazQI+fP7IOpU1Om7w4qV1WGydTohMXVHZH5iPIXKxpM0Ioew5GSLOdoDw+SVYYKlkZpDnfAPneq+kOsqTEtZ5GNB339lZddJ4R3o4a2RMc98BUm0MUEXjcTErO42vNuNzy3Dxn1UTl6JhH2B4mvJnx+ch7qrxZRld1+4KvrlREeXfQ4dmr83LzfFY4U8RVDg4t657gGuyw4OInS4jcvSehZ/wBUcvZeZbap/wAer/8AI/8A7FaeBXHZQytqdo1dbEugZMrqbmNhwIMucLyPL1TC+m+AHBzW9p15ADRv7phYzC4l9Jwc0/SZAN26QZHIlHYbboa4zSa1j2lr2sJBIMXaSbaaKHg+B8epT5N30b2oyq6dB1gY2YBc4gusNYhpuof2juDsRSaNW0790uMD5xVbsDbOFpGaNJzqgOZoMgAxEuc6zQOKkq0zVqZw7rXvu5zZgH8rN2UCL7gLlHjiovSF5p9yq7/oCw+CkD21K0GyWNptcSzM/K5rLZoLhGckzEAmO+NIU+C2Pl1ufQeG/wAfJWOEZ/EyllpiYJFxqLQm027sRaqkioZSqXMDtCDvkW4WmRMp1LBObcW8z9le08E5hOdwNuEaHh4pezJEjW3lvUuKfJEZSXAdsPpi+lIqUm1GkAGHZSQAB9LpBsBwV/g2bPxJ7DRQqOvAApEnjl+h/usls9uVoLiHxfjI8Vpn9HqNRoLf4Z1tds97d3hCNR1QDdOyn6W/s8xNU5uuNZg0bAaW9+UWJ71mKexupGWCI1nWe9eobL2jUoRTry5n4XTMDud+IdxuEZtvYFPEszNgOiWuGh5xqESilwA5P2eRRBXdaWkOEyCCOYuPVWW0tmuY5zXCHN1B9xxCDwuBNR7WDV7g0eJifK6gI9ko1M9NrvzNB8xKgU9Foa0AaAADkEPVdBKHJ8gxI3vuO65+338lzimUzv4/AuKrWNoe1OA9UwKRqJEMcklI4rgiIFCVdK5cQZCsZv5Kuec5c+0AZW9/EjmpdpV+yANTa3qk2cA6APpZ6n9FiPbNRaVljhqeRgGhOvPh4JlatAXPqKrx2LROVAqNsgxuLkqrr1bE/Pke6WtWk8tee5qFrvmyBDqIarkLW0U9Qoaumo4uuhJ7VXkPusBt2nGJrD/yv/7EredCrVXDi0ff9Vk+m2ANLF1CdHnMPYjz91pYODPz/kZ57FEygXODWiSSAANSTuRBarXBYfqcM/EH63k0qPcSP4lTwbYHiVZECbN2XneKLLwR1jhcE93EA2HE35egYXZwpU4Y2SB59w+XN+EA9B9jCnQ6xwALoue/QSeAPm5bXAbJn+Jn7I3fhnvPI6qUjmyloYYuYesBbcWFjBFt53yrKlsuo8Zj2A2+l5F5jd+i0GE2aP8AUIkj6W2tznQ+3mjG7OJfnLiNDlmQIi2sbuG9TRKa9mffsphDXOBdJDZN9RwOm7RLX2OGhxyCAJFhfWeS1dQW0nS3jr4armNkAkQeHDuRdoPcYcbLaWg5S0uNrEXnfCs8NiDTgEzHn/daCthAQRxEKlqbINNpuHSbk2gRr/ldwTakGtxrajcpggjx5jhzQezdr/u1bI500XmJOjHHR3cCbHgYOhVFjZpHMx0t3gGRz7vnBQ4jGiowtItGseBAm/wLmwe023Sno/8AvDA5kCqz6e8b2FVHRboy+m81arcpAhg111doN1h4q06HbXNbCtDzNSmereeJbo7xbHqrh6mr2DbWiKo5V+Lq3jj7DX9PFG1Sqg1MzifAcv8AP2VXqJUqG4l7Cw5cxyjY7cldZIv2MomaVK3RQU7qYpsQGISlDk1c4oiALHB1VwptdlgZifRo8e1/xXKTBCQX/nMj+kWb6Cf9xSIKsK6MLWqyQ4zDpDe8D9SrKjTyNDfNCUGZqk/hpiB3u/t+iKqPWOaMn6IsVi4CpcTiCeZU+PreQufsqppJl3GzfFQHFEjj6ep3lQPKV24cE1wtKJEkFUqB7ZMfIUxCaGWnefZMRAd0YqRiObT6EFXXTLo2MVTlv1i7T38PFZajiTSqNePwnTiNCPJeg4DFtqMBBlrhIPzeruCXop5o7s8UOzqgqCllOcuygRqSYsr3pVg8lXDYYaU6bZ73Pd2nHnlBXp+RjXFxYM/5ovzXmvS987QJ4NZH/CfurllWj0/Y+ymDD08zTBANheT2h6ABXFPDNBZTZMC5Bc7QRbzj1Qux69TqaAa0FvU0pNz+BveBuPorCleo6THZEXB3niO5OAJKuGFR18wAEXEg33Tbf7cEa0IPBUiCXF+YRfXu1JPd6lGU6gcAQQQdCDI81KOk/Q5ckc6LnRYTob0pxdXFPp4puVji8MJblaXgginTcLHshx4kKbBo3ijr0A5padCIUiDp0anXFxd2MsRNtZmOK4gqNpbKhpa1vYixJnwhZF1N0ObNxaZM6+mnqvQcVg29ZmLjJBgXj6YN/VYnaeHAfV7UCdcwEWagaHJi9DNrjD1K7Kj7ZWOG8uMkQBqTf0Xo2Erh9NrwZBEg8RxXitGvV/endRRdiHZGCGzYS4lxIBjhu1XrWwKzjhmZ2ljg1stOrSWtcWnvBMLoPQE0S4+rDCRroOZt/dV9MWRW0X6DifnuhwFQzO5j8aqJIwLq0yABa8nloAO8+yUBOlQlon2TYcWlPJTMsCyQOhP4VC+SRCbRJyhomahDB3AglzvBod4wiWlC0+3Vcd1MZB/U6HPPgMg/5LmcgoWEBcmpV1nUYukzI0NHieJ3lQYionPff0QeIqbuKxjRAMaM3iZUNQR4e6lqvl39Pv8AIQ9RyhjUNaPVNrN3KdjU0sspRwI5mg8/nzVKRdTZLTx9lG4IyAXEMlHdEtsllQ0XfS4yzudw8ffmgcQbc7BCdRcRY6+X907HKhc43o9QczOLahYvpZsymzFCvU1NMAAkXcOzIG8xCvuj21+sZJ+ptnfZw5/qrCtsmhia1NtduYQ9zLkdqBmYYvBb2rEf6avRfcUn4s0ey6JFCiGkACmzdMgAAR4BPYYqzrmbb6YteQfE+Sbg9mN6ptIS0UPpvJ6s3bd0mxGXj2e9SVqQjsXc3lNp+o8Nyueit7FFF7g5jgGtuAWwLXuB5DdYonBYQU2Bg0H+UO50jO0S/cD5GwjkiMI95HbjNO6NO8BSiZfIm0KJdTc0akQqzD7Fmm6lUEtdBkENIcNHNIktcCAQQZCvCEyq1TQNlds7FvY4UK5l8Hq6mgrNGp7qgH1N3/ULSBaIbFYRtZmV06ggizmuF2vYdzgf7yCQg6GNql3VkNzMjMRGV7ZjO29p3t/CbcCe4OSsLp5xJcQReLgb+4fLLJ7doNcwlwP8Q8L8RfkAtPXIPYZv1jcD3cTp58FmOmmNexgpMAzvIYyAZJdALhwiTx3IXpB8sH/ZrhBmxNYfS54ps3y1mpnfcra4V0hx/M4n7fZUuysG3C4ZlJurRHN5uT5yfBXFAZWAcBCXe6OfyBYx81NLAAff9E5jUOypmJJ3n/HoiGLOvuk5FmqVExKdQue4e5/t9lDmtPD2RGHbDRxNz+ngnx2xb0iQpA1JKUn1TABlR4aCTuE+Cjw7C1t9TJPMmT7wkr3c0d8nkL++UealKEIQJUpK5do48/c5C1n6nwClrOsg6rtw+H5fwWQzRSISo6bJKmITmNhCMGPTckmPnepQL9wSgeZRIhsgqtQlRG1kBXdAKJHArzLu4e6lZStPFR0WSY80W4ImziDA440KgeNNHDi39eC2nW52NfTcMwh9N26RcT3HQjgSsHjBuVn0X2vlPVONjdncd7fHUePFWMUtCMkPZ6hszanWsbWpiHCQ5pOh0fSf4jX+ko2pULhmpAEGQ6wzNdva4E66LDjEvw9Q1qQLmujrqf5gBZ7ODwPNXDtotqNFfD1MriNRcH+Sqw6+43LRx5bWyjLGaE0yztNuTqOPdbTmlD2uB/C8xO469x0ss9hOmjM0V29TViASSaLt0tdqPHzV3haoqML3QRAgtuI3xBTk0+BbTjyGU2luVo7QvJOoHLxUVGpUl2YCALRGvnwTW07Zs5Avqd24XTerMZusMGPyweOg4BSRZ1WmQ4PzQIEt18dY0Kie4VP9OxBkOjQ7+cixGhEcAn4hjGRmk68T/YGVR7a6ZUqDiKQ618QQ2Q2b/VU0PISeShtLkJXLgs8ftKjQpOe+oGkcCHPzflA3k6fpFs5ssvr1f3msIMRSZ+RvE9548zwjzra+2q2NqNyvJcXlrqbWlr6faH0NNo75niV6Ls7ZpFFlIOLQ1oDnNNzAuASSbmSTM96RPJ8/4hqjSpf6y7oVM9T+Vnq4/oPcI3GYjLTPKB42QuGphoAbYD/NzvPehcdiZeGDQXdzNgPKT4hIyT7IN+2TGPdJILw9IZYU4ZG9DUiQFKHqrFqhrJCLtHG55C5+w8UYHITC3zO4nKOQ1P8AynyCLGitQ4EyHBML7pCVEalp8B7BE2QkLSuSfAch/eU4FILCAkBQNkiuMpEoXKCTzmpU8h7ofLvKefnNOIgLKZpJDQzuXM3k/Ny7cpQzs38FNHWRhnHxXOTpTXlECDVlXYp0lHPdYlV9Gnmd80UokloU4E7z7bvneue+NUQ5DYh14UchAjxJ9Sh3U7zpv5Roiyz1+Bc5luaYpUQ0abo/tcVWQ762/V9nePun4zZrmkvoODHnVp+h/Mbj3rFjFPouD2WdPmOB7ltNlbYbWbIsR9Td4P3HerUXaKs49r0VeNxIeCys003Hjpbe1yz1PaOIwzpa9zOBa4gHk5pgr0CtSa4QQCDqCAQqfG9GqT2kDMyfyn7GUyM3HkW0n9FZh+n+LeINUuH8wafUtldS/afip6odmGlw+k+XZtqiHdGI+l4H+z9Co2dE4M5mT/QnLqIr0xbxN+1/w6t0oxTmZ+vqEmQQCTaJgC58k3AUH1CC4kTxku8tVY0ejzfxvc7l2Vc4PCsYOy0D389UueeUn4qgo40lt2N2VsVjCXhoa5wAc6BnIG4ncO5X9KALIBj0mM2syizM8wNBxJ3ADeUta2yWr0gzaG0m0aZceTRvc7cEHsWm5wzPPacczvnBZ2hWqYusHOs0HstnQfc962lClAEDRV5z75fSHKPYvsKa2yZXeGi2pgNH8xMN9SpKL5UXWg1g2/YbnNj9Tuy2TyznyTYpCmyxoUg0ADRoA8t6cSm5wAmm9vNWBRwMpXi47vn6p6iqO9UL0ctnErpTQVwEoLCHkrk19TLulcptHUf/2Q=="/>
          <p:cNvSpPr>
            <a:spLocks noChangeAspect="1" noChangeArrowheads="1"/>
          </p:cNvSpPr>
          <p:nvPr/>
        </p:nvSpPr>
        <p:spPr bwMode="auto">
          <a:xfrm>
            <a:off x="155575" y="-876300"/>
            <a:ext cx="2495550" cy="1828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4514" name="AutoShape 2" descr="data:image/jpeg;base64,/9j/4AAQSkZJRgABAQAAAQABAAD/2wCEAAkGBhQQEBQUEhQVFBQVFRUWFRQVFBQWFRQQFRcVFBUVFRcXHCYeFxkjGRUUHy8gJCcpLCwsFR4xNjAqNSYrLCkBCQoKDgwOFA8PFCkYFBgpKSkpKSkpKSkpKSkpKSkpKSkpKSkpKSkpKSkpKSkpKSkpKSkpKSkpKSkpKSkpKSkpKf/AABEIAKQAyAMBIgACEQEDEQH/xAAbAAACAwEBAQAAAAAAAAAAAAAAAQIFBgQDB//EAFAQAAEDAgMEAgkPCAkFAAAAAAEAAgMEEQUSIQYxQWETUQcUIiRxdIGR0hYlMjRDUlNUkpOhsbPB0RU1QkRjgqK0I1VicnOUssLTM0Vkg6T/xAAWAQEBAQAAAAAAAAAAAAAAAAAAAQL/xAAZEQEBAQEBAQAAAAAAAAAAAAAAEQEhQTH/2gAMAwEAAhEDEQA/APtlkrKZCSxGnm4aFACk5qTQopkIQU7KxCsnZCEBZRdKACSbAC5JIA8Jv96oara5rnmKkY6qlGh6M2ijP7Sb2LfALnTcvJmzElSQ+vl6QaEU8RLacf3uMnl05IPSTbulDiGmSSxyl0UMkjc24gOaLFA25gO6OpPgpZvRV/T07WNDWANaBYNaLADkBuXpZVOM96sYje0FWbdVJNr4NEjtg3hS1v8Alnj61ogiyQrO+q837mjrHc+hDfoc66Q2ud8RrPm2/R3a0dkrJNOM2drpNbYfWn9yL/k8CY2ukP8A2+s+TF6a0lk0KzTtqpf6vrPND6ai3aqfX1uq9/HofTWnSaEhWaG1VR/VtV54N3y1I7TVHDDqnyug9NaSyhJKGgkkAAXJJsABxJO5IVmn7R1m8YdJbnPGHb+oA8NVwYlt3UUzQ6ai6NpNhmqWAnXgAwk6anqVhVbRyVRMeHsEltHVUgPa7OvLxldyGnWeB9sL2SbE/ppnuqamx/ppAO45RM3Rjznmk1a79nsX7bpo58uTpATlvfKQ4tIvpf2PUkqzscO9a6a3BhB5EPfceFNVnWlSUilZQRchoQUwikWplU+M7UwUpDXuLpXexhjBfK48mDXz28qrjQVlbrO80kB9xicOne39rLrk5tbffv4oO3FNq4on9FG11RP8DCA4t5yO9jGObiuQYFUVetbJkjO6lgcWttwEsujnnrAsFdYVg8VLHkhYGNHVvcffOO9zuZXag8KPD44WBkTGsY3c1oAAXQGoCAqhgIQgoBCEkDRZCEAiyEFBG2vK30p3XLiWJx08ZfK9rGDi4216h1nkFnzUVdef6MOpKY2Je4d8SsPvG7ohzN3ajQIuLHFtp2QvETGunnO6CIXf/eed0bebreVccWzktUQ+vcHAG7aSMnoG9XSHfM4c9OSt8IwSKlbliZlvq5xJL3u3Xe46uPhVhZB5RQNaA1oDQNAAAAByA3KZTSJRGZ7HFvybT24B9z1vzuzHnc8UI7GzbYZT79Q862+EcOBKENadV2N45FSR9JM7K3M1uguSSeA5AEnk0qxKxPZKwbPAagyO/oWjLFYZC97w0kmxNyC0crcypq42bXAjQ3WP2mrauWq7UpHNjPQdKXk2cW5ujcA6xy6lvC/MbjpcGw3teBkOdzxG3KHPtmIG4aDcBoOQComtIxwngaD6p2hBXYNs/W0l+hgoszvZSPkmdK/m551P1clbiTFPeUXy5lowFIJCs2H4pxZRfLnRmxT3tF8qdaRCQrNg4p1UXnn3qbfynx7S8nbC0KFYigy4j10fmn8nFMNxHro/kz/ir5CCi6PEPf0fzc/ppdHiPwlH81Pu+cV8hBQ9FiPwlH8zPy/aqJhxH4WjHghn/wCVaBCDOupcSPu1KN+6GXyb3leU1HiXximGnCB/n7onVadQmHcnwFItZDYjD21MEVbOXTTSXc0yWIibc2bG3c3wjVbEBZrsaNthVKP7B/1uWmQCEIVQJFNBQZnscfmymtuyvsNdB0j7DXyeZCl2PBbDacdQePNI8IUw1pCs72QG3w6e+6zL+DpGLRrO9kH821PJgOnJ7Sg0FlmT+eh4g7+ZatMFmXD16af/AAH/AMzH+P0orTJoQiBCEIBCLIQNJNJUNFkkXQCEIQCTgmAk770Gd7Hv5tp/A8eaR4WjWc7H1vyfFbdmmt4OmktbktGVAFCLIVAglIlCgznY9BFAwHeJKgeaeQfd9CEdj8EUQB4T1Q/+iUj60INIVQ7dn1uqf8I/WFfqg28IGHVN93RH6wqL0LPSt9d4z10Uw808JWgYbi6z9S/12p+dJU/RLTn8VFaFNCEQJpJFyCSVlHOnnQNNeLKlpLgCCWkBwBBLSRcAjgSCD5V6ZlQ0JXTQATSQgaTkgUFBntgGZaFo6pageaeULRLPbCe1XAfo1NYPNUyrQqYaEIQqApJ3QoM/sOe9XaW74qtP/fIhR2H9quv8Yqft5EIqyxjHoqRgfM7I0nKDle7WxO5oJGgKhtFhhqqWWFrshkYWh1r5Tpw8iruyJ+bajk1p/jao7Svc6ooYg97WTSSh/Rvcwua2JzwCWm9tOCEaOMWFlQVhtitN4rVefPTn7vpWPkhc1mKu7YqL0cloe+JTksxsgLhfXeBrfTrWigxATYjRPBBPatU19jo2S9M57TzBt50GvCaVk0QisFiMTnflSQyTB0Ds0OWaVojtCx92ta6x14HTTdqb75R6Ma6DXfpv4a9aLWIwqN0MmGkSTO7ZY/pg+WSRrj0HTA5XkhlnA+xA8qqcLe908RfM1lUash7bzOnLA5wdG6MHI2EsBs61gLEar6b0Q00Gm7QacNOpHRi97C/XxshWBdDHBLi5Zdsohe9lnOzFhgzOc25+EtY8LACwFlJ7RE2hbLLI2CdjpKiV80gzziGPo2PkLrxtN3HK0tHcefeFmu4dXk6kpIGuFnNBHUQCPMUGd2NnLu2Q1xkgZOW07y4vvFkaXAPOrmh5cAbndvWlUWRgAAAADcALADkpFVCumkE0AkU0FBnNg/ar/G63+ZlWiWd2EPe8u725W7vGZVo1AIKEIEkpIQZ/Ykd6u8Yqvt5EJbD+1n+M1X28iFF1oHsuLHVcWM1zaaCSZzcwiY59ha5yg6A8Cdy71TbZRZsPqwfi8x8BEbnD6QtI74GtezMGi0gDjoO6zAau69LBUeIjLitHbQGCrFvLTu+5XGCuvTwnrijP8DVVYrpidDzjqx/DCfuUGiQQi6Cg8p6psYu9zWjddxDRfquUpa1jWF5cMoBdffdoGYkW36a6Kh2gp++6eSSN0sDY52kBhkEcrujLXuYASbta9oNjb95V/a3RHDpWU8kUMLpw6EBz3xNlY5sZc3UhvIXy5wOCC6m2jEdGap8b2gNDnRnL0jbkNyuF7BwuLjhrxVs14O62nVwK+fy0sowvEA6KQZ6mV7GFrg9zJJY3XDRxN3K1w+Jhr43Ukbo42QytqD0bo2OddnRNOYDM8Ozm9joTqlWNNQ1Re0lzchzPbbM12jXFodduguADbeL2NipwVrJL5HtfbflcHWPO25Y6LC5vyZWRMa5sjp6ssB7lz2Pmc+zf7zSQPDzVjRxtkdL2vTOgJpwwSlhh7vuskYZb9G983DQC6Iv2V8bnFjXsLhe7Q5pcLb7gahe11h6HDyY6KJlNJFNC+N0kpYGNZk/6pz7pOkuRYE3zXO5bgBA0imhAApEpoIVGa2Bdenmv8drv5iRaVZjYD2vN47XfzEm9adQCErIVDQUkEIM9sOO95PGqvzdM9CjsIe95fG6v7d6FMNaVVW1XtGq8Xn+yerVVm0o7zqf8Cb7NyoNm3Xo6c9cEP2bVW43+c8P8FZ9kxd+y3tGl8Xg+yYuHHD644d4av7EfgoNGhCAgMqWVSSKoQCLJqN0DyoDU0KBZU0FCoEIQoBBQgoMxsE0CKpA+PVn0yuP3rTrM7Ctsyrv8eqfpfdaZF0IQovdbXgqhkqixfaMtf2vTNEtSR7HXJCD+nM4exG7ud5XNLjMla8x0ZyxA2kq7XG8gsp+D3aau3C/FelZCzDaKR1OIw5tnXmcbyyEi+dw1dI7UDmRwUV3bOYN2rDkLs7nPfI91rAySuzuyjgLnRCo9htoKmskndNlbHGQwMay1pjq5tyb9yBqCN7+SEzU3GyXDjftaa2/opPPkcu5cOM+15v8ACk/0OVHPsp7RpfF4PsmLh2g0r8OP7WceUwP/AAXdsoe8KXxaD7Ji4dpDasw3xiUeU08p+5TVaNC5ZMTjbI2Nz2iR/sWFwzOtvsF1XRDSSunmVAkQvKqmc1ji1udwBs3MG5ncBc6DwqswTaRs9J2w8dE0Z813Fwa1hNyTlHV1KUXATVIdsaS+swGgIu14zNOgLLju/wB26sqLEY5m5onte29rtN7EbwRwO7QoOmyErpZkEkBLMjMqGglK6q6HaanneY2SDpA5zTG7uXktJBsD7LdfS+ilWOHYsWFZ49UfWFois3sW7Wt36Vs2/rswlWWMY8ynyggvkeQI4mayPJNtBwb1uOgQdVfXxwRukle1jG73ONgPxPJZ808uI6yh0NIRpFq2aoHXL7yM+83njbcvKowapkaaiVrJKgEGCnLu96c7sx+EeLk5vNZSNbLiNBK2Fxp6pt2SsNrsmbo6N28ta4Xs4a2N+Cg95toBG4wUcInMMd3MZIyNrGCwEbTYhz7fo7t2uqhhwiqZY6lz3zZ3O6BmRwjpS1vdhzRo2W+Zpc7XgLLhwzB2zPhqqMClkjPQ1MDmkNLWkCSJzR+kCNHDfoeAWupqFkZeWNDTI7O+wtmeQAXHnYDzJg9WRgXsLXNzzJ4nnohTQqhqh2zxY01I93Rue0gscWkDJnBaHG/C5A06wr0rwraNssbo3gOY9pa4Hi0ixCaKXYXEDNRRXZkDAImm9w9sTQwvGgIGYEW5byvHa6/bOG2Nu+nC+lxenn3K/wAPoGQRMjjGVjGhrRv0HWeJ5rnxjA4qprWytJyOztIc5pa+xFwW6g2JTxWIm2CqRXRy9K6RhkBdPmAnY0B2/MLEjQaDidAtWNnHfG6vj7oz0F4jYSl6pfD2xN9eZSOw1L72T5+b0lIteh2ccf1ur6/+o0f7EHZon9brPnWj6mKI2HpPg3Hwyy+kgbEUg9yPzkvpIV60uz3Rva7tiqflJOV812m99CA0XGu5U+FYHMMInp3MyyvFS1rHEe6F2S5vxuFa+oukPuX8cvD95A2Jo/gG/Kf6SI4a/BJH1OHPDRlgbIJRcdzdkWWw4i7HbuSlFg789U1zD0c9UHh0c3RkR9DG0vu03vmZbLoTvXZ6iqMfq7P4vxTOxdHp3uy43ey0Hn5BOiLNmYG/pTf5mb0lL1PQA3zy+Wpl5/2vCl6iqO3tePzH8VP1H0fxaL5ASLXm7AKY73v/AMzKP96g7Z+k4ud5aqX010DZCj+Kw/NtUvUlSfFofm27kSuE7O0XE9W+ql++RUeF7G0zJXuqJ4pBnc6KMSgNawucWZyXXcQLDq7jitSNkqMfq0HD3JnDdwTGytJf2tD80z8FItZfA8UkZLVx08fSSS1cj2uuOijiysHSSOHC4dZo1K0OEYTHTl73yCWe15pnluYDfa1/6Nlhu6hyVjSYZFBm6KNkebV2RobmI4mw13lY2i2Sq5KgyTuaGPkzyxOe6Vr25iQwsFmkAWAvu367lT6v8PxiSrlDoAG0rSbzOGs5sQBCODASDnO+1h1rqOBNFWKljnMcWFkjRbLL7wv43brYjrVo1gAsPB5E7KsogJpoVBZCEKAQhCoENQhQNJCEAmhCBBNCEAhCEAohCFQwmhCgSEIQCEIQATKEKgCEIQKyEIUH/9k="/>
          <p:cNvSpPr>
            <a:spLocks noChangeAspect="1" noChangeArrowheads="1"/>
          </p:cNvSpPr>
          <p:nvPr/>
        </p:nvSpPr>
        <p:spPr bwMode="auto">
          <a:xfrm>
            <a:off x="155575" y="-746125"/>
            <a:ext cx="1905000" cy="15621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6802" name="Picture 2"/>
          <p:cNvPicPr>
            <a:picLocks noChangeAspect="1" noChangeArrowheads="1"/>
          </p:cNvPicPr>
          <p:nvPr/>
        </p:nvPicPr>
        <p:blipFill>
          <a:blip r:embed="rId2" cstate="print"/>
          <a:srcRect/>
          <a:stretch>
            <a:fillRect/>
          </a:stretch>
        </p:blipFill>
        <p:spPr bwMode="auto">
          <a:xfrm>
            <a:off x="2483768" y="1196752"/>
            <a:ext cx="4456708" cy="3568059"/>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899592" y="4869160"/>
            <a:ext cx="7192019" cy="504056"/>
          </a:xfrm>
          <a:prstGeom prst="rect">
            <a:avLst/>
          </a:prstGeom>
          <a:noFill/>
          <a:ln w="9525">
            <a:noFill/>
            <a:miter lim="800000"/>
            <a:headEnd/>
            <a:tailEnd/>
          </a:ln>
        </p:spPr>
      </p:pic>
    </p:spTree>
    <p:extLst>
      <p:ext uri="{BB962C8B-B14F-4D97-AF65-F5344CB8AC3E}">
        <p14:creationId xmlns:p14="http://schemas.microsoft.com/office/powerpoint/2010/main" val="270376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4</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830997"/>
          </a:xfrm>
          <a:prstGeom prst="rect">
            <a:avLst/>
          </a:prstGeom>
        </p:spPr>
        <p:txBody>
          <a:bodyPr wrap="square">
            <a:spAutoFit/>
          </a:bodyPr>
          <a:lstStyle/>
          <a:p>
            <a:pPr lvl="0"/>
            <a:r>
              <a:rPr lang="es-ES" sz="2400" dirty="0"/>
              <a:t>Resuelve las siguientes preguntas sobre sistema métrico: </a:t>
            </a:r>
          </a:p>
        </p:txBody>
      </p:sp>
      <p:graphicFrame>
        <p:nvGraphicFramePr>
          <p:cNvPr id="4" name="Tabla 3">
            <a:extLst>
              <a:ext uri="{FF2B5EF4-FFF2-40B4-BE49-F238E27FC236}">
                <a16:creationId xmlns:a16="http://schemas.microsoft.com/office/drawing/2014/main" id="{49C3955E-ED5E-D946-98B6-5D13A9EF7083}"/>
              </a:ext>
            </a:extLst>
          </p:cNvPr>
          <p:cNvGraphicFramePr>
            <a:graphicFrameLocks noGrp="1"/>
          </p:cNvGraphicFramePr>
          <p:nvPr>
            <p:extLst>
              <p:ext uri="{D42A27DB-BD31-4B8C-83A1-F6EECF244321}">
                <p14:modId xmlns:p14="http://schemas.microsoft.com/office/powerpoint/2010/main" val="810072538"/>
              </p:ext>
            </p:extLst>
          </p:nvPr>
        </p:nvGraphicFramePr>
        <p:xfrm>
          <a:off x="484358" y="2096874"/>
          <a:ext cx="8175283" cy="3024336"/>
        </p:xfrm>
        <a:graphic>
          <a:graphicData uri="http://schemas.openxmlformats.org/drawingml/2006/table">
            <a:tbl>
              <a:tblPr firstRow="1" firstCol="1" bandRow="1">
                <a:tableStyleId>{5940675A-B579-460E-94D1-54222C63F5DA}</a:tableStyleId>
              </a:tblPr>
              <a:tblGrid>
                <a:gridCol w="450016">
                  <a:extLst>
                    <a:ext uri="{9D8B030D-6E8A-4147-A177-3AD203B41FA5}">
                      <a16:colId xmlns:a16="http://schemas.microsoft.com/office/drawing/2014/main" val="2178559297"/>
                    </a:ext>
                  </a:extLst>
                </a:gridCol>
                <a:gridCol w="1919699">
                  <a:extLst>
                    <a:ext uri="{9D8B030D-6E8A-4147-A177-3AD203B41FA5}">
                      <a16:colId xmlns:a16="http://schemas.microsoft.com/office/drawing/2014/main" val="673113216"/>
                    </a:ext>
                  </a:extLst>
                </a:gridCol>
                <a:gridCol w="1935450">
                  <a:extLst>
                    <a:ext uri="{9D8B030D-6E8A-4147-A177-3AD203B41FA5}">
                      <a16:colId xmlns:a16="http://schemas.microsoft.com/office/drawing/2014/main" val="1649454640"/>
                    </a:ext>
                  </a:extLst>
                </a:gridCol>
                <a:gridCol w="1934668">
                  <a:extLst>
                    <a:ext uri="{9D8B030D-6E8A-4147-A177-3AD203B41FA5}">
                      <a16:colId xmlns:a16="http://schemas.microsoft.com/office/drawing/2014/main" val="518228672"/>
                    </a:ext>
                  </a:extLst>
                </a:gridCol>
                <a:gridCol w="1935450">
                  <a:extLst>
                    <a:ext uri="{9D8B030D-6E8A-4147-A177-3AD203B41FA5}">
                      <a16:colId xmlns:a16="http://schemas.microsoft.com/office/drawing/2014/main" val="2990461340"/>
                    </a:ext>
                  </a:extLst>
                </a:gridCol>
              </a:tblGrid>
              <a:tr h="426616">
                <a:tc>
                  <a:txBody>
                    <a:bodyPr/>
                    <a:lstStyle/>
                    <a:p>
                      <a:pPr marL="228600">
                        <a:lnSpc>
                          <a:spcPts val="600"/>
                        </a:lnSpc>
                        <a:spcAft>
                          <a:spcPts val="0"/>
                        </a:spcAft>
                      </a:pPr>
                      <a:r>
                        <a:rPr lang="es-ES" sz="1200" dirty="0">
                          <a:effectLst/>
                        </a:rPr>
                        <a:t> </a:t>
                      </a:r>
                    </a:p>
                    <a:p>
                      <a:pPr marL="228600" algn="ctr">
                        <a:spcAft>
                          <a:spcPts val="29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s-ES" sz="1200" b="1" dirty="0">
                          <a:effectLst/>
                        </a:rPr>
                        <a:t> </a:t>
                      </a:r>
                    </a:p>
                    <a:p>
                      <a:pPr algn="ctr">
                        <a:spcAft>
                          <a:spcPts val="0"/>
                        </a:spcAft>
                      </a:pPr>
                      <a:r>
                        <a:rPr lang="es-ES_tradnl" sz="1200" b="1" dirty="0">
                          <a:effectLst/>
                        </a:rPr>
                        <a:t>A</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s-ES_tradnl" sz="1200" b="1" dirty="0">
                          <a:effectLst/>
                        </a:rPr>
                        <a:t> </a:t>
                      </a:r>
                      <a:endParaRPr lang="es-ES" sz="1200" b="1" dirty="0">
                        <a:effectLst/>
                      </a:endParaRPr>
                    </a:p>
                    <a:p>
                      <a:pPr algn="ctr">
                        <a:spcAft>
                          <a:spcPts val="0"/>
                        </a:spcAft>
                      </a:pPr>
                      <a:r>
                        <a:rPr lang="es-ES_tradnl" sz="1200" b="1" dirty="0">
                          <a:effectLst/>
                        </a:rPr>
                        <a:t>B</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s-ES_tradnl" sz="1200" b="1" dirty="0">
                          <a:effectLst/>
                        </a:rPr>
                        <a:t> </a:t>
                      </a:r>
                      <a:endParaRPr lang="es-ES" sz="1200" b="1" dirty="0">
                        <a:effectLst/>
                      </a:endParaRPr>
                    </a:p>
                    <a:p>
                      <a:pPr algn="ctr">
                        <a:spcAft>
                          <a:spcPts val="0"/>
                        </a:spcAft>
                      </a:pPr>
                      <a:r>
                        <a:rPr lang="es-ES_tradnl" sz="1200" b="1" dirty="0">
                          <a:effectLst/>
                        </a:rPr>
                        <a:t>C</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s-ES_tradnl" sz="1200" b="1" dirty="0">
                          <a:effectLst/>
                        </a:rPr>
                        <a:t> </a:t>
                      </a:r>
                      <a:endParaRPr lang="es-ES" sz="1200" b="1" dirty="0">
                        <a:effectLst/>
                      </a:endParaRPr>
                    </a:p>
                    <a:p>
                      <a:pPr algn="ctr">
                        <a:spcAft>
                          <a:spcPts val="0"/>
                        </a:spcAft>
                      </a:pPr>
                      <a:r>
                        <a:rPr lang="es-ES_tradnl" sz="1200" b="1" dirty="0">
                          <a:effectLst/>
                        </a:rPr>
                        <a:t>D</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extLst>
                  <a:ext uri="{0D108BD9-81ED-4DB2-BD59-A6C34878D82A}">
                    <a16:rowId xmlns:a16="http://schemas.microsoft.com/office/drawing/2014/main" val="2639785326"/>
                  </a:ext>
                </a:extLst>
              </a:tr>
              <a:tr h="437480">
                <a:tc>
                  <a:txBody>
                    <a:bodyPr/>
                    <a:lstStyle/>
                    <a:p>
                      <a:pPr>
                        <a:lnSpc>
                          <a:spcPts val="600"/>
                        </a:lnSpc>
                        <a:spcAft>
                          <a:spcPts val="0"/>
                        </a:spcAft>
                      </a:pPr>
                      <a:r>
                        <a:rPr lang="es-ES" sz="1200" b="1" dirty="0">
                          <a:effectLst/>
                        </a:rPr>
                        <a:t> </a:t>
                      </a:r>
                    </a:p>
                    <a:p>
                      <a:pPr algn="ctr">
                        <a:spcAft>
                          <a:spcPts val="0"/>
                        </a:spcAft>
                      </a:pPr>
                      <a:r>
                        <a:rPr lang="es-ES" sz="1200" b="1" dirty="0">
                          <a:effectLst/>
                        </a:rPr>
                        <a:t>1</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s-ES" sz="1100" dirty="0">
                          <a:effectLst/>
                        </a:rPr>
                        <a:t> </a:t>
                      </a:r>
                      <a:endParaRPr lang="es-ES" sz="1200" dirty="0">
                        <a:effectLst/>
                      </a:endParaRPr>
                    </a:p>
                    <a:p>
                      <a:pPr algn="ctr">
                        <a:spcAft>
                          <a:spcPts val="0"/>
                        </a:spcAft>
                      </a:pPr>
                      <a:r>
                        <a:rPr lang="es-ES" sz="1100" dirty="0">
                          <a:effectLst/>
                        </a:rPr>
                        <a:t>9,23 km  = ________ m</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s-ES" sz="1100" dirty="0">
                          <a:effectLst/>
                        </a:rPr>
                        <a:t> </a:t>
                      </a:r>
                      <a:endParaRPr lang="es-ES" sz="1200" dirty="0">
                        <a:effectLst/>
                      </a:endParaRPr>
                    </a:p>
                    <a:p>
                      <a:pPr algn="ctr">
                        <a:spcAft>
                          <a:spcPts val="0"/>
                        </a:spcAft>
                      </a:pPr>
                      <a:r>
                        <a:rPr lang="es-ES" sz="1100" dirty="0">
                          <a:effectLst/>
                        </a:rPr>
                        <a:t>432 cm = _______ </a:t>
                      </a:r>
                      <a:r>
                        <a:rPr lang="es-ES" sz="1100" dirty="0" err="1">
                          <a:effectLst/>
                        </a:rPr>
                        <a:t>dam</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s-ES" sz="1100" dirty="0">
                          <a:effectLst/>
                        </a:rPr>
                        <a:t> </a:t>
                      </a:r>
                      <a:endParaRPr lang="es-ES" sz="1200" dirty="0">
                        <a:effectLst/>
                      </a:endParaRPr>
                    </a:p>
                    <a:p>
                      <a:pPr algn="ctr">
                        <a:spcAft>
                          <a:spcPts val="0"/>
                        </a:spcAft>
                      </a:pPr>
                      <a:r>
                        <a:rPr lang="es-ES" sz="1100" dirty="0">
                          <a:effectLst/>
                        </a:rPr>
                        <a:t>1,25 hm  = _______ dm</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s-ES" sz="1100" dirty="0">
                          <a:effectLst/>
                        </a:rPr>
                        <a:t> </a:t>
                      </a:r>
                      <a:endParaRPr lang="es-ES" sz="1200" dirty="0">
                        <a:effectLst/>
                      </a:endParaRPr>
                    </a:p>
                    <a:p>
                      <a:pPr algn="ctr">
                        <a:spcAft>
                          <a:spcPts val="0"/>
                        </a:spcAft>
                      </a:pPr>
                      <a:r>
                        <a:rPr lang="es-ES" sz="1100" dirty="0">
                          <a:effectLst/>
                        </a:rPr>
                        <a:t>127,9 cm = ________ m</a:t>
                      </a:r>
                      <a:endParaRPr lang="es-ES" sz="1200" dirty="0">
                        <a:effectLst/>
                        <a:latin typeface="Times New Roman" panose="02020603050405020304" pitchFamily="18" charset="0"/>
                        <a:ea typeface="Times New Roman" panose="02020603050405020304" pitchFamily="18" charset="0"/>
                      </a:endParaRPr>
                    </a:p>
                  </a:txBody>
                  <a:tcPr marL="76200" marR="76200" marT="0" marB="0"/>
                </a:tc>
                <a:extLst>
                  <a:ext uri="{0D108BD9-81ED-4DB2-BD59-A6C34878D82A}">
                    <a16:rowId xmlns:a16="http://schemas.microsoft.com/office/drawing/2014/main" val="1784793233"/>
                  </a:ext>
                </a:extLst>
              </a:tr>
              <a:tr h="432048">
                <a:tc>
                  <a:txBody>
                    <a:bodyPr/>
                    <a:lstStyle/>
                    <a:p>
                      <a:pPr>
                        <a:lnSpc>
                          <a:spcPts val="600"/>
                        </a:lnSpc>
                        <a:spcAft>
                          <a:spcPts val="0"/>
                        </a:spcAft>
                      </a:pPr>
                      <a:r>
                        <a:rPr lang="es-ES" sz="1200" b="1" dirty="0">
                          <a:effectLst/>
                        </a:rPr>
                        <a:t> </a:t>
                      </a:r>
                    </a:p>
                    <a:p>
                      <a:pPr algn="ctr">
                        <a:spcAft>
                          <a:spcPts val="0"/>
                        </a:spcAft>
                      </a:pPr>
                      <a:r>
                        <a:rPr lang="es-ES" sz="1200" b="1" dirty="0">
                          <a:effectLst/>
                        </a:rPr>
                        <a:t>2</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s-ES" sz="1100" dirty="0">
                          <a:effectLst/>
                        </a:rPr>
                        <a:t> </a:t>
                      </a:r>
                      <a:endParaRPr lang="es-ES" sz="1200" dirty="0">
                        <a:effectLst/>
                      </a:endParaRPr>
                    </a:p>
                    <a:p>
                      <a:pPr algn="ctr">
                        <a:spcAft>
                          <a:spcPts val="0"/>
                        </a:spcAft>
                      </a:pPr>
                      <a:r>
                        <a:rPr lang="es-ES" sz="1100" dirty="0">
                          <a:effectLst/>
                        </a:rPr>
                        <a:t>4,6 </a:t>
                      </a:r>
                      <a:r>
                        <a:rPr lang="es-ES" sz="1100" dirty="0" err="1">
                          <a:effectLst/>
                        </a:rPr>
                        <a:t>dag</a:t>
                      </a:r>
                      <a:r>
                        <a:rPr lang="es-ES" sz="1100" dirty="0">
                          <a:effectLst/>
                        </a:rPr>
                        <a:t> = _________ </a:t>
                      </a:r>
                      <a:r>
                        <a:rPr lang="en-GB" sz="1100" dirty="0">
                          <a:effectLst/>
                        </a:rPr>
                        <a:t>g</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333,3 g = ________ hg</a:t>
                      </a:r>
                      <a:endParaRPr lang="es-ES" sz="120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56 cg = _________ </a:t>
                      </a:r>
                      <a:r>
                        <a:rPr lang="en-GB" sz="1100" dirty="0" err="1">
                          <a:effectLst/>
                        </a:rPr>
                        <a:t>dag</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0,15 g = _________ mg</a:t>
                      </a:r>
                      <a:endParaRPr lang="es-ES" sz="1200" dirty="0">
                        <a:effectLst/>
                        <a:latin typeface="Times New Roman" panose="02020603050405020304" pitchFamily="18" charset="0"/>
                        <a:ea typeface="Times New Roman" panose="02020603050405020304" pitchFamily="18" charset="0"/>
                      </a:endParaRPr>
                    </a:p>
                  </a:txBody>
                  <a:tcPr marL="76200" marR="76200" marT="0" marB="0"/>
                </a:tc>
                <a:extLst>
                  <a:ext uri="{0D108BD9-81ED-4DB2-BD59-A6C34878D82A}">
                    <a16:rowId xmlns:a16="http://schemas.microsoft.com/office/drawing/2014/main" val="3941122494"/>
                  </a:ext>
                </a:extLst>
              </a:tr>
              <a:tr h="432048">
                <a:tc>
                  <a:txBody>
                    <a:bodyPr/>
                    <a:lstStyle/>
                    <a:p>
                      <a:pPr>
                        <a:lnSpc>
                          <a:spcPts val="600"/>
                        </a:lnSpc>
                        <a:spcAft>
                          <a:spcPts val="0"/>
                        </a:spcAft>
                      </a:pPr>
                      <a:r>
                        <a:rPr lang="en-GB" sz="1200" b="1" dirty="0">
                          <a:effectLst/>
                        </a:rPr>
                        <a:t> </a:t>
                      </a:r>
                      <a:endParaRPr lang="es-ES" sz="1200" b="1" dirty="0">
                        <a:effectLst/>
                      </a:endParaRPr>
                    </a:p>
                    <a:p>
                      <a:pPr algn="ctr">
                        <a:spcAft>
                          <a:spcPts val="0"/>
                        </a:spcAft>
                      </a:pPr>
                      <a:r>
                        <a:rPr lang="en-GB" sz="1200" b="1" dirty="0">
                          <a:effectLst/>
                        </a:rPr>
                        <a:t>3</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98,11 dl = _________ l</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8,23 dal = ________ cl</a:t>
                      </a:r>
                      <a:endParaRPr lang="es-ES" sz="120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0,97 dl = _________ dal</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800 hl = __________ kl</a:t>
                      </a:r>
                      <a:endParaRPr lang="es-ES" sz="1200">
                        <a:effectLst/>
                        <a:latin typeface="Times New Roman" panose="02020603050405020304" pitchFamily="18" charset="0"/>
                        <a:ea typeface="Times New Roman" panose="02020603050405020304" pitchFamily="18" charset="0"/>
                      </a:endParaRPr>
                    </a:p>
                  </a:txBody>
                  <a:tcPr marL="76200" marR="76200" marT="0" marB="0"/>
                </a:tc>
                <a:extLst>
                  <a:ext uri="{0D108BD9-81ED-4DB2-BD59-A6C34878D82A}">
                    <a16:rowId xmlns:a16="http://schemas.microsoft.com/office/drawing/2014/main" val="3297001002"/>
                  </a:ext>
                </a:extLst>
              </a:tr>
              <a:tr h="432048">
                <a:tc>
                  <a:txBody>
                    <a:bodyPr/>
                    <a:lstStyle/>
                    <a:p>
                      <a:pPr>
                        <a:lnSpc>
                          <a:spcPts val="600"/>
                        </a:lnSpc>
                        <a:spcAft>
                          <a:spcPts val="0"/>
                        </a:spcAft>
                      </a:pPr>
                      <a:r>
                        <a:rPr lang="en-GB" sz="1200" b="1" dirty="0">
                          <a:effectLst/>
                        </a:rPr>
                        <a:t> </a:t>
                      </a:r>
                      <a:endParaRPr lang="es-ES" sz="1200" b="1" dirty="0">
                        <a:effectLst/>
                      </a:endParaRPr>
                    </a:p>
                    <a:p>
                      <a:pPr algn="ctr">
                        <a:spcAft>
                          <a:spcPts val="0"/>
                        </a:spcAft>
                      </a:pPr>
                      <a:r>
                        <a:rPr lang="en-GB" sz="1200" b="1" dirty="0">
                          <a:effectLst/>
                        </a:rPr>
                        <a:t>4</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5 hm</a:t>
                      </a:r>
                      <a:r>
                        <a:rPr lang="en-GB" sz="1100" baseline="30000" dirty="0">
                          <a:effectLst/>
                        </a:rPr>
                        <a:t>2</a:t>
                      </a:r>
                      <a:r>
                        <a:rPr lang="en-GB" sz="1100" dirty="0">
                          <a:effectLst/>
                        </a:rPr>
                        <a:t> = _________  m</a:t>
                      </a:r>
                      <a:r>
                        <a:rPr lang="en-GB" sz="1100" baseline="30000" dirty="0">
                          <a:effectLst/>
                        </a:rPr>
                        <a:t>2</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123 cm</a:t>
                      </a:r>
                      <a:r>
                        <a:rPr lang="en-GB" sz="1100" baseline="30000">
                          <a:effectLst/>
                        </a:rPr>
                        <a:t>2</a:t>
                      </a:r>
                      <a:r>
                        <a:rPr lang="en-GB" sz="1100">
                          <a:effectLst/>
                        </a:rPr>
                        <a:t> = _______ dm</a:t>
                      </a:r>
                      <a:r>
                        <a:rPr lang="en-GB" sz="1100" baseline="30000">
                          <a:effectLst/>
                        </a:rPr>
                        <a:t>2</a:t>
                      </a:r>
                      <a:endParaRPr lang="es-ES" sz="120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0,9 m</a:t>
                      </a:r>
                      <a:r>
                        <a:rPr lang="en-GB" sz="1100" baseline="30000" dirty="0">
                          <a:effectLst/>
                        </a:rPr>
                        <a:t>2</a:t>
                      </a:r>
                      <a:r>
                        <a:rPr lang="en-GB" sz="1100" dirty="0">
                          <a:effectLst/>
                        </a:rPr>
                        <a:t> = ________ km</a:t>
                      </a:r>
                      <a:r>
                        <a:rPr lang="en-GB" sz="1100" baseline="30000" dirty="0">
                          <a:effectLst/>
                        </a:rPr>
                        <a:t>2</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6600 cm</a:t>
                      </a:r>
                      <a:r>
                        <a:rPr lang="en-GB" sz="1100" baseline="30000" dirty="0">
                          <a:effectLst/>
                        </a:rPr>
                        <a:t>2</a:t>
                      </a:r>
                      <a:r>
                        <a:rPr lang="en-GB" sz="1100" dirty="0">
                          <a:effectLst/>
                        </a:rPr>
                        <a:t> = _______ m</a:t>
                      </a:r>
                      <a:r>
                        <a:rPr lang="en-GB" sz="1100" baseline="30000" dirty="0">
                          <a:effectLst/>
                        </a:rPr>
                        <a:t>2</a:t>
                      </a:r>
                      <a:endParaRPr lang="es-ES" sz="1200" dirty="0">
                        <a:effectLst/>
                        <a:latin typeface="Times New Roman" panose="02020603050405020304" pitchFamily="18" charset="0"/>
                        <a:ea typeface="Times New Roman" panose="02020603050405020304" pitchFamily="18" charset="0"/>
                      </a:endParaRPr>
                    </a:p>
                  </a:txBody>
                  <a:tcPr marL="76200" marR="76200" marT="0" marB="0"/>
                </a:tc>
                <a:extLst>
                  <a:ext uri="{0D108BD9-81ED-4DB2-BD59-A6C34878D82A}">
                    <a16:rowId xmlns:a16="http://schemas.microsoft.com/office/drawing/2014/main" val="2574452424"/>
                  </a:ext>
                </a:extLst>
              </a:tr>
              <a:tr h="432048">
                <a:tc>
                  <a:txBody>
                    <a:bodyPr/>
                    <a:lstStyle/>
                    <a:p>
                      <a:pPr algn="ctr">
                        <a:spcAft>
                          <a:spcPts val="0"/>
                        </a:spcAft>
                      </a:pPr>
                      <a:r>
                        <a:rPr lang="en-GB" sz="1200" b="1" dirty="0">
                          <a:effectLst/>
                        </a:rPr>
                        <a:t>5</a:t>
                      </a:r>
                      <a:endParaRPr lang="es-ES" sz="1200" b="1" dirty="0">
                        <a:effectLst/>
                        <a:latin typeface="Times New Roman" panose="02020603050405020304" pitchFamily="18" charset="0"/>
                        <a:ea typeface="Times New Roman" panose="02020603050405020304" pitchFamily="18" charset="0"/>
                      </a:endParaRPr>
                    </a:p>
                  </a:txBody>
                  <a:tcPr marL="76200" marR="76200" marT="0" marB="0" anchor="ctr">
                    <a:solidFill>
                      <a:schemeClr val="bg2">
                        <a:lumMod val="90000"/>
                      </a:schemeClr>
                    </a:solidFill>
                  </a:tcPr>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7 km</a:t>
                      </a:r>
                      <a:r>
                        <a:rPr lang="en-GB" sz="1100" baseline="30000">
                          <a:effectLst/>
                        </a:rPr>
                        <a:t>3</a:t>
                      </a:r>
                      <a:r>
                        <a:rPr lang="en-GB" sz="1100">
                          <a:effectLst/>
                        </a:rPr>
                        <a:t> = _______  hm</a:t>
                      </a:r>
                      <a:r>
                        <a:rPr lang="en-GB" sz="1100" baseline="30000">
                          <a:effectLst/>
                        </a:rPr>
                        <a:t>3</a:t>
                      </a:r>
                      <a:endParaRPr lang="es-ES" sz="120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0,05 m</a:t>
                      </a:r>
                      <a:r>
                        <a:rPr lang="en-GB" sz="1100" baseline="30000" dirty="0">
                          <a:effectLst/>
                        </a:rPr>
                        <a:t>3</a:t>
                      </a:r>
                      <a:r>
                        <a:rPr lang="en-GB" sz="1100" dirty="0">
                          <a:effectLst/>
                        </a:rPr>
                        <a:t> = _______ dm</a:t>
                      </a:r>
                      <a:r>
                        <a:rPr lang="en-GB" sz="1100" baseline="30000" dirty="0">
                          <a:effectLst/>
                        </a:rPr>
                        <a:t>3</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0,17 m</a:t>
                      </a:r>
                      <a:r>
                        <a:rPr lang="en-GB" sz="1100" baseline="30000" dirty="0">
                          <a:effectLst/>
                        </a:rPr>
                        <a:t>3</a:t>
                      </a:r>
                      <a:r>
                        <a:rPr lang="en-GB" sz="1100" dirty="0">
                          <a:effectLst/>
                        </a:rPr>
                        <a:t> = _______ cm</a:t>
                      </a:r>
                      <a:r>
                        <a:rPr lang="en-GB" sz="1100" baseline="30000" dirty="0">
                          <a:effectLst/>
                        </a:rPr>
                        <a:t>3</a:t>
                      </a:r>
                      <a:endParaRPr lang="es-E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550 cm</a:t>
                      </a:r>
                      <a:r>
                        <a:rPr lang="en-GB" sz="1100" baseline="30000" dirty="0">
                          <a:effectLst/>
                        </a:rPr>
                        <a:t>3</a:t>
                      </a:r>
                      <a:r>
                        <a:rPr lang="en-GB" sz="1100" dirty="0">
                          <a:effectLst/>
                        </a:rPr>
                        <a:t> = ________ m</a:t>
                      </a:r>
                      <a:r>
                        <a:rPr lang="en-GB" sz="1100" baseline="30000" dirty="0">
                          <a:effectLst/>
                        </a:rPr>
                        <a:t>3</a:t>
                      </a:r>
                      <a:endParaRPr lang="es-ES" sz="1200" dirty="0">
                        <a:effectLst/>
                        <a:latin typeface="Times New Roman" panose="02020603050405020304" pitchFamily="18" charset="0"/>
                        <a:ea typeface="Times New Roman" panose="02020603050405020304" pitchFamily="18" charset="0"/>
                      </a:endParaRPr>
                    </a:p>
                  </a:txBody>
                  <a:tcPr marL="76200" marR="76200" marT="0" marB="0"/>
                </a:tc>
                <a:extLst>
                  <a:ext uri="{0D108BD9-81ED-4DB2-BD59-A6C34878D82A}">
                    <a16:rowId xmlns:a16="http://schemas.microsoft.com/office/drawing/2014/main" val="2515900788"/>
                  </a:ext>
                </a:extLst>
              </a:tr>
              <a:tr h="432048">
                <a:tc>
                  <a:txBody>
                    <a:bodyPr/>
                    <a:lstStyle/>
                    <a:p>
                      <a:pPr>
                        <a:lnSpc>
                          <a:spcPts val="600"/>
                        </a:lnSpc>
                        <a:spcAft>
                          <a:spcPts val="0"/>
                        </a:spcAft>
                      </a:pPr>
                      <a:r>
                        <a:rPr lang="en-GB" sz="1200" b="1" dirty="0">
                          <a:effectLst/>
                        </a:rPr>
                        <a:t> </a:t>
                      </a:r>
                      <a:endParaRPr lang="es-ES" sz="1200" b="1" dirty="0">
                        <a:effectLst/>
                      </a:endParaRPr>
                    </a:p>
                    <a:p>
                      <a:pPr algn="ctr">
                        <a:spcAft>
                          <a:spcPts val="0"/>
                        </a:spcAft>
                      </a:pPr>
                      <a:r>
                        <a:rPr lang="en-GB" sz="1200" b="1" dirty="0">
                          <a:effectLst/>
                        </a:rPr>
                        <a:t>6</a:t>
                      </a:r>
                      <a:endParaRPr lang="es-ES" sz="1200" b="1" dirty="0">
                        <a:effectLst/>
                        <a:latin typeface="Times New Roman" panose="02020603050405020304" pitchFamily="18" charset="0"/>
                        <a:ea typeface="Times New Roman" panose="02020603050405020304" pitchFamily="18" charset="0"/>
                      </a:endParaRPr>
                    </a:p>
                  </a:txBody>
                  <a:tcPr marL="76200" marR="76200" marT="0" marB="0">
                    <a:solidFill>
                      <a:schemeClr val="bg2">
                        <a:lumMod val="90000"/>
                      </a:schemeClr>
                    </a:solidFill>
                  </a:tcPr>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9 dm</a:t>
                      </a:r>
                      <a:r>
                        <a:rPr lang="en-GB" sz="1100" baseline="30000">
                          <a:effectLst/>
                        </a:rPr>
                        <a:t>3</a:t>
                      </a:r>
                      <a:r>
                        <a:rPr lang="en-GB" sz="1100">
                          <a:effectLst/>
                        </a:rPr>
                        <a:t> = _________ l</a:t>
                      </a:r>
                      <a:endParaRPr lang="es-ES" sz="120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6 m</a:t>
                      </a:r>
                      <a:r>
                        <a:rPr lang="en-GB" sz="1100" baseline="30000">
                          <a:effectLst/>
                        </a:rPr>
                        <a:t>3</a:t>
                      </a:r>
                      <a:r>
                        <a:rPr lang="en-GB" sz="1100">
                          <a:effectLst/>
                        </a:rPr>
                        <a:t> = ___________ l</a:t>
                      </a:r>
                      <a:endParaRPr lang="es-ES" sz="120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a:effectLst/>
                        </a:rPr>
                        <a:t> </a:t>
                      </a:r>
                      <a:endParaRPr lang="es-ES" sz="1200">
                        <a:effectLst/>
                      </a:endParaRPr>
                    </a:p>
                    <a:p>
                      <a:pPr algn="ctr">
                        <a:spcAft>
                          <a:spcPts val="0"/>
                        </a:spcAft>
                      </a:pPr>
                      <a:r>
                        <a:rPr lang="en-GB" sz="1100">
                          <a:effectLst/>
                        </a:rPr>
                        <a:t>6000 cm</a:t>
                      </a:r>
                      <a:r>
                        <a:rPr lang="en-GB" sz="1100" baseline="30000">
                          <a:effectLst/>
                        </a:rPr>
                        <a:t>3</a:t>
                      </a:r>
                      <a:r>
                        <a:rPr lang="en-GB" sz="1100">
                          <a:effectLst/>
                        </a:rPr>
                        <a:t> = ________ l</a:t>
                      </a:r>
                      <a:endParaRPr lang="es-ES" sz="1200">
                        <a:effectLst/>
                        <a:latin typeface="Times New Roman" panose="02020603050405020304" pitchFamily="18" charset="0"/>
                        <a:ea typeface="Times New Roman" panose="02020603050405020304" pitchFamily="18" charset="0"/>
                      </a:endParaRPr>
                    </a:p>
                  </a:txBody>
                  <a:tcPr marL="76200" marR="76200" marT="0" marB="0"/>
                </a:tc>
                <a:tc>
                  <a:txBody>
                    <a:bodyPr/>
                    <a:lstStyle/>
                    <a:p>
                      <a:pPr>
                        <a:lnSpc>
                          <a:spcPts val="600"/>
                        </a:lnSpc>
                        <a:spcAft>
                          <a:spcPts val="0"/>
                        </a:spcAft>
                      </a:pPr>
                      <a:r>
                        <a:rPr lang="en-GB" sz="1100" dirty="0">
                          <a:effectLst/>
                        </a:rPr>
                        <a:t> </a:t>
                      </a:r>
                      <a:endParaRPr lang="es-ES" sz="1200" dirty="0">
                        <a:effectLst/>
                      </a:endParaRPr>
                    </a:p>
                    <a:p>
                      <a:pPr algn="ctr">
                        <a:spcAft>
                          <a:spcPts val="0"/>
                        </a:spcAft>
                      </a:pPr>
                      <a:r>
                        <a:rPr lang="en-GB" sz="1100" dirty="0">
                          <a:effectLst/>
                        </a:rPr>
                        <a:t>3 Tm = __________ Kg</a:t>
                      </a:r>
                      <a:endParaRPr lang="es-ES" sz="1200" dirty="0">
                        <a:effectLst/>
                        <a:latin typeface="Times New Roman" panose="02020603050405020304" pitchFamily="18" charset="0"/>
                        <a:ea typeface="Times New Roman" panose="02020603050405020304" pitchFamily="18" charset="0"/>
                      </a:endParaRPr>
                    </a:p>
                  </a:txBody>
                  <a:tcPr marL="76200" marR="76200" marT="0" marB="0"/>
                </a:tc>
                <a:extLst>
                  <a:ext uri="{0D108BD9-81ED-4DB2-BD59-A6C34878D82A}">
                    <a16:rowId xmlns:a16="http://schemas.microsoft.com/office/drawing/2014/main" val="4216723022"/>
                  </a:ext>
                </a:extLst>
              </a:tr>
            </a:tbl>
          </a:graphicData>
        </a:graphic>
      </p:graphicFrame>
    </p:spTree>
    <p:extLst>
      <p:ext uri="{BB962C8B-B14F-4D97-AF65-F5344CB8AC3E}">
        <p14:creationId xmlns:p14="http://schemas.microsoft.com/office/powerpoint/2010/main" val="2691215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5</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s-ES" sz="3600" dirty="0"/>
              <a:t>COMPLETA EL EJERCICIO 5 DE SMD PARA COMPROBAR LAS SOLUCIONES</a:t>
            </a:r>
          </a:p>
        </p:txBody>
      </p:sp>
      <p:pic>
        <p:nvPicPr>
          <p:cNvPr id="4" name="Imagen 3">
            <a:extLst>
              <a:ext uri="{FF2B5EF4-FFF2-40B4-BE49-F238E27FC236}">
                <a16:creationId xmlns:a16="http://schemas.microsoft.com/office/drawing/2014/main" id="{5FF88E5E-6444-3A4D-9252-0F007C7A6C9E}"/>
              </a:ext>
            </a:extLst>
          </p:cNvPr>
          <p:cNvPicPr>
            <a:picLocks noChangeAspect="1"/>
          </p:cNvPicPr>
          <p:nvPr/>
        </p:nvPicPr>
        <p:blipFill>
          <a:blip r:embed="rId2"/>
          <a:stretch>
            <a:fillRect/>
          </a:stretch>
        </p:blipFill>
        <p:spPr>
          <a:xfrm>
            <a:off x="1979712" y="3140968"/>
            <a:ext cx="5076056" cy="2987936"/>
          </a:xfrm>
          <a:prstGeom prst="rect">
            <a:avLst/>
          </a:prstGeom>
        </p:spPr>
      </p:pic>
    </p:spTree>
    <p:extLst>
      <p:ext uri="{BB962C8B-B14F-4D97-AF65-F5344CB8AC3E}">
        <p14:creationId xmlns:p14="http://schemas.microsoft.com/office/powerpoint/2010/main" val="113427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5</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461665"/>
          </a:xfrm>
          <a:prstGeom prst="rect">
            <a:avLst/>
          </a:prstGeom>
        </p:spPr>
        <p:txBody>
          <a:bodyPr wrap="square">
            <a:spAutoFit/>
          </a:bodyPr>
          <a:lstStyle/>
          <a:p>
            <a:pPr lvl="0"/>
            <a:r>
              <a:rPr lang="es-ES" sz="2400" u="sng" dirty="0"/>
              <a:t>SOLUCIONES EJERCICIO 5</a:t>
            </a:r>
          </a:p>
        </p:txBody>
      </p:sp>
      <p:graphicFrame>
        <p:nvGraphicFramePr>
          <p:cNvPr id="4" name="Tabla 3">
            <a:extLst>
              <a:ext uri="{FF2B5EF4-FFF2-40B4-BE49-F238E27FC236}">
                <a16:creationId xmlns:a16="http://schemas.microsoft.com/office/drawing/2014/main" id="{3EA2293E-FD71-024F-AA2E-5AC8E4634A30}"/>
              </a:ext>
            </a:extLst>
          </p:cNvPr>
          <p:cNvGraphicFramePr>
            <a:graphicFrameLocks noGrp="1"/>
          </p:cNvGraphicFramePr>
          <p:nvPr>
            <p:extLst>
              <p:ext uri="{D42A27DB-BD31-4B8C-83A1-F6EECF244321}">
                <p14:modId xmlns:p14="http://schemas.microsoft.com/office/powerpoint/2010/main" val="2136710903"/>
              </p:ext>
            </p:extLst>
          </p:nvPr>
        </p:nvGraphicFramePr>
        <p:xfrm>
          <a:off x="627403" y="1994876"/>
          <a:ext cx="8032240" cy="4184587"/>
        </p:xfrm>
        <a:graphic>
          <a:graphicData uri="http://schemas.openxmlformats.org/drawingml/2006/table">
            <a:tbl>
              <a:tblPr firstRow="1" firstCol="1" lastRow="1" lastCol="1" bandRow="1" bandCol="1">
                <a:tableStyleId>{5940675A-B579-460E-94D1-54222C63F5DA}</a:tableStyleId>
              </a:tblPr>
              <a:tblGrid>
                <a:gridCol w="719305">
                  <a:extLst>
                    <a:ext uri="{9D8B030D-6E8A-4147-A177-3AD203B41FA5}">
                      <a16:colId xmlns:a16="http://schemas.microsoft.com/office/drawing/2014/main" val="1166768695"/>
                    </a:ext>
                  </a:extLst>
                </a:gridCol>
                <a:gridCol w="1461943">
                  <a:extLst>
                    <a:ext uri="{9D8B030D-6E8A-4147-A177-3AD203B41FA5}">
                      <a16:colId xmlns:a16="http://schemas.microsoft.com/office/drawing/2014/main" val="3525880170"/>
                    </a:ext>
                  </a:extLst>
                </a:gridCol>
                <a:gridCol w="1462748">
                  <a:extLst>
                    <a:ext uri="{9D8B030D-6E8A-4147-A177-3AD203B41FA5}">
                      <a16:colId xmlns:a16="http://schemas.microsoft.com/office/drawing/2014/main" val="798426180"/>
                    </a:ext>
                  </a:extLst>
                </a:gridCol>
                <a:gridCol w="1462748">
                  <a:extLst>
                    <a:ext uri="{9D8B030D-6E8A-4147-A177-3AD203B41FA5}">
                      <a16:colId xmlns:a16="http://schemas.microsoft.com/office/drawing/2014/main" val="404956197"/>
                    </a:ext>
                  </a:extLst>
                </a:gridCol>
                <a:gridCol w="1462748">
                  <a:extLst>
                    <a:ext uri="{9D8B030D-6E8A-4147-A177-3AD203B41FA5}">
                      <a16:colId xmlns:a16="http://schemas.microsoft.com/office/drawing/2014/main" val="658396341"/>
                    </a:ext>
                  </a:extLst>
                </a:gridCol>
                <a:gridCol w="1462748">
                  <a:extLst>
                    <a:ext uri="{9D8B030D-6E8A-4147-A177-3AD203B41FA5}">
                      <a16:colId xmlns:a16="http://schemas.microsoft.com/office/drawing/2014/main" val="2740585574"/>
                    </a:ext>
                  </a:extLst>
                </a:gridCol>
              </a:tblGrid>
              <a:tr h="259030">
                <a:tc>
                  <a:txBody>
                    <a:bodyPr/>
                    <a:lstStyle/>
                    <a:p>
                      <a:pPr algn="ctr">
                        <a:lnSpc>
                          <a:spcPct val="115000"/>
                        </a:lnSpc>
                        <a:spcAft>
                          <a:spcPts val="0"/>
                        </a:spcAft>
                      </a:pPr>
                      <a:r>
                        <a:rPr lang="en-U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a:effectLst/>
                        </a:rPr>
                        <a:t>B</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C</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D</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E</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97400235"/>
                  </a:ext>
                </a:extLst>
              </a:tr>
              <a:tr h="376747">
                <a:tc>
                  <a:txBody>
                    <a:bodyPr/>
                    <a:lstStyle/>
                    <a:p>
                      <a:pPr algn="ctr">
                        <a:lnSpc>
                          <a:spcPct val="115000"/>
                        </a:lnSpc>
                        <a:spcAft>
                          <a:spcPts val="0"/>
                        </a:spcAft>
                      </a:pPr>
                      <a:r>
                        <a:rPr lang="es-ES" sz="24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5000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rPr>
                        <a:t>0,8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rPr>
                        <a:t>800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rPr>
                        <a:t>3200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748854"/>
                  </a:ext>
                </a:extLst>
              </a:tr>
              <a:tr h="376747">
                <a:tc>
                  <a:txBody>
                    <a:bodyPr/>
                    <a:lstStyle/>
                    <a:p>
                      <a:pPr algn="ctr">
                        <a:lnSpc>
                          <a:spcPct val="115000"/>
                        </a:lnSpc>
                        <a:spcAft>
                          <a:spcPts val="0"/>
                        </a:spcAft>
                      </a:pPr>
                      <a:r>
                        <a:rPr lang="es-ES" sz="2400" dirty="0">
                          <a:effectLst/>
                        </a:rPr>
                        <a:t>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0,35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121734"/>
                  </a:ext>
                </a:extLst>
              </a:tr>
              <a:tr h="376747">
                <a:tc>
                  <a:txBody>
                    <a:bodyPr/>
                    <a:lstStyle/>
                    <a:p>
                      <a:pPr algn="ctr">
                        <a:lnSpc>
                          <a:spcPct val="115000"/>
                        </a:lnSpc>
                        <a:spcAft>
                          <a:spcPts val="0"/>
                        </a:spcAft>
                      </a:pPr>
                      <a:r>
                        <a:rPr lang="es-ES" sz="2400" dirty="0">
                          <a:effectLst/>
                        </a:rPr>
                        <a:t>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41,5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820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41,5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700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8,5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4225840"/>
                  </a:ext>
                </a:extLst>
              </a:tr>
              <a:tr h="376747">
                <a:tc>
                  <a:txBody>
                    <a:bodyPr/>
                    <a:lstStyle/>
                    <a:p>
                      <a:pPr algn="ctr">
                        <a:lnSpc>
                          <a:spcPct val="115000"/>
                        </a:lnSpc>
                        <a:spcAft>
                          <a:spcPts val="0"/>
                        </a:spcAft>
                      </a:pPr>
                      <a:r>
                        <a:rPr lang="es-ES" sz="2400" dirty="0">
                          <a:effectLst/>
                        </a:rPr>
                        <a:t>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3,4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838953"/>
                  </a:ext>
                </a:extLst>
              </a:tr>
              <a:tr h="376747">
                <a:tc>
                  <a:txBody>
                    <a:bodyPr/>
                    <a:lstStyle/>
                    <a:p>
                      <a:pPr algn="ctr">
                        <a:lnSpc>
                          <a:spcPct val="115000"/>
                        </a:lnSpc>
                        <a:spcAft>
                          <a:spcPts val="0"/>
                        </a:spcAft>
                      </a:pPr>
                      <a:r>
                        <a:rPr lang="es-ES" sz="2400" dirty="0">
                          <a:effectLst/>
                        </a:rPr>
                        <a:t>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610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757709"/>
                  </a:ext>
                </a:extLst>
              </a:tr>
              <a:tr h="376747">
                <a:tc>
                  <a:txBody>
                    <a:bodyPr/>
                    <a:lstStyle/>
                    <a:p>
                      <a:pPr algn="ctr">
                        <a:lnSpc>
                          <a:spcPct val="115000"/>
                        </a:lnSpc>
                        <a:spcAft>
                          <a:spcPts val="0"/>
                        </a:spcAft>
                      </a:pPr>
                      <a:r>
                        <a:rPr lang="es-ES" sz="2400" dirty="0">
                          <a:effectLst/>
                        </a:rPr>
                        <a:t>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6000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0,7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800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2300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6857230"/>
                  </a:ext>
                </a:extLst>
              </a:tr>
              <a:tr h="376747">
                <a:tc>
                  <a:txBody>
                    <a:bodyPr/>
                    <a:lstStyle/>
                    <a:p>
                      <a:pPr algn="ctr">
                        <a:lnSpc>
                          <a:spcPct val="115000"/>
                        </a:lnSpc>
                        <a:spcAft>
                          <a:spcPts val="0"/>
                        </a:spcAft>
                      </a:pPr>
                      <a:r>
                        <a:rPr lang="es-ES" sz="2400" dirty="0">
                          <a:effectLst/>
                        </a:rPr>
                        <a:t>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34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0,65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0951118"/>
                  </a:ext>
                </a:extLst>
              </a:tr>
              <a:tr h="376747">
                <a:tc>
                  <a:txBody>
                    <a:bodyPr/>
                    <a:lstStyle/>
                    <a:p>
                      <a:pPr algn="ctr">
                        <a:lnSpc>
                          <a:spcPct val="115000"/>
                        </a:lnSpc>
                        <a:spcAft>
                          <a:spcPts val="0"/>
                        </a:spcAft>
                      </a:pPr>
                      <a:r>
                        <a:rPr lang="es-ES" sz="2400" dirty="0">
                          <a:effectLst/>
                        </a:rPr>
                        <a:t>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17,5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620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71,5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800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9,5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7309224"/>
                  </a:ext>
                </a:extLst>
              </a:tr>
              <a:tr h="376747">
                <a:tc>
                  <a:txBody>
                    <a:bodyPr/>
                    <a:lstStyle/>
                    <a:p>
                      <a:pPr algn="ctr">
                        <a:lnSpc>
                          <a:spcPct val="115000"/>
                        </a:lnSpc>
                        <a:spcAft>
                          <a:spcPts val="0"/>
                        </a:spcAft>
                      </a:pPr>
                      <a:r>
                        <a:rPr lang="es-ES" sz="2400" dirty="0">
                          <a:effectLst/>
                        </a:rPr>
                        <a:t>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9303800"/>
                  </a:ext>
                </a:extLst>
              </a:tr>
              <a:tr h="376655">
                <a:tc>
                  <a:txBody>
                    <a:bodyPr/>
                    <a:lstStyle/>
                    <a:p>
                      <a:pPr algn="ctr">
                        <a:lnSpc>
                          <a:spcPct val="115000"/>
                        </a:lnSpc>
                        <a:spcAft>
                          <a:spcPts val="0"/>
                        </a:spcAft>
                      </a:pPr>
                      <a:r>
                        <a:rPr lang="es-ES" sz="2400" dirty="0">
                          <a:effectLst/>
                        </a:rPr>
                        <a:t>10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510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rPr>
                        <a:t>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dirty="0">
                          <a:effectLst/>
                        </a:rPr>
                        <a:t>80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622896"/>
                  </a:ext>
                </a:extLst>
              </a:tr>
            </a:tbl>
          </a:graphicData>
        </a:graphic>
      </p:graphicFrame>
    </p:spTree>
    <p:extLst>
      <p:ext uri="{BB962C8B-B14F-4D97-AF65-F5344CB8AC3E}">
        <p14:creationId xmlns:p14="http://schemas.microsoft.com/office/powerpoint/2010/main" val="353581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5</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461665"/>
          </a:xfrm>
          <a:prstGeom prst="rect">
            <a:avLst/>
          </a:prstGeom>
        </p:spPr>
        <p:txBody>
          <a:bodyPr wrap="square">
            <a:spAutoFit/>
          </a:bodyPr>
          <a:lstStyle/>
          <a:p>
            <a:pPr lvl="0"/>
            <a:r>
              <a:rPr lang="es-ES" sz="2400" u="sng" dirty="0"/>
              <a:t>SOLUCIONES EJERCICIO 5</a:t>
            </a:r>
          </a:p>
        </p:txBody>
      </p:sp>
      <p:graphicFrame>
        <p:nvGraphicFramePr>
          <p:cNvPr id="4" name="Tabla 3">
            <a:extLst>
              <a:ext uri="{FF2B5EF4-FFF2-40B4-BE49-F238E27FC236}">
                <a16:creationId xmlns:a16="http://schemas.microsoft.com/office/drawing/2014/main" id="{3EA2293E-FD71-024F-AA2E-5AC8E4634A30}"/>
              </a:ext>
            </a:extLst>
          </p:cNvPr>
          <p:cNvGraphicFramePr>
            <a:graphicFrameLocks noGrp="1"/>
          </p:cNvGraphicFramePr>
          <p:nvPr>
            <p:extLst>
              <p:ext uri="{D42A27DB-BD31-4B8C-83A1-F6EECF244321}">
                <p14:modId xmlns:p14="http://schemas.microsoft.com/office/powerpoint/2010/main" val="179773629"/>
              </p:ext>
            </p:extLst>
          </p:nvPr>
        </p:nvGraphicFramePr>
        <p:xfrm>
          <a:off x="627401" y="1844824"/>
          <a:ext cx="8032240" cy="4220787"/>
        </p:xfrm>
        <a:graphic>
          <a:graphicData uri="http://schemas.openxmlformats.org/drawingml/2006/table">
            <a:tbl>
              <a:tblPr firstRow="1" firstCol="1" lastRow="1" lastCol="1" bandRow="1" bandCol="1">
                <a:tableStyleId>{5940675A-B579-460E-94D1-54222C63F5DA}</a:tableStyleId>
              </a:tblPr>
              <a:tblGrid>
                <a:gridCol w="719305">
                  <a:extLst>
                    <a:ext uri="{9D8B030D-6E8A-4147-A177-3AD203B41FA5}">
                      <a16:colId xmlns:a16="http://schemas.microsoft.com/office/drawing/2014/main" val="1166768695"/>
                    </a:ext>
                  </a:extLst>
                </a:gridCol>
                <a:gridCol w="1461943">
                  <a:extLst>
                    <a:ext uri="{9D8B030D-6E8A-4147-A177-3AD203B41FA5}">
                      <a16:colId xmlns:a16="http://schemas.microsoft.com/office/drawing/2014/main" val="3525880170"/>
                    </a:ext>
                  </a:extLst>
                </a:gridCol>
                <a:gridCol w="1462748">
                  <a:extLst>
                    <a:ext uri="{9D8B030D-6E8A-4147-A177-3AD203B41FA5}">
                      <a16:colId xmlns:a16="http://schemas.microsoft.com/office/drawing/2014/main" val="798426180"/>
                    </a:ext>
                  </a:extLst>
                </a:gridCol>
                <a:gridCol w="1462748">
                  <a:extLst>
                    <a:ext uri="{9D8B030D-6E8A-4147-A177-3AD203B41FA5}">
                      <a16:colId xmlns:a16="http://schemas.microsoft.com/office/drawing/2014/main" val="404956197"/>
                    </a:ext>
                  </a:extLst>
                </a:gridCol>
                <a:gridCol w="1462748">
                  <a:extLst>
                    <a:ext uri="{9D8B030D-6E8A-4147-A177-3AD203B41FA5}">
                      <a16:colId xmlns:a16="http://schemas.microsoft.com/office/drawing/2014/main" val="658396341"/>
                    </a:ext>
                  </a:extLst>
                </a:gridCol>
                <a:gridCol w="1462748">
                  <a:extLst>
                    <a:ext uri="{9D8B030D-6E8A-4147-A177-3AD203B41FA5}">
                      <a16:colId xmlns:a16="http://schemas.microsoft.com/office/drawing/2014/main" val="2740585574"/>
                    </a:ext>
                  </a:extLst>
                </a:gridCol>
              </a:tblGrid>
              <a:tr h="259030">
                <a:tc>
                  <a:txBody>
                    <a:bodyPr/>
                    <a:lstStyle/>
                    <a:p>
                      <a:pPr algn="ctr">
                        <a:lnSpc>
                          <a:spcPct val="115000"/>
                        </a:lnSpc>
                        <a:spcAft>
                          <a:spcPts val="0"/>
                        </a:spcAft>
                      </a:pPr>
                      <a:r>
                        <a:rPr lang="en-U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a:effectLst/>
                        </a:rPr>
                        <a:t>B</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C</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D</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E</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97400235"/>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1900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2400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8748854"/>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0,75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8121734"/>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37,5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610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0,925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8,5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4225840"/>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0,85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6,2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9838953"/>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260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8757709"/>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82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9200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6857230"/>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600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0951118"/>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740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680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309224"/>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9303800"/>
                  </a:ext>
                </a:extLst>
              </a:tr>
              <a:tr h="376655">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6500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7400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22896"/>
                  </a:ext>
                </a:extLst>
              </a:tr>
            </a:tbl>
          </a:graphicData>
        </a:graphic>
      </p:graphicFrame>
    </p:spTree>
    <p:extLst>
      <p:ext uri="{BB962C8B-B14F-4D97-AF65-F5344CB8AC3E}">
        <p14:creationId xmlns:p14="http://schemas.microsoft.com/office/powerpoint/2010/main" val="279916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6</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s-ES" sz="3600" dirty="0"/>
              <a:t>COMPLETA EL EJERCICIO 6 DE SMD PARA COMPROBAR LAS SOLUCIONES</a:t>
            </a:r>
          </a:p>
        </p:txBody>
      </p:sp>
      <p:pic>
        <p:nvPicPr>
          <p:cNvPr id="4" name="Imagen 3">
            <a:extLst>
              <a:ext uri="{FF2B5EF4-FFF2-40B4-BE49-F238E27FC236}">
                <a16:creationId xmlns:a16="http://schemas.microsoft.com/office/drawing/2014/main" id="{5FF88E5E-6444-3A4D-9252-0F007C7A6C9E}"/>
              </a:ext>
            </a:extLst>
          </p:cNvPr>
          <p:cNvPicPr>
            <a:picLocks noChangeAspect="1"/>
          </p:cNvPicPr>
          <p:nvPr/>
        </p:nvPicPr>
        <p:blipFill>
          <a:blip r:embed="rId2"/>
          <a:stretch>
            <a:fillRect/>
          </a:stretch>
        </p:blipFill>
        <p:spPr>
          <a:xfrm>
            <a:off x="1979712" y="3140968"/>
            <a:ext cx="5076056" cy="2987936"/>
          </a:xfrm>
          <a:prstGeom prst="rect">
            <a:avLst/>
          </a:prstGeom>
        </p:spPr>
      </p:pic>
    </p:spTree>
    <p:extLst>
      <p:ext uri="{BB962C8B-B14F-4D97-AF65-F5344CB8AC3E}">
        <p14:creationId xmlns:p14="http://schemas.microsoft.com/office/powerpoint/2010/main" val="340210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6</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461665"/>
          </a:xfrm>
          <a:prstGeom prst="rect">
            <a:avLst/>
          </a:prstGeom>
        </p:spPr>
        <p:txBody>
          <a:bodyPr wrap="square">
            <a:spAutoFit/>
          </a:bodyPr>
          <a:lstStyle/>
          <a:p>
            <a:pPr lvl="0"/>
            <a:r>
              <a:rPr lang="es-ES" sz="2400" u="sng" dirty="0"/>
              <a:t>SOLUCIONES EJERCICIO 6</a:t>
            </a:r>
          </a:p>
        </p:txBody>
      </p:sp>
      <p:graphicFrame>
        <p:nvGraphicFramePr>
          <p:cNvPr id="4" name="Tabla 3">
            <a:extLst>
              <a:ext uri="{FF2B5EF4-FFF2-40B4-BE49-F238E27FC236}">
                <a16:creationId xmlns:a16="http://schemas.microsoft.com/office/drawing/2014/main" id="{3EA2293E-FD71-024F-AA2E-5AC8E4634A30}"/>
              </a:ext>
            </a:extLst>
          </p:cNvPr>
          <p:cNvGraphicFramePr>
            <a:graphicFrameLocks noGrp="1"/>
          </p:cNvGraphicFramePr>
          <p:nvPr>
            <p:extLst>
              <p:ext uri="{D42A27DB-BD31-4B8C-83A1-F6EECF244321}">
                <p14:modId xmlns:p14="http://schemas.microsoft.com/office/powerpoint/2010/main" val="285364445"/>
              </p:ext>
            </p:extLst>
          </p:nvPr>
        </p:nvGraphicFramePr>
        <p:xfrm>
          <a:off x="627403" y="1994876"/>
          <a:ext cx="8032240" cy="4220787"/>
        </p:xfrm>
        <a:graphic>
          <a:graphicData uri="http://schemas.openxmlformats.org/drawingml/2006/table">
            <a:tbl>
              <a:tblPr firstRow="1" firstCol="1" lastRow="1" lastCol="1" bandRow="1" bandCol="1">
                <a:tableStyleId>{5940675A-B579-460E-94D1-54222C63F5DA}</a:tableStyleId>
              </a:tblPr>
              <a:tblGrid>
                <a:gridCol w="719305">
                  <a:extLst>
                    <a:ext uri="{9D8B030D-6E8A-4147-A177-3AD203B41FA5}">
                      <a16:colId xmlns:a16="http://schemas.microsoft.com/office/drawing/2014/main" val="1166768695"/>
                    </a:ext>
                  </a:extLst>
                </a:gridCol>
                <a:gridCol w="1461943">
                  <a:extLst>
                    <a:ext uri="{9D8B030D-6E8A-4147-A177-3AD203B41FA5}">
                      <a16:colId xmlns:a16="http://schemas.microsoft.com/office/drawing/2014/main" val="3525880170"/>
                    </a:ext>
                  </a:extLst>
                </a:gridCol>
                <a:gridCol w="1462748">
                  <a:extLst>
                    <a:ext uri="{9D8B030D-6E8A-4147-A177-3AD203B41FA5}">
                      <a16:colId xmlns:a16="http://schemas.microsoft.com/office/drawing/2014/main" val="798426180"/>
                    </a:ext>
                  </a:extLst>
                </a:gridCol>
                <a:gridCol w="1462748">
                  <a:extLst>
                    <a:ext uri="{9D8B030D-6E8A-4147-A177-3AD203B41FA5}">
                      <a16:colId xmlns:a16="http://schemas.microsoft.com/office/drawing/2014/main" val="404956197"/>
                    </a:ext>
                  </a:extLst>
                </a:gridCol>
                <a:gridCol w="1462748">
                  <a:extLst>
                    <a:ext uri="{9D8B030D-6E8A-4147-A177-3AD203B41FA5}">
                      <a16:colId xmlns:a16="http://schemas.microsoft.com/office/drawing/2014/main" val="658396341"/>
                    </a:ext>
                  </a:extLst>
                </a:gridCol>
                <a:gridCol w="1462748">
                  <a:extLst>
                    <a:ext uri="{9D8B030D-6E8A-4147-A177-3AD203B41FA5}">
                      <a16:colId xmlns:a16="http://schemas.microsoft.com/office/drawing/2014/main" val="2740585574"/>
                    </a:ext>
                  </a:extLst>
                </a:gridCol>
              </a:tblGrid>
              <a:tr h="259030">
                <a:tc>
                  <a:txBody>
                    <a:bodyPr/>
                    <a:lstStyle/>
                    <a:p>
                      <a:pPr algn="ctr">
                        <a:lnSpc>
                          <a:spcPct val="115000"/>
                        </a:lnSpc>
                        <a:spcAft>
                          <a:spcPts val="0"/>
                        </a:spcAft>
                      </a:pPr>
                      <a:r>
                        <a:rPr lang="en-U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a:effectLst/>
                        </a:rPr>
                        <a:t>B</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C</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D</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E</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97400235"/>
                  </a:ext>
                </a:extLst>
              </a:tr>
              <a:tr h="376747">
                <a:tc>
                  <a:txBody>
                    <a:bodyPr/>
                    <a:lstStyle/>
                    <a:p>
                      <a:pPr algn="ctr">
                        <a:lnSpc>
                          <a:spcPct val="115000"/>
                        </a:lnSpc>
                        <a:spcAft>
                          <a:spcPts val="0"/>
                        </a:spcAft>
                      </a:pPr>
                      <a:r>
                        <a:rPr lang="es-ES" sz="24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748854"/>
                  </a:ext>
                </a:extLst>
              </a:tr>
              <a:tr h="376747">
                <a:tc>
                  <a:txBody>
                    <a:bodyPr/>
                    <a:lstStyle/>
                    <a:p>
                      <a:pPr algn="ctr">
                        <a:lnSpc>
                          <a:spcPct val="115000"/>
                        </a:lnSpc>
                        <a:spcAft>
                          <a:spcPts val="0"/>
                        </a:spcAft>
                      </a:pPr>
                      <a:r>
                        <a:rPr lang="es-ES" sz="2400" dirty="0">
                          <a:effectLst/>
                        </a:rPr>
                        <a:t>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2300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5600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121734"/>
                  </a:ext>
                </a:extLst>
              </a:tr>
              <a:tr h="376747">
                <a:tc>
                  <a:txBody>
                    <a:bodyPr/>
                    <a:lstStyle/>
                    <a:p>
                      <a:pPr algn="ctr">
                        <a:lnSpc>
                          <a:spcPct val="115000"/>
                        </a:lnSpc>
                        <a:spcAft>
                          <a:spcPts val="0"/>
                        </a:spcAft>
                      </a:pPr>
                      <a:r>
                        <a:rPr lang="es-ES" sz="2400" dirty="0">
                          <a:effectLst/>
                        </a:rPr>
                        <a:t>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2500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4225840"/>
                  </a:ext>
                </a:extLst>
              </a:tr>
              <a:tr h="376747">
                <a:tc>
                  <a:txBody>
                    <a:bodyPr/>
                    <a:lstStyle/>
                    <a:p>
                      <a:pPr algn="ctr">
                        <a:lnSpc>
                          <a:spcPct val="115000"/>
                        </a:lnSpc>
                        <a:spcAft>
                          <a:spcPts val="0"/>
                        </a:spcAft>
                      </a:pPr>
                      <a:r>
                        <a:rPr lang="es-ES" sz="2400" dirty="0">
                          <a:effectLst/>
                        </a:rPr>
                        <a:t>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85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838953"/>
                  </a:ext>
                </a:extLst>
              </a:tr>
              <a:tr h="376747">
                <a:tc>
                  <a:txBody>
                    <a:bodyPr/>
                    <a:lstStyle/>
                    <a:p>
                      <a:pPr algn="ctr">
                        <a:lnSpc>
                          <a:spcPct val="115000"/>
                        </a:lnSpc>
                        <a:spcAft>
                          <a:spcPts val="0"/>
                        </a:spcAft>
                      </a:pPr>
                      <a:r>
                        <a:rPr lang="es-ES" sz="2400" dirty="0">
                          <a:effectLst/>
                        </a:rPr>
                        <a:t>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0,85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900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757709"/>
                  </a:ext>
                </a:extLst>
              </a:tr>
              <a:tr h="376747">
                <a:tc>
                  <a:txBody>
                    <a:bodyPr/>
                    <a:lstStyle/>
                    <a:p>
                      <a:pPr algn="ctr">
                        <a:lnSpc>
                          <a:spcPct val="115000"/>
                        </a:lnSpc>
                        <a:spcAft>
                          <a:spcPts val="0"/>
                        </a:spcAft>
                      </a:pPr>
                      <a:r>
                        <a:rPr lang="es-ES" sz="2400" dirty="0">
                          <a:effectLst/>
                        </a:rPr>
                        <a:t>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0,94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6857230"/>
                  </a:ext>
                </a:extLst>
              </a:tr>
              <a:tr h="376747">
                <a:tc>
                  <a:txBody>
                    <a:bodyPr/>
                    <a:lstStyle/>
                    <a:p>
                      <a:pPr algn="ctr">
                        <a:lnSpc>
                          <a:spcPct val="115000"/>
                        </a:lnSpc>
                        <a:spcAft>
                          <a:spcPts val="0"/>
                        </a:spcAft>
                      </a:pPr>
                      <a:r>
                        <a:rPr lang="es-ES" sz="2400" dirty="0">
                          <a:effectLst/>
                        </a:rPr>
                        <a:t>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2400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320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5600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0951118"/>
                  </a:ext>
                </a:extLst>
              </a:tr>
              <a:tr h="376747">
                <a:tc>
                  <a:txBody>
                    <a:bodyPr/>
                    <a:lstStyle/>
                    <a:p>
                      <a:pPr algn="ctr">
                        <a:lnSpc>
                          <a:spcPct val="115000"/>
                        </a:lnSpc>
                        <a:spcAft>
                          <a:spcPts val="0"/>
                        </a:spcAft>
                      </a:pPr>
                      <a:r>
                        <a:rPr lang="es-ES" sz="2400" dirty="0">
                          <a:effectLst/>
                        </a:rPr>
                        <a:t>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7309224"/>
                  </a:ext>
                </a:extLst>
              </a:tr>
              <a:tr h="376747">
                <a:tc>
                  <a:txBody>
                    <a:bodyPr/>
                    <a:lstStyle/>
                    <a:p>
                      <a:pPr algn="ctr">
                        <a:lnSpc>
                          <a:spcPct val="115000"/>
                        </a:lnSpc>
                        <a:spcAft>
                          <a:spcPts val="0"/>
                        </a:spcAft>
                      </a:pPr>
                      <a:r>
                        <a:rPr lang="es-ES" sz="2400" dirty="0">
                          <a:effectLst/>
                        </a:rPr>
                        <a:t>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9303800"/>
                  </a:ext>
                </a:extLst>
              </a:tr>
              <a:tr h="376655">
                <a:tc>
                  <a:txBody>
                    <a:bodyPr/>
                    <a:lstStyle/>
                    <a:p>
                      <a:pPr algn="ctr">
                        <a:lnSpc>
                          <a:spcPct val="115000"/>
                        </a:lnSpc>
                        <a:spcAft>
                          <a:spcPts val="0"/>
                        </a:spcAft>
                      </a:pPr>
                      <a:r>
                        <a:rPr lang="es-ES" sz="2400" dirty="0">
                          <a:effectLst/>
                        </a:rPr>
                        <a:t>10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622896"/>
                  </a:ext>
                </a:extLst>
              </a:tr>
            </a:tbl>
          </a:graphicData>
        </a:graphic>
      </p:graphicFrame>
    </p:spTree>
    <p:extLst>
      <p:ext uri="{BB962C8B-B14F-4D97-AF65-F5344CB8AC3E}">
        <p14:creationId xmlns:p14="http://schemas.microsoft.com/office/powerpoint/2010/main" val="238455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C26A80-4350-EE49-B6D2-C962DB3244CD}"/>
              </a:ext>
            </a:extLst>
          </p:cNvPr>
          <p:cNvPicPr>
            <a:picLocks noChangeAspect="1"/>
          </p:cNvPicPr>
          <p:nvPr/>
        </p:nvPicPr>
        <p:blipFill>
          <a:blip r:embed="rId2"/>
          <a:stretch>
            <a:fillRect/>
          </a:stretch>
        </p:blipFill>
        <p:spPr>
          <a:xfrm>
            <a:off x="2483768" y="612206"/>
            <a:ext cx="4536504" cy="56139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6</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461665"/>
          </a:xfrm>
          <a:prstGeom prst="rect">
            <a:avLst/>
          </a:prstGeom>
        </p:spPr>
        <p:txBody>
          <a:bodyPr wrap="square">
            <a:spAutoFit/>
          </a:bodyPr>
          <a:lstStyle/>
          <a:p>
            <a:pPr lvl="0"/>
            <a:r>
              <a:rPr lang="es-ES" sz="2400" u="sng" dirty="0"/>
              <a:t>SOLUCIONES EJERCICIO 6</a:t>
            </a:r>
          </a:p>
        </p:txBody>
      </p:sp>
      <p:graphicFrame>
        <p:nvGraphicFramePr>
          <p:cNvPr id="4" name="Tabla 3">
            <a:extLst>
              <a:ext uri="{FF2B5EF4-FFF2-40B4-BE49-F238E27FC236}">
                <a16:creationId xmlns:a16="http://schemas.microsoft.com/office/drawing/2014/main" id="{3EA2293E-FD71-024F-AA2E-5AC8E4634A30}"/>
              </a:ext>
            </a:extLst>
          </p:cNvPr>
          <p:cNvGraphicFramePr>
            <a:graphicFrameLocks noGrp="1"/>
          </p:cNvGraphicFramePr>
          <p:nvPr>
            <p:extLst>
              <p:ext uri="{D42A27DB-BD31-4B8C-83A1-F6EECF244321}">
                <p14:modId xmlns:p14="http://schemas.microsoft.com/office/powerpoint/2010/main" val="2882203095"/>
              </p:ext>
            </p:extLst>
          </p:nvPr>
        </p:nvGraphicFramePr>
        <p:xfrm>
          <a:off x="627401" y="1844824"/>
          <a:ext cx="8032240" cy="4220787"/>
        </p:xfrm>
        <a:graphic>
          <a:graphicData uri="http://schemas.openxmlformats.org/drawingml/2006/table">
            <a:tbl>
              <a:tblPr firstRow="1" firstCol="1" lastRow="1" lastCol="1" bandRow="1" bandCol="1">
                <a:tableStyleId>{5940675A-B579-460E-94D1-54222C63F5DA}</a:tableStyleId>
              </a:tblPr>
              <a:tblGrid>
                <a:gridCol w="719305">
                  <a:extLst>
                    <a:ext uri="{9D8B030D-6E8A-4147-A177-3AD203B41FA5}">
                      <a16:colId xmlns:a16="http://schemas.microsoft.com/office/drawing/2014/main" val="1166768695"/>
                    </a:ext>
                  </a:extLst>
                </a:gridCol>
                <a:gridCol w="1461943">
                  <a:extLst>
                    <a:ext uri="{9D8B030D-6E8A-4147-A177-3AD203B41FA5}">
                      <a16:colId xmlns:a16="http://schemas.microsoft.com/office/drawing/2014/main" val="3525880170"/>
                    </a:ext>
                  </a:extLst>
                </a:gridCol>
                <a:gridCol w="1462748">
                  <a:extLst>
                    <a:ext uri="{9D8B030D-6E8A-4147-A177-3AD203B41FA5}">
                      <a16:colId xmlns:a16="http://schemas.microsoft.com/office/drawing/2014/main" val="798426180"/>
                    </a:ext>
                  </a:extLst>
                </a:gridCol>
                <a:gridCol w="1462748">
                  <a:extLst>
                    <a:ext uri="{9D8B030D-6E8A-4147-A177-3AD203B41FA5}">
                      <a16:colId xmlns:a16="http://schemas.microsoft.com/office/drawing/2014/main" val="404956197"/>
                    </a:ext>
                  </a:extLst>
                </a:gridCol>
                <a:gridCol w="1462748">
                  <a:extLst>
                    <a:ext uri="{9D8B030D-6E8A-4147-A177-3AD203B41FA5}">
                      <a16:colId xmlns:a16="http://schemas.microsoft.com/office/drawing/2014/main" val="658396341"/>
                    </a:ext>
                  </a:extLst>
                </a:gridCol>
                <a:gridCol w="1462748">
                  <a:extLst>
                    <a:ext uri="{9D8B030D-6E8A-4147-A177-3AD203B41FA5}">
                      <a16:colId xmlns:a16="http://schemas.microsoft.com/office/drawing/2014/main" val="2740585574"/>
                    </a:ext>
                  </a:extLst>
                </a:gridCol>
              </a:tblGrid>
              <a:tr h="259030">
                <a:tc>
                  <a:txBody>
                    <a:bodyPr/>
                    <a:lstStyle/>
                    <a:p>
                      <a:pPr algn="ctr">
                        <a:lnSpc>
                          <a:spcPct val="115000"/>
                        </a:lnSpc>
                        <a:spcAft>
                          <a:spcPts val="0"/>
                        </a:spcAft>
                      </a:pPr>
                      <a:r>
                        <a:rPr lang="en-U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a:effectLst/>
                        </a:rPr>
                        <a:t>B</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C</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D</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0"/>
                        </a:spcAft>
                      </a:pPr>
                      <a:r>
                        <a:rPr lang="es-ES" sz="1600" b="1" dirty="0">
                          <a:effectLst/>
                        </a:rPr>
                        <a:t>E</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97400235"/>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0,94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0,65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8748854"/>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3400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5200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8121734"/>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4225840"/>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5,3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9838953"/>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0,54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2900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8757709"/>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9100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7800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6857230"/>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6500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0951118"/>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8300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309224"/>
                  </a:ext>
                </a:extLst>
              </a:tr>
              <a:tr h="376747">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9303800"/>
                  </a:ext>
                </a:extLst>
              </a:tr>
              <a:tr h="376655">
                <a:tc>
                  <a:txBody>
                    <a:bodyPr/>
                    <a:lstStyle/>
                    <a:p>
                      <a:pPr algn="ctr">
                        <a:lnSpc>
                          <a:spcPct val="115000"/>
                        </a:lnSpc>
                        <a:spcAft>
                          <a:spcPts val="0"/>
                        </a:spcAft>
                      </a:pPr>
                      <a:r>
                        <a:rPr lang="es-ES" sz="2400" b="1">
                          <a:effectLst/>
                          <a:latin typeface="Calibri" panose="020F0502020204030204" pitchFamily="34" charset="0"/>
                          <a:ea typeface="Calibri" panose="020F0502020204030204" pitchFamily="34" charset="0"/>
                          <a:cs typeface="Times New Roman" panose="02020603050405020304" pitchFamily="18" charset="0"/>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a:effectLst/>
                          <a:latin typeface="Calibri" panose="020F0502020204030204" pitchFamily="34" charset="0"/>
                          <a:ea typeface="Calibri" panose="020F0502020204030204" pitchFamily="34" charset="0"/>
                          <a:cs typeface="Times New Roman" panose="02020603050405020304" pitchFamily="18" charset="0"/>
                        </a:rPr>
                        <a:t>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550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22896"/>
                  </a:ext>
                </a:extLst>
              </a:tr>
            </a:tbl>
          </a:graphicData>
        </a:graphic>
      </p:graphicFrame>
    </p:spTree>
    <p:extLst>
      <p:ext uri="{BB962C8B-B14F-4D97-AF65-F5344CB8AC3E}">
        <p14:creationId xmlns:p14="http://schemas.microsoft.com/office/powerpoint/2010/main" val="364169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7</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461665"/>
          </a:xfrm>
          <a:prstGeom prst="rect">
            <a:avLst/>
          </a:prstGeom>
        </p:spPr>
        <p:txBody>
          <a:bodyPr wrap="square">
            <a:spAutoFit/>
          </a:bodyPr>
          <a:lstStyle/>
          <a:p>
            <a:pPr lvl="0"/>
            <a:r>
              <a:rPr lang="es-ES" sz="2400" u="sng" dirty="0"/>
              <a:t>Resuelve:</a:t>
            </a:r>
          </a:p>
        </p:txBody>
      </p:sp>
      <p:graphicFrame>
        <p:nvGraphicFramePr>
          <p:cNvPr id="5" name="Tabla 4">
            <a:extLst>
              <a:ext uri="{FF2B5EF4-FFF2-40B4-BE49-F238E27FC236}">
                <a16:creationId xmlns:a16="http://schemas.microsoft.com/office/drawing/2014/main" id="{8F2D39CF-0A69-6D48-B9DF-AA8F79971CDC}"/>
              </a:ext>
            </a:extLst>
          </p:cNvPr>
          <p:cNvGraphicFramePr>
            <a:graphicFrameLocks noGrp="1"/>
          </p:cNvGraphicFramePr>
          <p:nvPr>
            <p:extLst>
              <p:ext uri="{D42A27DB-BD31-4B8C-83A1-F6EECF244321}">
                <p14:modId xmlns:p14="http://schemas.microsoft.com/office/powerpoint/2010/main" val="4216476678"/>
              </p:ext>
            </p:extLst>
          </p:nvPr>
        </p:nvGraphicFramePr>
        <p:xfrm>
          <a:off x="585864" y="1974442"/>
          <a:ext cx="8046992" cy="4282440"/>
        </p:xfrm>
        <a:graphic>
          <a:graphicData uri="http://schemas.openxmlformats.org/drawingml/2006/table">
            <a:tbl>
              <a:tblPr firstRow="1" firstCol="1" bandRow="1">
                <a:tableStyleId>{5940675A-B579-460E-94D1-54222C63F5DA}</a:tableStyleId>
              </a:tblPr>
              <a:tblGrid>
                <a:gridCol w="4023496">
                  <a:extLst>
                    <a:ext uri="{9D8B030D-6E8A-4147-A177-3AD203B41FA5}">
                      <a16:colId xmlns:a16="http://schemas.microsoft.com/office/drawing/2014/main" val="532197568"/>
                    </a:ext>
                  </a:extLst>
                </a:gridCol>
                <a:gridCol w="4023496">
                  <a:extLst>
                    <a:ext uri="{9D8B030D-6E8A-4147-A177-3AD203B41FA5}">
                      <a16:colId xmlns:a16="http://schemas.microsoft.com/office/drawing/2014/main" val="487226187"/>
                    </a:ext>
                  </a:extLst>
                </a:gridCol>
              </a:tblGrid>
              <a:tr h="0">
                <a:tc>
                  <a:txBody>
                    <a:bodyPr/>
                    <a:lstStyle/>
                    <a:p>
                      <a:r>
                        <a:rPr lang="en-US" sz="1600" dirty="0">
                          <a:effectLst/>
                        </a:rPr>
                        <a:t>a) </a:t>
                      </a:r>
                      <a:r>
                        <a:rPr lang="es-ES" sz="1600" dirty="0">
                          <a:effectLst/>
                        </a:rPr>
                        <a:t>0,027 km + 1,22 </a:t>
                      </a:r>
                      <a:r>
                        <a:rPr lang="es-ES" sz="1600" dirty="0" err="1">
                          <a:effectLst/>
                        </a:rPr>
                        <a:t>dam</a:t>
                      </a:r>
                      <a:r>
                        <a:rPr lang="es-ES" sz="1600" dirty="0">
                          <a:effectLst/>
                        </a:rPr>
                        <a:t> + 100 mm </a:t>
                      </a:r>
                      <a:r>
                        <a:rPr lang="en-US" sz="1600" dirty="0">
                          <a:effectLst/>
                        </a:rPr>
                        <a:t>= __________ m</a:t>
                      </a:r>
                      <a:endParaRPr lang="es-ES" sz="1600" dirty="0">
                        <a:effectLst/>
                      </a:endParaRPr>
                    </a:p>
                    <a:p>
                      <a:pPr>
                        <a:spcBef>
                          <a:spcPts val="300"/>
                        </a:spcBef>
                        <a:spcAft>
                          <a:spcPts val="300"/>
                        </a:spcAft>
                      </a:pPr>
                      <a:r>
                        <a:rPr lang="en-US" sz="1600" dirty="0">
                          <a:effectLst/>
                        </a:rPr>
                        <a:t> </a:t>
                      </a:r>
                      <a:endParaRPr lang="es-ES" sz="1600" dirty="0">
                        <a:effectLst/>
                        <a:latin typeface="Calibri" panose="020F0502020204030204" pitchFamily="34" charset="0"/>
                        <a:ea typeface="Times New Roman" panose="02020603050405020304" pitchFamily="18" charset="0"/>
                      </a:endParaRPr>
                    </a:p>
                  </a:txBody>
                  <a:tcPr marL="68580" marR="68580" marT="0" marB="0"/>
                </a:tc>
                <a:tc>
                  <a:txBody>
                    <a:bodyPr/>
                    <a:lstStyle/>
                    <a:p>
                      <a:r>
                        <a:rPr lang="en-US" sz="1600">
                          <a:effectLst/>
                        </a:rPr>
                        <a:t>b) </a:t>
                      </a:r>
                      <a:r>
                        <a:rPr lang="es-ES" sz="1600">
                          <a:effectLst/>
                        </a:rPr>
                        <a:t>0,000321 km – 0,17 m </a:t>
                      </a:r>
                      <a:r>
                        <a:rPr lang="en-US" sz="1600">
                          <a:effectLst/>
                        </a:rPr>
                        <a:t>= ________________ cm</a:t>
                      </a:r>
                      <a:endParaRPr lang="es-ES" sz="1600">
                        <a:effectLst/>
                      </a:endParaRPr>
                    </a:p>
                    <a:p>
                      <a:pPr>
                        <a:spcBef>
                          <a:spcPts val="300"/>
                        </a:spcBef>
                        <a:spcAft>
                          <a:spcPts val="300"/>
                        </a:spcAft>
                      </a:pPr>
                      <a:r>
                        <a:rPr lang="en-US" sz="1600">
                          <a:effectLst/>
                        </a:rPr>
                        <a:t> </a:t>
                      </a:r>
                      <a:endParaRPr lang="es-ES" sz="1600">
                        <a:effectLst/>
                      </a:endParaRPr>
                    </a:p>
                    <a:p>
                      <a:pPr>
                        <a:spcBef>
                          <a:spcPts val="300"/>
                        </a:spcBef>
                        <a:spcAft>
                          <a:spcPts val="300"/>
                        </a:spcAft>
                      </a:pPr>
                      <a:r>
                        <a:rPr lang="en-US" sz="1600">
                          <a:effectLst/>
                        </a:rPr>
                        <a:t> </a:t>
                      </a:r>
                      <a:endParaRPr lang="es-ES" sz="1600">
                        <a:effectLst/>
                      </a:endParaRPr>
                    </a:p>
                    <a:p>
                      <a:pPr>
                        <a:spcBef>
                          <a:spcPts val="300"/>
                        </a:spcBef>
                        <a:spcAft>
                          <a:spcPts val="300"/>
                        </a:spcAft>
                      </a:pPr>
                      <a:r>
                        <a:rPr lang="en-US" sz="1600">
                          <a:effectLst/>
                        </a:rPr>
                        <a:t> </a:t>
                      </a:r>
                      <a:endParaRPr lang="es-ES" sz="1600">
                        <a:effectLst/>
                      </a:endParaRPr>
                    </a:p>
                    <a:p>
                      <a:pPr>
                        <a:spcBef>
                          <a:spcPts val="300"/>
                        </a:spcBef>
                        <a:spcAft>
                          <a:spcPts val="300"/>
                        </a:spcAft>
                      </a:pPr>
                      <a:r>
                        <a:rPr lang="en-US" sz="1600">
                          <a:effectLst/>
                        </a:rPr>
                        <a:t> </a:t>
                      </a:r>
                      <a:endParaRPr lang="es-ES" sz="16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17873412"/>
                  </a:ext>
                </a:extLst>
              </a:tr>
              <a:tr h="0">
                <a:tc>
                  <a:txBody>
                    <a:bodyPr/>
                    <a:lstStyle/>
                    <a:p>
                      <a:pPr>
                        <a:spcBef>
                          <a:spcPts val="300"/>
                        </a:spcBef>
                        <a:spcAft>
                          <a:spcPts val="300"/>
                        </a:spcAft>
                      </a:pPr>
                      <a:r>
                        <a:rPr lang="en-US" sz="1600" dirty="0">
                          <a:effectLst/>
                        </a:rPr>
                        <a:t>c) 2 kg 7 hg 4 </a:t>
                      </a:r>
                      <a:r>
                        <a:rPr lang="en-US" sz="1600" dirty="0" err="1">
                          <a:effectLst/>
                        </a:rPr>
                        <a:t>dag</a:t>
                      </a:r>
                      <a:r>
                        <a:rPr lang="en-US" sz="1600" dirty="0">
                          <a:effectLst/>
                        </a:rPr>
                        <a:t> 1 g = _____________________ g</a:t>
                      </a:r>
                      <a:endParaRPr lang="es-ES" sz="1600" dirty="0">
                        <a:effectLst/>
                      </a:endParaRPr>
                    </a:p>
                    <a:p>
                      <a:pPr>
                        <a:spcBef>
                          <a:spcPts val="300"/>
                        </a:spcBef>
                        <a:spcAft>
                          <a:spcPts val="300"/>
                        </a:spcAft>
                      </a:pPr>
                      <a:r>
                        <a:rPr lang="en-US" sz="1600" dirty="0">
                          <a:effectLst/>
                        </a:rPr>
                        <a:t> </a:t>
                      </a:r>
                      <a:endParaRPr lang="es-ES" sz="1600" dirty="0">
                        <a:effectLst/>
                        <a:latin typeface="Calibri" panose="020F0502020204030204" pitchFamily="34" charset="0"/>
                        <a:ea typeface="Times New Roman" panose="02020603050405020304" pitchFamily="18" charset="0"/>
                      </a:endParaRPr>
                    </a:p>
                  </a:txBody>
                  <a:tcPr marL="68580" marR="68580" marT="0" marB="0"/>
                </a:tc>
                <a:tc>
                  <a:txBody>
                    <a:bodyPr/>
                    <a:lstStyle/>
                    <a:p>
                      <a:r>
                        <a:rPr lang="en-US" sz="1600" dirty="0">
                          <a:effectLst/>
                        </a:rPr>
                        <a:t>d) 3 hg 1 </a:t>
                      </a:r>
                      <a:r>
                        <a:rPr lang="en-US" sz="1600" dirty="0" err="1">
                          <a:effectLst/>
                        </a:rPr>
                        <a:t>dag</a:t>
                      </a:r>
                      <a:r>
                        <a:rPr lang="en-US" sz="1600" dirty="0">
                          <a:effectLst/>
                        </a:rPr>
                        <a:t> 6 g 9 dg = ____________________ g</a:t>
                      </a:r>
                      <a:endParaRPr lang="es-ES" sz="1600" dirty="0">
                        <a:effectLst/>
                      </a:endParaRPr>
                    </a:p>
                    <a:p>
                      <a:pPr>
                        <a:spcBef>
                          <a:spcPts val="300"/>
                        </a:spcBef>
                        <a:spcAft>
                          <a:spcPts val="300"/>
                        </a:spcAft>
                      </a:pPr>
                      <a:r>
                        <a:rPr lang="en-US" sz="1600" dirty="0">
                          <a:effectLst/>
                        </a:rPr>
                        <a:t> </a:t>
                      </a:r>
                      <a:endParaRPr lang="es-ES" sz="1600" dirty="0">
                        <a:effectLst/>
                      </a:endParaRPr>
                    </a:p>
                    <a:p>
                      <a:pPr>
                        <a:spcBef>
                          <a:spcPts val="300"/>
                        </a:spcBef>
                        <a:spcAft>
                          <a:spcPts val="300"/>
                        </a:spcAft>
                      </a:pPr>
                      <a:r>
                        <a:rPr lang="en-US" sz="1600" dirty="0">
                          <a:effectLst/>
                        </a:rPr>
                        <a:t> </a:t>
                      </a:r>
                      <a:endParaRPr lang="es-E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944957167"/>
                  </a:ext>
                </a:extLst>
              </a:tr>
              <a:tr h="0">
                <a:tc>
                  <a:txBody>
                    <a:bodyPr/>
                    <a:lstStyle/>
                    <a:p>
                      <a:r>
                        <a:rPr lang="en-US" sz="1600" dirty="0">
                          <a:effectLst/>
                        </a:rPr>
                        <a:t>e) </a:t>
                      </a:r>
                      <a:r>
                        <a:rPr lang="es-ES" sz="1600" dirty="0">
                          <a:effectLst/>
                        </a:rPr>
                        <a:t>0,02 kl + 2,3 hl + 3,8 </a:t>
                      </a:r>
                      <a:r>
                        <a:rPr lang="es-ES" sz="1600" dirty="0" err="1">
                          <a:effectLst/>
                        </a:rPr>
                        <a:t>dal</a:t>
                      </a:r>
                      <a:r>
                        <a:rPr lang="es-ES" sz="1600" dirty="0">
                          <a:effectLst/>
                        </a:rPr>
                        <a:t> </a:t>
                      </a:r>
                      <a:r>
                        <a:rPr lang="en-US" sz="1600" dirty="0">
                          <a:effectLst/>
                        </a:rPr>
                        <a:t>= _________________ l</a:t>
                      </a:r>
                    </a:p>
                    <a:p>
                      <a:endParaRPr lang="en-US" sz="1600" dirty="0">
                        <a:effectLst/>
                        <a:latin typeface="Calibri" panose="020F0502020204030204" pitchFamily="34" charset="0"/>
                        <a:ea typeface="Times New Roman" panose="02020603050405020304" pitchFamily="18" charset="0"/>
                      </a:endParaRPr>
                    </a:p>
                    <a:p>
                      <a:endParaRPr lang="en-US" sz="1600" dirty="0">
                        <a:effectLst/>
                        <a:latin typeface="Calibri" panose="020F0502020204030204" pitchFamily="34" charset="0"/>
                        <a:ea typeface="Times New Roman" panose="02020603050405020304" pitchFamily="18" charset="0"/>
                      </a:endParaRPr>
                    </a:p>
                    <a:p>
                      <a:endParaRPr lang="en-US" sz="1600" dirty="0">
                        <a:effectLst/>
                        <a:latin typeface="Calibri" panose="020F0502020204030204" pitchFamily="34" charset="0"/>
                        <a:ea typeface="Times New Roman" panose="02020603050405020304" pitchFamily="18" charset="0"/>
                      </a:endParaRPr>
                    </a:p>
                    <a:p>
                      <a:endParaRPr lang="es-ES" sz="1600" dirty="0">
                        <a:effectLst/>
                        <a:latin typeface="Calibri" panose="020F0502020204030204" pitchFamily="34" charset="0"/>
                        <a:ea typeface="Times New Roman" panose="02020603050405020304" pitchFamily="18" charset="0"/>
                      </a:endParaRPr>
                    </a:p>
                  </a:txBody>
                  <a:tcPr marL="68580" marR="68580" marT="0" marB="0"/>
                </a:tc>
                <a:tc>
                  <a:txBody>
                    <a:bodyPr/>
                    <a:lstStyle/>
                    <a:p>
                      <a:r>
                        <a:rPr lang="en-US" sz="1600" dirty="0">
                          <a:effectLst/>
                        </a:rPr>
                        <a:t>f) 63</a:t>
                      </a:r>
                      <a:r>
                        <a:rPr lang="en-US" sz="1100" dirty="0">
                          <a:effectLst/>
                        </a:rPr>
                        <a:t> </a:t>
                      </a:r>
                      <a:r>
                        <a:rPr kumimoji="0" lang="es-ES" sz="1600" kern="1200" dirty="0">
                          <a:effectLst/>
                        </a:rPr>
                        <a:t>dl+ 120 cl + 3300 ml </a:t>
                      </a:r>
                      <a:r>
                        <a:rPr kumimoji="0" lang="en-US" sz="1600" kern="1200" dirty="0">
                          <a:effectLst/>
                        </a:rPr>
                        <a:t>= </a:t>
                      </a:r>
                      <a:r>
                        <a:rPr lang="en-US" sz="1600" dirty="0">
                          <a:effectLst/>
                        </a:rPr>
                        <a:t>_______________ l</a:t>
                      </a:r>
                      <a:endParaRPr lang="es-ES" sz="1600" dirty="0">
                        <a:effectLst/>
                      </a:endParaRPr>
                    </a:p>
                    <a:p>
                      <a:pPr>
                        <a:spcBef>
                          <a:spcPts val="300"/>
                        </a:spcBef>
                        <a:spcAft>
                          <a:spcPts val="300"/>
                        </a:spcAft>
                      </a:pPr>
                      <a:r>
                        <a:rPr lang="en-US" sz="1600" dirty="0">
                          <a:effectLst/>
                        </a:rPr>
                        <a:t> </a:t>
                      </a:r>
                      <a:endParaRPr lang="es-E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86653686"/>
                  </a:ext>
                </a:extLst>
              </a:tr>
            </a:tbl>
          </a:graphicData>
        </a:graphic>
      </p:graphicFrame>
    </p:spTree>
    <p:extLst>
      <p:ext uri="{BB962C8B-B14F-4D97-AF65-F5344CB8AC3E}">
        <p14:creationId xmlns:p14="http://schemas.microsoft.com/office/powerpoint/2010/main" val="282543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7</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461665"/>
          </a:xfrm>
          <a:prstGeom prst="rect">
            <a:avLst/>
          </a:prstGeom>
        </p:spPr>
        <p:txBody>
          <a:bodyPr wrap="square">
            <a:spAutoFit/>
          </a:bodyPr>
          <a:lstStyle/>
          <a:p>
            <a:pPr lvl="0"/>
            <a:r>
              <a:rPr lang="es-ES" sz="2400" u="sng" dirty="0"/>
              <a:t>Resuelve:</a:t>
            </a:r>
          </a:p>
        </p:txBody>
      </p:sp>
      <p:graphicFrame>
        <p:nvGraphicFramePr>
          <p:cNvPr id="4" name="Tabla 3">
            <a:extLst>
              <a:ext uri="{FF2B5EF4-FFF2-40B4-BE49-F238E27FC236}">
                <a16:creationId xmlns:a16="http://schemas.microsoft.com/office/drawing/2014/main" id="{FE88BE5F-BDF3-2742-A7D3-1645FA3E36E1}"/>
              </a:ext>
            </a:extLst>
          </p:cNvPr>
          <p:cNvGraphicFramePr>
            <a:graphicFrameLocks noGrp="1"/>
          </p:cNvGraphicFramePr>
          <p:nvPr>
            <p:extLst>
              <p:ext uri="{D42A27DB-BD31-4B8C-83A1-F6EECF244321}">
                <p14:modId xmlns:p14="http://schemas.microsoft.com/office/powerpoint/2010/main" val="4279732794"/>
              </p:ext>
            </p:extLst>
          </p:nvPr>
        </p:nvGraphicFramePr>
        <p:xfrm>
          <a:off x="611559" y="1844824"/>
          <a:ext cx="8048080" cy="4137660"/>
        </p:xfrm>
        <a:graphic>
          <a:graphicData uri="http://schemas.openxmlformats.org/drawingml/2006/table">
            <a:tbl>
              <a:tblPr firstRow="1" firstCol="1" bandRow="1">
                <a:tableStyleId>{5940675A-B579-460E-94D1-54222C63F5DA}</a:tableStyleId>
              </a:tblPr>
              <a:tblGrid>
                <a:gridCol w="4024040">
                  <a:extLst>
                    <a:ext uri="{9D8B030D-6E8A-4147-A177-3AD203B41FA5}">
                      <a16:colId xmlns:a16="http://schemas.microsoft.com/office/drawing/2014/main" val="390705748"/>
                    </a:ext>
                  </a:extLst>
                </a:gridCol>
                <a:gridCol w="4024040">
                  <a:extLst>
                    <a:ext uri="{9D8B030D-6E8A-4147-A177-3AD203B41FA5}">
                      <a16:colId xmlns:a16="http://schemas.microsoft.com/office/drawing/2014/main" val="1618134486"/>
                    </a:ext>
                  </a:extLst>
                </a:gridCol>
              </a:tblGrid>
              <a:tr h="1951963">
                <a:tc>
                  <a:txBody>
                    <a:bodyPr/>
                    <a:lstStyle/>
                    <a:p>
                      <a:r>
                        <a:rPr kumimoji="0" lang="en-US" sz="1600" kern="1200" dirty="0">
                          <a:solidFill>
                            <a:schemeClr val="tx1"/>
                          </a:solidFill>
                          <a:effectLst/>
                          <a:latin typeface="+mn-lt"/>
                          <a:ea typeface="+mn-ea"/>
                          <a:cs typeface="+mn-cs"/>
                        </a:rPr>
                        <a:t>g) 1 hm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2 dam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+ 5 km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18 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___________ m</a:t>
                      </a:r>
                      <a:r>
                        <a:rPr kumimoji="0" lang="en-US" sz="1600" kern="1200" baseline="30000" dirty="0">
                          <a:solidFill>
                            <a:schemeClr val="tx1"/>
                          </a:solidFill>
                          <a:effectLst/>
                          <a:latin typeface="+mn-lt"/>
                          <a:ea typeface="+mn-ea"/>
                          <a:cs typeface="+mn-cs"/>
                        </a:rPr>
                        <a:t>2</a:t>
                      </a:r>
                      <a:endParaRPr kumimoji="0" lang="es-ES" sz="1600" kern="1200" baseline="300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txBody>
                  <a:tcPr marL="64209" marR="64209" marT="0" marB="0"/>
                </a:tc>
                <a:tc>
                  <a:txBody>
                    <a:bodyPr/>
                    <a:lstStyle/>
                    <a:p>
                      <a:pPr>
                        <a:spcBef>
                          <a:spcPts val="300"/>
                        </a:spcBef>
                        <a:spcAft>
                          <a:spcPts val="300"/>
                        </a:spcAft>
                      </a:pPr>
                      <a:r>
                        <a:rPr kumimoji="0" lang="en-US" sz="1600" kern="1200" dirty="0">
                          <a:solidFill>
                            <a:schemeClr val="tx1"/>
                          </a:solidFill>
                          <a:effectLst/>
                          <a:latin typeface="+mn-lt"/>
                          <a:ea typeface="+mn-ea"/>
                          <a:cs typeface="+mn-cs"/>
                        </a:rPr>
                        <a:t>h) 5 hm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2 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+ 23 dam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13 m</a:t>
                      </a:r>
                      <a:r>
                        <a:rPr kumimoji="0" lang="en-US" sz="1600" kern="1200" baseline="30000" dirty="0">
                          <a:solidFill>
                            <a:schemeClr val="tx1"/>
                          </a:solidFill>
                          <a:effectLst/>
                          <a:latin typeface="+mn-lt"/>
                          <a:ea typeface="+mn-ea"/>
                          <a:cs typeface="+mn-cs"/>
                        </a:rPr>
                        <a:t>2</a:t>
                      </a:r>
                      <a:r>
                        <a:rPr kumimoji="0" lang="en-US" sz="1600" kern="1200" dirty="0">
                          <a:solidFill>
                            <a:schemeClr val="tx1"/>
                          </a:solidFill>
                          <a:effectLst/>
                          <a:latin typeface="+mn-lt"/>
                          <a:ea typeface="+mn-ea"/>
                          <a:cs typeface="+mn-cs"/>
                        </a:rPr>
                        <a:t>= __________ dm</a:t>
                      </a:r>
                      <a:r>
                        <a:rPr kumimoji="0" lang="en-US" sz="1600" kern="1200" baseline="30000" dirty="0">
                          <a:solidFill>
                            <a:schemeClr val="tx1"/>
                          </a:solidFill>
                          <a:effectLst/>
                          <a:latin typeface="+mn-lt"/>
                          <a:ea typeface="+mn-ea"/>
                          <a:cs typeface="+mn-cs"/>
                        </a:rPr>
                        <a:t>2</a:t>
                      </a:r>
                      <a:endParaRPr kumimoji="0" lang="es-ES" sz="1600" kern="1200" baseline="300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txBody>
                  <a:tcPr marL="64209" marR="64209" marT="0" marB="0"/>
                </a:tc>
                <a:extLst>
                  <a:ext uri="{0D108BD9-81ED-4DB2-BD59-A6C34878D82A}">
                    <a16:rowId xmlns:a16="http://schemas.microsoft.com/office/drawing/2014/main" val="1018954506"/>
                  </a:ext>
                </a:extLst>
              </a:tr>
              <a:tr h="683860">
                <a:tc>
                  <a:txBody>
                    <a:bodyPr/>
                    <a:lstStyle/>
                    <a:p>
                      <a:pPr>
                        <a:spcBef>
                          <a:spcPts val="300"/>
                        </a:spcBef>
                        <a:spcAft>
                          <a:spcPts val="300"/>
                        </a:spcAft>
                      </a:pPr>
                      <a:r>
                        <a:rPr kumimoji="0" lang="en-US" sz="1600" kern="1200" dirty="0" err="1">
                          <a:solidFill>
                            <a:schemeClr val="tx1"/>
                          </a:solidFill>
                          <a:effectLst/>
                          <a:latin typeface="+mn-lt"/>
                          <a:ea typeface="+mn-ea"/>
                          <a:cs typeface="+mn-cs"/>
                        </a:rPr>
                        <a:t>i</a:t>
                      </a:r>
                      <a:r>
                        <a:rPr kumimoji="0" lang="en-US" sz="1600" kern="1200" dirty="0">
                          <a:solidFill>
                            <a:schemeClr val="tx1"/>
                          </a:solidFill>
                          <a:effectLst/>
                          <a:latin typeface="+mn-lt"/>
                          <a:ea typeface="+mn-ea"/>
                          <a:cs typeface="+mn-cs"/>
                        </a:rPr>
                        <a:t>) 1 hm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2 dam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3 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+ 45 hm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18 dam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____ m</a:t>
                      </a:r>
                      <a:r>
                        <a:rPr kumimoji="0" lang="en-US" sz="1600" kern="1200" baseline="30000" dirty="0">
                          <a:solidFill>
                            <a:schemeClr val="tx1"/>
                          </a:solidFill>
                          <a:effectLst/>
                          <a:latin typeface="+mn-lt"/>
                          <a:ea typeface="+mn-ea"/>
                          <a:cs typeface="+mn-cs"/>
                        </a:rPr>
                        <a:t>3</a:t>
                      </a:r>
                      <a:endParaRPr kumimoji="0" lang="es-ES" sz="1600" kern="1200" baseline="300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p>
                    <a:p>
                      <a:pPr>
                        <a:spcBef>
                          <a:spcPts val="300"/>
                        </a:spcBef>
                        <a:spcAft>
                          <a:spcPts val="300"/>
                        </a:spcAft>
                      </a:pPr>
                      <a:endParaRPr kumimoji="0" lang="en-US" sz="1600" kern="1200" dirty="0">
                        <a:solidFill>
                          <a:schemeClr val="tx1"/>
                        </a:solidFill>
                        <a:effectLst/>
                        <a:latin typeface="+mn-lt"/>
                        <a:ea typeface="+mn-ea"/>
                        <a:cs typeface="+mn-cs"/>
                      </a:endParaRPr>
                    </a:p>
                    <a:p>
                      <a:pPr>
                        <a:spcBef>
                          <a:spcPts val="300"/>
                        </a:spcBef>
                        <a:spcAft>
                          <a:spcPts val="300"/>
                        </a:spcAft>
                      </a:pPr>
                      <a:endParaRPr kumimoji="0" lang="es-ES" sz="1600" kern="1200" dirty="0">
                        <a:solidFill>
                          <a:schemeClr val="tx1"/>
                        </a:solidFill>
                        <a:effectLst/>
                        <a:latin typeface="+mn-lt"/>
                        <a:ea typeface="+mn-ea"/>
                        <a:cs typeface="+mn-cs"/>
                      </a:endParaRPr>
                    </a:p>
                    <a:p>
                      <a:pPr>
                        <a:spcBef>
                          <a:spcPts val="300"/>
                        </a:spcBef>
                        <a:spcAft>
                          <a:spcPts val="300"/>
                        </a:spcAft>
                      </a:pPr>
                      <a:r>
                        <a:rPr kumimoji="0" lang="en-US" sz="1600" kern="1200" dirty="0">
                          <a:solidFill>
                            <a:schemeClr val="tx1"/>
                          </a:solidFill>
                          <a:effectLst/>
                          <a:latin typeface="+mn-lt"/>
                          <a:ea typeface="+mn-ea"/>
                          <a:cs typeface="+mn-cs"/>
                        </a:rPr>
                        <a:t> </a:t>
                      </a:r>
                      <a:endParaRPr kumimoji="0" lang="es-ES" sz="1600" kern="1200" dirty="0">
                        <a:solidFill>
                          <a:schemeClr val="tx1"/>
                        </a:solidFill>
                        <a:effectLst/>
                        <a:latin typeface="+mn-lt"/>
                        <a:ea typeface="+mn-ea"/>
                        <a:cs typeface="+mn-cs"/>
                      </a:endParaRPr>
                    </a:p>
                  </a:txBody>
                  <a:tcPr marL="64209" marR="64209" marT="0" marB="0"/>
                </a:tc>
                <a:tc>
                  <a:txBody>
                    <a:bodyPr/>
                    <a:lstStyle/>
                    <a:p>
                      <a:r>
                        <a:rPr kumimoji="0" lang="en-US" sz="1600" kern="1200" dirty="0">
                          <a:solidFill>
                            <a:schemeClr val="tx1"/>
                          </a:solidFill>
                          <a:effectLst/>
                          <a:latin typeface="+mn-lt"/>
                          <a:ea typeface="+mn-ea"/>
                          <a:cs typeface="+mn-cs"/>
                        </a:rPr>
                        <a:t>j) 47550 dam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−9 hm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28 dam</a:t>
                      </a:r>
                      <a:r>
                        <a:rPr kumimoji="0" lang="en-US" sz="1600" kern="1200" baseline="30000" dirty="0">
                          <a:solidFill>
                            <a:schemeClr val="tx1"/>
                          </a:solidFill>
                          <a:effectLst/>
                          <a:latin typeface="+mn-lt"/>
                          <a:ea typeface="+mn-ea"/>
                          <a:cs typeface="+mn-cs"/>
                        </a:rPr>
                        <a:t>3</a:t>
                      </a:r>
                      <a:r>
                        <a:rPr kumimoji="0" lang="en-US" sz="1600" kern="1200" dirty="0">
                          <a:solidFill>
                            <a:schemeClr val="tx1"/>
                          </a:solidFill>
                          <a:effectLst/>
                          <a:latin typeface="+mn-lt"/>
                          <a:ea typeface="+mn-ea"/>
                          <a:cs typeface="+mn-cs"/>
                        </a:rPr>
                        <a:t>= ___________ m</a:t>
                      </a:r>
                      <a:r>
                        <a:rPr kumimoji="0" lang="en-US" sz="1600" kern="1200" baseline="30000" dirty="0">
                          <a:solidFill>
                            <a:schemeClr val="tx1"/>
                          </a:solidFill>
                          <a:effectLst/>
                          <a:latin typeface="+mn-lt"/>
                          <a:ea typeface="+mn-ea"/>
                          <a:cs typeface="+mn-cs"/>
                        </a:rPr>
                        <a:t>3</a:t>
                      </a:r>
                      <a:endParaRPr kumimoji="0" lang="es-ES" sz="1600" kern="1200" baseline="30000" dirty="0">
                        <a:solidFill>
                          <a:schemeClr val="tx1"/>
                        </a:solidFill>
                        <a:effectLst/>
                        <a:latin typeface="+mn-lt"/>
                        <a:ea typeface="+mn-ea"/>
                        <a:cs typeface="+mn-cs"/>
                      </a:endParaRPr>
                    </a:p>
                    <a:p>
                      <a:pPr>
                        <a:spcBef>
                          <a:spcPts val="300"/>
                        </a:spcBef>
                        <a:spcAft>
                          <a:spcPts val="300"/>
                        </a:spcAft>
                      </a:pPr>
                      <a:endParaRPr kumimoji="0" lang="es-ES" sz="1600" kern="1200" dirty="0">
                        <a:solidFill>
                          <a:schemeClr val="tx1"/>
                        </a:solidFill>
                        <a:effectLst/>
                        <a:latin typeface="+mn-lt"/>
                        <a:ea typeface="+mn-ea"/>
                        <a:cs typeface="+mn-cs"/>
                      </a:endParaRPr>
                    </a:p>
                  </a:txBody>
                  <a:tcPr marL="64209" marR="64209" marT="0" marB="0"/>
                </a:tc>
                <a:extLst>
                  <a:ext uri="{0D108BD9-81ED-4DB2-BD59-A6C34878D82A}">
                    <a16:rowId xmlns:a16="http://schemas.microsoft.com/office/drawing/2014/main" val="962720627"/>
                  </a:ext>
                </a:extLst>
              </a:tr>
            </a:tbl>
          </a:graphicData>
        </a:graphic>
      </p:graphicFrame>
    </p:spTree>
    <p:extLst>
      <p:ext uri="{BB962C8B-B14F-4D97-AF65-F5344CB8AC3E}">
        <p14:creationId xmlns:p14="http://schemas.microsoft.com/office/powerpoint/2010/main" val="135588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8</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_tradnl" sz="2800" dirty="0"/>
              <a:t>La distancia entre Hellín y Madrid es de 316 km y 670 hm. ¿Cuántos metros hay que recorrer para ir de una ciudad a la otra?</a:t>
            </a:r>
            <a:r>
              <a:rPr lang="es-ES" sz="3600" dirty="0"/>
              <a:t> </a:t>
            </a:r>
          </a:p>
        </p:txBody>
      </p:sp>
      <p:pic>
        <p:nvPicPr>
          <p:cNvPr id="5" name="Imagen 4">
            <a:extLst>
              <a:ext uri="{FF2B5EF4-FFF2-40B4-BE49-F238E27FC236}">
                <a16:creationId xmlns:a16="http://schemas.microsoft.com/office/drawing/2014/main" id="{CAE5C296-F2B5-0F4F-835E-3CD69BF2EEBE}"/>
              </a:ext>
            </a:extLst>
          </p:cNvPr>
          <p:cNvPicPr>
            <a:picLocks noChangeAspect="1"/>
          </p:cNvPicPr>
          <p:nvPr/>
        </p:nvPicPr>
        <p:blipFill>
          <a:blip r:embed="rId2"/>
          <a:stretch>
            <a:fillRect/>
          </a:stretch>
        </p:blipFill>
        <p:spPr>
          <a:xfrm>
            <a:off x="4211960" y="2492896"/>
            <a:ext cx="4190785" cy="3838054"/>
          </a:xfrm>
          <a:prstGeom prst="rect">
            <a:avLst/>
          </a:prstGeom>
          <a:ln>
            <a:solidFill>
              <a:schemeClr val="tx1"/>
            </a:solidFill>
          </a:ln>
        </p:spPr>
      </p:pic>
    </p:spTree>
    <p:extLst>
      <p:ext uri="{BB962C8B-B14F-4D97-AF65-F5344CB8AC3E}">
        <p14:creationId xmlns:p14="http://schemas.microsoft.com/office/powerpoint/2010/main" val="299503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9</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_tradnl" sz="2800" dirty="0"/>
              <a:t>Si la mano de Juan mide 0,025 </a:t>
            </a:r>
            <a:r>
              <a:rPr lang="es-ES_tradnl" sz="2800" dirty="0" err="1"/>
              <a:t>dam</a:t>
            </a:r>
            <a:r>
              <a:rPr lang="es-ES_tradnl" sz="2800" dirty="0"/>
              <a:t> y la de María 24 cm. ¿Cuál mide más?.</a:t>
            </a:r>
            <a:endParaRPr lang="es-ES" sz="2800" dirty="0"/>
          </a:p>
        </p:txBody>
      </p:sp>
    </p:spTree>
    <p:extLst>
      <p:ext uri="{BB962C8B-B14F-4D97-AF65-F5344CB8AC3E}">
        <p14:creationId xmlns:p14="http://schemas.microsoft.com/office/powerpoint/2010/main" val="152461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_tradnl" sz="2400" dirty="0"/>
              <a:t>El circuito donde se va a realizar la prueba de bicicleta de montaña mide 34 km, 23 hm y 12 </a:t>
            </a:r>
            <a:r>
              <a:rPr lang="es-ES_tradnl" sz="2400" dirty="0" err="1"/>
              <a:t>dam</a:t>
            </a:r>
            <a:r>
              <a:rPr lang="es-ES_tradnl" sz="2400" dirty="0"/>
              <a:t>. ¿Cuántos metros son?.</a:t>
            </a:r>
            <a:endParaRPr lang="es-ES" sz="2400" dirty="0"/>
          </a:p>
        </p:txBody>
      </p:sp>
      <p:pic>
        <p:nvPicPr>
          <p:cNvPr id="5" name="Picture 2" descr="Resultado de imagen de circuito atletismo">
            <a:extLst>
              <a:ext uri="{FF2B5EF4-FFF2-40B4-BE49-F238E27FC236}">
                <a16:creationId xmlns:a16="http://schemas.microsoft.com/office/drawing/2014/main" id="{339D97B6-408F-3341-93C5-728F093D1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01008"/>
            <a:ext cx="3744416" cy="2804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D9C95CF-1E5C-0749-8E0B-3C4369D6A040}"/>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10</a:t>
            </a:r>
          </a:p>
        </p:txBody>
      </p:sp>
    </p:spTree>
    <p:extLst>
      <p:ext uri="{BB962C8B-B14F-4D97-AF65-F5344CB8AC3E}">
        <p14:creationId xmlns:p14="http://schemas.microsoft.com/office/powerpoint/2010/main" val="3302306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206210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Queremos vallar un campo en forma de cuadrado, de lado 2 </a:t>
            </a:r>
            <a:r>
              <a:rPr lang="es-ES" sz="2400" dirty="0" err="1"/>
              <a:t>dam</a:t>
            </a:r>
            <a:r>
              <a:rPr lang="es-ES" sz="2400" dirty="0"/>
              <a:t> 50 cm. ¿Cuántos metros de alambrada tengo que comprar? Si el metro de alambrada tiene un precio de 12,50 €, ¿Cuánto cuesta vallar el terreno?</a:t>
            </a:r>
            <a:r>
              <a:rPr lang="es-ES" sz="3200" dirty="0"/>
              <a:t> </a:t>
            </a:r>
          </a:p>
        </p:txBody>
      </p:sp>
      <p:sp>
        <p:nvSpPr>
          <p:cNvPr id="6" name="CuadroTexto 5">
            <a:extLst>
              <a:ext uri="{FF2B5EF4-FFF2-40B4-BE49-F238E27FC236}">
                <a16:creationId xmlns:a16="http://schemas.microsoft.com/office/drawing/2014/main" id="{ED9C95CF-1E5C-0749-8E0B-3C4369D6A040}"/>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11</a:t>
            </a:r>
          </a:p>
        </p:txBody>
      </p:sp>
    </p:spTree>
    <p:extLst>
      <p:ext uri="{BB962C8B-B14F-4D97-AF65-F5344CB8AC3E}">
        <p14:creationId xmlns:p14="http://schemas.microsoft.com/office/powerpoint/2010/main" val="62495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12</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_tradnl" sz="2800" dirty="0"/>
              <a:t>Si un tonel de vino le caben 5 kl 23 hl 3 </a:t>
            </a:r>
            <a:r>
              <a:rPr lang="es-ES_tradnl" sz="2800" dirty="0" err="1"/>
              <a:t>dal</a:t>
            </a:r>
            <a:r>
              <a:rPr lang="es-ES_tradnl" sz="2800" dirty="0"/>
              <a:t> y 450 l. ¿Qué capacidad tiene en litros?</a:t>
            </a:r>
            <a:endParaRPr lang="es-ES" sz="2800" dirty="0"/>
          </a:p>
        </p:txBody>
      </p:sp>
      <p:pic>
        <p:nvPicPr>
          <p:cNvPr id="5" name="Picture 3">
            <a:extLst>
              <a:ext uri="{FF2B5EF4-FFF2-40B4-BE49-F238E27FC236}">
                <a16:creationId xmlns:a16="http://schemas.microsoft.com/office/drawing/2014/main" id="{AAAF95F1-B80E-4D49-A5AA-5080BDCF1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39293"/>
            <a:ext cx="3096344" cy="265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629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13</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_tradnl" sz="2800" dirty="0"/>
              <a:t>El depósito de la calefacción del instituto tiene una capacidad de 5 kl 20 hl 35 </a:t>
            </a:r>
            <a:r>
              <a:rPr lang="es-ES_tradnl" sz="2800" dirty="0" err="1"/>
              <a:t>dal</a:t>
            </a:r>
            <a:r>
              <a:rPr lang="es-ES_tradnl" sz="2800" dirty="0"/>
              <a:t> y 300 l. ¿Cuál es su capacidad tiene en decalitros?</a:t>
            </a:r>
            <a:endParaRPr lang="es-ES" sz="2800" dirty="0"/>
          </a:p>
        </p:txBody>
      </p:sp>
    </p:spTree>
    <p:extLst>
      <p:ext uri="{BB962C8B-B14F-4D97-AF65-F5344CB8AC3E}">
        <p14:creationId xmlns:p14="http://schemas.microsoft.com/office/powerpoint/2010/main" val="2943370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14</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_tradnl" sz="2800" dirty="0"/>
              <a:t>Un perfume viene en envases de 30 ml. ¿Cuántos envases necesitas para tener 1,2 litros de perfume?</a:t>
            </a:r>
            <a:endParaRPr lang="es-ES" sz="2800" dirty="0"/>
          </a:p>
        </p:txBody>
      </p:sp>
      <p:pic>
        <p:nvPicPr>
          <p:cNvPr id="5" name="Picture 3">
            <a:extLst>
              <a:ext uri="{FF2B5EF4-FFF2-40B4-BE49-F238E27FC236}">
                <a16:creationId xmlns:a16="http://schemas.microsoft.com/office/drawing/2014/main" id="{7A0D2255-D6C5-1D44-80AD-CF61838A9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436" y="3356991"/>
            <a:ext cx="3079229" cy="307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50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¿Por qué necesitamos una magnitud de medida?</a:t>
            </a:r>
          </a:p>
        </p:txBody>
      </p:sp>
      <p:sp>
        <p:nvSpPr>
          <p:cNvPr id="4" name="3 CuadroTexto"/>
          <p:cNvSpPr txBox="1"/>
          <p:nvPr/>
        </p:nvSpPr>
        <p:spPr>
          <a:xfrm>
            <a:off x="539552" y="1484784"/>
            <a:ext cx="5544616" cy="2308324"/>
          </a:xfrm>
          <a:prstGeom prst="rect">
            <a:avLst/>
          </a:prstGeom>
          <a:noFill/>
        </p:spPr>
        <p:txBody>
          <a:bodyPr wrap="square" rtlCol="0">
            <a:spAutoFit/>
          </a:bodyPr>
          <a:lstStyle/>
          <a:p>
            <a:r>
              <a:rPr lang="es-ES" dirty="0"/>
              <a:t>Tres mujeres esperaban para comprar un paño en un puesto. El comerciante tenía 2 varas de distinta longitud.</a:t>
            </a:r>
          </a:p>
          <a:p>
            <a:r>
              <a:rPr lang="es-ES" dirty="0"/>
              <a:t>Una de las mujeres le pidió un trozo de tela y cuando el comerciante fue a cortársela ella le dijo:</a:t>
            </a:r>
          </a:p>
          <a:p>
            <a:r>
              <a:rPr lang="es-ES" dirty="0"/>
              <a:t>–¡Eres un ladrón!. Tienes dos varas de medir, larga para comprar y corta para vender. </a:t>
            </a:r>
          </a:p>
        </p:txBody>
      </p:sp>
      <p:pic>
        <p:nvPicPr>
          <p:cNvPr id="37890" name="Picture 2"/>
          <p:cNvPicPr>
            <a:picLocks noChangeAspect="1" noChangeArrowheads="1"/>
          </p:cNvPicPr>
          <p:nvPr/>
        </p:nvPicPr>
        <p:blipFill>
          <a:blip r:embed="rId2" cstate="print"/>
          <a:srcRect/>
          <a:stretch>
            <a:fillRect/>
          </a:stretch>
        </p:blipFill>
        <p:spPr bwMode="auto">
          <a:xfrm>
            <a:off x="6156176" y="1484784"/>
            <a:ext cx="2520280" cy="3843427"/>
          </a:xfrm>
          <a:prstGeom prst="rect">
            <a:avLst/>
          </a:prstGeom>
          <a:noFill/>
          <a:ln w="9525">
            <a:noFill/>
            <a:miter lim="800000"/>
            <a:headEnd/>
            <a:tailEnd/>
          </a:ln>
        </p:spPr>
      </p:pic>
      <p:sp>
        <p:nvSpPr>
          <p:cNvPr id="6" name="5 CuadroTexto"/>
          <p:cNvSpPr txBox="1"/>
          <p:nvPr/>
        </p:nvSpPr>
        <p:spPr>
          <a:xfrm>
            <a:off x="539552" y="3933057"/>
            <a:ext cx="5544616" cy="2585323"/>
          </a:xfrm>
          <a:prstGeom prst="rect">
            <a:avLst/>
          </a:prstGeom>
          <a:noFill/>
        </p:spPr>
        <p:txBody>
          <a:bodyPr wrap="square" rtlCol="0">
            <a:spAutoFit/>
          </a:bodyPr>
          <a:lstStyle/>
          <a:p>
            <a:r>
              <a:rPr lang="es-ES" dirty="0"/>
              <a:t>Otra de las mujeres dijo:</a:t>
            </a:r>
          </a:p>
          <a:p>
            <a:r>
              <a:rPr lang="es-ES" dirty="0"/>
              <a:t>–He oído decir que la Academia de las</a:t>
            </a:r>
          </a:p>
          <a:p>
            <a:r>
              <a:rPr lang="es-ES" dirty="0"/>
              <a:t>Ciencias ha inventado una nueva medida</a:t>
            </a:r>
          </a:p>
          <a:p>
            <a:r>
              <a:rPr lang="es-ES" dirty="0"/>
              <a:t>y que sustituirá a todas las que existen.</a:t>
            </a:r>
          </a:p>
          <a:p>
            <a:r>
              <a:rPr lang="es-ES" dirty="0"/>
              <a:t>La tercera mujer tomó entonces la palabra:</a:t>
            </a:r>
          </a:p>
          <a:p>
            <a:r>
              <a:rPr lang="es-ES" dirty="0"/>
              <a:t>–Mi padre trabaja en la Academia y es cierto; la medida se llama metro, y están fabricando el modelo patrón. </a:t>
            </a:r>
          </a:p>
          <a:p>
            <a:endParaRPr lang="es-ES" dirty="0"/>
          </a:p>
        </p:txBody>
      </p:sp>
    </p:spTree>
    <p:extLst>
      <p:ext uri="{BB962C8B-B14F-4D97-AF65-F5344CB8AC3E}">
        <p14:creationId xmlns:p14="http://schemas.microsoft.com/office/powerpoint/2010/main" val="16303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fade">
                                      <p:cBhvr>
                                        <p:cTn id="10" dur="2000"/>
                                        <p:tgtEl>
                                          <p:spTgt spid="378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15</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_tradnl" sz="2800" dirty="0"/>
              <a:t>Si un camión de transporte lleva 3´75 Tm de carga y vacía, en un almacén de Hellín, 2500 kg . ¿Cuánto pesa la carga que le queda?.</a:t>
            </a:r>
            <a:endParaRPr lang="es-ES" sz="2800" dirty="0"/>
          </a:p>
        </p:txBody>
      </p:sp>
      <p:pic>
        <p:nvPicPr>
          <p:cNvPr id="5" name="Picture 2">
            <a:extLst>
              <a:ext uri="{FF2B5EF4-FFF2-40B4-BE49-F238E27FC236}">
                <a16:creationId xmlns:a16="http://schemas.microsoft.com/office/drawing/2014/main" id="{9851A9DF-0195-484E-A9C4-DF5D03FD7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573016"/>
            <a:ext cx="3888864" cy="25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849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16</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Una caja llena de libros pesa 25 kg, 7 hg y 4 </a:t>
            </a:r>
            <a:r>
              <a:rPr lang="es-ES" sz="2800" dirty="0" err="1"/>
              <a:t>dag</a:t>
            </a:r>
            <a:r>
              <a:rPr lang="es-ES" sz="2800" dirty="0"/>
              <a:t> y vacía pesa 200 g y 5 dg. ¿Cuánto pesan los libros en gramos?</a:t>
            </a:r>
          </a:p>
        </p:txBody>
      </p:sp>
    </p:spTree>
    <p:extLst>
      <p:ext uri="{BB962C8B-B14F-4D97-AF65-F5344CB8AC3E}">
        <p14:creationId xmlns:p14="http://schemas.microsoft.com/office/powerpoint/2010/main" val="471554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17</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 sz="2400" dirty="0"/>
              <a:t>¿Cuantos gramos pesa, aproximadamente, </a:t>
            </a:r>
          </a:p>
          <a:p>
            <a:pPr lvl="0"/>
            <a:r>
              <a:rPr lang="es-ES" sz="2400" dirty="0"/>
              <a:t>1 </a:t>
            </a:r>
            <a:r>
              <a:rPr lang="es-ES" sz="2400" dirty="0" err="1"/>
              <a:t>dal</a:t>
            </a:r>
            <a:r>
              <a:rPr lang="es-ES" sz="2400" dirty="0"/>
              <a:t> de agua? </a:t>
            </a:r>
          </a:p>
        </p:txBody>
      </p:sp>
    </p:spTree>
    <p:extLst>
      <p:ext uri="{BB962C8B-B14F-4D97-AF65-F5344CB8AC3E}">
        <p14:creationId xmlns:p14="http://schemas.microsoft.com/office/powerpoint/2010/main" val="79574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18</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Un camión puede cargar 3 Tm. Debe transportar 90 cajas que contienen cada una 30 envases de tetrabrik de leche, con un peso de 1005 g cada uno. ¿Puede transportarlos de un solo  viaje?</a:t>
            </a:r>
            <a:r>
              <a:rPr lang="es-ES" sz="4000" dirty="0"/>
              <a:t> </a:t>
            </a:r>
          </a:p>
        </p:txBody>
      </p:sp>
    </p:spTree>
    <p:extLst>
      <p:ext uri="{BB962C8B-B14F-4D97-AF65-F5344CB8AC3E}">
        <p14:creationId xmlns:p14="http://schemas.microsoft.com/office/powerpoint/2010/main" val="1093500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19</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Un metro cuadrado de tela cuesta 15,25€. ¿Cuánto costará un dm</a:t>
            </a:r>
            <a:r>
              <a:rPr lang="es-ES" sz="2800" baseline="30000" dirty="0"/>
              <a:t>2</a:t>
            </a:r>
            <a:r>
              <a:rPr lang="es-ES" sz="2800" dirty="0"/>
              <a:t>? ¿Y un cm</a:t>
            </a:r>
            <a:r>
              <a:rPr lang="es-ES" sz="2800" baseline="30000" dirty="0"/>
              <a:t>2</a:t>
            </a:r>
            <a:r>
              <a:rPr lang="es-ES" sz="2800" dirty="0"/>
              <a:t>? </a:t>
            </a:r>
          </a:p>
        </p:txBody>
      </p:sp>
      <p:pic>
        <p:nvPicPr>
          <p:cNvPr id="5" name="Picture 2">
            <a:extLst>
              <a:ext uri="{FF2B5EF4-FFF2-40B4-BE49-F238E27FC236}">
                <a16:creationId xmlns:a16="http://schemas.microsoft.com/office/drawing/2014/main" id="{59E606AA-CC70-1F42-8AF4-7A2BA9E96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563887" y="3851654"/>
            <a:ext cx="4648173" cy="26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670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20</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Quieres embaldosar tu habitación que mide 3,5 m de largo x 2,5 m de ancho. No quieres tener que cortar ninguna baldosa. Al ir a comprarlas hay baldosas de: a) 40 cm x 20 cm; b) 50 cm x 35 cm; c) 25 cm x 18 cm. </a:t>
            </a:r>
          </a:p>
          <a:p>
            <a:pPr lvl="0" algn="just"/>
            <a:r>
              <a:rPr lang="es-ES" sz="2400" dirty="0"/>
              <a:t>¿Te sirve alguna?.¿Cuantas baldosas comprarías?. Indica en m</a:t>
            </a:r>
            <a:r>
              <a:rPr lang="es-ES" sz="2400" baseline="30000" dirty="0"/>
              <a:t>2</a:t>
            </a:r>
            <a:r>
              <a:rPr lang="es-ES" sz="2400" dirty="0"/>
              <a:t> cuanto mide tu habitación. </a:t>
            </a:r>
          </a:p>
        </p:txBody>
      </p:sp>
    </p:spTree>
    <p:extLst>
      <p:ext uri="{BB962C8B-B14F-4D97-AF65-F5344CB8AC3E}">
        <p14:creationId xmlns:p14="http://schemas.microsoft.com/office/powerpoint/2010/main" val="1553717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21</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Un terreno rústico de 6 ha cuesta 144.000€. ¿A cuánto sale el metro cuadrado?. Compáralo con el precio del terreno urbanizable, que cuesta unos 350 euros/m</a:t>
            </a:r>
            <a:r>
              <a:rPr lang="es-ES" sz="2400" baseline="30000" dirty="0"/>
              <a:t>2</a:t>
            </a:r>
            <a:r>
              <a:rPr lang="es-ES" sz="2400" dirty="0"/>
              <a:t>.</a:t>
            </a:r>
            <a:endParaRPr lang="es-ES" sz="3200" dirty="0"/>
          </a:p>
        </p:txBody>
      </p:sp>
    </p:spTree>
    <p:extLst>
      <p:ext uri="{BB962C8B-B14F-4D97-AF65-F5344CB8AC3E}">
        <p14:creationId xmlns:p14="http://schemas.microsoft.com/office/powerpoint/2010/main" val="179957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22</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Un grifo gotea 25 mm</a:t>
            </a:r>
            <a:r>
              <a:rPr lang="es-ES" sz="2800" baseline="30000" dirty="0"/>
              <a:t>3</a:t>
            </a:r>
            <a:r>
              <a:rPr lang="es-ES" sz="2800" dirty="0"/>
              <a:t> cada 4 s. ¿Cuánta agua se pierde en una hora?.</a:t>
            </a:r>
            <a:r>
              <a:rPr lang="es-ES" sz="3600" dirty="0"/>
              <a:t> </a:t>
            </a:r>
          </a:p>
        </p:txBody>
      </p:sp>
    </p:spTree>
    <p:extLst>
      <p:ext uri="{BB962C8B-B14F-4D97-AF65-F5344CB8AC3E}">
        <p14:creationId xmlns:p14="http://schemas.microsoft.com/office/powerpoint/2010/main" val="388466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23</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_tradnl" sz="2800" dirty="0"/>
              <a:t>Una lata de almíbar tiene un volumen de 1 dm</a:t>
            </a:r>
            <a:r>
              <a:rPr lang="es-ES_tradnl" sz="2800" baseline="30000" dirty="0"/>
              <a:t>3</a:t>
            </a:r>
            <a:r>
              <a:rPr lang="es-ES_tradnl" sz="2800" dirty="0"/>
              <a:t> 20 cm</a:t>
            </a:r>
            <a:r>
              <a:rPr lang="es-ES_tradnl" sz="2800" baseline="30000" dirty="0"/>
              <a:t>3</a:t>
            </a:r>
            <a:r>
              <a:rPr lang="es-ES_tradnl" sz="2800" dirty="0"/>
              <a:t> y 400 mm</a:t>
            </a:r>
            <a:r>
              <a:rPr lang="es-ES_tradnl" sz="2800" baseline="30000" dirty="0"/>
              <a:t>3</a:t>
            </a:r>
            <a:r>
              <a:rPr lang="es-ES_tradnl" sz="2800" dirty="0"/>
              <a:t>. ¿Cuántos litros le caben a la lata?</a:t>
            </a:r>
            <a:endParaRPr lang="es-ES" sz="2800" dirty="0"/>
          </a:p>
        </p:txBody>
      </p:sp>
      <p:pic>
        <p:nvPicPr>
          <p:cNvPr id="5" name="Picture 2">
            <a:extLst>
              <a:ext uri="{FF2B5EF4-FFF2-40B4-BE49-F238E27FC236}">
                <a16:creationId xmlns:a16="http://schemas.microsoft.com/office/drawing/2014/main" id="{3F3F3F5E-AE8F-7543-B0E0-3B62BB2AC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2531508"/>
            <a:ext cx="2825253" cy="38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924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24</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Un paquete de caramelos de Hellín tiene un volumen de 80 cm</a:t>
            </a:r>
            <a:r>
              <a:rPr lang="es-ES" sz="2400" baseline="30000" dirty="0"/>
              <a:t>3</a:t>
            </a:r>
            <a:r>
              <a:rPr lang="es-ES" sz="2400" dirty="0"/>
              <a:t>. ¿Cuántos paquetes se podrían colocar en una caja cuyo volumen es 2,8 dm</a:t>
            </a:r>
            <a:r>
              <a:rPr lang="es-ES" sz="2400" baseline="30000" dirty="0"/>
              <a:t>3</a:t>
            </a:r>
            <a:r>
              <a:rPr lang="es-ES" sz="2400" dirty="0"/>
              <a:t>? </a:t>
            </a:r>
          </a:p>
        </p:txBody>
      </p:sp>
    </p:spTree>
    <p:extLst>
      <p:ext uri="{BB962C8B-B14F-4D97-AF65-F5344CB8AC3E}">
        <p14:creationId xmlns:p14="http://schemas.microsoft.com/office/powerpoint/2010/main" val="324790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Magnitudes y unidades</a:t>
            </a:r>
          </a:p>
        </p:txBody>
      </p:sp>
      <p:pic>
        <p:nvPicPr>
          <p:cNvPr id="19457" name="Picture 1"/>
          <p:cNvPicPr>
            <a:picLocks noChangeAspect="1" noChangeArrowheads="1"/>
          </p:cNvPicPr>
          <p:nvPr/>
        </p:nvPicPr>
        <p:blipFill>
          <a:blip r:embed="rId2" cstate="print"/>
          <a:srcRect/>
          <a:stretch>
            <a:fillRect/>
          </a:stretch>
        </p:blipFill>
        <p:spPr bwMode="auto">
          <a:xfrm>
            <a:off x="539552" y="1412776"/>
            <a:ext cx="8111458" cy="1584176"/>
          </a:xfrm>
          <a:prstGeom prst="rect">
            <a:avLst/>
          </a:prstGeom>
          <a:ln>
            <a:noFill/>
          </a:ln>
          <a:effectLst>
            <a:outerShdw blurRad="292100" dist="139700" dir="2700000" algn="tl" rotWithShape="0">
              <a:srgbClr val="333333">
                <a:alpha val="65000"/>
              </a:srgbClr>
            </a:outerShdw>
          </a:effectLst>
        </p:spPr>
      </p:pic>
      <p:pic>
        <p:nvPicPr>
          <p:cNvPr id="19459" name="Picture 3" descr="https://encrypted-tbn1.gstatic.com/images?q=tbn:ANd9GcSbFtt9sy56NMQZ73z-WA2WkMz27ot2A_j6WTeYcrBTfpQykAG-5w"/>
          <p:cNvPicPr>
            <a:picLocks noChangeAspect="1" noChangeArrowheads="1"/>
          </p:cNvPicPr>
          <p:nvPr/>
        </p:nvPicPr>
        <p:blipFill>
          <a:blip r:embed="rId3" cstate="print"/>
          <a:srcRect/>
          <a:stretch>
            <a:fillRect/>
          </a:stretch>
        </p:blipFill>
        <p:spPr bwMode="auto">
          <a:xfrm>
            <a:off x="6084168" y="3356992"/>
            <a:ext cx="2733675" cy="1666875"/>
          </a:xfrm>
          <a:prstGeom prst="rect">
            <a:avLst/>
          </a:prstGeom>
          <a:noFill/>
        </p:spPr>
      </p:pic>
      <p:sp>
        <p:nvSpPr>
          <p:cNvPr id="19462" name="AutoShape 6" descr="data:image/jpeg;base64,/9j/4AAQSkZJRgABAQAAAQABAAD/2wCEAAkGBg8PDxQQEBAUDw8PEBAPDhAQFA8PDw8PFBAVFBQQFBQXHCYeFxkjGRQUHy8gIycpLCwsFR4xNTAqNSYrLCkBCQoKDgwOGg8PGiocHB8uKSksKSksLCwpLCkpLCkqKSwpKSwsKSksLCksKSkqKS8pLCwtLDUsLCkpKSkpLCkqKf/AABEIALcBEwMBIgACEQEDEQH/xAAcAAEAAQUBAQAAAAAAAAAAAAAAAQIDBAUGBwj/xAA+EAABBAAEAwUFBQYFBQAAAAABAAIDEQQSITEFQVEGEyJhcTKBkaGxBxRCUvAjYnKCwdEkM0OS8RWTo8Lh/8QAGgEBAAIDAQAAAAAAAAAAAAAAAAECAwQFBv/EAC0RAAICAQQBAQYGAwAAAAAAAAABAhEDBBIhMVFBBRMyYZGhFCJCgbHRI1Jx/9oADAMBAAIRAxEAPwD2pERSBalQpQBERAFKhEBKKFKgBERAEREAREUgIiIAiIgCIigBEUICVCIpAREQBERAFCIgCIiAKVCKAERFICIiAm0UKUAREQBERASihSoAREQBEWNi+IRxC3uA8uaEpN8IyUtc9iO0wPs6DqreH4l3rq71oPmSlmwtPKrfB0feDqPiFIK57FHILL2EfxC/gsWLHtPsvonmCQosn8PatM6xFzX/AF6SI/tPE07O/urz+1LByGvmlor+Gm+uTfItEO1kV0R8CsWHt7B96bhZWmN0v+RJeaOQnZp5tPqoc4rth6bKle06dFDXXspVjXCKEUgIiIAiIoAtQiICUUKUBCIiAlFClSAiIgClQiAlERAEREBKKFrON8YZhoyXOANc+Q/uhKTk6Rb47xxsDDRAI3PTy9V55xHtBZLnOA3IzHfyC0faPtg6Z/g9kEhpdsDzJ6lc3JjCSTmzG6JvU+7elhnPwdvTabarZ1cnGSSDmoHUDnV8xyWbh8W59eOxuNSQfSlxUGIcTq8ZdXHSgCAaHqa+a63g0YyB1bixeipF2zcnFRRfxkriQAaHInl71iy8UkjG5cPcB8Ss7ERXtotTjYS32hfzVmjGmmbLhXbgE93LGTGdDq1xHpyKwuOY5zJS1p8JAcw6jMw7EefJc9LxJ0ZJYS02B+BzCOlVp66+5ZOL4r94jYSwtdFYzCi1zTXTaj5c1STtEOOx7kb3CY4ujsmj1O1LR9psZq0seC+J2dpBBLXAgtPlqAsTi2MIw7gL21ANac1qOCROnzaeEAN2Htb0PQLHVrkj8TykfQ/BOKd/DHiIzcc0bZB5WNRXrY9y2OG4sCB3gyEnLW+utWvP/s+xb8Pgo43fglmHlTpS/wD911x4lA53dvIDnDMGnXnoR01B+C146hRk4p/U52TEn6HQhwO2qlaluYU5jvUbhbGGYOG/irULfxZd5pzx7S6iKFmMQREQBERASihFIClQiMBERQCURFICIpUAIiIAiIpBbnmDGlx2aLK8N7d9pn4id0bXHIyy+tr/ALBemfaFxn7vhqui79BeAT4hznGtSTZ8zuseSVI6WixX+ZlLpOfwVURs+qsNNmzrfVbLh8QzWfVa3Z2U9qM7CcPcKe/wt/COZ03WVDxt0Ol+C9BzH9laxeN0obDRaed3X1VuujHe7lnUx9qg7kP11Kv/AHwTaCvdsuLZNR09ORWZBinNoix/Xz/XRTuZXavQzsfgncrIs0BtZHIe75LH4fII30+spFOB6E1Xqtphcf3gyu9RsrOJ4OXHNH4hvyFKa9USpJqpGPxfs/O6NxgHftcNAC0SAHqDufRUcH4LPFD4oZG7uf4Tof8AgLJwcskQsciNCevMBbGPtS8eEg66UOaUmqNd4Fdo3nZKcfd7uwZX1z/Cz/6ugxUTDJH4+7kFvDW1b42FuYVvl1HkLC0HZSH/AArPDXePllrfwunfWn8IatnxHhJmkheyQMZAXZw0W5zSY3BrXX4DcYB09lzhovO53WVt9c8lGl0jNwAliD7NgyyPjc1xcSx7i4AitKuq12Wv7R9pZcPA2cHxRyNaSNCWvsV8aV7h73iTEd417W99mieayujMTPZ12Dg7QjmtD29eDw6XnT4CP++wf1V9NlccyV+CNqfZ1PYv7ToMc8YeQ93iD7F6Nl8gfzeS7hfI2cghwJa5pDmuBIc1wNhwPIgr6G+y7tmeJYPLKbxWGyxz7XI2vBNQ60b8wV6WMrNHUYFDmPR2aIisaYREKkEKVCISSiIoIClQpQBEUqQERFACIiAIlJSA8i+2PHkytiGzRmP0A+JK8scNV6H9qmuNF7Ev+Tl5/KCSSeupWvkfJ6DTRrGivDxWQep5bgBbKLQLEwbdK+fRZoacodWlkA+Y/wCVRGxIxsW9YE+JJdZ38tAK20CzsS0lY+LwdWW+JmlP8yLynz3RshGPHLrQFkkDqbsVSrbiT1vT1WK5quRRl2wv3gH3AnXbkoJMqPGkLbYXjLmjLfTz9VzoerjJT+tN1KdFWrOqi4jG8+IVpv1WbFwdkzS+6a2ycu9DW79Fxvfm9VuezmNkfM3DN1ZO4NlGpHdDxSHT90Ee9W3pK2Y5JpcHpPBMI6FkUY8XdxRg3p7MYBd8br6q7DM6XFyjOQyBzY3CmhpuFry0H2swMkbr2o0svCSZiXAi9zYzNde+oO+m40HmqI24eVzpA1rZgzunvyhsrGO1ykkZmjY+IDZcG+W1yarJwExlhbLlFPbmAvxBpJo3VGxR5brkvtCpmAeL1klhYB1IfnIHXRhXXQ4QwQNjaS5sbWsBf4nObyFivpsNlxX2oy5ooIuZdJN5EMa1gH/kKtp4Rll48l43aR5kV2X2RcUOH4tC2/BiRJh5BdDVhew1zOZgH8xXGlb3sUwniOGy7jEROHoHWfku/HsrmVxZ9PIhRZjjBERSCEU0iAKURQAppEQBERAESlNICKU0ppTSAppTSlEB5F9p3DiZWvAupHA10Nn60vN8VhS06XlJ25A/q17r2z4bnzab04fReVcW4Y4G26amxrdrWydnodJK4I0kEZIAHy39D8PmrzozXpf6/XRZkceUCtNilVyVUZ5MwGAiyaujQIu70089fkrMsJO+oG3leq2T4AdlbkjNVyu65X1Qg1kmFsa8tAsaRmS65gjkdCK+hW3yWem/XosebB5hex5bqGhZplU5x36/DTRZRwDlAwJPTX4qSEYz5C42TZoC/QUF1/2e8OzGXEOqgO4jutSafI6jpoAwWdPEd1y0sAYCd/nfovUuAcK7mCKCtWAGatamd4pD5akjm7bRq09Zk2Y68mKcr4NnKJWQPdESZjGTGCMwz0adWhJ200BrQBa5k7YosPFcjH4vFM7yScgYiTI7vC99HTNkaA0bCQCgtk/EZJWQtJc57JJAHWQ1jC0El+4suA1sn3K4zExuNmg5jnMs5SGu2Lc40B20sHyXDhllBXV3z8/kYnFMzp5Wiq0uyQNG+pGw9d15p2/xwfi8m4hhjaOXjcS9wI5eEtXdTOGckaVueVgbnkPrpovJ+I4ozzSTb97I57TRHgumD3Myj3Lpez7k7fov5LpU7NPiRTvmuz+ybhve49r+UNO97tB9CuRxTdRpy/qvVvsP4aQJJSPaeC3+FrK+pK7cezDqHUGz10oiLMcYhFKikApERASpREARSppAQAppSAppAQAlKaUoCEpTSUgIUqUQGo7QYbNHfTQ+i8z41hKzNPLVevYiLMwt6heecdwXXTcemuxWDKjraCf6Thfux2OpGnuVJwtG625HZZOTK4sPLb0V41S14s6s48mCINNladD5LYFvJWy3dWsrRr3Qe5WXwrYvaFbxAB2H6pTZFGqfBZ093VWnQrZhvLkd1bmhFXdAakqxjZHZrhXf4tti2Q/tpBvZH+W2vN1HpTDqvRsLhQ7xkA0fAenWiKAHkNN9Std2Y4QIMOM7SJZ6lkvWhXgYRzyt3vQFzt1sON4psGkbQZBE+Z7i5zQ2NmgLi0HM5ziGtBHXouHq5PNk2xNe/UwXRywzYrFSNDmCFggawvfK5sTXPLctUCXOO13p0V3gQEWFjD/DJIHSSB4LXPnkJkk8J11cXab0ti2U5+7IzPEbZHNApzGuJADj7N2D02Oit4l+YZRYJ1c0hwND93Sx53Wm6583Jra1468JcFkl2aDtJiO6wj8ntPHcsy0MpfYdVaNpuY0NdBZXEQ4PTbkuy4+cz2xjUMFnW6LhoOg0o6V7S1jcLS9BocezEn55JNLh+zhmlaDsSL61+vqvb+xXC2ww00UAGtFabD/hcT2a4aXPul6pw/Dd3G1vlZ9V0oI0dXPii8iqpRSyHOKUpTSICEUogFKQlKQEAAU0ilAKUoiAKVCIApUIgJRQiAh7wASdABZPkuMx87J2d4z2H2QOYcDRC3Xa/Gd1hH60ZC2MfzHX5ArzuXjDsPCSBmYTdflPULl6nWLHnjifTX39Dq6HA5Rc0azjMYZJe4O3I7oW6XyWpxvFnTSAn2QdB0W1a7RSnzwduUairKXDT9fNUlv0Vxygn5LIURjlqtuYspzFbMfuSw0YpiV/gnD/ALxims3jiDZptLsZvBH/ADOBvlTXXuqJ5MjSdT5AW5xvRoHMk0APNdl2c7Puw8GU0ZpnGWcjVoeRQZ5hrQG8ronmsGoze7h82a2Z0qM7DyZXF7gaOmceIX5ka++sqok4XFLKJi8uB7slgyGN5iLjGSaugXE1dWAthORDEXv0bGwudWujRZrzWm4P3srpHvc5jmuyPjDY291Jo8BrheYBjwDms2DsuGnLmadVwa/HCMrhmHkjEkkoaZZZDI7I4upgFMbbqoNaPqeatYyVtOe72WjMRWum2h9wBPuCyJ3vb4SQb1sDK6vMHQevloFpeMYguIiH8b9/5R189ddtllwQebJz6/wXS9Eaktc9xc7dxzO9/JXWYbMR5rLhw3JbrgfBjI8GvRekS9EJNRVs3PZXg+VtkdCfdsF1VK3hsOI2ho2CurYSo4mWe+VkKKVShSYyhKVRCikBTSlEQFQRFKAKURAApUIgCIpQEIpRAQiWtRxXjoYC2KnSVvu1v9ysObNDDHdN0XhCU3UTnPtD4iHPjgabyXI/ycRTR8L+IXE42nER3VMJePIiw71sfNb/ABOHJzSPtxFyOO7nHf33S080Lns7zKyOWUVGM2YiPMDRd6dNBa8Zn1Pv8zyPj0/r7HpdPBYoKCOPLSDv5iufQrfcNkzs8xurHGsGAc7W6NcWPPOxW3xVzgUJcSQPCN12dNl3pM3W7iZZCgaH5HRZUsax3MK37MNC1SUAVpzJJpGYeL/NlNAkEiJg9qV3kB8TQ5qG0uWRJ0jadl+Hd/P35H7HDOqO9pMRW/owH/cR+Vdzh283A3yN8uoIKxOGcKjhjZDH4Y425W9Sdy4nYuJJJPmVlTz90Mz3NyChmJDdSaA10JJpcLUZnknx+xzpy3MsScSjdKcOR3l+Bw8BBthcQRe1aWQBZq1fiw0cbcrGiMauygVqTZPmb5qzg8JFG5zmAgu3BLjlBe55AB2Bc4lXJZ7NcgfisMnF8R6KJMwMXJ3bTI/XKL0oG9gB5nQX5rnsNG6Rxed3Ek+/kFn8VxBmk7tnsMOv7z9vgNvit1wTgRNaLu6LBsjb7ZlclCNsxuH8JLiAB6rtOHcPbE2q1rX+yrweBbGNBr1WSurGNHJzZ3PhdEIilXNYhERARShVKKQFKKpQgJRWRjI/zBSMSz8wVN8fJba/BeRWvvLOv1UHGRj8Xwso8kF20Nr8F9FiniDOVn0B/qrZ4l0YT60FhlqsMe5IlY5eDNRax3E38g0euv8AVWZJ5nC8xA/d0+mq1p+0sUerf7GRYJevBtpJmtFucG+pAWBiOOMb7Azn/aFqnAk0Q83+IigPUuNqZIDktoGbS7sjfUCtdrpaGb2nlfEFt+5sR08F8XIxeNkk3NN6DRu/Na/GPEep1cQ7KNaJDby31JoK83DknM4uJzE2SY2BpsZcpOwvoLoK/PC5zDRc01uzLnsbgXouTknKUrm7NuNRVLg00LXuP7Q6uAIYQGODeuUGwLI313WrxmFMcpNh75gIoGEU2JjRbj5jmeZ0C6GKAgaNEbT7RdbpXep6+8qr7o+UBrWWevIH1WCWNyn+Rd+hsRyUuTn4eEfecQyEtsOcO8I0BaNXOPTQLosf2KZCz/Cspo1LLJJ953W74LwRuHBcfFK4eJ3ID8o8ltCV6b2doXhxf5Pif2NHPrpPJ+R8L7nmM+CJOVzCw+YWLJwtw5WF6lNAx/tNDvUAqyOHQj/Tat54TJH2hS5R5NisLkaXHQDfQk+4Ld9l+z7oGOmlaW4icCwf9GIati6XzPmfILuJuA4d7muLKMZzNA0bm5OI51yV4cPrnfqtLU4MsltiuBPXRmaEZmDXUb3sR6rHOHa+YSl2cNHgY7URu/O3zPUgnoQtzj+C960sqgaPUGjYsdLA05rCZwMxMDdTVku2OZzi5x02Fk6LjT0+XGrad/8ACI5YSLU5B9eXl7+S1uOmcxuVur36N6gc3LZRYV7nhu5JrXkOpW3w3BYmOzkZ38idgOgCz6HSvLK30i08scfZpuz/AGaoBzxlHIcyurija0UBQVKqBXpoxUTm5cssjtlalUAqbVzAVIqbU2gJRFFoCVBREAREQFhsbRsAPQAKq1VSUsShXReyLRVUlK20iynKOgQNb0CrypSj3a8CyjI3oFORvQKqlIT3cfCIstdy38oU9w3oFcRR7mD/AEr6E7mWBhGflH0T7pH+UfNX0VfcY/8AVfRDe/JYbhIx+BvwCvAV5eiIskYRj8KoNt9gqkqpQrEFKKqkpCSAVIclJSgC0JSkpAUZBdgAFFVSUiSXQspUpSUpBKBKRCCVKgBSpAREQglFCWgJRUogIS0RATaWiISTam0RCBaWiIBaIiAJaIgIRQiAIiISEtEQBERQAiIgChEQBERSApUIgJtERAERFIFooRQAiIhB/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65" name="Picture 9" descr="https://encrypted-tbn0.gstatic.com/images?q=tbn:ANd9GcS6BPG7b613wS4b00D50m0QRa8QlEPSoekoDR0lRkAOdsEizF5bgA"/>
          <p:cNvPicPr>
            <a:picLocks noChangeAspect="1" noChangeArrowheads="1"/>
          </p:cNvPicPr>
          <p:nvPr/>
        </p:nvPicPr>
        <p:blipFill>
          <a:blip r:embed="rId4" cstate="print"/>
          <a:srcRect/>
          <a:stretch>
            <a:fillRect/>
          </a:stretch>
        </p:blipFill>
        <p:spPr bwMode="auto">
          <a:xfrm>
            <a:off x="2123728" y="3284984"/>
            <a:ext cx="2160240" cy="321688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25</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En la comunidad de Madrid el agua se paga cada dos meses. Las tarifas van por tramos: Primeros 25 m3 a 0,30 €/ m</a:t>
            </a:r>
            <a:r>
              <a:rPr lang="es-ES" sz="2400" baseline="30000" dirty="0"/>
              <a:t>3</a:t>
            </a:r>
            <a:r>
              <a:rPr lang="es-ES" sz="2400" dirty="0"/>
              <a:t>. Entre 25 y 50 m</a:t>
            </a:r>
            <a:r>
              <a:rPr lang="es-ES" sz="2400" baseline="30000" dirty="0"/>
              <a:t>3</a:t>
            </a:r>
            <a:r>
              <a:rPr lang="es-ES" sz="2400" dirty="0"/>
              <a:t> a 0,5291 €/m</a:t>
            </a:r>
            <a:r>
              <a:rPr lang="es-ES" sz="2400" baseline="30000" dirty="0"/>
              <a:t>3</a:t>
            </a:r>
            <a:r>
              <a:rPr lang="es-ES" sz="2400" dirty="0"/>
              <a:t>. De 50 m</a:t>
            </a:r>
            <a:r>
              <a:rPr lang="es-ES" sz="2400" baseline="30000" dirty="0"/>
              <a:t>3</a:t>
            </a:r>
            <a:r>
              <a:rPr lang="es-ES" sz="2400" dirty="0"/>
              <a:t> en adelante a 0,55 €/m</a:t>
            </a:r>
            <a:r>
              <a:rPr lang="es-ES" sz="2400" baseline="30000" dirty="0"/>
              <a:t>3</a:t>
            </a:r>
            <a:r>
              <a:rPr lang="es-ES" sz="2400" dirty="0"/>
              <a:t>. Si la media de consumo de agua por persona y día es 170 L, ¿Cuánto pagará una familia de 6 miembros? </a:t>
            </a:r>
          </a:p>
        </p:txBody>
      </p:sp>
    </p:spTree>
    <p:extLst>
      <p:ext uri="{BB962C8B-B14F-4D97-AF65-F5344CB8AC3E}">
        <p14:creationId xmlns:p14="http://schemas.microsoft.com/office/powerpoint/2010/main" val="3655045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22376" y="642918"/>
            <a:ext cx="7772400" cy="3006088"/>
          </a:xfrm>
          <a:prstGeom prst="rect">
            <a:avLst/>
          </a:prstGeom>
        </p:spPr>
        <p:txBody>
          <a:bodyP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7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Proporcionalidad</a:t>
            </a:r>
            <a:br>
              <a:rPr kumimoji="0" lang="es-ES" sz="7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es-ES" sz="7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y </a:t>
            </a:r>
            <a:br>
              <a:rPr kumimoji="0" lang="es-ES" sz="7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es-ES" sz="7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Porcentajes</a:t>
            </a:r>
            <a:br>
              <a:rPr kumimoji="0" lang="es-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endParaRPr kumimoji="0" lang="es-E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5" name="Picture 2" descr="http://www.librosvivos.net/smtc/img/Proporcionalidad_02_jirafa_raton.jpg"/>
          <p:cNvPicPr>
            <a:picLocks noChangeAspect="1" noChangeArrowheads="1"/>
          </p:cNvPicPr>
          <p:nvPr/>
        </p:nvPicPr>
        <p:blipFill>
          <a:blip r:embed="rId2" cstate="print"/>
          <a:srcRect/>
          <a:stretch>
            <a:fillRect/>
          </a:stretch>
        </p:blipFill>
        <p:spPr bwMode="auto">
          <a:xfrm>
            <a:off x="2857488" y="3429000"/>
            <a:ext cx="3456384" cy="23983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54131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Magnitudes Directamente Proporcionales</a:t>
            </a:r>
          </a:p>
        </p:txBody>
      </p:sp>
      <p:sp>
        <p:nvSpPr>
          <p:cNvPr id="4" name="3 CuadroTexto"/>
          <p:cNvSpPr txBox="1"/>
          <p:nvPr/>
        </p:nvSpPr>
        <p:spPr>
          <a:xfrm>
            <a:off x="539552" y="2492896"/>
            <a:ext cx="11521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Ejemplo</a:t>
            </a:r>
          </a:p>
        </p:txBody>
      </p:sp>
      <p:pic>
        <p:nvPicPr>
          <p:cNvPr id="5" name="Picture 2"/>
          <p:cNvPicPr>
            <a:picLocks noChangeAspect="1" noChangeArrowheads="1"/>
          </p:cNvPicPr>
          <p:nvPr/>
        </p:nvPicPr>
        <p:blipFill>
          <a:blip r:embed="rId2" cstate="print"/>
          <a:srcRect/>
          <a:stretch>
            <a:fillRect/>
          </a:stretch>
        </p:blipFill>
        <p:spPr bwMode="auto">
          <a:xfrm>
            <a:off x="1115616" y="1268760"/>
            <a:ext cx="6477000" cy="9144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b="57797"/>
          <a:stretch>
            <a:fillRect/>
          </a:stretch>
        </p:blipFill>
        <p:spPr bwMode="auto">
          <a:xfrm>
            <a:off x="1979712" y="2492896"/>
            <a:ext cx="5976664" cy="1579046"/>
          </a:xfrm>
          <a:prstGeom prst="rect">
            <a:avLst/>
          </a:prstGeom>
          <a:noFill/>
          <a:ln w="9525">
            <a:noFill/>
            <a:miter lim="800000"/>
            <a:headEnd/>
            <a:tailEnd/>
          </a:ln>
        </p:spPr>
      </p:pic>
    </p:spTree>
    <p:extLst>
      <p:ext uri="{BB962C8B-B14F-4D97-AF65-F5344CB8AC3E}">
        <p14:creationId xmlns:p14="http://schemas.microsoft.com/office/powerpoint/2010/main" val="3554131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Magnitudes Inversamente Proporcionales</a:t>
            </a:r>
          </a:p>
        </p:txBody>
      </p:sp>
      <p:sp>
        <p:nvSpPr>
          <p:cNvPr id="7" name="6 CuadroTexto"/>
          <p:cNvSpPr txBox="1"/>
          <p:nvPr/>
        </p:nvSpPr>
        <p:spPr>
          <a:xfrm>
            <a:off x="539552" y="2492896"/>
            <a:ext cx="11521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Ejemplo</a:t>
            </a:r>
          </a:p>
        </p:txBody>
      </p:sp>
      <p:pic>
        <p:nvPicPr>
          <p:cNvPr id="8" name="Picture 2"/>
          <p:cNvPicPr>
            <a:picLocks noChangeAspect="1" noChangeArrowheads="1"/>
          </p:cNvPicPr>
          <p:nvPr/>
        </p:nvPicPr>
        <p:blipFill>
          <a:blip r:embed="rId2" cstate="print"/>
          <a:srcRect/>
          <a:stretch>
            <a:fillRect/>
          </a:stretch>
        </p:blipFill>
        <p:spPr bwMode="auto">
          <a:xfrm>
            <a:off x="971600" y="1340768"/>
            <a:ext cx="6448425" cy="88582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899592" y="3068960"/>
            <a:ext cx="7462045" cy="2556123"/>
          </a:xfrm>
          <a:prstGeom prst="rect">
            <a:avLst/>
          </a:prstGeom>
          <a:noFill/>
          <a:ln w="9525">
            <a:noFill/>
            <a:miter lim="800000"/>
            <a:headEnd/>
            <a:tailEnd/>
          </a:ln>
        </p:spPr>
      </p:pic>
    </p:spTree>
    <p:extLst>
      <p:ext uri="{BB962C8B-B14F-4D97-AF65-F5344CB8AC3E}">
        <p14:creationId xmlns:p14="http://schemas.microsoft.com/office/powerpoint/2010/main" val="3554131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26</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36187"/>
            <a:ext cx="7272808" cy="707886"/>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000" dirty="0"/>
              <a:t>Completa las siguientes tablas indicando que tipo de relación hay entre las magnitudes:</a:t>
            </a:r>
            <a:endParaRPr lang="es-ES" sz="2800" dirty="0"/>
          </a:p>
        </p:txBody>
      </p:sp>
      <p:pic>
        <p:nvPicPr>
          <p:cNvPr id="5" name="Imagen 4">
            <a:extLst>
              <a:ext uri="{FF2B5EF4-FFF2-40B4-BE49-F238E27FC236}">
                <a16:creationId xmlns:a16="http://schemas.microsoft.com/office/drawing/2014/main" id="{F9B9F556-300A-4949-B993-70EEFBA4CB8B}"/>
              </a:ext>
            </a:extLst>
          </p:cNvPr>
          <p:cNvPicPr>
            <a:picLocks noChangeAspect="1"/>
          </p:cNvPicPr>
          <p:nvPr/>
        </p:nvPicPr>
        <p:blipFill>
          <a:blip r:embed="rId2"/>
          <a:stretch>
            <a:fillRect/>
          </a:stretch>
        </p:blipFill>
        <p:spPr>
          <a:xfrm>
            <a:off x="451237" y="2136280"/>
            <a:ext cx="8208404" cy="3097191"/>
          </a:xfrm>
          <a:prstGeom prst="rect">
            <a:avLst/>
          </a:prstGeom>
        </p:spPr>
      </p:pic>
    </p:spTree>
    <p:extLst>
      <p:ext uri="{BB962C8B-B14F-4D97-AF65-F5344CB8AC3E}">
        <p14:creationId xmlns:p14="http://schemas.microsoft.com/office/powerpoint/2010/main" val="121294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26</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36187"/>
            <a:ext cx="7272808" cy="707886"/>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000" dirty="0"/>
              <a:t>Completa las siguientes tablas indicando que tipo de relación hay entre las magnitudes:</a:t>
            </a:r>
            <a:endParaRPr lang="es-ES" sz="2800" dirty="0"/>
          </a:p>
        </p:txBody>
      </p:sp>
      <p:pic>
        <p:nvPicPr>
          <p:cNvPr id="4" name="Imagen 3">
            <a:extLst>
              <a:ext uri="{FF2B5EF4-FFF2-40B4-BE49-F238E27FC236}">
                <a16:creationId xmlns:a16="http://schemas.microsoft.com/office/drawing/2014/main" id="{5DFA7B14-FC7B-834F-A8EF-A427682B573C}"/>
              </a:ext>
            </a:extLst>
          </p:cNvPr>
          <p:cNvPicPr>
            <a:picLocks noChangeAspect="1"/>
          </p:cNvPicPr>
          <p:nvPr/>
        </p:nvPicPr>
        <p:blipFill>
          <a:blip r:embed="rId2"/>
          <a:stretch>
            <a:fillRect/>
          </a:stretch>
        </p:blipFill>
        <p:spPr>
          <a:xfrm>
            <a:off x="415233" y="2067011"/>
            <a:ext cx="8244408" cy="2522926"/>
          </a:xfrm>
          <a:prstGeom prst="rect">
            <a:avLst/>
          </a:prstGeom>
        </p:spPr>
      </p:pic>
    </p:spTree>
    <p:extLst>
      <p:ext uri="{BB962C8B-B14F-4D97-AF65-F5344CB8AC3E}">
        <p14:creationId xmlns:p14="http://schemas.microsoft.com/office/powerpoint/2010/main" val="1281612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27</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36187"/>
            <a:ext cx="7272808" cy="83099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Completa la siguiente tabla marcando con una cruz:</a:t>
            </a:r>
            <a:endParaRPr lang="es-ES" sz="3600" dirty="0"/>
          </a:p>
        </p:txBody>
      </p:sp>
      <p:graphicFrame>
        <p:nvGraphicFramePr>
          <p:cNvPr id="5" name="Tabla 4">
            <a:extLst>
              <a:ext uri="{FF2B5EF4-FFF2-40B4-BE49-F238E27FC236}">
                <a16:creationId xmlns:a16="http://schemas.microsoft.com/office/drawing/2014/main" id="{80183594-45D2-7B4A-A4B0-C2FAC24E9667}"/>
              </a:ext>
            </a:extLst>
          </p:cNvPr>
          <p:cNvGraphicFramePr>
            <a:graphicFrameLocks noGrp="1"/>
          </p:cNvGraphicFramePr>
          <p:nvPr>
            <p:extLst>
              <p:ext uri="{D42A27DB-BD31-4B8C-83A1-F6EECF244321}">
                <p14:modId xmlns:p14="http://schemas.microsoft.com/office/powerpoint/2010/main" val="3750606952"/>
              </p:ext>
            </p:extLst>
          </p:nvPr>
        </p:nvGraphicFramePr>
        <p:xfrm>
          <a:off x="611559" y="2056430"/>
          <a:ext cx="8048081" cy="4114010"/>
        </p:xfrm>
        <a:graphic>
          <a:graphicData uri="http://schemas.openxmlformats.org/drawingml/2006/table">
            <a:tbl>
              <a:tblPr firstRow="1" firstCol="1" bandRow="1">
                <a:tableStyleId>{5940675A-B579-460E-94D1-54222C63F5DA}</a:tableStyleId>
              </a:tblPr>
              <a:tblGrid>
                <a:gridCol w="6264697">
                  <a:extLst>
                    <a:ext uri="{9D8B030D-6E8A-4147-A177-3AD203B41FA5}">
                      <a16:colId xmlns:a16="http://schemas.microsoft.com/office/drawing/2014/main" val="356272193"/>
                    </a:ext>
                  </a:extLst>
                </a:gridCol>
                <a:gridCol w="576064">
                  <a:extLst>
                    <a:ext uri="{9D8B030D-6E8A-4147-A177-3AD203B41FA5}">
                      <a16:colId xmlns:a16="http://schemas.microsoft.com/office/drawing/2014/main" val="2443214761"/>
                    </a:ext>
                  </a:extLst>
                </a:gridCol>
                <a:gridCol w="576064">
                  <a:extLst>
                    <a:ext uri="{9D8B030D-6E8A-4147-A177-3AD203B41FA5}">
                      <a16:colId xmlns:a16="http://schemas.microsoft.com/office/drawing/2014/main" val="1148698574"/>
                    </a:ext>
                  </a:extLst>
                </a:gridCol>
                <a:gridCol w="631256">
                  <a:extLst>
                    <a:ext uri="{9D8B030D-6E8A-4147-A177-3AD203B41FA5}">
                      <a16:colId xmlns:a16="http://schemas.microsoft.com/office/drawing/2014/main" val="1934792499"/>
                    </a:ext>
                  </a:extLst>
                </a:gridCol>
              </a:tblGrid>
              <a:tr h="547850">
                <a:tc>
                  <a:txBody>
                    <a:bodyPr/>
                    <a:lstStyle/>
                    <a:p>
                      <a:pPr algn="ctr">
                        <a:spcAft>
                          <a:spcPts val="0"/>
                        </a:spcAft>
                      </a:pPr>
                      <a:r>
                        <a:rPr lang="es-ES" sz="2000">
                          <a:effectLst/>
                        </a:rPr>
                        <a:t>Magnitudes</a:t>
                      </a:r>
                      <a:endParaRPr lang="es-ES" sz="200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2000" dirty="0">
                          <a:effectLst/>
                        </a:rPr>
                        <a:t>D</a:t>
                      </a:r>
                      <a:endParaRPr lang="es-ES" sz="20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2000" dirty="0">
                          <a:effectLst/>
                        </a:rPr>
                        <a:t>I</a:t>
                      </a:r>
                      <a:endParaRPr lang="es-ES" sz="20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1400" dirty="0">
                          <a:effectLst/>
                        </a:rPr>
                        <a:t>No </a:t>
                      </a:r>
                      <a:r>
                        <a:rPr lang="es-ES" sz="1400" dirty="0" err="1">
                          <a:effectLst/>
                        </a:rPr>
                        <a:t>relac</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822097658"/>
                  </a:ext>
                </a:extLst>
              </a:tr>
              <a:tr h="273925">
                <a:tc>
                  <a:txBody>
                    <a:bodyPr/>
                    <a:lstStyle/>
                    <a:p>
                      <a:pPr>
                        <a:spcBef>
                          <a:spcPts val="300"/>
                        </a:spcBef>
                        <a:spcAft>
                          <a:spcPts val="300"/>
                        </a:spcAft>
                      </a:pPr>
                      <a:r>
                        <a:rPr lang="es-ES" sz="1800">
                          <a:effectLst/>
                        </a:rPr>
                        <a:t>1. Nº Kg de Fresas y su precio</a:t>
                      </a:r>
                      <a:endParaRPr lang="es-ES" sz="18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06019417"/>
                  </a:ext>
                </a:extLst>
              </a:tr>
              <a:tr h="547850">
                <a:tc>
                  <a:txBody>
                    <a:bodyPr/>
                    <a:lstStyle/>
                    <a:p>
                      <a:pPr>
                        <a:spcBef>
                          <a:spcPts val="300"/>
                        </a:spcBef>
                        <a:spcAft>
                          <a:spcPts val="300"/>
                        </a:spcAft>
                      </a:pPr>
                      <a:r>
                        <a:rPr lang="es-ES" sz="1800">
                          <a:effectLst/>
                        </a:rPr>
                        <a:t>2. La velocidad de un camión y la distancia que recorre</a:t>
                      </a:r>
                      <a:endParaRPr lang="es-ES" sz="18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23447102"/>
                  </a:ext>
                </a:extLst>
              </a:tr>
              <a:tr h="547850">
                <a:tc>
                  <a:txBody>
                    <a:bodyPr/>
                    <a:lstStyle/>
                    <a:p>
                      <a:pPr>
                        <a:spcBef>
                          <a:spcPts val="300"/>
                        </a:spcBef>
                        <a:spcAft>
                          <a:spcPts val="300"/>
                        </a:spcAft>
                      </a:pPr>
                      <a:r>
                        <a:rPr lang="es-ES" sz="1800" dirty="0">
                          <a:effectLst/>
                        </a:rPr>
                        <a:t>3. La velocidad de una moto y el tiempo que tarda en llegar</a:t>
                      </a:r>
                      <a:endParaRPr lang="es-ES" sz="18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1288029"/>
                  </a:ext>
                </a:extLst>
              </a:tr>
              <a:tr h="273925">
                <a:tc>
                  <a:txBody>
                    <a:bodyPr/>
                    <a:lstStyle/>
                    <a:p>
                      <a:pPr>
                        <a:spcBef>
                          <a:spcPts val="300"/>
                        </a:spcBef>
                        <a:spcAft>
                          <a:spcPts val="300"/>
                        </a:spcAft>
                      </a:pPr>
                      <a:r>
                        <a:rPr lang="es-ES" sz="1800">
                          <a:effectLst/>
                        </a:rPr>
                        <a:t>4. La edad de una persona y su peso</a:t>
                      </a:r>
                      <a:endParaRPr lang="es-ES" sz="18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94448126"/>
                  </a:ext>
                </a:extLst>
              </a:tr>
              <a:tr h="547850">
                <a:tc>
                  <a:txBody>
                    <a:bodyPr/>
                    <a:lstStyle/>
                    <a:p>
                      <a:pPr>
                        <a:spcBef>
                          <a:spcPts val="300"/>
                        </a:spcBef>
                        <a:spcAft>
                          <a:spcPts val="300"/>
                        </a:spcAft>
                      </a:pPr>
                      <a:r>
                        <a:rPr lang="es-ES" sz="1800">
                          <a:effectLst/>
                        </a:rPr>
                        <a:t>5. Nº de pintores y tiempo que tardan en pintar una pared</a:t>
                      </a:r>
                      <a:endParaRPr lang="es-ES" sz="18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97135975"/>
                  </a:ext>
                </a:extLst>
              </a:tr>
              <a:tr h="547850">
                <a:tc>
                  <a:txBody>
                    <a:bodyPr/>
                    <a:lstStyle/>
                    <a:p>
                      <a:pPr>
                        <a:spcBef>
                          <a:spcPts val="300"/>
                        </a:spcBef>
                        <a:spcAft>
                          <a:spcPts val="300"/>
                        </a:spcAft>
                      </a:pPr>
                      <a:r>
                        <a:rPr lang="es-ES" sz="1800">
                          <a:effectLst/>
                        </a:rPr>
                        <a:t>6. Caudal de un grifo (litros/minuto) y cantidad de agua que echa</a:t>
                      </a:r>
                      <a:endParaRPr lang="es-ES" sz="18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9396636"/>
                  </a:ext>
                </a:extLst>
              </a:tr>
              <a:tr h="273925">
                <a:tc>
                  <a:txBody>
                    <a:bodyPr/>
                    <a:lstStyle/>
                    <a:p>
                      <a:pPr>
                        <a:spcBef>
                          <a:spcPts val="300"/>
                        </a:spcBef>
                        <a:spcAft>
                          <a:spcPts val="300"/>
                        </a:spcAft>
                      </a:pPr>
                      <a:r>
                        <a:rPr lang="es-ES" sz="1800">
                          <a:effectLst/>
                        </a:rPr>
                        <a:t>7. Nº de hojas de una revista y su precio</a:t>
                      </a:r>
                      <a:endParaRPr lang="es-ES" sz="18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04115074"/>
                  </a:ext>
                </a:extLst>
              </a:tr>
              <a:tr h="547850">
                <a:tc>
                  <a:txBody>
                    <a:bodyPr/>
                    <a:lstStyle/>
                    <a:p>
                      <a:pPr>
                        <a:spcBef>
                          <a:spcPts val="300"/>
                        </a:spcBef>
                        <a:spcAft>
                          <a:spcPts val="300"/>
                        </a:spcAft>
                      </a:pPr>
                      <a:r>
                        <a:rPr lang="es-ES" sz="1800" dirty="0">
                          <a:effectLst/>
                        </a:rPr>
                        <a:t>8. Nº vacas y tiempo que les dura 1000 kg de pienso</a:t>
                      </a:r>
                      <a:endParaRPr lang="es-ES" sz="18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7722129"/>
                  </a:ext>
                </a:extLst>
              </a:tr>
            </a:tbl>
          </a:graphicData>
        </a:graphic>
      </p:graphicFrame>
    </p:spTree>
    <p:extLst>
      <p:ext uri="{BB962C8B-B14F-4D97-AF65-F5344CB8AC3E}">
        <p14:creationId xmlns:p14="http://schemas.microsoft.com/office/powerpoint/2010/main" val="3159470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28</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36187"/>
            <a:ext cx="7272808" cy="83099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Completa la siguiente tabla marcando con una cruz:</a:t>
            </a:r>
            <a:endParaRPr lang="es-ES" sz="3600" dirty="0"/>
          </a:p>
        </p:txBody>
      </p:sp>
      <p:graphicFrame>
        <p:nvGraphicFramePr>
          <p:cNvPr id="6" name="Tabla 5">
            <a:extLst>
              <a:ext uri="{FF2B5EF4-FFF2-40B4-BE49-F238E27FC236}">
                <a16:creationId xmlns:a16="http://schemas.microsoft.com/office/drawing/2014/main" id="{C1AD062B-001D-8249-8483-2C3E960BA4F1}"/>
              </a:ext>
            </a:extLst>
          </p:cNvPr>
          <p:cNvGraphicFramePr>
            <a:graphicFrameLocks noGrp="1"/>
          </p:cNvGraphicFramePr>
          <p:nvPr>
            <p:extLst>
              <p:ext uri="{D42A27DB-BD31-4B8C-83A1-F6EECF244321}">
                <p14:modId xmlns:p14="http://schemas.microsoft.com/office/powerpoint/2010/main" val="3244143157"/>
              </p:ext>
            </p:extLst>
          </p:nvPr>
        </p:nvGraphicFramePr>
        <p:xfrm>
          <a:off x="467543" y="1916832"/>
          <a:ext cx="8192096" cy="4253760"/>
        </p:xfrm>
        <a:graphic>
          <a:graphicData uri="http://schemas.openxmlformats.org/drawingml/2006/table">
            <a:tbl>
              <a:tblPr firstRow="1" firstCol="1" bandRow="1">
                <a:tableStyleId>{5940675A-B579-460E-94D1-54222C63F5DA}</a:tableStyleId>
              </a:tblPr>
              <a:tblGrid>
                <a:gridCol w="6336705">
                  <a:extLst>
                    <a:ext uri="{9D8B030D-6E8A-4147-A177-3AD203B41FA5}">
                      <a16:colId xmlns:a16="http://schemas.microsoft.com/office/drawing/2014/main" val="423224862"/>
                    </a:ext>
                  </a:extLst>
                </a:gridCol>
                <a:gridCol w="576064">
                  <a:extLst>
                    <a:ext uri="{9D8B030D-6E8A-4147-A177-3AD203B41FA5}">
                      <a16:colId xmlns:a16="http://schemas.microsoft.com/office/drawing/2014/main" val="1576769080"/>
                    </a:ext>
                  </a:extLst>
                </a:gridCol>
                <a:gridCol w="648072">
                  <a:extLst>
                    <a:ext uri="{9D8B030D-6E8A-4147-A177-3AD203B41FA5}">
                      <a16:colId xmlns:a16="http://schemas.microsoft.com/office/drawing/2014/main" val="2049935873"/>
                    </a:ext>
                  </a:extLst>
                </a:gridCol>
                <a:gridCol w="631255">
                  <a:extLst>
                    <a:ext uri="{9D8B030D-6E8A-4147-A177-3AD203B41FA5}">
                      <a16:colId xmlns:a16="http://schemas.microsoft.com/office/drawing/2014/main" val="1330291283"/>
                    </a:ext>
                  </a:extLst>
                </a:gridCol>
              </a:tblGrid>
              <a:tr h="0">
                <a:tc>
                  <a:txBody>
                    <a:bodyPr/>
                    <a:lstStyle/>
                    <a:p>
                      <a:pPr algn="ctr">
                        <a:spcAft>
                          <a:spcPts val="0"/>
                        </a:spcAft>
                      </a:pPr>
                      <a:r>
                        <a:rPr lang="es-ES" sz="1200" b="1" dirty="0">
                          <a:effectLst/>
                        </a:rPr>
                        <a:t>Magnitudes</a:t>
                      </a:r>
                      <a:endParaRPr lang="es-ES" sz="1200" b="1"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1200" b="1" dirty="0">
                          <a:effectLst/>
                        </a:rPr>
                        <a:t>D</a:t>
                      </a:r>
                      <a:endParaRPr lang="es-ES" sz="1200" b="1"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1200" b="1" dirty="0">
                          <a:effectLst/>
                        </a:rPr>
                        <a:t>I</a:t>
                      </a:r>
                      <a:endParaRPr lang="es-ES" sz="1200" b="1"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1200" b="1" dirty="0">
                          <a:effectLst/>
                        </a:rPr>
                        <a:t>No </a:t>
                      </a:r>
                      <a:r>
                        <a:rPr lang="es-ES" sz="1200" b="1" dirty="0" err="1">
                          <a:effectLst/>
                        </a:rPr>
                        <a:t>relac</a:t>
                      </a:r>
                      <a:endParaRPr lang="es-ES" sz="1200" b="1"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578460517"/>
                  </a:ext>
                </a:extLst>
              </a:tr>
              <a:tr h="324000">
                <a:tc>
                  <a:txBody>
                    <a:bodyPr/>
                    <a:lstStyle/>
                    <a:p>
                      <a:pPr>
                        <a:spcBef>
                          <a:spcPts val="300"/>
                        </a:spcBef>
                        <a:spcAft>
                          <a:spcPts val="300"/>
                        </a:spcAft>
                      </a:pPr>
                      <a:r>
                        <a:rPr lang="es-ES" sz="1400">
                          <a:effectLst/>
                        </a:rPr>
                        <a:t>1. Caudal de un grifo (litros/min) y tiempo en llenar una bañera</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8884589"/>
                  </a:ext>
                </a:extLst>
              </a:tr>
              <a:tr h="324000">
                <a:tc>
                  <a:txBody>
                    <a:bodyPr/>
                    <a:lstStyle/>
                    <a:p>
                      <a:pPr>
                        <a:spcBef>
                          <a:spcPts val="300"/>
                        </a:spcBef>
                        <a:spcAft>
                          <a:spcPts val="300"/>
                        </a:spcAft>
                      </a:pPr>
                      <a:r>
                        <a:rPr lang="es-ES" sz="1400">
                          <a:effectLst/>
                        </a:rPr>
                        <a:t>2. El precio de una entrada de teatro y tiempo que dura la obra</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54571335"/>
                  </a:ext>
                </a:extLst>
              </a:tr>
              <a:tr h="324000">
                <a:tc>
                  <a:txBody>
                    <a:bodyPr/>
                    <a:lstStyle/>
                    <a:p>
                      <a:pPr>
                        <a:spcBef>
                          <a:spcPts val="300"/>
                        </a:spcBef>
                        <a:spcAft>
                          <a:spcPts val="300"/>
                        </a:spcAft>
                      </a:pPr>
                      <a:r>
                        <a:rPr lang="es-ES" sz="1400">
                          <a:effectLst/>
                        </a:rPr>
                        <a:t>3. El tamaño de un recipiente y el nº de litros que puede contener</a:t>
                      </a:r>
                      <a:endParaRPr lang="es-ES" sz="1400">
                        <a:effectLst/>
                        <a:latin typeface="Calibri" panose="020F0502020204030204" pitchFamily="34"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25410551"/>
                  </a:ext>
                </a:extLst>
              </a:tr>
              <a:tr h="324000">
                <a:tc>
                  <a:txBody>
                    <a:bodyPr/>
                    <a:lstStyle/>
                    <a:p>
                      <a:pPr>
                        <a:spcBef>
                          <a:spcPts val="300"/>
                        </a:spcBef>
                        <a:spcAft>
                          <a:spcPts val="300"/>
                        </a:spcAft>
                      </a:pPr>
                      <a:r>
                        <a:rPr lang="es-ES" sz="1400">
                          <a:effectLst/>
                        </a:rPr>
                        <a:t>4. Nº pisos que sube un ascensor y las personas que caben en él </a:t>
                      </a:r>
                      <a:endParaRPr lang="es-ES" sz="1400">
                        <a:effectLst/>
                        <a:latin typeface="Calibri" panose="020F0502020204030204" pitchFamily="34"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3299985"/>
                  </a:ext>
                </a:extLst>
              </a:tr>
              <a:tr h="324000">
                <a:tc>
                  <a:txBody>
                    <a:bodyPr/>
                    <a:lstStyle/>
                    <a:p>
                      <a:pPr>
                        <a:spcBef>
                          <a:spcPts val="300"/>
                        </a:spcBef>
                        <a:spcAft>
                          <a:spcPts val="300"/>
                        </a:spcAft>
                      </a:pPr>
                      <a:r>
                        <a:rPr lang="es-ES" sz="1400">
                          <a:effectLst/>
                        </a:rPr>
                        <a:t>5. Las entradas vendidas para un concierto y dinero recaudado</a:t>
                      </a:r>
                      <a:endParaRPr lang="es-ES" sz="1400">
                        <a:effectLst/>
                        <a:latin typeface="Calibri" panose="020F0502020204030204" pitchFamily="34"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6764523"/>
                  </a:ext>
                </a:extLst>
              </a:tr>
              <a:tr h="324000">
                <a:tc>
                  <a:txBody>
                    <a:bodyPr/>
                    <a:lstStyle/>
                    <a:p>
                      <a:pPr>
                        <a:spcBef>
                          <a:spcPts val="300"/>
                        </a:spcBef>
                        <a:spcAft>
                          <a:spcPts val="300"/>
                        </a:spcAft>
                      </a:pPr>
                      <a:r>
                        <a:rPr lang="es-ES" sz="1400">
                          <a:effectLst/>
                        </a:rPr>
                        <a:t>6. Distancia recorrida y nº de vueltas que da nuestra bicicleta</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0710119"/>
                  </a:ext>
                </a:extLst>
              </a:tr>
              <a:tr h="324000">
                <a:tc>
                  <a:txBody>
                    <a:bodyPr/>
                    <a:lstStyle/>
                    <a:p>
                      <a:pPr>
                        <a:spcBef>
                          <a:spcPts val="300"/>
                        </a:spcBef>
                        <a:spcAft>
                          <a:spcPts val="300"/>
                        </a:spcAft>
                      </a:pPr>
                      <a:r>
                        <a:rPr lang="es-ES" sz="1400">
                          <a:effectLst/>
                        </a:rPr>
                        <a:t>7. Nº electricistas y días necesarios para terminar un trabajo</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45479567"/>
                  </a:ext>
                </a:extLst>
              </a:tr>
              <a:tr h="324000">
                <a:tc>
                  <a:txBody>
                    <a:bodyPr/>
                    <a:lstStyle/>
                    <a:p>
                      <a:pPr>
                        <a:spcBef>
                          <a:spcPts val="300"/>
                        </a:spcBef>
                        <a:spcAft>
                          <a:spcPts val="300"/>
                        </a:spcAft>
                      </a:pPr>
                      <a:r>
                        <a:rPr lang="es-ES" sz="1400">
                          <a:effectLst/>
                        </a:rPr>
                        <a:t>8. Nº de calzado y edad de una persona</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6131423"/>
                  </a:ext>
                </a:extLst>
              </a:tr>
              <a:tr h="324000">
                <a:tc>
                  <a:txBody>
                    <a:bodyPr/>
                    <a:lstStyle/>
                    <a:p>
                      <a:pPr>
                        <a:spcBef>
                          <a:spcPts val="300"/>
                        </a:spcBef>
                        <a:spcAft>
                          <a:spcPts val="300"/>
                        </a:spcAft>
                      </a:pPr>
                      <a:r>
                        <a:rPr lang="es-ES" sz="1400" dirty="0">
                          <a:effectLst/>
                        </a:rPr>
                        <a:t>9. Tiempo de funcionamiento de la TV y la energía que gasta </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29880631"/>
                  </a:ext>
                </a:extLst>
              </a:tr>
              <a:tr h="324000">
                <a:tc>
                  <a:txBody>
                    <a:bodyPr/>
                    <a:lstStyle/>
                    <a:p>
                      <a:pPr>
                        <a:spcBef>
                          <a:spcPts val="300"/>
                        </a:spcBef>
                        <a:spcAft>
                          <a:spcPts val="300"/>
                        </a:spcAft>
                      </a:pPr>
                      <a:r>
                        <a:rPr lang="es-ES" sz="1400" dirty="0">
                          <a:effectLst/>
                        </a:rPr>
                        <a:t>10. El peso de un pavo y su precio</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4934494"/>
                  </a:ext>
                </a:extLst>
              </a:tr>
              <a:tr h="324000">
                <a:tc>
                  <a:txBody>
                    <a:bodyPr/>
                    <a:lstStyle/>
                    <a:p>
                      <a:pPr>
                        <a:spcBef>
                          <a:spcPts val="300"/>
                        </a:spcBef>
                        <a:spcAft>
                          <a:spcPts val="300"/>
                        </a:spcAft>
                      </a:pPr>
                      <a:r>
                        <a:rPr lang="es-ES" sz="1400" dirty="0">
                          <a:effectLst/>
                        </a:rPr>
                        <a:t>11. Nº de veces que se va al supermercado y edad de la persona</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2295825"/>
                  </a:ext>
                </a:extLst>
              </a:tr>
              <a:tr h="324000">
                <a:tc>
                  <a:txBody>
                    <a:bodyPr/>
                    <a:lstStyle/>
                    <a:p>
                      <a:pPr>
                        <a:spcBef>
                          <a:spcPts val="300"/>
                        </a:spcBef>
                        <a:spcAft>
                          <a:spcPts val="300"/>
                        </a:spcAft>
                      </a:pPr>
                      <a:r>
                        <a:rPr lang="es-ES" sz="1400" dirty="0">
                          <a:effectLst/>
                        </a:rPr>
                        <a:t>12. Nº de veces que tiramos a portería y goles que metemos</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300"/>
                        </a:spcBef>
                        <a:spcAft>
                          <a:spcPts val="300"/>
                        </a:spcAft>
                      </a:pPr>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2024212"/>
                  </a:ext>
                </a:extLst>
              </a:tr>
            </a:tbl>
          </a:graphicData>
        </a:graphic>
      </p:graphicFrame>
    </p:spTree>
    <p:extLst>
      <p:ext uri="{BB962C8B-B14F-4D97-AF65-F5344CB8AC3E}">
        <p14:creationId xmlns:p14="http://schemas.microsoft.com/office/powerpoint/2010/main" val="3845705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¿Cómo resolver reglas de 3 directas e inversas?</a:t>
            </a:r>
          </a:p>
        </p:txBody>
      </p:sp>
    </p:spTree>
    <p:extLst>
      <p:ext uri="{BB962C8B-B14F-4D97-AF65-F5344CB8AC3E}">
        <p14:creationId xmlns:p14="http://schemas.microsoft.com/office/powerpoint/2010/main" val="3554131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04497" y="619991"/>
            <a:ext cx="764386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S_tradnl" sz="2400" dirty="0"/>
              <a:t>29.-La madre de _______ necesita 4 m de tela para las cortinas del salón. Así que ______ se va a preguntar en una tienda el precio de la tela y le dicen que 2,5 m cuestan 45 Є. ¿Cuánto le costarán los metros que necesita?</a:t>
            </a:r>
            <a:endParaRPr lang="es-ES" sz="2400" dirty="0"/>
          </a:p>
        </p:txBody>
      </p:sp>
      <p:pic>
        <p:nvPicPr>
          <p:cNvPr id="1027" name="Picture 3" descr="https://encrypted-tbn3.gstatic.com/images?q=tbn:ANd9GcTcwrgcgBXgcN5lT3oVHhc4QExIbZfg8Nlz4uWxfM43WqPCBMOX"/>
          <p:cNvPicPr>
            <a:picLocks noChangeAspect="1" noChangeArrowheads="1"/>
          </p:cNvPicPr>
          <p:nvPr/>
        </p:nvPicPr>
        <p:blipFill>
          <a:blip r:embed="rId2"/>
          <a:srcRect/>
          <a:stretch>
            <a:fillRect/>
          </a:stretch>
        </p:blipFill>
        <p:spPr bwMode="auto">
          <a:xfrm>
            <a:off x="857224" y="5013176"/>
            <a:ext cx="7538413" cy="973298"/>
          </a:xfrm>
          <a:prstGeom prst="rect">
            <a:avLst/>
          </a:prstGeom>
          <a:noFill/>
        </p:spPr>
      </p:pic>
      <p:pic>
        <p:nvPicPr>
          <p:cNvPr id="2" name="Imagen 1">
            <a:extLst>
              <a:ext uri="{FF2B5EF4-FFF2-40B4-BE49-F238E27FC236}">
                <a16:creationId xmlns:a16="http://schemas.microsoft.com/office/drawing/2014/main" id="{AA7E0E77-83DC-1941-A757-2D071A9C5616}"/>
              </a:ext>
            </a:extLst>
          </p:cNvPr>
          <p:cNvPicPr>
            <a:picLocks noChangeAspect="1"/>
          </p:cNvPicPr>
          <p:nvPr/>
        </p:nvPicPr>
        <p:blipFill>
          <a:blip r:embed="rId3"/>
          <a:stretch>
            <a:fillRect/>
          </a:stretch>
        </p:blipFill>
        <p:spPr>
          <a:xfrm>
            <a:off x="785786" y="2708920"/>
            <a:ext cx="7983934" cy="200438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1</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015663"/>
          </a:xfrm>
          <a:prstGeom prst="rect">
            <a:avLst/>
          </a:prstGeom>
        </p:spPr>
        <p:txBody>
          <a:bodyPr wrap="square">
            <a:spAutoFit/>
          </a:bodyPr>
          <a:lstStyle/>
          <a:p>
            <a:pPr algn="just"/>
            <a:r>
              <a:rPr lang="es-ES" sz="2000" dirty="0">
                <a:ea typeface="Times New Roman" panose="02020603050405020304" pitchFamily="18" charset="0"/>
                <a:cs typeface="Times New Roman" panose="02020603050405020304" pitchFamily="18" charset="0"/>
              </a:rPr>
              <a:t>Completa la siguiente tabla poniendo si son magnitudes o no y en caso afirmativo, indicando</a:t>
            </a:r>
            <a:r>
              <a:rPr lang="es-ES" sz="2000" dirty="0"/>
              <a:t> la unidad que utilizarías:</a:t>
            </a:r>
          </a:p>
        </p:txBody>
      </p:sp>
      <p:graphicFrame>
        <p:nvGraphicFramePr>
          <p:cNvPr id="10" name="Tabla 9">
            <a:extLst>
              <a:ext uri="{FF2B5EF4-FFF2-40B4-BE49-F238E27FC236}">
                <a16:creationId xmlns:a16="http://schemas.microsoft.com/office/drawing/2014/main" id="{B0A79EB8-6CC3-B54B-B8C7-A3C41299B353}"/>
              </a:ext>
            </a:extLst>
          </p:cNvPr>
          <p:cNvGraphicFramePr>
            <a:graphicFrameLocks noGrp="1"/>
          </p:cNvGraphicFramePr>
          <p:nvPr>
            <p:extLst>
              <p:ext uri="{D42A27DB-BD31-4B8C-83A1-F6EECF244321}">
                <p14:modId xmlns:p14="http://schemas.microsoft.com/office/powerpoint/2010/main" val="3180734104"/>
              </p:ext>
            </p:extLst>
          </p:nvPr>
        </p:nvGraphicFramePr>
        <p:xfrm>
          <a:off x="557470" y="2179542"/>
          <a:ext cx="7974970" cy="3985764"/>
        </p:xfrm>
        <a:graphic>
          <a:graphicData uri="http://schemas.openxmlformats.org/drawingml/2006/table">
            <a:tbl>
              <a:tblPr firstRow="1" firstCol="1" bandRow="1">
                <a:tableStyleId>{21E4AEA4-8DFA-4A89-87EB-49C32662AFE0}</a:tableStyleId>
              </a:tblPr>
              <a:tblGrid>
                <a:gridCol w="3890564">
                  <a:extLst>
                    <a:ext uri="{9D8B030D-6E8A-4147-A177-3AD203B41FA5}">
                      <a16:colId xmlns:a16="http://schemas.microsoft.com/office/drawing/2014/main" val="1188708883"/>
                    </a:ext>
                  </a:extLst>
                </a:gridCol>
                <a:gridCol w="757813">
                  <a:extLst>
                    <a:ext uri="{9D8B030D-6E8A-4147-A177-3AD203B41FA5}">
                      <a16:colId xmlns:a16="http://schemas.microsoft.com/office/drawing/2014/main" val="1744605694"/>
                    </a:ext>
                  </a:extLst>
                </a:gridCol>
                <a:gridCol w="757050">
                  <a:extLst>
                    <a:ext uri="{9D8B030D-6E8A-4147-A177-3AD203B41FA5}">
                      <a16:colId xmlns:a16="http://schemas.microsoft.com/office/drawing/2014/main" val="1668058293"/>
                    </a:ext>
                  </a:extLst>
                </a:gridCol>
                <a:gridCol w="2569543">
                  <a:extLst>
                    <a:ext uri="{9D8B030D-6E8A-4147-A177-3AD203B41FA5}">
                      <a16:colId xmlns:a16="http://schemas.microsoft.com/office/drawing/2014/main" val="4243194273"/>
                    </a:ext>
                  </a:extLst>
                </a:gridCol>
              </a:tblGrid>
              <a:tr h="332147">
                <a:tc>
                  <a:txBody>
                    <a:bodyPr/>
                    <a:lstStyle/>
                    <a:p>
                      <a:pPr algn="r">
                        <a:spcAft>
                          <a:spcPts val="0"/>
                        </a:spcAft>
                      </a:pPr>
                      <a:r>
                        <a:rPr lang="es-ES" sz="1400" dirty="0">
                          <a:effectLst/>
                        </a:rPr>
                        <a:t>¿Es una magnitud? </a:t>
                      </a:r>
                      <a:r>
                        <a:rPr lang="es-ES" sz="1400" dirty="0">
                          <a:effectLst/>
                          <a:sym typeface="Wingdings" pitchFamily="2" charset="2"/>
                        </a:rPr>
                        <a:t></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s-ES" sz="1400" dirty="0">
                          <a:effectLst/>
                        </a:rPr>
                        <a:t>Si</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s-ES" sz="1400" dirty="0">
                          <a:effectLst/>
                        </a:rPr>
                        <a:t>No</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lgn="ctr">
                        <a:spcAft>
                          <a:spcPts val="0"/>
                        </a:spcAft>
                      </a:pPr>
                      <a:r>
                        <a:rPr lang="es-ES" sz="1400" dirty="0">
                          <a:effectLst/>
                        </a:rPr>
                        <a:t>Unidad que utilizarías</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3749868134"/>
                  </a:ext>
                </a:extLst>
              </a:tr>
              <a:tr h="332147">
                <a:tc>
                  <a:txBody>
                    <a:bodyPr/>
                    <a:lstStyle/>
                    <a:p>
                      <a:pPr>
                        <a:spcAft>
                          <a:spcPts val="0"/>
                        </a:spcAft>
                      </a:pPr>
                      <a:r>
                        <a:rPr lang="es-ES" sz="1400">
                          <a:effectLst/>
                        </a:rPr>
                        <a:t>1. La altura de una persona</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6134568"/>
                  </a:ext>
                </a:extLst>
              </a:tr>
              <a:tr h="332147">
                <a:tc>
                  <a:txBody>
                    <a:bodyPr/>
                    <a:lstStyle/>
                    <a:p>
                      <a:pPr>
                        <a:spcAft>
                          <a:spcPts val="0"/>
                        </a:spcAft>
                      </a:pPr>
                      <a:r>
                        <a:rPr lang="es-ES" sz="1400" dirty="0">
                          <a:effectLst/>
                        </a:rPr>
                        <a:t>2. El amor</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8190069"/>
                  </a:ext>
                </a:extLst>
              </a:tr>
              <a:tr h="332147">
                <a:tc>
                  <a:txBody>
                    <a:bodyPr/>
                    <a:lstStyle/>
                    <a:p>
                      <a:pPr>
                        <a:spcAft>
                          <a:spcPts val="0"/>
                        </a:spcAft>
                      </a:pPr>
                      <a:r>
                        <a:rPr lang="es-ES" sz="1400">
                          <a:effectLst/>
                        </a:rPr>
                        <a:t>3. El peso de un gato</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4137267"/>
                  </a:ext>
                </a:extLst>
              </a:tr>
              <a:tr h="332147">
                <a:tc>
                  <a:txBody>
                    <a:bodyPr/>
                    <a:lstStyle/>
                    <a:p>
                      <a:pPr>
                        <a:spcAft>
                          <a:spcPts val="0"/>
                        </a:spcAft>
                      </a:pPr>
                      <a:r>
                        <a:rPr lang="es-ES" sz="1400">
                          <a:effectLst/>
                        </a:rPr>
                        <a:t>4. La distancia entre Hellín y Murcia</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852099"/>
                  </a:ext>
                </a:extLst>
              </a:tr>
              <a:tr h="332147">
                <a:tc>
                  <a:txBody>
                    <a:bodyPr/>
                    <a:lstStyle/>
                    <a:p>
                      <a:pPr>
                        <a:spcAft>
                          <a:spcPts val="0"/>
                        </a:spcAft>
                      </a:pPr>
                      <a:r>
                        <a:rPr lang="es-ES" sz="1400">
                          <a:effectLst/>
                        </a:rPr>
                        <a:t>5. La fiebre</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3629825"/>
                  </a:ext>
                </a:extLst>
              </a:tr>
              <a:tr h="332147">
                <a:tc>
                  <a:txBody>
                    <a:bodyPr/>
                    <a:lstStyle/>
                    <a:p>
                      <a:pPr>
                        <a:spcAft>
                          <a:spcPts val="0"/>
                        </a:spcAft>
                      </a:pPr>
                      <a:r>
                        <a:rPr lang="es-ES" sz="1400">
                          <a:effectLst/>
                        </a:rPr>
                        <a:t>6. La amistad</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48161427"/>
                  </a:ext>
                </a:extLst>
              </a:tr>
              <a:tr h="664294">
                <a:tc>
                  <a:txBody>
                    <a:bodyPr/>
                    <a:lstStyle/>
                    <a:p>
                      <a:pPr>
                        <a:spcAft>
                          <a:spcPts val="0"/>
                        </a:spcAft>
                      </a:pPr>
                      <a:r>
                        <a:rPr lang="es-ES" sz="1400" dirty="0">
                          <a:effectLst/>
                        </a:rPr>
                        <a:t>7. La capacidad de un disco duro de ordenador</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12852539"/>
                  </a:ext>
                </a:extLst>
              </a:tr>
              <a:tr h="332147">
                <a:tc>
                  <a:txBody>
                    <a:bodyPr/>
                    <a:lstStyle/>
                    <a:p>
                      <a:pPr>
                        <a:spcAft>
                          <a:spcPts val="0"/>
                        </a:spcAft>
                      </a:pPr>
                      <a:r>
                        <a:rPr lang="es-ES" sz="1400">
                          <a:effectLst/>
                        </a:rPr>
                        <a:t>8. La capacidad de un tonel de vino</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8956670"/>
                  </a:ext>
                </a:extLst>
              </a:tr>
              <a:tr h="332147">
                <a:tc>
                  <a:txBody>
                    <a:bodyPr/>
                    <a:lstStyle/>
                    <a:p>
                      <a:pPr>
                        <a:spcAft>
                          <a:spcPts val="0"/>
                        </a:spcAft>
                      </a:pPr>
                      <a:r>
                        <a:rPr lang="es-ES" sz="1400">
                          <a:effectLst/>
                        </a:rPr>
                        <a:t>9. El área de un terreno</a:t>
                      </a:r>
                      <a:endParaRPr lang="es-ES" sz="140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9924600"/>
                  </a:ext>
                </a:extLst>
              </a:tr>
              <a:tr h="332147">
                <a:tc>
                  <a:txBody>
                    <a:bodyPr/>
                    <a:lstStyle/>
                    <a:p>
                      <a:pPr>
                        <a:spcAft>
                          <a:spcPts val="0"/>
                        </a:spcAft>
                      </a:pPr>
                      <a:r>
                        <a:rPr lang="es-ES" sz="1400" dirty="0">
                          <a:effectLst/>
                        </a:rPr>
                        <a:t>10. El volumen de una piscina</a:t>
                      </a:r>
                      <a:endParaRPr lang="es-ES" sz="1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a:effectLst/>
                        </a:rPr>
                        <a:t> </a:t>
                      </a:r>
                      <a:endParaRPr lang="es-E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400" dirty="0">
                          <a:effectLst/>
                        </a:rPr>
                        <a:t> </a:t>
                      </a:r>
                      <a:endParaRPr lang="es-E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0877445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s-ES_tradnl" sz="2400" dirty="0"/>
              <a:t>30. A ______ y a ______ les gusta mucho el queso. Van a una tienda y les dicen que 300 g de queso cuestan 4,2 Є. ¿Cuánto costaba el kilo?</a:t>
            </a:r>
            <a:endParaRPr lang="es-ES" sz="2400" dirty="0"/>
          </a:p>
        </p:txBody>
      </p:sp>
      <p:pic>
        <p:nvPicPr>
          <p:cNvPr id="10245" name="Picture 5"/>
          <p:cNvPicPr>
            <a:picLocks noChangeAspect="1" noChangeArrowheads="1"/>
          </p:cNvPicPr>
          <p:nvPr/>
        </p:nvPicPr>
        <p:blipFill>
          <a:blip r:embed="rId2"/>
          <a:srcRect l="37500"/>
          <a:stretch>
            <a:fillRect/>
          </a:stretch>
        </p:blipFill>
        <p:spPr bwMode="auto">
          <a:xfrm>
            <a:off x="1475656" y="4183923"/>
            <a:ext cx="2380024" cy="213251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3"/>
          <a:srcRect/>
          <a:stretch>
            <a:fillRect/>
          </a:stretch>
        </p:blipFill>
        <p:spPr bwMode="auto">
          <a:xfrm>
            <a:off x="4355976" y="4251163"/>
            <a:ext cx="3425604" cy="2081530"/>
          </a:xfrm>
          <a:prstGeom prst="rect">
            <a:avLst/>
          </a:prstGeom>
          <a:noFill/>
          <a:ln w="9525">
            <a:noFill/>
            <a:miter lim="800000"/>
            <a:headEnd/>
            <a:tailEnd/>
          </a:ln>
          <a:effectLst/>
        </p:spPr>
      </p:pic>
      <p:pic>
        <p:nvPicPr>
          <p:cNvPr id="5" name="Imagen 4">
            <a:extLst>
              <a:ext uri="{FF2B5EF4-FFF2-40B4-BE49-F238E27FC236}">
                <a16:creationId xmlns:a16="http://schemas.microsoft.com/office/drawing/2014/main" id="{F12D67AE-751E-3C4B-ACD3-D833DE610178}"/>
              </a:ext>
            </a:extLst>
          </p:cNvPr>
          <p:cNvPicPr>
            <a:picLocks noChangeAspect="1"/>
          </p:cNvPicPr>
          <p:nvPr/>
        </p:nvPicPr>
        <p:blipFill>
          <a:blip r:embed="rId4"/>
          <a:stretch>
            <a:fillRect/>
          </a:stretch>
        </p:blipFill>
        <p:spPr>
          <a:xfrm>
            <a:off x="635701" y="2179541"/>
            <a:ext cx="7983934" cy="200438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7E68CB9-05FF-5C4F-8BDD-36608A0853AE}"/>
              </a:ext>
            </a:extLst>
          </p:cNvPr>
          <p:cNvPicPr>
            <a:picLocks noChangeAspect="1"/>
          </p:cNvPicPr>
          <p:nvPr/>
        </p:nvPicPr>
        <p:blipFill>
          <a:blip r:embed="rId2"/>
          <a:stretch>
            <a:fillRect/>
          </a:stretch>
        </p:blipFill>
        <p:spPr>
          <a:xfrm>
            <a:off x="615752" y="4365104"/>
            <a:ext cx="7983934" cy="2004382"/>
          </a:xfrm>
          <a:prstGeom prst="rect">
            <a:avLst/>
          </a:prstGeom>
        </p:spPr>
      </p:pic>
      <p:sp>
        <p:nvSpPr>
          <p:cNvPr id="3" name="2 CuadroTexto"/>
          <p:cNvSpPr txBox="1"/>
          <p:nvPr/>
        </p:nvSpPr>
        <p:spPr>
          <a:xfrm>
            <a:off x="785786" y="609881"/>
            <a:ext cx="7643866"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_tradnl" sz="2400" dirty="0"/>
              <a:t>31.- _______ se esfuerza mucho y en pocos años consigue hacerse jefe de una empresa de informática. Les manda a 10 trabajadores a su cargo que hagan un programa informático y estos tardan 7 días en hacerlo. Cómo van demasiado lentos, les regaña, añade otros 5 programadores más al grupo y se pone con ellos para demostrarles cómo deben hacerlo. ¿Cuántos días tardarán ahora todos ellos en realizar el mismo trabajo?</a:t>
            </a:r>
            <a:endParaRPr lang="es-ES" sz="2400" dirty="0"/>
          </a:p>
        </p:txBody>
      </p:sp>
      <p:pic>
        <p:nvPicPr>
          <p:cNvPr id="3073" name="Picture 1"/>
          <p:cNvPicPr>
            <a:picLocks noChangeAspect="1" noChangeArrowheads="1"/>
          </p:cNvPicPr>
          <p:nvPr/>
        </p:nvPicPr>
        <p:blipFill>
          <a:blip r:embed="rId3"/>
          <a:srcRect/>
          <a:stretch>
            <a:fillRect/>
          </a:stretch>
        </p:blipFill>
        <p:spPr bwMode="auto">
          <a:xfrm>
            <a:off x="6804248" y="4005064"/>
            <a:ext cx="1455763" cy="1090417"/>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3554131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571480"/>
            <a:ext cx="7929618" cy="3046988"/>
          </a:xfrm>
          <a:prstGeom prst="rect">
            <a:avLst/>
          </a:prstGeom>
          <a:noFill/>
        </p:spPr>
        <p:txBody>
          <a:bodyPr wrap="square" rtlCol="0">
            <a:spAutoFit/>
          </a:bodyPr>
          <a:lstStyle/>
          <a:p>
            <a:pPr lvl="0" algn="just"/>
            <a:r>
              <a:rPr lang="es-ES_tradnl" sz="2400" dirty="0"/>
              <a:t>32.- _______ estudia mucho y gracias a sus conocimientos de Matemáticas consigue ingresar en una gran compañía convirtiéndose en una alta ejecutiva. Le manda a su secretario que le pase 10 folios a máquina para una reunión y este tarda 3 horas en escribirlos. _______ se enfada y contrata a otros dos secretarios más. ¿Cuantos escribirán en el mismo tiempo?.</a:t>
            </a:r>
            <a:endParaRPr lang="es-ES" sz="2400" dirty="0"/>
          </a:p>
        </p:txBody>
      </p:sp>
      <p:pic>
        <p:nvPicPr>
          <p:cNvPr id="2049" name="Picture 1"/>
          <p:cNvPicPr>
            <a:picLocks noChangeAspect="1" noChangeArrowheads="1"/>
          </p:cNvPicPr>
          <p:nvPr/>
        </p:nvPicPr>
        <p:blipFill>
          <a:blip r:embed="rId2"/>
          <a:srcRect/>
          <a:stretch>
            <a:fillRect/>
          </a:stretch>
        </p:blipFill>
        <p:spPr bwMode="auto">
          <a:xfrm>
            <a:off x="6429388" y="3223116"/>
            <a:ext cx="2199068" cy="3134842"/>
          </a:xfrm>
          <a:prstGeom prst="rect">
            <a:avLst/>
          </a:prstGeom>
          <a:noFill/>
          <a:ln w="9525">
            <a:noFill/>
            <a:miter lim="800000"/>
            <a:headEnd/>
            <a:tailEnd/>
          </a:ln>
          <a:effectLst/>
        </p:spPr>
      </p:pic>
      <p:pic>
        <p:nvPicPr>
          <p:cNvPr id="4" name="Imagen 3">
            <a:extLst>
              <a:ext uri="{FF2B5EF4-FFF2-40B4-BE49-F238E27FC236}">
                <a16:creationId xmlns:a16="http://schemas.microsoft.com/office/drawing/2014/main" id="{AC7DD587-5CA8-6746-BE27-9E33EB25A3EC}"/>
              </a:ext>
            </a:extLst>
          </p:cNvPr>
          <p:cNvPicPr>
            <a:picLocks noChangeAspect="1"/>
          </p:cNvPicPr>
          <p:nvPr/>
        </p:nvPicPr>
        <p:blipFill>
          <a:blip r:embed="rId3"/>
          <a:stretch>
            <a:fillRect/>
          </a:stretch>
        </p:blipFill>
        <p:spPr>
          <a:xfrm>
            <a:off x="758628" y="3788346"/>
            <a:ext cx="5670760" cy="1423655"/>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2308324"/>
          </a:xfrm>
          <a:prstGeom prst="rect">
            <a:avLst/>
          </a:prstGeom>
          <a:noFill/>
        </p:spPr>
        <p:txBody>
          <a:bodyPr wrap="square" rtlCol="0">
            <a:spAutoFit/>
          </a:bodyPr>
          <a:lstStyle/>
          <a:p>
            <a:pPr algn="just"/>
            <a:r>
              <a:rPr lang="es-ES_tradnl" sz="2400" dirty="0"/>
              <a:t>33.- Un coche conducido por el profesor de Matemáticas tarda 3 horas en hacer el trayecto de Albacete a Madrid a la velocidad de 90 km/h. ¿Cuánto tardará en el viaje de regreso si lo conduce ______ a una velocidad de 220 km/h?</a:t>
            </a:r>
            <a:endParaRPr lang="es-ES" sz="2400" dirty="0"/>
          </a:p>
          <a:p>
            <a:pPr lvl="0" algn="just"/>
            <a:endParaRPr lang="es-ES" sz="2400" dirty="0"/>
          </a:p>
        </p:txBody>
      </p:sp>
      <p:pic>
        <p:nvPicPr>
          <p:cNvPr id="4" name="Imagen 3">
            <a:extLst>
              <a:ext uri="{FF2B5EF4-FFF2-40B4-BE49-F238E27FC236}">
                <a16:creationId xmlns:a16="http://schemas.microsoft.com/office/drawing/2014/main" id="{7FE00DED-320E-2A46-BAB5-B03B5BFFCDFF}"/>
              </a:ext>
            </a:extLst>
          </p:cNvPr>
          <p:cNvPicPr>
            <a:picLocks noChangeAspect="1"/>
          </p:cNvPicPr>
          <p:nvPr/>
        </p:nvPicPr>
        <p:blipFill>
          <a:blip r:embed="rId2"/>
          <a:stretch>
            <a:fillRect/>
          </a:stretch>
        </p:blipFill>
        <p:spPr>
          <a:xfrm>
            <a:off x="615752" y="2504738"/>
            <a:ext cx="7628656" cy="1915189"/>
          </a:xfrm>
          <a:prstGeom prst="rect">
            <a:avLst/>
          </a:prstGeom>
        </p:spPr>
      </p:pic>
      <p:pic>
        <p:nvPicPr>
          <p:cNvPr id="71681" name="Picture 1"/>
          <p:cNvPicPr>
            <a:picLocks noChangeAspect="1" noChangeArrowheads="1"/>
          </p:cNvPicPr>
          <p:nvPr/>
        </p:nvPicPr>
        <p:blipFill rotWithShape="1">
          <a:blip r:embed="rId3"/>
          <a:srcRect t="24157" b="12019"/>
          <a:stretch/>
        </p:blipFill>
        <p:spPr bwMode="auto">
          <a:xfrm>
            <a:off x="3519966" y="4365104"/>
            <a:ext cx="5249754" cy="2088232"/>
          </a:xfrm>
          <a:prstGeom prst="rect">
            <a:avLst/>
          </a:prstGeom>
          <a:noFill/>
          <a:ln w="9525">
            <a:noFill/>
            <a:miter lim="800000"/>
            <a:headEnd/>
            <a:tailEnd/>
          </a:ln>
          <a:effectLst/>
        </p:spPr>
      </p:pic>
    </p:spTree>
    <p:extLst>
      <p:ext uri="{BB962C8B-B14F-4D97-AF65-F5344CB8AC3E}">
        <p14:creationId xmlns:p14="http://schemas.microsoft.com/office/powerpoint/2010/main" val="3554131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2308324"/>
          </a:xfrm>
          <a:prstGeom prst="rect">
            <a:avLst/>
          </a:prstGeom>
          <a:noFill/>
        </p:spPr>
        <p:txBody>
          <a:bodyPr wrap="square" rtlCol="0">
            <a:spAutoFit/>
          </a:bodyPr>
          <a:lstStyle/>
          <a:p>
            <a:pPr lvl="0" algn="just"/>
            <a:r>
              <a:rPr lang="es-ES_tradnl" sz="2400" dirty="0"/>
              <a:t>34.- </a:t>
            </a:r>
            <a:r>
              <a:rPr lang="es-ES" sz="2000" dirty="0"/>
              <a:t>________ </a:t>
            </a:r>
            <a:r>
              <a:rPr lang="es-ES_tradnl" sz="2000" dirty="0"/>
              <a:t>se compra una </a:t>
            </a:r>
            <a:r>
              <a:rPr lang="es-ES_tradnl" sz="2000" dirty="0" err="1"/>
              <a:t>vespino</a:t>
            </a:r>
            <a:r>
              <a:rPr lang="es-ES_tradnl" sz="2000" dirty="0"/>
              <a:t> y va desde Hellín a Las Minas en 20 minutos a una velocidad de 45 km/h. Pero un día le toca la Lotería a su padre y le regala una Kawasaki de 500 c.c..Esa moto es capaz de alcanzar los 300 km/h. ¿Cuánto tiempo tardará ahora en llegar a Las Minas para que le den clase de matemáticas si corre con la moto a todo gas?.</a:t>
            </a:r>
            <a:endParaRPr lang="es-ES" sz="2400" dirty="0"/>
          </a:p>
        </p:txBody>
      </p:sp>
      <p:pic>
        <p:nvPicPr>
          <p:cNvPr id="5" name="Imagen 4">
            <a:extLst>
              <a:ext uri="{FF2B5EF4-FFF2-40B4-BE49-F238E27FC236}">
                <a16:creationId xmlns:a16="http://schemas.microsoft.com/office/drawing/2014/main" id="{6DF1BDDA-A281-3E49-8731-8CF8CF5DF98C}"/>
              </a:ext>
            </a:extLst>
          </p:cNvPr>
          <p:cNvPicPr>
            <a:picLocks noChangeAspect="1"/>
          </p:cNvPicPr>
          <p:nvPr/>
        </p:nvPicPr>
        <p:blipFill>
          <a:blip r:embed="rId2"/>
          <a:stretch>
            <a:fillRect/>
          </a:stretch>
        </p:blipFill>
        <p:spPr>
          <a:xfrm>
            <a:off x="691737" y="2918205"/>
            <a:ext cx="7983934" cy="2004382"/>
          </a:xfrm>
          <a:prstGeom prst="rect">
            <a:avLst/>
          </a:prstGeom>
        </p:spPr>
      </p:pic>
      <p:pic>
        <p:nvPicPr>
          <p:cNvPr id="70657" name="Picture 1"/>
          <p:cNvPicPr>
            <a:picLocks noChangeAspect="1" noChangeArrowheads="1"/>
          </p:cNvPicPr>
          <p:nvPr/>
        </p:nvPicPr>
        <p:blipFill>
          <a:blip r:embed="rId3"/>
          <a:srcRect/>
          <a:stretch>
            <a:fillRect/>
          </a:stretch>
        </p:blipFill>
        <p:spPr bwMode="auto">
          <a:xfrm>
            <a:off x="698452" y="4725144"/>
            <a:ext cx="1841428" cy="1576202"/>
          </a:xfrm>
          <a:prstGeom prst="rect">
            <a:avLst/>
          </a:prstGeom>
          <a:noFill/>
          <a:ln w="9525">
            <a:noFill/>
            <a:miter lim="800000"/>
            <a:headEnd/>
            <a:tailEnd/>
          </a:ln>
          <a:effectLst/>
        </p:spPr>
      </p:pic>
      <p:pic>
        <p:nvPicPr>
          <p:cNvPr id="70658" name="Picture 2"/>
          <p:cNvPicPr>
            <a:picLocks noChangeAspect="1" noChangeArrowheads="1"/>
          </p:cNvPicPr>
          <p:nvPr/>
        </p:nvPicPr>
        <p:blipFill>
          <a:blip r:embed="rId4"/>
          <a:srcRect/>
          <a:stretch>
            <a:fillRect/>
          </a:stretch>
        </p:blipFill>
        <p:spPr bwMode="auto">
          <a:xfrm>
            <a:off x="5962677" y="4581128"/>
            <a:ext cx="2466975" cy="1847850"/>
          </a:xfrm>
          <a:prstGeom prst="rect">
            <a:avLst/>
          </a:prstGeom>
          <a:noFill/>
          <a:ln w="9525">
            <a:noFill/>
            <a:miter lim="800000"/>
            <a:headEnd/>
            <a:tailEnd/>
          </a:ln>
          <a:effectLst/>
        </p:spPr>
      </p:pic>
    </p:spTree>
    <p:extLst>
      <p:ext uri="{BB962C8B-B14F-4D97-AF65-F5344CB8AC3E}">
        <p14:creationId xmlns:p14="http://schemas.microsoft.com/office/powerpoint/2010/main" val="3554131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3046988"/>
          </a:xfrm>
          <a:prstGeom prst="rect">
            <a:avLst/>
          </a:prstGeom>
          <a:noFill/>
        </p:spPr>
        <p:txBody>
          <a:bodyPr wrap="square" rtlCol="0">
            <a:spAutoFit/>
          </a:bodyPr>
          <a:lstStyle/>
          <a:p>
            <a:pPr lvl="0" algn="just"/>
            <a:r>
              <a:rPr lang="es-ES_tradnl" sz="2400" dirty="0"/>
              <a:t>35.- A ________ le ha tocado la Bonoloto. Se pone a escuchar la radio para ver cuánto ha ganado y esta informa que a los 4 acertantes aparecidos, cuando se lleva realizado la mitad del escrutinio de los boletos del sorteo de Bonoloto, les corresponden 450800 Є. Al terminar el escrutinio, los acertantes son 10. ¿Qué premio les corresponde ahora a cada uno?</a:t>
            </a:r>
            <a:endParaRPr lang="es-ES" sz="2400" dirty="0"/>
          </a:p>
        </p:txBody>
      </p:sp>
      <p:pic>
        <p:nvPicPr>
          <p:cNvPr id="69633" name="Picture 1"/>
          <p:cNvPicPr>
            <a:picLocks noChangeAspect="1" noChangeArrowheads="1"/>
          </p:cNvPicPr>
          <p:nvPr/>
        </p:nvPicPr>
        <p:blipFill>
          <a:blip r:embed="rId2"/>
          <a:srcRect/>
          <a:stretch>
            <a:fillRect/>
          </a:stretch>
        </p:blipFill>
        <p:spPr bwMode="auto">
          <a:xfrm>
            <a:off x="5148064" y="3855152"/>
            <a:ext cx="3539649" cy="2276480"/>
          </a:xfrm>
          <a:prstGeom prst="rect">
            <a:avLst/>
          </a:prstGeom>
          <a:noFill/>
          <a:ln w="9525">
            <a:noFill/>
            <a:miter lim="800000"/>
            <a:headEnd/>
            <a:tailEnd/>
          </a:ln>
          <a:effectLst/>
        </p:spPr>
      </p:pic>
      <p:pic>
        <p:nvPicPr>
          <p:cNvPr id="4" name="Imagen 3">
            <a:extLst>
              <a:ext uri="{FF2B5EF4-FFF2-40B4-BE49-F238E27FC236}">
                <a16:creationId xmlns:a16="http://schemas.microsoft.com/office/drawing/2014/main" id="{FCB998D1-1B82-744B-AF32-41E045FABED6}"/>
              </a:ext>
            </a:extLst>
          </p:cNvPr>
          <p:cNvPicPr>
            <a:picLocks noChangeAspect="1"/>
          </p:cNvPicPr>
          <p:nvPr/>
        </p:nvPicPr>
        <p:blipFill rotWithShape="1">
          <a:blip r:embed="rId3"/>
          <a:srcRect r="33703"/>
          <a:stretch/>
        </p:blipFill>
        <p:spPr>
          <a:xfrm>
            <a:off x="445718" y="3656869"/>
            <a:ext cx="4342306" cy="1644339"/>
          </a:xfrm>
          <a:prstGeom prst="rect">
            <a:avLst/>
          </a:prstGeom>
        </p:spPr>
      </p:pic>
      <p:pic>
        <p:nvPicPr>
          <p:cNvPr id="5" name="Imagen 4">
            <a:extLst>
              <a:ext uri="{FF2B5EF4-FFF2-40B4-BE49-F238E27FC236}">
                <a16:creationId xmlns:a16="http://schemas.microsoft.com/office/drawing/2014/main" id="{46F59B80-DDD1-0043-ABA2-BAE145CBA754}"/>
              </a:ext>
            </a:extLst>
          </p:cNvPr>
          <p:cNvPicPr>
            <a:picLocks noChangeAspect="1"/>
          </p:cNvPicPr>
          <p:nvPr/>
        </p:nvPicPr>
        <p:blipFill rotWithShape="1">
          <a:blip r:embed="rId3"/>
          <a:srcRect l="66297" t="36049" b="24539"/>
          <a:stretch/>
        </p:blipFill>
        <p:spPr>
          <a:xfrm>
            <a:off x="1403648" y="5428120"/>
            <a:ext cx="2207490" cy="64807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3046988"/>
          </a:xfrm>
          <a:prstGeom prst="rect">
            <a:avLst/>
          </a:prstGeom>
          <a:noFill/>
        </p:spPr>
        <p:txBody>
          <a:bodyPr wrap="square" rtlCol="0">
            <a:spAutoFit/>
          </a:bodyPr>
          <a:lstStyle/>
          <a:p>
            <a:pPr algn="just"/>
            <a:r>
              <a:rPr lang="es-ES_tradnl" sz="2400" dirty="0"/>
              <a:t>36.- ________ se convierte en el </a:t>
            </a:r>
            <a:r>
              <a:rPr lang="es-ES_tradnl" sz="2400" dirty="0" err="1"/>
              <a:t>Disjokey</a:t>
            </a:r>
            <a:r>
              <a:rPr lang="es-ES_tradnl" sz="2400" dirty="0"/>
              <a:t> jefe de una famosa discoteca. Cada vez que entra él a poner discos, se arma la fiesta y se llena el local. Para motivarlo, su jefe decide pagarle por discos que pone, en vez de un sueldo fijo, de manera que cuantos más ponga, más gana. Si le paga 4,20 euros por cada 3 discos. ¿Cuánto le pagará si la última semana puso 779 discos?</a:t>
            </a:r>
            <a:endParaRPr lang="es-ES" sz="2400" dirty="0"/>
          </a:p>
        </p:txBody>
      </p:sp>
      <p:pic>
        <p:nvPicPr>
          <p:cNvPr id="68609" name="Picture 1"/>
          <p:cNvPicPr>
            <a:picLocks noChangeAspect="1" noChangeArrowheads="1"/>
          </p:cNvPicPr>
          <p:nvPr/>
        </p:nvPicPr>
        <p:blipFill>
          <a:blip r:embed="rId2"/>
          <a:srcRect/>
          <a:stretch>
            <a:fillRect/>
          </a:stretch>
        </p:blipFill>
        <p:spPr bwMode="auto">
          <a:xfrm>
            <a:off x="539552" y="4509120"/>
            <a:ext cx="2851250" cy="1897377"/>
          </a:xfrm>
          <a:prstGeom prst="rect">
            <a:avLst/>
          </a:prstGeom>
          <a:noFill/>
          <a:ln w="9525">
            <a:noFill/>
            <a:miter lim="800000"/>
            <a:headEnd/>
            <a:tailEnd/>
          </a:ln>
          <a:effectLst/>
        </p:spPr>
      </p:pic>
      <p:pic>
        <p:nvPicPr>
          <p:cNvPr id="5" name="Imagen 4">
            <a:extLst>
              <a:ext uri="{FF2B5EF4-FFF2-40B4-BE49-F238E27FC236}">
                <a16:creationId xmlns:a16="http://schemas.microsoft.com/office/drawing/2014/main" id="{F7E26353-E00C-CD41-AE80-B403E47AF57C}"/>
              </a:ext>
            </a:extLst>
          </p:cNvPr>
          <p:cNvPicPr>
            <a:picLocks noChangeAspect="1"/>
          </p:cNvPicPr>
          <p:nvPr/>
        </p:nvPicPr>
        <p:blipFill rotWithShape="1">
          <a:blip r:embed="rId3"/>
          <a:srcRect r="33703"/>
          <a:stretch/>
        </p:blipFill>
        <p:spPr>
          <a:xfrm>
            <a:off x="3923928" y="3861048"/>
            <a:ext cx="4342306" cy="1644339"/>
          </a:xfrm>
          <a:prstGeom prst="rect">
            <a:avLst/>
          </a:prstGeom>
        </p:spPr>
      </p:pic>
      <p:pic>
        <p:nvPicPr>
          <p:cNvPr id="6" name="Imagen 5">
            <a:extLst>
              <a:ext uri="{FF2B5EF4-FFF2-40B4-BE49-F238E27FC236}">
                <a16:creationId xmlns:a16="http://schemas.microsoft.com/office/drawing/2014/main" id="{B01B44B0-3512-3441-959A-B1A0899B6BD6}"/>
              </a:ext>
            </a:extLst>
          </p:cNvPr>
          <p:cNvPicPr>
            <a:picLocks noChangeAspect="1"/>
          </p:cNvPicPr>
          <p:nvPr/>
        </p:nvPicPr>
        <p:blipFill rotWithShape="1">
          <a:blip r:embed="rId3"/>
          <a:srcRect l="66297" t="36049" b="24539"/>
          <a:stretch/>
        </p:blipFill>
        <p:spPr>
          <a:xfrm>
            <a:off x="4881858" y="5632299"/>
            <a:ext cx="2207490" cy="64807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2677656"/>
          </a:xfrm>
          <a:prstGeom prst="rect">
            <a:avLst/>
          </a:prstGeom>
          <a:noFill/>
        </p:spPr>
        <p:txBody>
          <a:bodyPr wrap="square" rtlCol="0">
            <a:spAutoFit/>
          </a:bodyPr>
          <a:lstStyle/>
          <a:p>
            <a:pPr lvl="0" algn="just"/>
            <a:r>
              <a:rPr lang="es-ES_tradnl" sz="2400" dirty="0"/>
              <a:t>37.- ________, _______ y ______ tienen mucha curiosidad por la calefacción. Le preguntan al director y este le dice que la calefacción del I.E. tiene un depósito de combustible que dura 24 días funcionando durante 4 horas diarias. ¿Cuánto duraría el combustible si funcionase 6 horas al día?</a:t>
            </a:r>
            <a:endParaRPr lang="es-ES" sz="2400" dirty="0"/>
          </a:p>
        </p:txBody>
      </p:sp>
      <p:pic>
        <p:nvPicPr>
          <p:cNvPr id="67585" name="Picture 1"/>
          <p:cNvPicPr>
            <a:picLocks noChangeAspect="1" noChangeArrowheads="1"/>
          </p:cNvPicPr>
          <p:nvPr/>
        </p:nvPicPr>
        <p:blipFill>
          <a:blip r:embed="rId2"/>
          <a:srcRect/>
          <a:stretch>
            <a:fillRect/>
          </a:stretch>
        </p:blipFill>
        <p:spPr bwMode="auto">
          <a:xfrm>
            <a:off x="5076056" y="3417978"/>
            <a:ext cx="3686955" cy="2658214"/>
          </a:xfrm>
          <a:prstGeom prst="rect">
            <a:avLst/>
          </a:prstGeom>
          <a:noFill/>
          <a:ln w="9525">
            <a:noFill/>
            <a:miter lim="800000"/>
            <a:headEnd/>
            <a:tailEnd/>
          </a:ln>
          <a:effectLst/>
        </p:spPr>
      </p:pic>
      <p:pic>
        <p:nvPicPr>
          <p:cNvPr id="5" name="Imagen 4">
            <a:extLst>
              <a:ext uri="{FF2B5EF4-FFF2-40B4-BE49-F238E27FC236}">
                <a16:creationId xmlns:a16="http://schemas.microsoft.com/office/drawing/2014/main" id="{FC5B5C96-1CDF-2849-A2D8-B8229675F2BD}"/>
              </a:ext>
            </a:extLst>
          </p:cNvPr>
          <p:cNvPicPr>
            <a:picLocks noChangeAspect="1"/>
          </p:cNvPicPr>
          <p:nvPr/>
        </p:nvPicPr>
        <p:blipFill rotWithShape="1">
          <a:blip r:embed="rId3"/>
          <a:srcRect r="33703"/>
          <a:stretch/>
        </p:blipFill>
        <p:spPr>
          <a:xfrm>
            <a:off x="445718" y="3656869"/>
            <a:ext cx="4342306" cy="1644339"/>
          </a:xfrm>
          <a:prstGeom prst="rect">
            <a:avLst/>
          </a:prstGeom>
        </p:spPr>
      </p:pic>
      <p:pic>
        <p:nvPicPr>
          <p:cNvPr id="6" name="Imagen 5">
            <a:extLst>
              <a:ext uri="{FF2B5EF4-FFF2-40B4-BE49-F238E27FC236}">
                <a16:creationId xmlns:a16="http://schemas.microsoft.com/office/drawing/2014/main" id="{3614BA0F-0601-B24E-8EBC-C29A3442B377}"/>
              </a:ext>
            </a:extLst>
          </p:cNvPr>
          <p:cNvPicPr>
            <a:picLocks noChangeAspect="1"/>
          </p:cNvPicPr>
          <p:nvPr/>
        </p:nvPicPr>
        <p:blipFill rotWithShape="1">
          <a:blip r:embed="rId3"/>
          <a:srcRect l="66297" t="36049" b="24539"/>
          <a:stretch/>
        </p:blipFill>
        <p:spPr>
          <a:xfrm>
            <a:off x="1403648" y="5428120"/>
            <a:ext cx="2207490" cy="64807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3046988"/>
          </a:xfrm>
          <a:prstGeom prst="rect">
            <a:avLst/>
          </a:prstGeom>
          <a:noFill/>
        </p:spPr>
        <p:txBody>
          <a:bodyPr wrap="square" rtlCol="0">
            <a:spAutoFit/>
          </a:bodyPr>
          <a:lstStyle/>
          <a:p>
            <a:pPr algn="just"/>
            <a:r>
              <a:rPr lang="es-ES_tradnl" sz="2400" dirty="0"/>
              <a:t>38.-______ , ______ y _______ trabajan en una empresa de Coca-Cola. Controlan una tubería que aporta un caudal de 45 litros de Coca-cola por minuto, llenando un depósito en hora y media. ¿En cuánto tiempo se llenará el depósito si se aumenta el caudal hasta los 90 litros por minuto?.</a:t>
            </a:r>
            <a:endParaRPr lang="es-ES" sz="2400" dirty="0"/>
          </a:p>
          <a:p>
            <a:pPr lvl="0" algn="just"/>
            <a:endParaRPr lang="es-ES" sz="2400" dirty="0"/>
          </a:p>
        </p:txBody>
      </p:sp>
      <p:pic>
        <p:nvPicPr>
          <p:cNvPr id="4" name="Imagen 3">
            <a:extLst>
              <a:ext uri="{FF2B5EF4-FFF2-40B4-BE49-F238E27FC236}">
                <a16:creationId xmlns:a16="http://schemas.microsoft.com/office/drawing/2014/main" id="{98A4E2D1-928D-684E-AD0B-FC364EEE7E94}"/>
              </a:ext>
            </a:extLst>
          </p:cNvPr>
          <p:cNvPicPr>
            <a:picLocks noChangeAspect="1"/>
          </p:cNvPicPr>
          <p:nvPr/>
        </p:nvPicPr>
        <p:blipFill rotWithShape="1">
          <a:blip r:embed="rId2"/>
          <a:srcRect r="33703"/>
          <a:stretch/>
        </p:blipFill>
        <p:spPr>
          <a:xfrm>
            <a:off x="373710" y="3656869"/>
            <a:ext cx="4342306" cy="1644339"/>
          </a:xfrm>
          <a:prstGeom prst="rect">
            <a:avLst/>
          </a:prstGeom>
        </p:spPr>
      </p:pic>
      <p:pic>
        <p:nvPicPr>
          <p:cNvPr id="5" name="Imagen 4">
            <a:extLst>
              <a:ext uri="{FF2B5EF4-FFF2-40B4-BE49-F238E27FC236}">
                <a16:creationId xmlns:a16="http://schemas.microsoft.com/office/drawing/2014/main" id="{DDB1B511-0EFB-CB4B-8C67-D7B16E224363}"/>
              </a:ext>
            </a:extLst>
          </p:cNvPr>
          <p:cNvPicPr>
            <a:picLocks noChangeAspect="1"/>
          </p:cNvPicPr>
          <p:nvPr/>
        </p:nvPicPr>
        <p:blipFill rotWithShape="1">
          <a:blip r:embed="rId2"/>
          <a:srcRect l="66297" t="36049" b="24539"/>
          <a:stretch/>
        </p:blipFill>
        <p:spPr>
          <a:xfrm>
            <a:off x="1403648" y="5428120"/>
            <a:ext cx="2207490" cy="648072"/>
          </a:xfrm>
          <a:prstGeom prst="rect">
            <a:avLst/>
          </a:prstGeom>
        </p:spPr>
      </p:pic>
      <p:pic>
        <p:nvPicPr>
          <p:cNvPr id="66561" name="Picture 1"/>
          <p:cNvPicPr>
            <a:picLocks noChangeAspect="1" noChangeArrowheads="1"/>
          </p:cNvPicPr>
          <p:nvPr/>
        </p:nvPicPr>
        <p:blipFill>
          <a:blip r:embed="rId3"/>
          <a:srcRect/>
          <a:stretch>
            <a:fillRect/>
          </a:stretch>
        </p:blipFill>
        <p:spPr bwMode="auto">
          <a:xfrm>
            <a:off x="4788024" y="3252467"/>
            <a:ext cx="4000941" cy="2832127"/>
          </a:xfrm>
          <a:prstGeom prst="rect">
            <a:avLst/>
          </a:prstGeom>
          <a:noFill/>
          <a:ln w="9525">
            <a:noFill/>
            <a:miter lim="800000"/>
            <a:headEnd/>
            <a:tailEnd/>
          </a:ln>
          <a:effectLst/>
        </p:spPr>
      </p:pic>
    </p:spTree>
    <p:extLst>
      <p:ext uri="{BB962C8B-B14F-4D97-AF65-F5344CB8AC3E}">
        <p14:creationId xmlns:p14="http://schemas.microsoft.com/office/powerpoint/2010/main" val="3554131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2677656"/>
          </a:xfrm>
          <a:prstGeom prst="rect">
            <a:avLst/>
          </a:prstGeom>
          <a:noFill/>
        </p:spPr>
        <p:txBody>
          <a:bodyPr wrap="square" rtlCol="0">
            <a:spAutoFit/>
          </a:bodyPr>
          <a:lstStyle/>
          <a:p>
            <a:pPr algn="just"/>
            <a:r>
              <a:rPr lang="es-ES_tradnl" sz="2400" dirty="0"/>
              <a:t>39.- ________ y _______ se hacen encargadas de una fábrica de embotellado de agua mineral. La máquina embotelladora llena 45 botellas en 5 minutos. ¿Cuántas botellas podrá llenar en una hora? ¿Cuánto tardará en llenar 180 botellas?</a:t>
            </a:r>
            <a:endParaRPr lang="es-ES" sz="2400" dirty="0"/>
          </a:p>
          <a:p>
            <a:pPr lvl="0" algn="just"/>
            <a:endParaRPr lang="es-ES" sz="2400" dirty="0"/>
          </a:p>
        </p:txBody>
      </p:sp>
      <p:pic>
        <p:nvPicPr>
          <p:cNvPr id="65537" name="Picture 1"/>
          <p:cNvPicPr>
            <a:picLocks noChangeAspect="1" noChangeArrowheads="1"/>
          </p:cNvPicPr>
          <p:nvPr/>
        </p:nvPicPr>
        <p:blipFill>
          <a:blip r:embed="rId2"/>
          <a:srcRect/>
          <a:stretch>
            <a:fillRect/>
          </a:stretch>
        </p:blipFill>
        <p:spPr bwMode="auto">
          <a:xfrm>
            <a:off x="4857752" y="3000372"/>
            <a:ext cx="3924429" cy="3452823"/>
          </a:xfrm>
          <a:prstGeom prst="rect">
            <a:avLst/>
          </a:prstGeom>
          <a:noFill/>
          <a:ln w="9525">
            <a:noFill/>
            <a:miter lim="800000"/>
            <a:headEnd/>
            <a:tailEnd/>
          </a:ln>
          <a:effectLst/>
        </p:spPr>
      </p:pic>
      <p:pic>
        <p:nvPicPr>
          <p:cNvPr id="4" name="Imagen 3">
            <a:extLst>
              <a:ext uri="{FF2B5EF4-FFF2-40B4-BE49-F238E27FC236}">
                <a16:creationId xmlns:a16="http://schemas.microsoft.com/office/drawing/2014/main" id="{C7641CE7-3C79-714E-9FED-F8D5C3201782}"/>
              </a:ext>
            </a:extLst>
          </p:cNvPr>
          <p:cNvPicPr>
            <a:picLocks noChangeAspect="1"/>
          </p:cNvPicPr>
          <p:nvPr/>
        </p:nvPicPr>
        <p:blipFill rotWithShape="1">
          <a:blip r:embed="rId3"/>
          <a:srcRect r="33703"/>
          <a:stretch/>
        </p:blipFill>
        <p:spPr>
          <a:xfrm>
            <a:off x="467544" y="3000372"/>
            <a:ext cx="4342306" cy="1644339"/>
          </a:xfrm>
          <a:prstGeom prst="rect">
            <a:avLst/>
          </a:prstGeom>
        </p:spPr>
      </p:pic>
      <p:pic>
        <p:nvPicPr>
          <p:cNvPr id="5" name="Imagen 4">
            <a:extLst>
              <a:ext uri="{FF2B5EF4-FFF2-40B4-BE49-F238E27FC236}">
                <a16:creationId xmlns:a16="http://schemas.microsoft.com/office/drawing/2014/main" id="{FA2E7AB3-4FED-BD42-82AC-9CE2960AEBFF}"/>
              </a:ext>
            </a:extLst>
          </p:cNvPr>
          <p:cNvPicPr>
            <a:picLocks noChangeAspect="1"/>
          </p:cNvPicPr>
          <p:nvPr/>
        </p:nvPicPr>
        <p:blipFill rotWithShape="1">
          <a:blip r:embed="rId3"/>
          <a:srcRect l="66297" t="36049" b="24539"/>
          <a:stretch/>
        </p:blipFill>
        <p:spPr>
          <a:xfrm>
            <a:off x="1425474" y="4771623"/>
            <a:ext cx="2207490" cy="64807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2</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830997"/>
          </a:xfrm>
          <a:prstGeom prst="rect">
            <a:avLst/>
          </a:prstGeom>
        </p:spPr>
        <p:txBody>
          <a:bodyPr wrap="square">
            <a:spAutoFit/>
          </a:bodyPr>
          <a:lstStyle/>
          <a:p>
            <a:pPr lvl="0"/>
            <a:r>
              <a:rPr lang="es-ES" sz="2400" dirty="0"/>
              <a:t>Indica a qué magnitud corresponde cada unidad de medida: </a:t>
            </a:r>
          </a:p>
        </p:txBody>
      </p:sp>
      <p:pic>
        <p:nvPicPr>
          <p:cNvPr id="5" name="Imagen 4">
            <a:extLst>
              <a:ext uri="{FF2B5EF4-FFF2-40B4-BE49-F238E27FC236}">
                <a16:creationId xmlns:a16="http://schemas.microsoft.com/office/drawing/2014/main" id="{A6488E88-523B-FF49-9443-EC23EEA32206}"/>
              </a:ext>
            </a:extLst>
          </p:cNvPr>
          <p:cNvPicPr>
            <a:picLocks noChangeAspect="1"/>
          </p:cNvPicPr>
          <p:nvPr/>
        </p:nvPicPr>
        <p:blipFill>
          <a:blip r:embed="rId2"/>
          <a:stretch>
            <a:fillRect/>
          </a:stretch>
        </p:blipFill>
        <p:spPr>
          <a:xfrm>
            <a:off x="1860550" y="2184953"/>
            <a:ext cx="5422900" cy="1892300"/>
          </a:xfrm>
          <a:prstGeom prst="rect">
            <a:avLst/>
          </a:prstGeom>
        </p:spPr>
      </p:pic>
      <p:pic>
        <p:nvPicPr>
          <p:cNvPr id="6" name="Imagen 5">
            <a:extLst>
              <a:ext uri="{FF2B5EF4-FFF2-40B4-BE49-F238E27FC236}">
                <a16:creationId xmlns:a16="http://schemas.microsoft.com/office/drawing/2014/main" id="{C5BCD570-6DDF-DE4C-B906-D98342C46C04}"/>
              </a:ext>
            </a:extLst>
          </p:cNvPr>
          <p:cNvPicPr>
            <a:picLocks noChangeAspect="1"/>
          </p:cNvPicPr>
          <p:nvPr/>
        </p:nvPicPr>
        <p:blipFill>
          <a:blip r:embed="rId3"/>
          <a:stretch>
            <a:fillRect/>
          </a:stretch>
        </p:blipFill>
        <p:spPr>
          <a:xfrm>
            <a:off x="1887335" y="4077072"/>
            <a:ext cx="6324600" cy="1828800"/>
          </a:xfrm>
          <a:prstGeom prst="rect">
            <a:avLst/>
          </a:prstGeom>
        </p:spPr>
      </p:pic>
    </p:spTree>
    <p:extLst>
      <p:ext uri="{BB962C8B-B14F-4D97-AF65-F5344CB8AC3E}">
        <p14:creationId xmlns:p14="http://schemas.microsoft.com/office/powerpoint/2010/main" val="2785739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2308324"/>
          </a:xfrm>
          <a:prstGeom prst="rect">
            <a:avLst/>
          </a:prstGeom>
          <a:noFill/>
        </p:spPr>
        <p:txBody>
          <a:bodyPr wrap="square" rtlCol="0">
            <a:spAutoFit/>
          </a:bodyPr>
          <a:lstStyle/>
          <a:p>
            <a:pPr algn="just"/>
            <a:r>
              <a:rPr lang="es-ES_tradnl" sz="2400" dirty="0"/>
              <a:t>40.- </a:t>
            </a:r>
            <a:r>
              <a:rPr lang="es-ES" sz="2400" dirty="0"/>
              <a:t>________ </a:t>
            </a:r>
            <a:r>
              <a:rPr lang="es-ES_tradnl" sz="2400" dirty="0"/>
              <a:t>se marcha con un grupo de 20 amigos (incluido él) a recoger oliva. Tardan 14 días en recoger la cosecha. ¿Cuántos días tardarán si fueran 28 amigos los que realizan el mismo trabajo?</a:t>
            </a:r>
            <a:endParaRPr lang="es-ES" sz="2400" dirty="0"/>
          </a:p>
          <a:p>
            <a:pPr lvl="0" algn="just"/>
            <a:endParaRPr lang="es-ES" sz="2400" dirty="0"/>
          </a:p>
        </p:txBody>
      </p:sp>
      <p:pic>
        <p:nvPicPr>
          <p:cNvPr id="64513" name="Picture 1"/>
          <p:cNvPicPr>
            <a:picLocks noChangeAspect="1" noChangeArrowheads="1"/>
          </p:cNvPicPr>
          <p:nvPr/>
        </p:nvPicPr>
        <p:blipFill>
          <a:blip r:embed="rId2"/>
          <a:srcRect/>
          <a:stretch>
            <a:fillRect/>
          </a:stretch>
        </p:blipFill>
        <p:spPr bwMode="auto">
          <a:xfrm>
            <a:off x="4143372" y="3000372"/>
            <a:ext cx="4660563" cy="3490924"/>
          </a:xfrm>
          <a:prstGeom prst="rect">
            <a:avLst/>
          </a:prstGeom>
          <a:noFill/>
          <a:ln w="9525">
            <a:noFill/>
            <a:miter lim="800000"/>
            <a:headEnd/>
            <a:tailEnd/>
          </a:ln>
          <a:effectLst/>
        </p:spPr>
      </p:pic>
      <p:pic>
        <p:nvPicPr>
          <p:cNvPr id="4" name="Imagen 3">
            <a:extLst>
              <a:ext uri="{FF2B5EF4-FFF2-40B4-BE49-F238E27FC236}">
                <a16:creationId xmlns:a16="http://schemas.microsoft.com/office/drawing/2014/main" id="{AA9EC4B1-44DE-1B4D-A2BD-AA730F07AAA1}"/>
              </a:ext>
            </a:extLst>
          </p:cNvPr>
          <p:cNvPicPr>
            <a:picLocks noChangeAspect="1"/>
          </p:cNvPicPr>
          <p:nvPr/>
        </p:nvPicPr>
        <p:blipFill rotWithShape="1">
          <a:blip r:embed="rId3"/>
          <a:srcRect r="33703"/>
          <a:stretch/>
        </p:blipFill>
        <p:spPr>
          <a:xfrm>
            <a:off x="467544" y="2780928"/>
            <a:ext cx="4342306" cy="1644339"/>
          </a:xfrm>
          <a:prstGeom prst="rect">
            <a:avLst/>
          </a:prstGeom>
        </p:spPr>
      </p:pic>
      <p:pic>
        <p:nvPicPr>
          <p:cNvPr id="5" name="Imagen 4">
            <a:extLst>
              <a:ext uri="{FF2B5EF4-FFF2-40B4-BE49-F238E27FC236}">
                <a16:creationId xmlns:a16="http://schemas.microsoft.com/office/drawing/2014/main" id="{F11B4DC2-238E-6543-B99D-6F1FCD5D181A}"/>
              </a:ext>
            </a:extLst>
          </p:cNvPr>
          <p:cNvPicPr>
            <a:picLocks noChangeAspect="1"/>
          </p:cNvPicPr>
          <p:nvPr/>
        </p:nvPicPr>
        <p:blipFill rotWithShape="1">
          <a:blip r:embed="rId3"/>
          <a:srcRect l="66297" t="36049" b="24539"/>
          <a:stretch/>
        </p:blipFill>
        <p:spPr>
          <a:xfrm>
            <a:off x="1425474" y="4552179"/>
            <a:ext cx="2207490" cy="64807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2308324"/>
          </a:xfrm>
          <a:prstGeom prst="rect">
            <a:avLst/>
          </a:prstGeom>
          <a:noFill/>
        </p:spPr>
        <p:txBody>
          <a:bodyPr wrap="square" rtlCol="0">
            <a:spAutoFit/>
          </a:bodyPr>
          <a:lstStyle/>
          <a:p>
            <a:pPr algn="just"/>
            <a:r>
              <a:rPr lang="es-ES_tradnl" sz="2400" dirty="0"/>
              <a:t>41.- _______ y _______ se hacen conductores de camiones. Con un camión han recorrido 120 km en hora y media. Si siguen a la misma velocidad, ¿qué distancia recorrerá en cinco horas y media?</a:t>
            </a:r>
            <a:endParaRPr lang="es-ES" sz="2400" dirty="0"/>
          </a:p>
          <a:p>
            <a:pPr lvl="0" algn="just"/>
            <a:endParaRPr lang="es-ES" sz="2400" dirty="0"/>
          </a:p>
        </p:txBody>
      </p:sp>
      <p:pic>
        <p:nvPicPr>
          <p:cNvPr id="63489" name="Picture 1"/>
          <p:cNvPicPr>
            <a:picLocks noChangeAspect="1" noChangeArrowheads="1"/>
          </p:cNvPicPr>
          <p:nvPr/>
        </p:nvPicPr>
        <p:blipFill>
          <a:blip r:embed="rId2"/>
          <a:srcRect/>
          <a:stretch>
            <a:fillRect/>
          </a:stretch>
        </p:blipFill>
        <p:spPr bwMode="auto">
          <a:xfrm>
            <a:off x="3929058" y="2928934"/>
            <a:ext cx="4766419" cy="3171835"/>
          </a:xfrm>
          <a:prstGeom prst="rect">
            <a:avLst/>
          </a:prstGeom>
          <a:noFill/>
          <a:ln w="9525">
            <a:noFill/>
            <a:miter lim="800000"/>
            <a:headEnd/>
            <a:tailEnd/>
          </a:ln>
          <a:effectLst/>
        </p:spPr>
      </p:pic>
      <p:pic>
        <p:nvPicPr>
          <p:cNvPr id="4" name="Imagen 3">
            <a:extLst>
              <a:ext uri="{FF2B5EF4-FFF2-40B4-BE49-F238E27FC236}">
                <a16:creationId xmlns:a16="http://schemas.microsoft.com/office/drawing/2014/main" id="{051DD9BE-0558-A142-8DE0-4DDBE794B144}"/>
              </a:ext>
            </a:extLst>
          </p:cNvPr>
          <p:cNvPicPr>
            <a:picLocks noChangeAspect="1"/>
          </p:cNvPicPr>
          <p:nvPr/>
        </p:nvPicPr>
        <p:blipFill rotWithShape="1">
          <a:blip r:embed="rId3"/>
          <a:srcRect r="33703"/>
          <a:stretch/>
        </p:blipFill>
        <p:spPr>
          <a:xfrm>
            <a:off x="395536" y="2780928"/>
            <a:ext cx="4342306" cy="1644339"/>
          </a:xfrm>
          <a:prstGeom prst="rect">
            <a:avLst/>
          </a:prstGeom>
        </p:spPr>
      </p:pic>
      <p:pic>
        <p:nvPicPr>
          <p:cNvPr id="5" name="Imagen 4">
            <a:extLst>
              <a:ext uri="{FF2B5EF4-FFF2-40B4-BE49-F238E27FC236}">
                <a16:creationId xmlns:a16="http://schemas.microsoft.com/office/drawing/2014/main" id="{101D2021-DB28-C446-9F73-A5B6263A3F72}"/>
              </a:ext>
            </a:extLst>
          </p:cNvPr>
          <p:cNvPicPr>
            <a:picLocks noChangeAspect="1"/>
          </p:cNvPicPr>
          <p:nvPr/>
        </p:nvPicPr>
        <p:blipFill rotWithShape="1">
          <a:blip r:embed="rId3"/>
          <a:srcRect l="66297" t="36049" b="24539"/>
          <a:stretch/>
        </p:blipFill>
        <p:spPr>
          <a:xfrm>
            <a:off x="1353466" y="4552179"/>
            <a:ext cx="2207490" cy="64807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1569660"/>
          </a:xfrm>
          <a:prstGeom prst="rect">
            <a:avLst/>
          </a:prstGeom>
          <a:noFill/>
        </p:spPr>
        <p:txBody>
          <a:bodyPr wrap="square" rtlCol="0">
            <a:spAutoFit/>
          </a:bodyPr>
          <a:lstStyle/>
          <a:p>
            <a:pPr lvl="0"/>
            <a:r>
              <a:rPr lang="es-ES_tradnl" sz="2400" dirty="0"/>
              <a:t>42.- _______ se hace pintora. Ella y otros tres operarios son capaces de pintar una pared en 5 horas. ¿Cuánto tardarán, si son diez pintores, en realizar la misma tarea?</a:t>
            </a:r>
            <a:endParaRPr lang="es-ES" sz="2400" dirty="0"/>
          </a:p>
        </p:txBody>
      </p:sp>
      <p:pic>
        <p:nvPicPr>
          <p:cNvPr id="62465" name="Picture 1"/>
          <p:cNvPicPr>
            <a:picLocks noChangeAspect="1" noChangeArrowheads="1"/>
          </p:cNvPicPr>
          <p:nvPr/>
        </p:nvPicPr>
        <p:blipFill>
          <a:blip r:embed="rId2"/>
          <a:srcRect/>
          <a:stretch>
            <a:fillRect/>
          </a:stretch>
        </p:blipFill>
        <p:spPr bwMode="auto">
          <a:xfrm>
            <a:off x="5429256" y="1928802"/>
            <a:ext cx="3239098" cy="4324363"/>
          </a:xfrm>
          <a:prstGeom prst="rect">
            <a:avLst/>
          </a:prstGeom>
          <a:noFill/>
          <a:ln w="9525">
            <a:noFill/>
            <a:miter lim="800000"/>
            <a:headEnd/>
            <a:tailEnd/>
          </a:ln>
          <a:effectLst/>
        </p:spPr>
      </p:pic>
      <p:pic>
        <p:nvPicPr>
          <p:cNvPr id="4" name="Imagen 3">
            <a:extLst>
              <a:ext uri="{FF2B5EF4-FFF2-40B4-BE49-F238E27FC236}">
                <a16:creationId xmlns:a16="http://schemas.microsoft.com/office/drawing/2014/main" id="{BCE0C1AA-0BD8-4041-BC4A-076BE12EE659}"/>
              </a:ext>
            </a:extLst>
          </p:cNvPr>
          <p:cNvPicPr>
            <a:picLocks noChangeAspect="1"/>
          </p:cNvPicPr>
          <p:nvPr/>
        </p:nvPicPr>
        <p:blipFill rotWithShape="1">
          <a:blip r:embed="rId3"/>
          <a:srcRect r="33703"/>
          <a:stretch/>
        </p:blipFill>
        <p:spPr>
          <a:xfrm>
            <a:off x="395535" y="2348880"/>
            <a:ext cx="5018753" cy="1900495"/>
          </a:xfrm>
          <a:prstGeom prst="rect">
            <a:avLst/>
          </a:prstGeom>
        </p:spPr>
      </p:pic>
      <p:pic>
        <p:nvPicPr>
          <p:cNvPr id="5" name="Imagen 4">
            <a:extLst>
              <a:ext uri="{FF2B5EF4-FFF2-40B4-BE49-F238E27FC236}">
                <a16:creationId xmlns:a16="http://schemas.microsoft.com/office/drawing/2014/main" id="{16982D75-46B3-ED4E-B199-93E08B762703}"/>
              </a:ext>
            </a:extLst>
          </p:cNvPr>
          <p:cNvPicPr>
            <a:picLocks noChangeAspect="1"/>
          </p:cNvPicPr>
          <p:nvPr/>
        </p:nvPicPr>
        <p:blipFill rotWithShape="1">
          <a:blip r:embed="rId3"/>
          <a:srcRect l="66297" t="36049" b="24539"/>
          <a:stretch/>
        </p:blipFill>
        <p:spPr>
          <a:xfrm>
            <a:off x="1353466" y="4120130"/>
            <a:ext cx="2551374" cy="749029"/>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1938992"/>
          </a:xfrm>
          <a:prstGeom prst="rect">
            <a:avLst/>
          </a:prstGeom>
          <a:noFill/>
        </p:spPr>
        <p:txBody>
          <a:bodyPr wrap="square" rtlCol="0">
            <a:spAutoFit/>
          </a:bodyPr>
          <a:lstStyle/>
          <a:p>
            <a:pPr lvl="0"/>
            <a:r>
              <a:rPr lang="es-ES_tradnl" sz="2400" dirty="0"/>
              <a:t>43.- </a:t>
            </a:r>
            <a:r>
              <a:rPr lang="es-ES" sz="2400" dirty="0"/>
              <a:t>________ y _______ </a:t>
            </a:r>
            <a:r>
              <a:rPr lang="es-ES_tradnl" sz="2400" dirty="0"/>
              <a:t>se hacen policías. En un determinado tiempo recorren en su coche de policía 85km a una velocidad de 60 km/h. ¿Cuánto recorrerán en ese mismo tiempo si va a una velocidad de 130 km/h?.</a:t>
            </a:r>
            <a:endParaRPr lang="es-ES" sz="2400" dirty="0"/>
          </a:p>
        </p:txBody>
      </p:sp>
      <p:pic>
        <p:nvPicPr>
          <p:cNvPr id="61441" name="Picture 1"/>
          <p:cNvPicPr>
            <a:picLocks noChangeAspect="1" noChangeArrowheads="1"/>
          </p:cNvPicPr>
          <p:nvPr/>
        </p:nvPicPr>
        <p:blipFill>
          <a:blip r:embed="rId2"/>
          <a:srcRect/>
          <a:stretch>
            <a:fillRect/>
          </a:stretch>
        </p:blipFill>
        <p:spPr bwMode="auto">
          <a:xfrm>
            <a:off x="4286248" y="2714620"/>
            <a:ext cx="4343846" cy="3386148"/>
          </a:xfrm>
          <a:prstGeom prst="rect">
            <a:avLst/>
          </a:prstGeom>
          <a:noFill/>
          <a:ln w="9525">
            <a:noFill/>
            <a:miter lim="800000"/>
            <a:headEnd/>
            <a:tailEnd/>
          </a:ln>
          <a:effectLst/>
        </p:spPr>
      </p:pic>
      <p:pic>
        <p:nvPicPr>
          <p:cNvPr id="4" name="Imagen 3">
            <a:extLst>
              <a:ext uri="{FF2B5EF4-FFF2-40B4-BE49-F238E27FC236}">
                <a16:creationId xmlns:a16="http://schemas.microsoft.com/office/drawing/2014/main" id="{D4CB4354-8CC3-AD45-B884-A6582022F6E0}"/>
              </a:ext>
            </a:extLst>
          </p:cNvPr>
          <p:cNvPicPr>
            <a:picLocks noChangeAspect="1"/>
          </p:cNvPicPr>
          <p:nvPr/>
        </p:nvPicPr>
        <p:blipFill rotWithShape="1">
          <a:blip r:embed="rId3"/>
          <a:srcRect r="33703"/>
          <a:stretch/>
        </p:blipFill>
        <p:spPr>
          <a:xfrm>
            <a:off x="395536" y="2548873"/>
            <a:ext cx="4342306" cy="1644339"/>
          </a:xfrm>
          <a:prstGeom prst="rect">
            <a:avLst/>
          </a:prstGeom>
        </p:spPr>
      </p:pic>
      <p:pic>
        <p:nvPicPr>
          <p:cNvPr id="5" name="Imagen 4">
            <a:extLst>
              <a:ext uri="{FF2B5EF4-FFF2-40B4-BE49-F238E27FC236}">
                <a16:creationId xmlns:a16="http://schemas.microsoft.com/office/drawing/2014/main" id="{54B2DE9B-FCCE-844A-81FC-6F0DDC1E989A}"/>
              </a:ext>
            </a:extLst>
          </p:cNvPr>
          <p:cNvPicPr>
            <a:picLocks noChangeAspect="1"/>
          </p:cNvPicPr>
          <p:nvPr/>
        </p:nvPicPr>
        <p:blipFill rotWithShape="1">
          <a:blip r:embed="rId3"/>
          <a:srcRect l="66297" t="36049" b="24539"/>
          <a:stretch/>
        </p:blipFill>
        <p:spPr>
          <a:xfrm>
            <a:off x="1043608" y="4293096"/>
            <a:ext cx="2707015" cy="794722"/>
          </a:xfrm>
          <a:prstGeom prst="rect">
            <a:avLst/>
          </a:prstGeom>
        </p:spPr>
      </p:pic>
    </p:spTree>
    <p:extLst>
      <p:ext uri="{BB962C8B-B14F-4D97-AF65-F5344CB8AC3E}">
        <p14:creationId xmlns:p14="http://schemas.microsoft.com/office/powerpoint/2010/main" val="3554131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609881"/>
            <a:ext cx="7643866" cy="2616101"/>
          </a:xfrm>
          <a:prstGeom prst="rect">
            <a:avLst/>
          </a:prstGeom>
          <a:noFill/>
        </p:spPr>
        <p:txBody>
          <a:bodyPr wrap="square" rtlCol="0">
            <a:spAutoFit/>
          </a:bodyPr>
          <a:lstStyle/>
          <a:p>
            <a:pPr lvl="0"/>
            <a:r>
              <a:rPr lang="es-ES_tradnl" sz="2400" dirty="0"/>
              <a:t>44.- </a:t>
            </a:r>
            <a:r>
              <a:rPr lang="es-ES" sz="2000" b="1" u="sng" dirty="0"/>
              <a:t>Problema propuesto de regla de 3 compuesta</a:t>
            </a:r>
            <a:br>
              <a:rPr lang="es-ES" sz="1050" b="1" u="sng" dirty="0"/>
            </a:br>
            <a:endParaRPr lang="es-ES" sz="2000" b="1" dirty="0"/>
          </a:p>
          <a:p>
            <a:pPr lvl="0" algn="just"/>
            <a:r>
              <a:rPr lang="es-ES" sz="2800" dirty="0"/>
              <a:t>Si 2 albañiles pintan una pared en 6 días trabajando 8 horas al día. ¿Cuántas horas al día tendrán que trabajar si son 5 pintores y quieren acabar en 3 días?</a:t>
            </a:r>
            <a:r>
              <a:rPr lang="es-ES" sz="3600" dirty="0"/>
              <a:t> </a:t>
            </a:r>
          </a:p>
        </p:txBody>
      </p:sp>
    </p:spTree>
    <p:extLst>
      <p:ext uri="{BB962C8B-B14F-4D97-AF65-F5344CB8AC3E}">
        <p14:creationId xmlns:p14="http://schemas.microsoft.com/office/powerpoint/2010/main" val="40146499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595FD3B-2C43-854B-94A9-6258D8EA938D}"/>
              </a:ext>
            </a:extLst>
          </p:cNvPr>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VÍDEO TRONCHO Y PONCHO DE PROPORCIONALIDAD</a:t>
            </a:r>
          </a:p>
        </p:txBody>
      </p:sp>
      <p:pic>
        <p:nvPicPr>
          <p:cNvPr id="2" name="Imagen 1">
            <a:extLst>
              <a:ext uri="{FF2B5EF4-FFF2-40B4-BE49-F238E27FC236}">
                <a16:creationId xmlns:a16="http://schemas.microsoft.com/office/drawing/2014/main" id="{6AD2B961-F8E7-9D40-B1C2-C98B5B15A573}"/>
              </a:ext>
            </a:extLst>
          </p:cNvPr>
          <p:cNvPicPr>
            <a:picLocks noChangeAspect="1"/>
          </p:cNvPicPr>
          <p:nvPr/>
        </p:nvPicPr>
        <p:blipFill>
          <a:blip r:embed="rId2"/>
          <a:stretch>
            <a:fillRect/>
          </a:stretch>
        </p:blipFill>
        <p:spPr>
          <a:xfrm>
            <a:off x="1524000" y="1628800"/>
            <a:ext cx="6096000" cy="4572000"/>
          </a:xfrm>
          <a:prstGeom prst="rect">
            <a:avLst/>
          </a:prstGeom>
        </p:spPr>
      </p:pic>
    </p:spTree>
    <p:extLst>
      <p:ext uri="{BB962C8B-B14F-4D97-AF65-F5344CB8AC3E}">
        <p14:creationId xmlns:p14="http://schemas.microsoft.com/office/powerpoint/2010/main" val="1640994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0287" y="1043150"/>
            <a:ext cx="8429684" cy="1200329"/>
          </a:xfrm>
          <a:prstGeom prst="rect">
            <a:avLst/>
          </a:prstGeom>
          <a:noFill/>
        </p:spPr>
        <p:txBody>
          <a:bodyPr wrap="square" rtlCol="0">
            <a:spAutoFit/>
          </a:bodyPr>
          <a:lstStyle/>
          <a:p>
            <a:pPr algn="ctr"/>
            <a:r>
              <a:rPr lang="es-ES" sz="2400" b="1" dirty="0">
                <a:solidFill>
                  <a:schemeClr val="accent1">
                    <a:lumMod val="50000"/>
                  </a:schemeClr>
                </a:solidFill>
              </a:rPr>
              <a:t>Practica con la calculadora cómo crees que harías un descuento o un aumento de precio en una tienda</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6" name="Imagen 5">
            <a:extLst>
              <a:ext uri="{FF2B5EF4-FFF2-40B4-BE49-F238E27FC236}">
                <a16:creationId xmlns:a16="http://schemas.microsoft.com/office/drawing/2014/main" id="{E36F67AC-4701-2142-9C46-240A040D449C}"/>
              </a:ext>
            </a:extLst>
          </p:cNvPr>
          <p:cNvPicPr>
            <a:picLocks noChangeAspect="1"/>
          </p:cNvPicPr>
          <p:nvPr/>
        </p:nvPicPr>
        <p:blipFill>
          <a:blip r:embed="rId2"/>
          <a:stretch>
            <a:fillRect/>
          </a:stretch>
        </p:blipFill>
        <p:spPr>
          <a:xfrm>
            <a:off x="1063836" y="2386566"/>
            <a:ext cx="7016328" cy="3946685"/>
          </a:xfrm>
          <a:prstGeom prst="rect">
            <a:avLst/>
          </a:prstGeom>
        </p:spPr>
      </p:pic>
      <p:sp>
        <p:nvSpPr>
          <p:cNvPr id="7" name="1 CuadroTexto">
            <a:extLst>
              <a:ext uri="{FF2B5EF4-FFF2-40B4-BE49-F238E27FC236}">
                <a16:creationId xmlns:a16="http://schemas.microsoft.com/office/drawing/2014/main" id="{7856F31A-185B-1342-8041-8082081DD942}"/>
              </a:ext>
            </a:extLst>
          </p:cNvPr>
          <p:cNvSpPr txBox="1"/>
          <p:nvPr/>
        </p:nvSpPr>
        <p:spPr>
          <a:xfrm>
            <a:off x="380287" y="437119"/>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 </a:t>
            </a:r>
          </a:p>
        </p:txBody>
      </p:sp>
    </p:spTree>
    <p:extLst>
      <p:ext uri="{BB962C8B-B14F-4D97-AF65-F5344CB8AC3E}">
        <p14:creationId xmlns:p14="http://schemas.microsoft.com/office/powerpoint/2010/main" val="1299636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Formas cortas de calcular Porcentajes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3" name="18 Grupo"/>
          <p:cNvGrpSpPr/>
          <p:nvPr/>
        </p:nvGrpSpPr>
        <p:grpSpPr>
          <a:xfrm>
            <a:off x="928662" y="1357298"/>
            <a:ext cx="7500990" cy="714380"/>
            <a:chOff x="785786" y="1928802"/>
            <a:chExt cx="7500990" cy="714380"/>
          </a:xfrm>
        </p:grpSpPr>
        <p:sp>
          <p:nvSpPr>
            <p:cNvPr id="17" name="16 Elipse"/>
            <p:cNvSpPr/>
            <p:nvPr/>
          </p:nvSpPr>
          <p:spPr>
            <a:xfrm>
              <a:off x="785786" y="1928802"/>
              <a:ext cx="71438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1</a:t>
              </a:r>
            </a:p>
          </p:txBody>
        </p:sp>
        <p:sp>
          <p:nvSpPr>
            <p:cNvPr id="18" name="17 Rectángulo"/>
            <p:cNvSpPr/>
            <p:nvPr/>
          </p:nvSpPr>
          <p:spPr>
            <a:xfrm>
              <a:off x="1857356" y="1928802"/>
              <a:ext cx="6429420" cy="7143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2800" b="1" dirty="0"/>
                <a:t> Porcentaje de una cantidad</a:t>
              </a:r>
            </a:p>
          </p:txBody>
        </p:sp>
      </p:grpSp>
      <p:pic>
        <p:nvPicPr>
          <p:cNvPr id="2050" name="Picture 2"/>
          <p:cNvPicPr>
            <a:picLocks noChangeAspect="1" noChangeArrowheads="1"/>
          </p:cNvPicPr>
          <p:nvPr/>
        </p:nvPicPr>
        <p:blipFill>
          <a:blip r:embed="rId2"/>
          <a:srcRect/>
          <a:stretch>
            <a:fillRect/>
          </a:stretch>
        </p:blipFill>
        <p:spPr bwMode="auto">
          <a:xfrm>
            <a:off x="857224" y="4500570"/>
            <a:ext cx="7568826" cy="933451"/>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3"/>
          <a:srcRect/>
          <a:stretch>
            <a:fillRect/>
          </a:stretch>
        </p:blipFill>
        <p:spPr bwMode="auto">
          <a:xfrm>
            <a:off x="857224" y="2786058"/>
            <a:ext cx="5143536" cy="11126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177588"/>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45</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lvl="0"/>
            <a:r>
              <a:rPr lang="es-ES" sz="2800" dirty="0"/>
              <a:t>Calcula los siguientes porcentajes de forma directa:</a:t>
            </a:r>
          </a:p>
        </p:txBody>
      </p:sp>
      <p:sp>
        <p:nvSpPr>
          <p:cNvPr id="4" name="Rectángulo 3">
            <a:extLst>
              <a:ext uri="{FF2B5EF4-FFF2-40B4-BE49-F238E27FC236}">
                <a16:creationId xmlns:a16="http://schemas.microsoft.com/office/drawing/2014/main" id="{8B965607-6D2C-0947-8988-DDEAA9A7EFA2}"/>
              </a:ext>
            </a:extLst>
          </p:cNvPr>
          <p:cNvSpPr/>
          <p:nvPr/>
        </p:nvSpPr>
        <p:spPr>
          <a:xfrm>
            <a:off x="683568" y="2276872"/>
            <a:ext cx="4701928" cy="3247043"/>
          </a:xfrm>
          <a:prstGeom prst="rect">
            <a:avLst/>
          </a:prstGeom>
        </p:spPr>
        <p:txBody>
          <a:bodyPr wrap="none">
            <a:spAutoFit/>
          </a:bodyPr>
          <a:lstStyle/>
          <a:p>
            <a:pPr marL="742950" indent="-742950">
              <a:spcAft>
                <a:spcPts val="0"/>
              </a:spcAft>
              <a:buAutoNum type="alphaLcParenR"/>
            </a:pPr>
            <a:r>
              <a:rPr lang="es-ES" sz="4000" dirty="0">
                <a:ea typeface="Times New Roman" panose="02020603050405020304" pitchFamily="18" charset="0"/>
              </a:rPr>
              <a:t>50% de 190 =</a:t>
            </a:r>
          </a:p>
          <a:p>
            <a:pPr>
              <a:spcAft>
                <a:spcPts val="0"/>
              </a:spcAft>
            </a:pPr>
            <a:endParaRPr lang="es-ES" sz="1500" dirty="0">
              <a:ea typeface="Times New Roman" panose="02020603050405020304" pitchFamily="18" charset="0"/>
            </a:endParaRPr>
          </a:p>
          <a:p>
            <a:pPr>
              <a:spcAft>
                <a:spcPts val="0"/>
              </a:spcAft>
            </a:pPr>
            <a:r>
              <a:rPr lang="es-ES" sz="4000" dirty="0"/>
              <a:t>b) 5% de 360 =</a:t>
            </a:r>
          </a:p>
          <a:p>
            <a:pPr>
              <a:spcAft>
                <a:spcPts val="0"/>
              </a:spcAft>
            </a:pPr>
            <a:endParaRPr lang="es-ES" sz="1500" dirty="0"/>
          </a:p>
          <a:p>
            <a:pPr>
              <a:spcAft>
                <a:spcPts val="0"/>
              </a:spcAft>
            </a:pPr>
            <a:r>
              <a:rPr lang="es-ES" sz="4000" dirty="0"/>
              <a:t>c) 10% de 200 =</a:t>
            </a:r>
          </a:p>
          <a:p>
            <a:pPr>
              <a:spcAft>
                <a:spcPts val="0"/>
              </a:spcAft>
            </a:pPr>
            <a:endParaRPr lang="es-ES" sz="1500" dirty="0"/>
          </a:p>
          <a:p>
            <a:pPr>
              <a:spcAft>
                <a:spcPts val="0"/>
              </a:spcAft>
            </a:pPr>
            <a:r>
              <a:rPr lang="es-ES" sz="4000" dirty="0"/>
              <a:t>d) 300% de 7 =</a:t>
            </a:r>
            <a:endParaRPr lang="es-ES" sz="4000" dirty="0">
              <a:ea typeface="Times New Roman" panose="02020603050405020304" pitchFamily="18" charset="0"/>
            </a:endParaRPr>
          </a:p>
        </p:txBody>
      </p:sp>
    </p:spTree>
    <p:extLst>
      <p:ext uri="{BB962C8B-B14F-4D97-AF65-F5344CB8AC3E}">
        <p14:creationId xmlns:p14="http://schemas.microsoft.com/office/powerpoint/2010/main" val="1862417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Formas cortas de calcular Porcentajes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3" name="18 Grupo"/>
          <p:cNvGrpSpPr/>
          <p:nvPr/>
        </p:nvGrpSpPr>
        <p:grpSpPr>
          <a:xfrm>
            <a:off x="928662" y="1357298"/>
            <a:ext cx="7500990" cy="714380"/>
            <a:chOff x="785786" y="1928802"/>
            <a:chExt cx="7500990" cy="714380"/>
          </a:xfrm>
        </p:grpSpPr>
        <p:sp>
          <p:nvSpPr>
            <p:cNvPr id="17" name="16 Elipse"/>
            <p:cNvSpPr/>
            <p:nvPr/>
          </p:nvSpPr>
          <p:spPr>
            <a:xfrm>
              <a:off x="785786" y="1928802"/>
              <a:ext cx="714380" cy="7143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200" b="1" dirty="0"/>
                <a:t>2</a:t>
              </a:r>
            </a:p>
          </p:txBody>
        </p:sp>
        <p:sp>
          <p:nvSpPr>
            <p:cNvPr id="18" name="17 Rectángulo"/>
            <p:cNvSpPr/>
            <p:nvPr/>
          </p:nvSpPr>
          <p:spPr>
            <a:xfrm>
              <a:off x="1857356" y="1928802"/>
              <a:ext cx="6429420" cy="7143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s-ES" sz="2800" b="1" dirty="0"/>
                <a:t> Aumentos Porcentuales</a:t>
              </a:r>
            </a:p>
          </p:txBody>
        </p:sp>
      </p:grpSp>
      <p:sp>
        <p:nvSpPr>
          <p:cNvPr id="10" name="CuadroTexto 9">
            <a:extLst>
              <a:ext uri="{FF2B5EF4-FFF2-40B4-BE49-F238E27FC236}">
                <a16:creationId xmlns:a16="http://schemas.microsoft.com/office/drawing/2014/main" id="{0476A342-7F73-B14E-972A-3138C45BF03C}"/>
              </a:ext>
            </a:extLst>
          </p:cNvPr>
          <p:cNvSpPr txBox="1"/>
          <p:nvPr/>
        </p:nvSpPr>
        <p:spPr>
          <a:xfrm>
            <a:off x="755576" y="2348880"/>
            <a:ext cx="7632848" cy="1200329"/>
          </a:xfrm>
          <a:prstGeom prst="rect">
            <a:avLst/>
          </a:prstGeom>
          <a:noFill/>
        </p:spPr>
        <p:txBody>
          <a:bodyPr wrap="square" rtlCol="0">
            <a:spAutoFit/>
          </a:bodyPr>
          <a:lstStyle/>
          <a:p>
            <a:pPr algn="just"/>
            <a:r>
              <a:rPr lang="es-ES" sz="2400" dirty="0"/>
              <a:t>46. Un agricultor recogió el año pasado 180 toneladas de uva. Este año espera recoger un 20% más. ¿Cuántas toneladas serán?</a:t>
            </a:r>
          </a:p>
        </p:txBody>
      </p:sp>
      <p:pic>
        <p:nvPicPr>
          <p:cNvPr id="4" name="Imagen 3">
            <a:extLst>
              <a:ext uri="{FF2B5EF4-FFF2-40B4-BE49-F238E27FC236}">
                <a16:creationId xmlns:a16="http://schemas.microsoft.com/office/drawing/2014/main" id="{012D1622-B643-7F48-BAC6-F87EC2EDA74F}"/>
              </a:ext>
            </a:extLst>
          </p:cNvPr>
          <p:cNvPicPr>
            <a:picLocks noChangeAspect="1"/>
          </p:cNvPicPr>
          <p:nvPr/>
        </p:nvPicPr>
        <p:blipFill>
          <a:blip r:embed="rId2"/>
          <a:stretch>
            <a:fillRect/>
          </a:stretch>
        </p:blipFill>
        <p:spPr>
          <a:xfrm>
            <a:off x="4716016" y="4077072"/>
            <a:ext cx="3810000" cy="2133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600" dirty="0"/>
              <a:t>3</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830997"/>
          </a:xfrm>
          <a:prstGeom prst="rect">
            <a:avLst/>
          </a:prstGeom>
        </p:spPr>
        <p:txBody>
          <a:bodyPr wrap="square">
            <a:spAutoFit/>
          </a:bodyPr>
          <a:lstStyle/>
          <a:p>
            <a:pPr lvl="0"/>
            <a:r>
              <a:rPr lang="es-ES" sz="2400" dirty="0"/>
              <a:t>Relaciona cada magnitud con su posible medida: </a:t>
            </a:r>
          </a:p>
        </p:txBody>
      </p:sp>
      <p:pic>
        <p:nvPicPr>
          <p:cNvPr id="7" name="Imagen 6">
            <a:extLst>
              <a:ext uri="{FF2B5EF4-FFF2-40B4-BE49-F238E27FC236}">
                <a16:creationId xmlns:a16="http://schemas.microsoft.com/office/drawing/2014/main" id="{4D4762BE-1FD4-8646-A29A-945D146B665F}"/>
              </a:ext>
            </a:extLst>
          </p:cNvPr>
          <p:cNvPicPr/>
          <p:nvPr/>
        </p:nvPicPr>
        <p:blipFill>
          <a:blip r:embed="rId2"/>
          <a:stretch>
            <a:fillRect/>
          </a:stretch>
        </p:blipFill>
        <p:spPr>
          <a:xfrm>
            <a:off x="627457" y="2180268"/>
            <a:ext cx="7881902" cy="1752788"/>
          </a:xfrm>
          <a:prstGeom prst="rect">
            <a:avLst/>
          </a:prstGeom>
        </p:spPr>
      </p:pic>
    </p:spTree>
    <p:extLst>
      <p:ext uri="{BB962C8B-B14F-4D97-AF65-F5344CB8AC3E}">
        <p14:creationId xmlns:p14="http://schemas.microsoft.com/office/powerpoint/2010/main" val="1644317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Formas cortas de calcular Porcentajes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grpSp>
        <p:nvGrpSpPr>
          <p:cNvPr id="3" name="18 Grupo"/>
          <p:cNvGrpSpPr/>
          <p:nvPr/>
        </p:nvGrpSpPr>
        <p:grpSpPr>
          <a:xfrm>
            <a:off x="928662" y="1357298"/>
            <a:ext cx="7500990" cy="714380"/>
            <a:chOff x="785786" y="1928802"/>
            <a:chExt cx="7500990" cy="714380"/>
          </a:xfrm>
        </p:grpSpPr>
        <p:sp>
          <p:nvSpPr>
            <p:cNvPr id="17" name="16 Elipse"/>
            <p:cNvSpPr/>
            <p:nvPr/>
          </p:nvSpPr>
          <p:spPr>
            <a:xfrm>
              <a:off x="785786" y="1928802"/>
              <a:ext cx="714380" cy="7143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3200" b="1" dirty="0"/>
                <a:t>3</a:t>
              </a:r>
            </a:p>
          </p:txBody>
        </p:sp>
        <p:sp>
          <p:nvSpPr>
            <p:cNvPr id="18" name="17 Rectángulo"/>
            <p:cNvSpPr/>
            <p:nvPr/>
          </p:nvSpPr>
          <p:spPr>
            <a:xfrm>
              <a:off x="1857356" y="1928802"/>
              <a:ext cx="6429420" cy="7143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2800" b="1" dirty="0"/>
                <a:t> Disminuciones Porcentuales</a:t>
              </a:r>
            </a:p>
          </p:txBody>
        </p:sp>
      </p:grpSp>
      <p:sp>
        <p:nvSpPr>
          <p:cNvPr id="10" name="CuadroTexto 9">
            <a:extLst>
              <a:ext uri="{FF2B5EF4-FFF2-40B4-BE49-F238E27FC236}">
                <a16:creationId xmlns:a16="http://schemas.microsoft.com/office/drawing/2014/main" id="{2A8A808E-5DE7-6749-AC6F-29D5B5EE8388}"/>
              </a:ext>
            </a:extLst>
          </p:cNvPr>
          <p:cNvSpPr txBox="1"/>
          <p:nvPr/>
        </p:nvSpPr>
        <p:spPr>
          <a:xfrm>
            <a:off x="755576" y="2276872"/>
            <a:ext cx="7632848" cy="830997"/>
          </a:xfrm>
          <a:prstGeom prst="rect">
            <a:avLst/>
          </a:prstGeom>
          <a:noFill/>
        </p:spPr>
        <p:txBody>
          <a:bodyPr wrap="square" rtlCol="0">
            <a:spAutoFit/>
          </a:bodyPr>
          <a:lstStyle/>
          <a:p>
            <a:pPr algn="just"/>
            <a:r>
              <a:rPr lang="es-ES" sz="2400" dirty="0"/>
              <a:t>47 ¿Cuál es el coste final de una bicicleta de 620€ que está rebajada un 15%?.</a:t>
            </a:r>
          </a:p>
        </p:txBody>
      </p:sp>
      <p:pic>
        <p:nvPicPr>
          <p:cNvPr id="4" name="Imagen 3">
            <a:extLst>
              <a:ext uri="{FF2B5EF4-FFF2-40B4-BE49-F238E27FC236}">
                <a16:creationId xmlns:a16="http://schemas.microsoft.com/office/drawing/2014/main" id="{9CCA2EBA-7D7C-8749-9041-6897D58A7FD6}"/>
              </a:ext>
            </a:extLst>
          </p:cNvPr>
          <p:cNvPicPr>
            <a:picLocks noChangeAspect="1"/>
          </p:cNvPicPr>
          <p:nvPr/>
        </p:nvPicPr>
        <p:blipFill>
          <a:blip r:embed="rId2"/>
          <a:stretch>
            <a:fillRect/>
          </a:stretch>
        </p:blipFill>
        <p:spPr>
          <a:xfrm>
            <a:off x="4948038" y="3861048"/>
            <a:ext cx="3530600" cy="22987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48</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Veo un abrigo que me gusta y que vale 50€. En Enero lo rebajan un 20% y en Febrero le suben el precio un 20%. ¿Cuánto vale ahora el abrigo?.</a:t>
            </a:r>
          </a:p>
        </p:txBody>
      </p:sp>
    </p:spTree>
    <p:extLst>
      <p:ext uri="{BB962C8B-B14F-4D97-AF65-F5344CB8AC3E}">
        <p14:creationId xmlns:p14="http://schemas.microsoft.com/office/powerpoint/2010/main" val="2534708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¿Por qué hay que saber de porcentajes?</a:t>
            </a:r>
          </a:p>
          <a:p>
            <a:pPr algn="ctr"/>
            <a:endParaRPr lang="es-ES" sz="2400" b="1" dirty="0">
              <a:solidFill>
                <a:schemeClr val="accent1">
                  <a:lumMod val="50000"/>
                </a:schemeClr>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7" name="Imagen 6">
            <a:extLst>
              <a:ext uri="{FF2B5EF4-FFF2-40B4-BE49-F238E27FC236}">
                <a16:creationId xmlns:a16="http://schemas.microsoft.com/office/drawing/2014/main" id="{DF151ECD-91E7-D442-ABFB-B0BE89EDB035}"/>
              </a:ext>
            </a:extLst>
          </p:cNvPr>
          <p:cNvPicPr>
            <a:picLocks noChangeAspect="1"/>
          </p:cNvPicPr>
          <p:nvPr/>
        </p:nvPicPr>
        <p:blipFill>
          <a:blip r:embed="rId2"/>
          <a:stretch>
            <a:fillRect/>
          </a:stretch>
        </p:blipFill>
        <p:spPr>
          <a:xfrm>
            <a:off x="1055390" y="1285875"/>
            <a:ext cx="7033220" cy="4656551"/>
          </a:xfrm>
          <a:prstGeom prst="rect">
            <a:avLst/>
          </a:prstGeom>
        </p:spPr>
      </p:pic>
    </p:spTree>
    <p:extLst>
      <p:ext uri="{BB962C8B-B14F-4D97-AF65-F5344CB8AC3E}">
        <p14:creationId xmlns:p14="http://schemas.microsoft.com/office/powerpoint/2010/main" val="2300382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¿Por qué hay que saber de porcentajes?</a:t>
            </a:r>
          </a:p>
          <a:p>
            <a:pPr algn="ctr"/>
            <a:endParaRPr lang="es-ES" sz="2400" b="1" dirty="0">
              <a:solidFill>
                <a:schemeClr val="accent1">
                  <a:lumMod val="50000"/>
                </a:schemeClr>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
        <p:nvSpPr>
          <p:cNvPr id="5" name="CuadroTexto 4">
            <a:extLst>
              <a:ext uri="{FF2B5EF4-FFF2-40B4-BE49-F238E27FC236}">
                <a16:creationId xmlns:a16="http://schemas.microsoft.com/office/drawing/2014/main" id="{A1FC2770-7F0E-414D-B65C-0D9C58DD29E0}"/>
              </a:ext>
            </a:extLst>
          </p:cNvPr>
          <p:cNvSpPr txBox="1"/>
          <p:nvPr/>
        </p:nvSpPr>
        <p:spPr>
          <a:xfrm>
            <a:off x="683568" y="1260799"/>
            <a:ext cx="7776864" cy="523220"/>
          </a:xfrm>
          <a:prstGeom prst="rect">
            <a:avLst/>
          </a:prstGeom>
          <a:noFill/>
        </p:spPr>
        <p:txBody>
          <a:bodyPr wrap="square" rtlCol="0">
            <a:spAutoFit/>
          </a:bodyPr>
          <a:lstStyle/>
          <a:p>
            <a:pPr algn="ctr"/>
            <a:r>
              <a:rPr lang="es-ES" sz="2800" b="1" dirty="0"/>
              <a:t>Os propongo el siguiente trato:</a:t>
            </a:r>
          </a:p>
        </p:txBody>
      </p:sp>
      <p:sp>
        <p:nvSpPr>
          <p:cNvPr id="7" name="CuadroTexto 6">
            <a:extLst>
              <a:ext uri="{FF2B5EF4-FFF2-40B4-BE49-F238E27FC236}">
                <a16:creationId xmlns:a16="http://schemas.microsoft.com/office/drawing/2014/main" id="{D6874D37-E22A-D34D-8DC6-4CE254C9363C}"/>
              </a:ext>
            </a:extLst>
          </p:cNvPr>
          <p:cNvSpPr txBox="1"/>
          <p:nvPr/>
        </p:nvSpPr>
        <p:spPr>
          <a:xfrm>
            <a:off x="683568" y="1873002"/>
            <a:ext cx="7776864" cy="1815882"/>
          </a:xfrm>
          <a:prstGeom prst="rect">
            <a:avLst/>
          </a:prstGeom>
          <a:noFill/>
        </p:spPr>
        <p:txBody>
          <a:bodyPr wrap="square" rtlCol="0">
            <a:spAutoFit/>
          </a:bodyPr>
          <a:lstStyle/>
          <a:p>
            <a:pPr algn="just"/>
            <a:r>
              <a:rPr lang="es-ES" sz="2800" dirty="0">
                <a:solidFill>
                  <a:srgbClr val="3A3A3A"/>
                </a:solidFill>
                <a:latin typeface="-apple-system"/>
              </a:rPr>
              <a:t>Depositáis 2.000€ en una cuenta a mi nombre… de acuerdo que no empieza muy bien para vosotros el trato, pero esperad al final que seguro que os va a gustar más.</a:t>
            </a:r>
          </a:p>
        </p:txBody>
      </p:sp>
      <p:pic>
        <p:nvPicPr>
          <p:cNvPr id="8" name="Imagen 7">
            <a:extLst>
              <a:ext uri="{FF2B5EF4-FFF2-40B4-BE49-F238E27FC236}">
                <a16:creationId xmlns:a16="http://schemas.microsoft.com/office/drawing/2014/main" id="{3CC0EEE7-ED96-AB46-9E39-B774A7AA6CCA}"/>
              </a:ext>
            </a:extLst>
          </p:cNvPr>
          <p:cNvPicPr>
            <a:picLocks noChangeAspect="1"/>
          </p:cNvPicPr>
          <p:nvPr/>
        </p:nvPicPr>
        <p:blipFill>
          <a:blip r:embed="rId2"/>
          <a:stretch>
            <a:fillRect/>
          </a:stretch>
        </p:blipFill>
        <p:spPr>
          <a:xfrm>
            <a:off x="4139952" y="3861048"/>
            <a:ext cx="3937000" cy="2070100"/>
          </a:xfrm>
          <a:prstGeom prst="rect">
            <a:avLst/>
          </a:prstGeom>
        </p:spPr>
      </p:pic>
    </p:spTree>
    <p:extLst>
      <p:ext uri="{BB962C8B-B14F-4D97-AF65-F5344CB8AC3E}">
        <p14:creationId xmlns:p14="http://schemas.microsoft.com/office/powerpoint/2010/main" val="901101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¿Por qué hay que saber de porcentajes?</a:t>
            </a:r>
          </a:p>
          <a:p>
            <a:pPr algn="ctr"/>
            <a:endParaRPr lang="es-ES" sz="2400" b="1" dirty="0">
              <a:solidFill>
                <a:schemeClr val="accent1">
                  <a:lumMod val="50000"/>
                </a:schemeClr>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
        <p:nvSpPr>
          <p:cNvPr id="5" name="CuadroTexto 4">
            <a:extLst>
              <a:ext uri="{FF2B5EF4-FFF2-40B4-BE49-F238E27FC236}">
                <a16:creationId xmlns:a16="http://schemas.microsoft.com/office/drawing/2014/main" id="{A1FC2770-7F0E-414D-B65C-0D9C58DD29E0}"/>
              </a:ext>
            </a:extLst>
          </p:cNvPr>
          <p:cNvSpPr txBox="1"/>
          <p:nvPr/>
        </p:nvSpPr>
        <p:spPr>
          <a:xfrm>
            <a:off x="683568" y="1260799"/>
            <a:ext cx="7776864" cy="523220"/>
          </a:xfrm>
          <a:prstGeom prst="rect">
            <a:avLst/>
          </a:prstGeom>
          <a:noFill/>
        </p:spPr>
        <p:txBody>
          <a:bodyPr wrap="square" rtlCol="0">
            <a:spAutoFit/>
          </a:bodyPr>
          <a:lstStyle/>
          <a:p>
            <a:pPr algn="ctr"/>
            <a:r>
              <a:rPr lang="es-ES" sz="2800" b="1" dirty="0"/>
              <a:t>Os propongo el siguiente trato:</a:t>
            </a:r>
          </a:p>
        </p:txBody>
      </p:sp>
      <p:sp>
        <p:nvSpPr>
          <p:cNvPr id="7" name="CuadroTexto 6">
            <a:extLst>
              <a:ext uri="{FF2B5EF4-FFF2-40B4-BE49-F238E27FC236}">
                <a16:creationId xmlns:a16="http://schemas.microsoft.com/office/drawing/2014/main" id="{D6874D37-E22A-D34D-8DC6-4CE254C9363C}"/>
              </a:ext>
            </a:extLst>
          </p:cNvPr>
          <p:cNvSpPr txBox="1"/>
          <p:nvPr/>
        </p:nvSpPr>
        <p:spPr>
          <a:xfrm>
            <a:off x="683568" y="1873002"/>
            <a:ext cx="7776864" cy="3108543"/>
          </a:xfrm>
          <a:prstGeom prst="rect">
            <a:avLst/>
          </a:prstGeom>
          <a:noFill/>
        </p:spPr>
        <p:txBody>
          <a:bodyPr wrap="square" rtlCol="0">
            <a:spAutoFit/>
          </a:bodyPr>
          <a:lstStyle/>
          <a:p>
            <a:pPr algn="just"/>
            <a:r>
              <a:rPr lang="es-ES" sz="2800" dirty="0">
                <a:solidFill>
                  <a:srgbClr val="3A3A3A"/>
                </a:solidFill>
                <a:latin typeface="-apple-system"/>
              </a:rPr>
              <a:t>Yo el primer día ingresaré en la cuenta el 20% del saldo que haya, y al día siguiente retiraré el 19%. De esta manera, cada dos días ganáis un 1% (el 20% que os doy menos el 19% que os quito al día siguiente), así durante un año. Al cabo de un año os traspaso todo lo que hay en la cuenta. ¿Qué os parece?</a:t>
            </a:r>
          </a:p>
        </p:txBody>
      </p:sp>
      <p:pic>
        <p:nvPicPr>
          <p:cNvPr id="3" name="Imagen 2">
            <a:extLst>
              <a:ext uri="{FF2B5EF4-FFF2-40B4-BE49-F238E27FC236}">
                <a16:creationId xmlns:a16="http://schemas.microsoft.com/office/drawing/2014/main" id="{150B1512-51B4-CF4D-92A9-90DBB5DA4090}"/>
              </a:ext>
            </a:extLst>
          </p:cNvPr>
          <p:cNvPicPr>
            <a:picLocks noChangeAspect="1"/>
          </p:cNvPicPr>
          <p:nvPr/>
        </p:nvPicPr>
        <p:blipFill>
          <a:blip r:embed="rId2"/>
          <a:stretch>
            <a:fillRect/>
          </a:stretch>
        </p:blipFill>
        <p:spPr>
          <a:xfrm>
            <a:off x="5148064" y="4653136"/>
            <a:ext cx="3085391" cy="1727819"/>
          </a:xfrm>
          <a:prstGeom prst="rect">
            <a:avLst/>
          </a:prstGeom>
        </p:spPr>
      </p:pic>
    </p:spTree>
    <p:extLst>
      <p:ext uri="{BB962C8B-B14F-4D97-AF65-F5344CB8AC3E}">
        <p14:creationId xmlns:p14="http://schemas.microsoft.com/office/powerpoint/2010/main" val="628800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¿Por qué hay que saber de porcentajes?</a:t>
            </a:r>
          </a:p>
          <a:p>
            <a:pPr algn="ctr"/>
            <a:endParaRPr lang="es-ES" sz="2400" b="1" dirty="0">
              <a:solidFill>
                <a:schemeClr val="accent1">
                  <a:lumMod val="50000"/>
                </a:schemeClr>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
        <p:nvSpPr>
          <p:cNvPr id="6" name="Rectángulo 5">
            <a:extLst>
              <a:ext uri="{FF2B5EF4-FFF2-40B4-BE49-F238E27FC236}">
                <a16:creationId xmlns:a16="http://schemas.microsoft.com/office/drawing/2014/main" id="{BDC02B8E-8B22-B347-9114-24788B6F20D7}"/>
              </a:ext>
            </a:extLst>
          </p:cNvPr>
          <p:cNvSpPr/>
          <p:nvPr/>
        </p:nvSpPr>
        <p:spPr>
          <a:xfrm>
            <a:off x="715109" y="1851890"/>
            <a:ext cx="7887250" cy="1815882"/>
          </a:xfrm>
          <a:prstGeom prst="rect">
            <a:avLst/>
          </a:prstGeom>
        </p:spPr>
        <p:txBody>
          <a:bodyPr wrap="square">
            <a:spAutoFit/>
          </a:bodyPr>
          <a:lstStyle/>
          <a:p>
            <a:pPr algn="just"/>
            <a:r>
              <a:rPr lang="es-ES" sz="2800" dirty="0">
                <a:solidFill>
                  <a:srgbClr val="3A3A3A"/>
                </a:solidFill>
                <a:latin typeface="-apple-system"/>
              </a:rPr>
              <a:t>Por si tenéis alguna duda todavía, os prometo además que el último día coincidirá con un pago mío de un 20%.</a:t>
            </a:r>
          </a:p>
          <a:p>
            <a:pPr algn="ctr"/>
            <a:r>
              <a:rPr lang="es-ES" sz="2800" b="1" dirty="0">
                <a:solidFill>
                  <a:srgbClr val="3A3A3A"/>
                </a:solidFill>
                <a:latin typeface="-apple-system"/>
              </a:rPr>
              <a:t>¿Aceptáis ahora?</a:t>
            </a:r>
          </a:p>
        </p:txBody>
      </p:sp>
      <p:sp>
        <p:nvSpPr>
          <p:cNvPr id="5" name="CuadroTexto 4">
            <a:extLst>
              <a:ext uri="{FF2B5EF4-FFF2-40B4-BE49-F238E27FC236}">
                <a16:creationId xmlns:a16="http://schemas.microsoft.com/office/drawing/2014/main" id="{A1FC2770-7F0E-414D-B65C-0D9C58DD29E0}"/>
              </a:ext>
            </a:extLst>
          </p:cNvPr>
          <p:cNvSpPr txBox="1"/>
          <p:nvPr/>
        </p:nvSpPr>
        <p:spPr>
          <a:xfrm>
            <a:off x="683568" y="1260799"/>
            <a:ext cx="7776864" cy="523220"/>
          </a:xfrm>
          <a:prstGeom prst="rect">
            <a:avLst/>
          </a:prstGeom>
          <a:noFill/>
        </p:spPr>
        <p:txBody>
          <a:bodyPr wrap="square" rtlCol="0">
            <a:spAutoFit/>
          </a:bodyPr>
          <a:lstStyle/>
          <a:p>
            <a:pPr algn="ctr"/>
            <a:r>
              <a:rPr lang="es-ES" sz="2800" b="1" dirty="0"/>
              <a:t>Os propongo el siguiente trato:</a:t>
            </a:r>
          </a:p>
        </p:txBody>
      </p:sp>
      <p:pic>
        <p:nvPicPr>
          <p:cNvPr id="3" name="Imagen 2">
            <a:extLst>
              <a:ext uri="{FF2B5EF4-FFF2-40B4-BE49-F238E27FC236}">
                <a16:creationId xmlns:a16="http://schemas.microsoft.com/office/drawing/2014/main" id="{35FE6718-C02A-584A-ABF3-FE6A893BB3A4}"/>
              </a:ext>
            </a:extLst>
          </p:cNvPr>
          <p:cNvPicPr>
            <a:picLocks noChangeAspect="1"/>
          </p:cNvPicPr>
          <p:nvPr/>
        </p:nvPicPr>
        <p:blipFill>
          <a:blip r:embed="rId2"/>
          <a:stretch>
            <a:fillRect/>
          </a:stretch>
        </p:blipFill>
        <p:spPr>
          <a:xfrm>
            <a:off x="2667000" y="3933056"/>
            <a:ext cx="3810000" cy="2133600"/>
          </a:xfrm>
          <a:prstGeom prst="rect">
            <a:avLst/>
          </a:prstGeom>
        </p:spPr>
      </p:pic>
    </p:spTree>
    <p:extLst>
      <p:ext uri="{BB962C8B-B14F-4D97-AF65-F5344CB8AC3E}">
        <p14:creationId xmlns:p14="http://schemas.microsoft.com/office/powerpoint/2010/main" val="1320892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¿Por qué hay que saber de porcentajes?</a:t>
            </a:r>
          </a:p>
          <a:p>
            <a:pPr algn="ctr"/>
            <a:endParaRPr lang="es-ES" sz="2400" b="1" dirty="0">
              <a:solidFill>
                <a:schemeClr val="accent1">
                  <a:lumMod val="50000"/>
                </a:schemeClr>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
        <p:nvSpPr>
          <p:cNvPr id="6" name="Rectángulo 5">
            <a:extLst>
              <a:ext uri="{FF2B5EF4-FFF2-40B4-BE49-F238E27FC236}">
                <a16:creationId xmlns:a16="http://schemas.microsoft.com/office/drawing/2014/main" id="{BDC02B8E-8B22-B347-9114-24788B6F20D7}"/>
              </a:ext>
            </a:extLst>
          </p:cNvPr>
          <p:cNvSpPr/>
          <p:nvPr/>
        </p:nvSpPr>
        <p:spPr>
          <a:xfrm>
            <a:off x="539552" y="1673374"/>
            <a:ext cx="8062807" cy="4524315"/>
          </a:xfrm>
          <a:prstGeom prst="rect">
            <a:avLst/>
          </a:prstGeom>
        </p:spPr>
        <p:txBody>
          <a:bodyPr wrap="square">
            <a:spAutoFit/>
          </a:bodyPr>
          <a:lstStyle/>
          <a:p>
            <a:pPr algn="just"/>
            <a:r>
              <a:rPr lang="es-ES" dirty="0"/>
              <a:t>- El primer día ingresáis 2.000€ y yo, cumpliendo mi parte del trato, pongo 400€ (el 20% de 2.000€), dejando el saldo de la cuenta en 2.400€.</a:t>
            </a:r>
          </a:p>
          <a:p>
            <a:pPr algn="just"/>
            <a:r>
              <a:rPr lang="es-ES" dirty="0"/>
              <a:t>- El segundo día retiro el 19%… ¡de 2.400€!, es decir, 456€, quedando el saldo de la cuenta en 1.944€. </a:t>
            </a:r>
            <a:r>
              <a:rPr lang="es-ES" dirty="0" err="1"/>
              <a:t>Ummmm</a:t>
            </a:r>
            <a:r>
              <a:rPr lang="es-ES" dirty="0"/>
              <a:t>… hemos bajado de los 2.000€ iniciales -pensaréis- pero ahora me toca ingresar otra vez…</a:t>
            </a:r>
          </a:p>
          <a:p>
            <a:pPr algn="just"/>
            <a:r>
              <a:rPr lang="es-ES" dirty="0"/>
              <a:t>- El tercer día vuelvo a ingresar el 20%, pero de lo que hay, es decir de 1.944€, que son 388,80€, dejando la cuenta en 2.332,80€.</a:t>
            </a:r>
          </a:p>
          <a:p>
            <a:pPr algn="just"/>
            <a:r>
              <a:rPr lang="es-ES" dirty="0"/>
              <a:t>Bueno, volvemos a tener más dinero que cuando empezó todo.</a:t>
            </a:r>
          </a:p>
          <a:p>
            <a:pPr algn="just"/>
            <a:r>
              <a:rPr lang="es-ES" dirty="0"/>
              <a:t>El cuarto día retiro el 19%… eso sí, de 2.332,80€, que son 443,23€, y quedan así en la cuenta 1.889,57€.</a:t>
            </a:r>
          </a:p>
          <a:p>
            <a:pPr algn="just"/>
            <a:r>
              <a:rPr lang="es-ES" dirty="0"/>
              <a:t>Uy, uy, uy… No se si os dais cuenta, pero cada vez hay menos dinero en la cuenta……y así sucesivamente.</a:t>
            </a:r>
          </a:p>
          <a:p>
            <a:pPr algn="just"/>
            <a:endParaRPr lang="es-ES" dirty="0"/>
          </a:p>
          <a:p>
            <a:pPr algn="just"/>
            <a:r>
              <a:rPr lang="es-ES" b="1" dirty="0"/>
              <a:t>Al cabo de un año, en la cuenta quedarán… ¡13,66€!</a:t>
            </a:r>
          </a:p>
        </p:txBody>
      </p:sp>
      <p:sp>
        <p:nvSpPr>
          <p:cNvPr id="5" name="CuadroTexto 4">
            <a:extLst>
              <a:ext uri="{FF2B5EF4-FFF2-40B4-BE49-F238E27FC236}">
                <a16:creationId xmlns:a16="http://schemas.microsoft.com/office/drawing/2014/main" id="{A1FC2770-7F0E-414D-B65C-0D9C58DD29E0}"/>
              </a:ext>
            </a:extLst>
          </p:cNvPr>
          <p:cNvSpPr txBox="1"/>
          <p:nvPr/>
        </p:nvSpPr>
        <p:spPr>
          <a:xfrm>
            <a:off x="539552" y="1181723"/>
            <a:ext cx="7776864" cy="400110"/>
          </a:xfrm>
          <a:prstGeom prst="rect">
            <a:avLst/>
          </a:prstGeom>
          <a:noFill/>
        </p:spPr>
        <p:txBody>
          <a:bodyPr wrap="square" rtlCol="0">
            <a:spAutoFit/>
          </a:bodyPr>
          <a:lstStyle/>
          <a:p>
            <a:r>
              <a:rPr lang="es-ES" sz="2000" b="1" dirty="0"/>
              <a:t>Solución:</a:t>
            </a:r>
          </a:p>
        </p:txBody>
      </p:sp>
    </p:spTree>
    <p:extLst>
      <p:ext uri="{BB962C8B-B14F-4D97-AF65-F5344CB8AC3E}">
        <p14:creationId xmlns:p14="http://schemas.microsoft.com/office/powerpoint/2010/main" val="19118208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PORCENTAJES COMO REGLA DE 3 </a:t>
            </a:r>
          </a:p>
        </p:txBody>
      </p:sp>
      <p:sp>
        <p:nvSpPr>
          <p:cNvPr id="3" name="2 CuadroTexto"/>
          <p:cNvSpPr txBox="1"/>
          <p:nvPr/>
        </p:nvSpPr>
        <p:spPr>
          <a:xfrm>
            <a:off x="785786" y="1252823"/>
            <a:ext cx="7929618" cy="461665"/>
          </a:xfrm>
          <a:prstGeom prst="rect">
            <a:avLst/>
          </a:prstGeom>
          <a:noFill/>
        </p:spPr>
        <p:txBody>
          <a:bodyPr wrap="square" rtlCol="0">
            <a:spAutoFit/>
          </a:bodyPr>
          <a:lstStyle/>
          <a:p>
            <a:r>
              <a:rPr lang="es-ES" sz="2400" b="1" dirty="0"/>
              <a:t>Calcular Porcentaje = Calcular Regla de 3</a:t>
            </a:r>
          </a:p>
        </p:txBody>
      </p:sp>
      <p:grpSp>
        <p:nvGrpSpPr>
          <p:cNvPr id="11" name="11 Grupo"/>
          <p:cNvGrpSpPr/>
          <p:nvPr/>
        </p:nvGrpSpPr>
        <p:grpSpPr>
          <a:xfrm>
            <a:off x="1071538" y="1928802"/>
            <a:ext cx="7100244" cy="2714644"/>
            <a:chOff x="857224" y="2214554"/>
            <a:chExt cx="7100244" cy="2714644"/>
          </a:xfrm>
        </p:grpSpPr>
        <p:grpSp>
          <p:nvGrpSpPr>
            <p:cNvPr id="12" name="10 Grupo"/>
            <p:cNvGrpSpPr/>
            <p:nvPr/>
          </p:nvGrpSpPr>
          <p:grpSpPr>
            <a:xfrm>
              <a:off x="857224" y="2214554"/>
              <a:ext cx="7100244" cy="2714644"/>
              <a:chOff x="857224" y="2214554"/>
              <a:chExt cx="7100244" cy="2714644"/>
            </a:xfrm>
          </p:grpSpPr>
          <p:sp>
            <p:nvSpPr>
              <p:cNvPr id="10" name="9 Rectángulo redondeado"/>
              <p:cNvSpPr/>
              <p:nvPr/>
            </p:nvSpPr>
            <p:spPr>
              <a:xfrm>
                <a:off x="857224" y="2214554"/>
                <a:ext cx="6929486" cy="2714644"/>
              </a:xfrm>
              <a:prstGeom prst="roundRect">
                <a:avLst/>
              </a:prstGeom>
              <a:solidFill>
                <a:schemeClr val="accent2">
                  <a:lumMod val="20000"/>
                  <a:lumOff val="8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214414" y="2500306"/>
                <a:ext cx="2419252" cy="461665"/>
              </a:xfrm>
              <a:prstGeom prst="rect">
                <a:avLst/>
              </a:prstGeom>
              <a:noFill/>
            </p:spPr>
            <p:txBody>
              <a:bodyPr wrap="none" rtlCol="0">
                <a:spAutoFit/>
              </a:bodyPr>
              <a:lstStyle/>
              <a:p>
                <a:r>
                  <a:rPr lang="es-ES" sz="2400" b="1" u="sng" dirty="0"/>
                  <a:t>Cantidad</a:t>
                </a:r>
                <a:r>
                  <a:rPr lang="es-ES" sz="2400" b="1" dirty="0"/>
                  <a:t> (+)</a:t>
                </a:r>
                <a:endParaRPr lang="es-ES" sz="2400" b="1" u="sng" dirty="0"/>
              </a:p>
            </p:txBody>
          </p:sp>
          <p:sp>
            <p:nvSpPr>
              <p:cNvPr id="5" name="4 CuadroTexto"/>
              <p:cNvSpPr txBox="1"/>
              <p:nvPr/>
            </p:nvSpPr>
            <p:spPr>
              <a:xfrm>
                <a:off x="4594047" y="2500306"/>
                <a:ext cx="3363421" cy="461665"/>
              </a:xfrm>
              <a:prstGeom prst="rect">
                <a:avLst/>
              </a:prstGeom>
              <a:noFill/>
            </p:spPr>
            <p:txBody>
              <a:bodyPr wrap="none" rtlCol="0">
                <a:spAutoFit/>
              </a:bodyPr>
              <a:lstStyle/>
              <a:p>
                <a:r>
                  <a:rPr lang="es-ES" sz="2400" b="1" u="sng" dirty="0"/>
                  <a:t>Porcentaje</a:t>
                </a:r>
                <a:r>
                  <a:rPr lang="es-ES" sz="2400" b="1" dirty="0"/>
                  <a:t> %  (+)</a:t>
                </a:r>
                <a:endParaRPr lang="es-ES" sz="2400" b="1" u="sng" dirty="0"/>
              </a:p>
            </p:txBody>
          </p:sp>
        </p:grpSp>
        <p:sp>
          <p:nvSpPr>
            <p:cNvPr id="6" name="5 CuadroTexto"/>
            <p:cNvSpPr txBox="1"/>
            <p:nvPr/>
          </p:nvSpPr>
          <p:spPr>
            <a:xfrm>
              <a:off x="1928794" y="3139859"/>
              <a:ext cx="1491114" cy="646331"/>
            </a:xfrm>
            <a:prstGeom prst="rect">
              <a:avLst/>
            </a:prstGeom>
            <a:noFill/>
          </p:spPr>
          <p:txBody>
            <a:bodyPr wrap="none" rtlCol="0">
              <a:spAutoFit/>
            </a:bodyPr>
            <a:lstStyle/>
            <a:p>
              <a:r>
                <a:rPr lang="es-ES" sz="3600" b="1" dirty="0"/>
                <a:t>Total</a:t>
              </a:r>
            </a:p>
          </p:txBody>
        </p:sp>
        <p:sp>
          <p:nvSpPr>
            <p:cNvPr id="7" name="6 CuadroTexto"/>
            <p:cNvSpPr txBox="1"/>
            <p:nvPr/>
          </p:nvSpPr>
          <p:spPr>
            <a:xfrm>
              <a:off x="5679350" y="3143248"/>
              <a:ext cx="1914307" cy="646331"/>
            </a:xfrm>
            <a:prstGeom prst="rect">
              <a:avLst/>
            </a:prstGeom>
            <a:noFill/>
          </p:spPr>
          <p:txBody>
            <a:bodyPr wrap="none" rtlCol="0">
              <a:spAutoFit/>
            </a:bodyPr>
            <a:lstStyle/>
            <a:p>
              <a:r>
                <a:rPr lang="es-ES" sz="3600" b="1" dirty="0"/>
                <a:t>100 %</a:t>
              </a:r>
            </a:p>
          </p:txBody>
        </p:sp>
        <p:sp>
          <p:nvSpPr>
            <p:cNvPr id="8" name="7 CuadroTexto"/>
            <p:cNvSpPr txBox="1"/>
            <p:nvPr/>
          </p:nvSpPr>
          <p:spPr>
            <a:xfrm>
              <a:off x="1928794" y="3854239"/>
              <a:ext cx="1576072" cy="646331"/>
            </a:xfrm>
            <a:prstGeom prst="rect">
              <a:avLst/>
            </a:prstGeom>
            <a:noFill/>
          </p:spPr>
          <p:txBody>
            <a:bodyPr wrap="none" rtlCol="0">
              <a:spAutoFit/>
            </a:bodyPr>
            <a:lstStyle/>
            <a:p>
              <a:r>
                <a:rPr lang="es-ES" sz="3600" b="1" dirty="0"/>
                <a:t>Parte</a:t>
              </a:r>
            </a:p>
          </p:txBody>
        </p:sp>
        <p:sp>
          <p:nvSpPr>
            <p:cNvPr id="9" name="8 CuadroTexto"/>
            <p:cNvSpPr txBox="1"/>
            <p:nvPr/>
          </p:nvSpPr>
          <p:spPr>
            <a:xfrm>
              <a:off x="5715008" y="3854239"/>
              <a:ext cx="1180131" cy="646331"/>
            </a:xfrm>
            <a:prstGeom prst="rect">
              <a:avLst/>
            </a:prstGeom>
            <a:noFill/>
          </p:spPr>
          <p:txBody>
            <a:bodyPr wrap="none" rtlCol="0">
              <a:spAutoFit/>
            </a:bodyPr>
            <a:lstStyle/>
            <a:p>
              <a:r>
                <a:rPr lang="es-ES" sz="3600" b="1" dirty="0"/>
                <a:t>x=?</a:t>
              </a:r>
            </a:p>
          </p:txBody>
        </p:sp>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2043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Ejemplo</a:t>
            </a:r>
          </a:p>
        </p:txBody>
      </p:sp>
      <p:pic>
        <p:nvPicPr>
          <p:cNvPr id="4" name="Imagen 3">
            <a:extLst>
              <a:ext uri="{FF2B5EF4-FFF2-40B4-BE49-F238E27FC236}">
                <a16:creationId xmlns:a16="http://schemas.microsoft.com/office/drawing/2014/main" id="{B2A281E6-B87B-524B-A7CA-A9E4F35E9822}"/>
              </a:ext>
            </a:extLst>
          </p:cNvPr>
          <p:cNvPicPr>
            <a:picLocks noChangeAspect="1"/>
          </p:cNvPicPr>
          <p:nvPr/>
        </p:nvPicPr>
        <p:blipFill>
          <a:blip r:embed="rId2"/>
          <a:stretch>
            <a:fillRect/>
          </a:stretch>
        </p:blipFill>
        <p:spPr>
          <a:xfrm>
            <a:off x="4602850" y="4005064"/>
            <a:ext cx="3810000" cy="2133600"/>
          </a:xfrm>
          <a:prstGeom prst="rect">
            <a:avLst/>
          </a:prstGeom>
        </p:spPr>
      </p:pic>
      <p:sp>
        <p:nvSpPr>
          <p:cNvPr id="5" name="CuadroTexto 4">
            <a:extLst>
              <a:ext uri="{FF2B5EF4-FFF2-40B4-BE49-F238E27FC236}">
                <a16:creationId xmlns:a16="http://schemas.microsoft.com/office/drawing/2014/main" id="{5DA4BCF1-C3F3-D645-8CE5-44E568BD61A3}"/>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49</a:t>
            </a:r>
          </a:p>
        </p:txBody>
      </p:sp>
      <p:sp>
        <p:nvSpPr>
          <p:cNvPr id="6" name="Rectángulo 5">
            <a:extLst>
              <a:ext uri="{FF2B5EF4-FFF2-40B4-BE49-F238E27FC236}">
                <a16:creationId xmlns:a16="http://schemas.microsoft.com/office/drawing/2014/main" id="{516F16EB-FFB2-2A4D-9755-A6B5DA5497BC}"/>
              </a:ext>
            </a:extLst>
          </p:cNvPr>
          <p:cNvSpPr/>
          <p:nvPr/>
        </p:nvSpPr>
        <p:spPr>
          <a:xfrm>
            <a:off x="1386833" y="1071546"/>
            <a:ext cx="7272808"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De una autopista se han construido 63 km, lo que supone el 35% del total. ¿Cuánto medirá la autopista una vez acabada?</a:t>
            </a:r>
          </a:p>
        </p:txBody>
      </p:sp>
    </p:spTree>
    <p:extLst>
      <p:ext uri="{BB962C8B-B14F-4D97-AF65-F5344CB8AC3E}">
        <p14:creationId xmlns:p14="http://schemas.microsoft.com/office/powerpoint/2010/main" val="37269744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Ejemplo</a:t>
            </a:r>
          </a:p>
        </p:txBody>
      </p:sp>
      <p:sp>
        <p:nvSpPr>
          <p:cNvPr id="2" name="CuadroTexto 1">
            <a:extLst>
              <a:ext uri="{FF2B5EF4-FFF2-40B4-BE49-F238E27FC236}">
                <a16:creationId xmlns:a16="http://schemas.microsoft.com/office/drawing/2014/main" id="{AB4CD263-862A-FB4A-9F7C-992EA363282C}"/>
              </a:ext>
            </a:extLst>
          </p:cNvPr>
          <p:cNvSpPr txBox="1"/>
          <p:nvPr/>
        </p:nvSpPr>
        <p:spPr>
          <a:xfrm>
            <a:off x="755576" y="1071546"/>
            <a:ext cx="7632848" cy="461665"/>
          </a:xfrm>
          <a:prstGeom prst="rect">
            <a:avLst/>
          </a:prstGeom>
          <a:noFill/>
        </p:spPr>
        <p:txBody>
          <a:bodyPr wrap="square" rtlCol="0">
            <a:spAutoFit/>
          </a:bodyPr>
          <a:lstStyle/>
          <a:p>
            <a:pPr algn="just"/>
            <a:r>
              <a:rPr lang="es-ES" sz="2400" dirty="0"/>
              <a:t>50. Completa la siguiente tabla:</a:t>
            </a:r>
          </a:p>
        </p:txBody>
      </p:sp>
      <p:graphicFrame>
        <p:nvGraphicFramePr>
          <p:cNvPr id="5" name="Tabla 4">
            <a:extLst>
              <a:ext uri="{FF2B5EF4-FFF2-40B4-BE49-F238E27FC236}">
                <a16:creationId xmlns:a16="http://schemas.microsoft.com/office/drawing/2014/main" id="{5736F391-15EC-BA4D-918B-F414C64AB5B9}"/>
              </a:ext>
            </a:extLst>
          </p:cNvPr>
          <p:cNvGraphicFramePr>
            <a:graphicFrameLocks noGrp="1"/>
          </p:cNvGraphicFramePr>
          <p:nvPr>
            <p:extLst>
              <p:ext uri="{D42A27DB-BD31-4B8C-83A1-F6EECF244321}">
                <p14:modId xmlns:p14="http://schemas.microsoft.com/office/powerpoint/2010/main" val="912558695"/>
              </p:ext>
            </p:extLst>
          </p:nvPr>
        </p:nvGraphicFramePr>
        <p:xfrm>
          <a:off x="575556" y="1994876"/>
          <a:ext cx="7992888" cy="2438400"/>
        </p:xfrm>
        <a:graphic>
          <a:graphicData uri="http://schemas.openxmlformats.org/drawingml/2006/table">
            <a:tbl>
              <a:tblPr firstRow="1" firstCol="1" bandRow="1">
                <a:tableStyleId>{5940675A-B579-460E-94D1-54222C63F5DA}</a:tableStyleId>
              </a:tblPr>
              <a:tblGrid>
                <a:gridCol w="2844316">
                  <a:extLst>
                    <a:ext uri="{9D8B030D-6E8A-4147-A177-3AD203B41FA5}">
                      <a16:colId xmlns:a16="http://schemas.microsoft.com/office/drawing/2014/main" val="3820753755"/>
                    </a:ext>
                  </a:extLst>
                </a:gridCol>
                <a:gridCol w="2483766">
                  <a:extLst>
                    <a:ext uri="{9D8B030D-6E8A-4147-A177-3AD203B41FA5}">
                      <a16:colId xmlns:a16="http://schemas.microsoft.com/office/drawing/2014/main" val="1957559040"/>
                    </a:ext>
                  </a:extLst>
                </a:gridCol>
                <a:gridCol w="2664806">
                  <a:extLst>
                    <a:ext uri="{9D8B030D-6E8A-4147-A177-3AD203B41FA5}">
                      <a16:colId xmlns:a16="http://schemas.microsoft.com/office/drawing/2014/main" val="268376119"/>
                    </a:ext>
                  </a:extLst>
                </a:gridCol>
              </a:tblGrid>
              <a:tr h="0">
                <a:tc>
                  <a:txBody>
                    <a:bodyPr/>
                    <a:lstStyle/>
                    <a:p>
                      <a:pPr algn="ctr"/>
                      <a:r>
                        <a:rPr lang="es-ES" sz="2400" b="1" dirty="0">
                          <a:effectLst/>
                        </a:rPr>
                        <a:t>Cantidad inicial</a:t>
                      </a:r>
                      <a:endParaRPr lang="es-ES" sz="2400" b="1" dirty="0">
                        <a:effectLst/>
                        <a:latin typeface="Calibri" panose="020F0502020204030204" pitchFamily="34"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r>
                        <a:rPr lang="es-ES" sz="3200" b="1" dirty="0">
                          <a:effectLst/>
                        </a:rPr>
                        <a:t>%</a:t>
                      </a:r>
                      <a:endParaRPr lang="es-ES" sz="3200" b="1" dirty="0">
                        <a:effectLst/>
                        <a:latin typeface="Calibri" panose="020F0502020204030204" pitchFamily="34"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r>
                        <a:rPr lang="es-ES" sz="3200" b="1" dirty="0">
                          <a:effectLst/>
                        </a:rPr>
                        <a:t>Resultado</a:t>
                      </a:r>
                      <a:endParaRPr lang="es-ES" sz="3200" b="1" dirty="0">
                        <a:effectLst/>
                        <a:latin typeface="Calibri" panose="020F0502020204030204" pitchFamily="34" charset="0"/>
                        <a:ea typeface="Times New Roman" panose="02020603050405020304" pitchFamily="18"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247212182"/>
                  </a:ext>
                </a:extLst>
              </a:tr>
              <a:tr h="0">
                <a:tc>
                  <a:txBody>
                    <a:bodyPr/>
                    <a:lstStyle/>
                    <a:p>
                      <a:pPr algn="ctr">
                        <a:spcBef>
                          <a:spcPts val="300"/>
                        </a:spcBef>
                        <a:spcAft>
                          <a:spcPts val="300"/>
                        </a:spcAft>
                      </a:pPr>
                      <a:r>
                        <a:rPr lang="es-ES" sz="3200">
                          <a:effectLst/>
                        </a:rPr>
                        <a:t>280</a:t>
                      </a:r>
                      <a:endParaRPr lang="es-ES" sz="32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a:effectLst/>
                        </a:rPr>
                        <a:t>16</a:t>
                      </a:r>
                      <a:endParaRPr lang="es-ES" sz="32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a:effectLst/>
                        </a:rPr>
                        <a:t> </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97477457"/>
                  </a:ext>
                </a:extLst>
              </a:tr>
              <a:tr h="0">
                <a:tc>
                  <a:txBody>
                    <a:bodyPr/>
                    <a:lstStyle/>
                    <a:p>
                      <a:pPr algn="ctr">
                        <a:spcBef>
                          <a:spcPts val="300"/>
                        </a:spcBef>
                        <a:spcAft>
                          <a:spcPts val="300"/>
                        </a:spcAft>
                      </a:pPr>
                      <a:r>
                        <a:rPr lang="es-ES" sz="3200">
                          <a:effectLst/>
                        </a:rPr>
                        <a:t>720</a:t>
                      </a:r>
                      <a:endParaRPr lang="es-ES" sz="32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a:effectLst/>
                        </a:rPr>
                        <a:t> </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a:effectLst/>
                        </a:rPr>
                        <a:t>108</a:t>
                      </a:r>
                      <a:endParaRPr lang="es-ES" sz="32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136683011"/>
                  </a:ext>
                </a:extLst>
              </a:tr>
              <a:tr h="0">
                <a:tc>
                  <a:txBody>
                    <a:bodyPr/>
                    <a:lstStyle/>
                    <a:p>
                      <a:pPr algn="ctr">
                        <a:spcBef>
                          <a:spcPts val="300"/>
                        </a:spcBef>
                        <a:spcAft>
                          <a:spcPts val="300"/>
                        </a:spcAft>
                      </a:pPr>
                      <a:r>
                        <a:rPr lang="es-ES" sz="3200">
                          <a:effectLst/>
                        </a:rPr>
                        <a:t>60</a:t>
                      </a:r>
                      <a:endParaRPr lang="es-ES" sz="32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a:effectLst/>
                        </a:rPr>
                        <a:t>140</a:t>
                      </a:r>
                      <a:endParaRPr lang="es-ES" sz="32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dirty="0">
                          <a:effectLst/>
                        </a:rPr>
                        <a:t> </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8176131"/>
                  </a:ext>
                </a:extLst>
              </a:tr>
              <a:tr h="0">
                <a:tc>
                  <a:txBody>
                    <a:bodyPr/>
                    <a:lstStyle/>
                    <a:p>
                      <a:pPr algn="ctr">
                        <a:spcBef>
                          <a:spcPts val="300"/>
                        </a:spcBef>
                        <a:spcAft>
                          <a:spcPts val="300"/>
                        </a:spcAft>
                      </a:pPr>
                      <a:r>
                        <a:rPr lang="es-ES" sz="2000">
                          <a:effectLst/>
                        </a:rPr>
                        <a:t> </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a:effectLst/>
                        </a:rPr>
                        <a:t>60</a:t>
                      </a:r>
                      <a:endParaRPr lang="es-ES" sz="32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s-ES" sz="3200" dirty="0">
                          <a:effectLst/>
                        </a:rPr>
                        <a:t>294</a:t>
                      </a:r>
                      <a:endParaRPr lang="es-ES" sz="32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1614467"/>
                  </a:ext>
                </a:extLst>
              </a:tr>
            </a:tbl>
          </a:graphicData>
        </a:graphic>
      </p:graphicFrame>
    </p:spTree>
    <p:extLst>
      <p:ext uri="{BB962C8B-B14F-4D97-AF65-F5344CB8AC3E}">
        <p14:creationId xmlns:p14="http://schemas.microsoft.com/office/powerpoint/2010/main" val="315875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 Métrico Decimal</a:t>
            </a:r>
          </a:p>
        </p:txBody>
      </p:sp>
      <p:sp>
        <p:nvSpPr>
          <p:cNvPr id="19462" name="AutoShape 6" descr="data:image/jpeg;base64,/9j/4AAQSkZJRgABAQAAAQABAAD/2wCEAAkGBg8PDxQQEBAUDw8PEBAPDhAQFA8PDw8PFBAVFBQQFBQXHCYeFxkjGRQUHy8gIycpLCwsFR4xNTAqNSYrLCkBCQoKDgwOGg8PGiocHB8uKSksKSksLCwpLCkpLCkqKSwpKSwsKSksLCksKSkqKS8pLCwtLDUsLCkpKSkpLCkqKf/AABEIALcBEwMBIgACEQEDEQH/xAAcAAEAAQUBAQAAAAAAAAAAAAAAAQIDBAUGBwj/xAA+EAABBAAEAwUFBQYFBQAAAAABAAIDEQQSITEFQVEGEyJhcTKBkaGxBxRCUvAjYnKCwdEkM0OS8RWTo8Lh/8QAGgEBAAIDAQAAAAAAAAAAAAAAAAECAwQFBv/EAC0RAAICAQQBAQYGAwAAAAAAAAABAhEDBBIhMVFBBRMyYZGhFCJCgbHRI1Jx/9oADAMBAAIRAxEAPwD2pERSBalQpQBERAFKhEBKKFKgBERAEREAREUgIiIAiIgCIigBEUICVCIpAREQBERAFCIgCIiAKVCKAERFICIiAm0UKUAREQBERASihSoAREQBEWNi+IRxC3uA8uaEpN8IyUtc9iO0wPs6DqreH4l3rq71oPmSlmwtPKrfB0feDqPiFIK57FHILL2EfxC/gsWLHtPsvonmCQosn8PatM6xFzX/AF6SI/tPE07O/urz+1LByGvmlor+Gm+uTfItEO1kV0R8CsWHt7B96bhZWmN0v+RJeaOQnZp5tPqoc4rth6bKle06dFDXXspVjXCKEUgIiIAiIoAtQiICUUKUBCIiAlFClSAiIgClQiAlERAEREBKKFrON8YZhoyXOANc+Q/uhKTk6Rb47xxsDDRAI3PTy9V55xHtBZLnOA3IzHfyC0faPtg6Z/g9kEhpdsDzJ6lc3JjCSTmzG6JvU+7elhnPwdvTabarZ1cnGSSDmoHUDnV8xyWbh8W59eOxuNSQfSlxUGIcTq8ZdXHSgCAaHqa+a63g0YyB1bixeipF2zcnFRRfxkriQAaHInl71iy8UkjG5cPcB8Ss7ERXtotTjYS32hfzVmjGmmbLhXbgE93LGTGdDq1xHpyKwuOY5zJS1p8JAcw6jMw7EefJc9LxJ0ZJYS02B+BzCOlVp66+5ZOL4r94jYSwtdFYzCi1zTXTaj5c1STtEOOx7kb3CY4ujsmj1O1LR9psZq0seC+J2dpBBLXAgtPlqAsTi2MIw7gL21ANac1qOCROnzaeEAN2Htb0PQLHVrkj8TykfQ/BOKd/DHiIzcc0bZB5WNRXrY9y2OG4sCB3gyEnLW+utWvP/s+xb8Pgo43fglmHlTpS/wD911x4lA53dvIDnDMGnXnoR01B+C146hRk4p/U52TEn6HQhwO2qlaluYU5jvUbhbGGYOG/irULfxZd5pzx7S6iKFmMQREQBERASihFIClQiMBERQCURFICIpUAIiIAiIpBbnmDGlx2aLK8N7d9pn4id0bXHIyy+tr/ALBemfaFxn7vhqui79BeAT4hznGtSTZ8zuseSVI6WixX+ZlLpOfwVURs+qsNNmzrfVbLh8QzWfVa3Z2U9qM7CcPcKe/wt/COZ03WVDxt0Ol+C9BzH9laxeN0obDRaed3X1VuujHe7lnUx9qg7kP11Kv/AHwTaCvdsuLZNR09ORWZBinNoix/Xz/XRTuZXavQzsfgncrIs0BtZHIe75LH4fII30+spFOB6E1Xqtphcf3gyu9RsrOJ4OXHNH4hvyFKa9USpJqpGPxfs/O6NxgHftcNAC0SAHqDufRUcH4LPFD4oZG7uf4Tof8AgLJwcskQsciNCevMBbGPtS8eEg66UOaUmqNd4Fdo3nZKcfd7uwZX1z/Cz/6ugxUTDJH4+7kFvDW1b42FuYVvl1HkLC0HZSH/AArPDXePllrfwunfWn8IatnxHhJmkheyQMZAXZw0W5zSY3BrXX4DcYB09lzhovO53WVt9c8lGl0jNwAliD7NgyyPjc1xcSx7i4AitKuq12Wv7R9pZcPA2cHxRyNaSNCWvsV8aV7h73iTEd417W99mieayujMTPZ12Dg7QjmtD29eDw6XnT4CP++wf1V9NlccyV+CNqfZ1PYv7ToMc8YeQ93iD7F6Nl8gfzeS7hfI2cghwJa5pDmuBIc1wNhwPIgr6G+y7tmeJYPLKbxWGyxz7XI2vBNQ60b8wV6WMrNHUYFDmPR2aIisaYREKkEKVCISSiIoIClQpQBEUqQERFACIiAIlJSA8i+2PHkytiGzRmP0A+JK8scNV6H9qmuNF7Ev+Tl5/KCSSeupWvkfJ6DTRrGivDxWQep5bgBbKLQLEwbdK+fRZoacodWlkA+Y/wCVRGxIxsW9YE+JJdZ38tAK20CzsS0lY+LwdWW+JmlP8yLynz3RshGPHLrQFkkDqbsVSrbiT1vT1WK5quRRl2wv3gH3AnXbkoJMqPGkLbYXjLmjLfTz9VzoerjJT+tN1KdFWrOqi4jG8+IVpv1WbFwdkzS+6a2ycu9DW79Fxvfm9VuezmNkfM3DN1ZO4NlGpHdDxSHT90Ee9W3pK2Y5JpcHpPBMI6FkUY8XdxRg3p7MYBd8br6q7DM6XFyjOQyBzY3CmhpuFry0H2swMkbr2o0svCSZiXAi9zYzNde+oO+m40HmqI24eVzpA1rZgzunvyhsrGO1ykkZmjY+IDZcG+W1yarJwExlhbLlFPbmAvxBpJo3VGxR5brkvtCpmAeL1klhYB1IfnIHXRhXXQ4QwQNjaS5sbWsBf4nObyFivpsNlxX2oy5ooIuZdJN5EMa1gH/kKtp4Rll48l43aR5kV2X2RcUOH4tC2/BiRJh5BdDVhew1zOZgH8xXGlb3sUwniOGy7jEROHoHWfku/HsrmVxZ9PIhRZjjBERSCEU0iAKURQAppEQBERAESlNICKU0ppTSAppTSlEB5F9p3DiZWvAupHA10Nn60vN8VhS06XlJ25A/q17r2z4bnzab04fReVcW4Y4G26amxrdrWydnodJK4I0kEZIAHy39D8PmrzozXpf6/XRZkceUCtNilVyVUZ5MwGAiyaujQIu70089fkrMsJO+oG3leq2T4AdlbkjNVyu65X1Qg1kmFsa8tAsaRmS65gjkdCK+hW3yWem/XosebB5hex5bqGhZplU5x36/DTRZRwDlAwJPTX4qSEYz5C42TZoC/QUF1/2e8OzGXEOqgO4jutSafI6jpoAwWdPEd1y0sAYCd/nfovUuAcK7mCKCtWAGatamd4pD5akjm7bRq09Zk2Y68mKcr4NnKJWQPdESZjGTGCMwz0adWhJ200BrQBa5k7YosPFcjH4vFM7yScgYiTI7vC99HTNkaA0bCQCgtk/EZJWQtJc57JJAHWQ1jC0El+4suA1sn3K4zExuNmg5jnMs5SGu2Lc40B20sHyXDhllBXV3z8/kYnFMzp5Wiq0uyQNG+pGw9d15p2/xwfi8m4hhjaOXjcS9wI5eEtXdTOGckaVueVgbnkPrpovJ+I4ozzSTb97I57TRHgumD3Myj3Lpez7k7fov5LpU7NPiRTvmuz+ybhve49r+UNO97tB9CuRxTdRpy/qvVvsP4aQJJSPaeC3+FrK+pK7cezDqHUGz10oiLMcYhFKikApERASpREARSppAQAppSAppAQAlKaUoCEpTSUgIUqUQGo7QYbNHfTQ+i8z41hKzNPLVevYiLMwt6heecdwXXTcemuxWDKjraCf6Thfux2OpGnuVJwtG625HZZOTK4sPLb0V41S14s6s48mCINNladD5LYFvJWy3dWsrRr3Qe5WXwrYvaFbxAB2H6pTZFGqfBZ093VWnQrZhvLkd1bmhFXdAakqxjZHZrhXf4tti2Q/tpBvZH+W2vN1HpTDqvRsLhQ7xkA0fAenWiKAHkNN9Std2Y4QIMOM7SJZ6lkvWhXgYRzyt3vQFzt1sON4psGkbQZBE+Z7i5zQ2NmgLi0HM5ziGtBHXouHq5PNk2xNe/UwXRywzYrFSNDmCFggawvfK5sTXPLctUCXOO13p0V3gQEWFjD/DJIHSSB4LXPnkJkk8J11cXab0ti2U5+7IzPEbZHNApzGuJADj7N2D02Oit4l+YZRYJ1c0hwND93Sx53Wm6583Jra1468JcFkl2aDtJiO6wj8ntPHcsy0MpfYdVaNpuY0NdBZXEQ4PTbkuy4+cz2xjUMFnW6LhoOg0o6V7S1jcLS9BocezEn55JNLh+zhmlaDsSL61+vqvb+xXC2ww00UAGtFabD/hcT2a4aXPul6pw/Dd3G1vlZ9V0oI0dXPii8iqpRSyHOKUpTSICEUogFKQlKQEAAU0ilAKUoiAKVCIApUIgJRQiAh7wASdABZPkuMx87J2d4z2H2QOYcDRC3Xa/Gd1hH60ZC2MfzHX5ArzuXjDsPCSBmYTdflPULl6nWLHnjifTX39Dq6HA5Rc0azjMYZJe4O3I7oW6XyWpxvFnTSAn2QdB0W1a7RSnzwduUairKXDT9fNUlv0Vxygn5LIURjlqtuYspzFbMfuSw0YpiV/gnD/ALxims3jiDZptLsZvBH/ADOBvlTXXuqJ5MjSdT5AW5xvRoHMk0APNdl2c7Puw8GU0ZpnGWcjVoeRQZ5hrQG8ronmsGoze7h82a2Z0qM7DyZXF7gaOmceIX5ka++sqok4XFLKJi8uB7slgyGN5iLjGSaugXE1dWAthORDEXv0bGwudWujRZrzWm4P3srpHvc5jmuyPjDY291Jo8BrheYBjwDms2DsuGnLmadVwa/HCMrhmHkjEkkoaZZZDI7I4upgFMbbqoNaPqeatYyVtOe72WjMRWum2h9wBPuCyJ3vb4SQb1sDK6vMHQevloFpeMYguIiH8b9/5R189ddtllwQebJz6/wXS9Eaktc9xc7dxzO9/JXWYbMR5rLhw3JbrgfBjI8GvRekS9EJNRVs3PZXg+VtkdCfdsF1VK3hsOI2ho2CurYSo4mWe+VkKKVShSYyhKVRCikBTSlEQFQRFKAKURAApUIgCIpQEIpRAQiWtRxXjoYC2KnSVvu1v9ysObNDDHdN0XhCU3UTnPtD4iHPjgabyXI/ycRTR8L+IXE42nER3VMJePIiw71sfNb/ABOHJzSPtxFyOO7nHf33S080Lns7zKyOWUVGM2YiPMDRd6dNBa8Zn1Pv8zyPj0/r7HpdPBYoKCOPLSDv5iufQrfcNkzs8xurHGsGAc7W6NcWPPOxW3xVzgUJcSQPCN12dNl3pM3W7iZZCgaH5HRZUsax3MK37MNC1SUAVpzJJpGYeL/NlNAkEiJg9qV3kB8TQ5qG0uWRJ0jadl+Hd/P35H7HDOqO9pMRW/owH/cR+Vdzh283A3yN8uoIKxOGcKjhjZDH4Y425W9Sdy4nYuJJJPmVlTz90Mz3NyChmJDdSaA10JJpcLUZnknx+xzpy3MsScSjdKcOR3l+Bw8BBthcQRe1aWQBZq1fiw0cbcrGiMauygVqTZPmb5qzg8JFG5zmAgu3BLjlBe55AB2Bc4lXJZ7NcgfisMnF8R6KJMwMXJ3bTI/XKL0oG9gB5nQX5rnsNG6Rxed3Ek+/kFn8VxBmk7tnsMOv7z9vgNvit1wTgRNaLu6LBsjb7ZlclCNsxuH8JLiAB6rtOHcPbE2q1rX+yrweBbGNBr1WSurGNHJzZ3PhdEIilXNYhERARShVKKQFKKpQgJRWRjI/zBSMSz8wVN8fJba/BeRWvvLOv1UHGRj8Xwso8kF20Nr8F9FiniDOVn0B/qrZ4l0YT60FhlqsMe5IlY5eDNRax3E38g0euv8AVWZJ5nC8xA/d0+mq1p+0sUerf7GRYJevBtpJmtFucG+pAWBiOOMb7Azn/aFqnAk0Q83+IigPUuNqZIDktoGbS7sjfUCtdrpaGb2nlfEFt+5sR08F8XIxeNkk3NN6DRu/Na/GPEep1cQ7KNaJDby31JoK83DknM4uJzE2SY2BpsZcpOwvoLoK/PC5zDRc01uzLnsbgXouTknKUrm7NuNRVLg00LXuP7Q6uAIYQGODeuUGwLI313WrxmFMcpNh75gIoGEU2JjRbj5jmeZ0C6GKAgaNEbT7RdbpXep6+8qr7o+UBrWWevIH1WCWNyn+Rd+hsRyUuTn4eEfecQyEtsOcO8I0BaNXOPTQLosf2KZCz/Cspo1LLJJ953W74LwRuHBcfFK4eJ3ID8o8ltCV6b2doXhxf5Pif2NHPrpPJ+R8L7nmM+CJOVzCw+YWLJwtw5WF6lNAx/tNDvUAqyOHQj/Tat54TJH2hS5R5NisLkaXHQDfQk+4Ld9l+z7oGOmlaW4icCwf9GIati6XzPmfILuJuA4d7muLKMZzNA0bm5OI51yV4cPrnfqtLU4MsltiuBPXRmaEZmDXUb3sR6rHOHa+YSl2cNHgY7URu/O3zPUgnoQtzj+C960sqgaPUGjYsdLA05rCZwMxMDdTVku2OZzi5x02Fk6LjT0+XGrad/8ACI5YSLU5B9eXl7+S1uOmcxuVur36N6gc3LZRYV7nhu5JrXkOpW3w3BYmOzkZ38idgOgCz6HSvLK30i08scfZpuz/AGaoBzxlHIcyurija0UBQVKqBXpoxUTm5cssjtlalUAqbVzAVIqbU2gJRFFoCVBREAREQFhsbRsAPQAKq1VSUsShXReyLRVUlK20iynKOgQNb0CrypSj3a8CyjI3oFORvQKqlIT3cfCIstdy38oU9w3oFcRR7mD/AEr6E7mWBhGflH0T7pH+UfNX0VfcY/8AVfRDe/JYbhIx+BvwCvAV5eiIskYRj8KoNt9gqkqpQrEFKKqkpCSAVIclJSgC0JSkpAUZBdgAFFVSUiSXQspUpSUpBKBKRCCVKgBSpAREQglFCWgJRUogIS0RATaWiISTam0RCBaWiIBaIiAJaIgIRQiAIiISEtEQBERQAiIgChEQBERSApUIgJtERAERFIFooRQAiIhB/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9938" name="Picture 2"/>
          <p:cNvPicPr>
            <a:picLocks noChangeAspect="1" noChangeArrowheads="1"/>
          </p:cNvPicPr>
          <p:nvPr/>
        </p:nvPicPr>
        <p:blipFill>
          <a:blip r:embed="rId2" cstate="print"/>
          <a:srcRect/>
          <a:stretch>
            <a:fillRect/>
          </a:stretch>
        </p:blipFill>
        <p:spPr bwMode="auto">
          <a:xfrm>
            <a:off x="539551" y="1052736"/>
            <a:ext cx="8205295" cy="252028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755576" y="4653136"/>
            <a:ext cx="1524000" cy="1524000"/>
          </a:xfrm>
          <a:prstGeom prst="rect">
            <a:avLst/>
          </a:prstGeom>
          <a:noFill/>
          <a:ln w="9525">
            <a:noFill/>
            <a:miter lim="800000"/>
            <a:headEnd/>
            <a:tailEnd/>
          </a:ln>
        </p:spPr>
      </p:pic>
      <p:sp>
        <p:nvSpPr>
          <p:cNvPr id="39941" name="AutoShape 5" descr="data:image/jpeg;base64,/9j/4AAQSkZJRgABAQAAAQABAAD/2wCEAAkGBhIQERUSERIUFBUWFhgYFxQVFBQYFRYWGBgYFBcVFRgYGyYeGBkkGRIUHy8gIycqLCwvFh8xNTAqNScrLCkBCQoKDgwOGg8PGS0kHyE0LywxLy8sLCkqKjIsLCksKiwpLC0sLDAvMS8sKTQsLzUsLDItLCwtLCwwKSwpLDAsLP/AABEIANMA7wMBIgACEQEDEQH/xAAcAAEAAQUBAQAAAAAAAAAAAAAABAECAwUGBwj/xABCEAACAQIEAwYEAgcHAwUBAAABAgMAEQQSITEFQVEGEyJhcYEHMkKRUnIjYoKhscHRFDNTkpPh8BVjohZDg7LSCP/EABsBAQACAwEBAAAAAAAAAAAAAAAEBQIDBgEH/8QAMhEAAgECAgYKAgMBAQEAAAAAAAECAxEEIQUSMUFRcSIyYYGRobHR4fATFDNiwQZSI//aAAwDAQACEQMRAD8A9xpSlAKUpQClKUApUbH8QjgQySuqKLDMxsLk5VA6kkgADUk1i4dxmHEBjE4bIcrqQyujb5ZEYBkNtbMBQE6la3BdoYJmCRyKxILL8wDqLBmiYi0igsoJQkAm1bIGgFKUoBSlKAUpSgFKUoBSlKAVS9VrQdueLT4TAzYnDKjSRAPlcEqUBGcaEH5bm/lQG/pXhfDv/wClG2xGBB/WimI/8WU//auhwfx7wmIZY445kdiAoaPPcnkBGTQHqdKgcP4ssths1tR/Q1OBoCtKUoBSlKAUpSgFKUoBSlKA4z4mdmsRjIsO2G8TYfEJOYSwUShPpDHQN0uQNTXD8VnxJxfHsTArKgwccbKStxL3ceYZkYrnRBNexNrivYOIYEzDL3skY1v3ZVSb/rFSy+qkGsXD+BQQQ9xFGqxnNdTds2b5y5a5ctc3JJJoDyZppEPZYxDxFSp/IyYdZOf+GXPtXV9u+1OLwmP4bBA6BMXIUdXQMBlaMXBBDbSnS/0jbWug4b2Mw8DwsM7/ANnVkw6uQRAjhQwSwBOiAXcsQNL1i7QdiIsbicNiZJZlfCtmiVDEEzFlYls0bMb5FG/LSxuaA8+xHxP4gmEx8maAvgMWIi3ctaZGl7sDL3lo7ZWJNzcEDQjMfWuF43v4Y5QLd4iva97Z1DWv5XrjpPhBhmixUJxGKy4yVZZvFh7l1ZpPD+g8IzNe3kPO/Y8MwAghjhVmYRoqBmy5iFAUXygC9gNgKAlUpSgFKoTUHinHsPhQDiJo4r7B2AZvyru3sDQE+l64LjnxewsHyIzecxEC/wCVx3p9ozXHcU+KuOmF4gYkOzKqwIb9JsVdn/ZjU0B7RisZHEpeR1RRuzsFUepOlcvxP4m4KJSyM0wBtmjAEX+tIVi+zGvKF4Vj8YwdyxN9HysxHpPjCWX/AOJLdBW1wnw3BYPiHDN+Jrzyf6k3g+0VAbDH/GaaW4wsa2G5iR8QV/NI3dwp63cetcvisXj+I3DlpAbggu2Itfyj7vCr7m49q9Bg7H4eOxkRTYeFsS+awH4EfReXyqN6lHimHSw8cnkoyKPLxa/YVHq4mlS68kiNWxdGh/JJL18D5qbgc39pOFWNmlDmMIACxYG1tNP5V7j2D+G68Pj72bL37DxSMQFjB3WO+p8yNT5DfLAqRYiXEwoscspGZwLsAAFspa+W4UE23JN+VpMeMzSZ57yfmJOvU2+nfQVVz0zSvq013vJe5SVP+go62rSV+15L/Wb2OWMuESTO5IAyKxA1FyW6DqK3mB4sUPdz3Uj6jz9f61yf9peJ8r2jQg27nRSbXW7L4iNjvfX2qwcTljsrqDGdVUCy5b6mMjb3vvqKyhpNRv8Al47ls+O3yM6emYw/mW+2S2c1tt2+R6OrA86urlOF8dA2bMn4T867cvLTy6Gumw+JWQZlNx/zereE4zWtF3RfU6kKkVKDunwMtKUrMzFKUoBSlKAUpSgFKVS9AVpWKfEpGpZ2VVG7MQFHqToK5nifxJwUIJVzNbnEAY/eZysQ/wA9AdXS9eRY/wCM8kt1wkQ03KI2IYebN+jhT1zuK5nEcY4jxC4Ls4O65jOB+xCI8KPRyfegPZ+Ids8HAxRp1ZxvHEDLIPVIwxX3tXG8X+NUat3eHjBbYZ2zvfyhgzn2ZkNcnhfh9NKAJ38P4He6D0w+HyRr/naul4V2DgXwANJ1QWijPqkQUH9vNQHNcS7d8SxTZAzx3+i5hOvWDD58T93HoKw4PsfjJSWZnjzG5sVw+b8xXPPJ+2VJ616ImFhwy5bxRD8EYBPrlj0+596xTcbiW4SMvpo7tl165F3t6667VErY2hR68l6vyINfSOGw/wDJNX8X4I57hHw4ijN7+L/splNyf8Ri83Pk4rosLwPD4ZrkRwsd3bxSnTTMSTIfc9ai/wDqCUkAsVTmkdkvyNiBe/rUKbD2uynMt7ZrWIP6w5X1t1tVXV0ynG9GN+fsU1bT6cb4eF+frb5yNxNxiFD4FMp6t4E+2rH91QsR2glb5SIx0jFjboTua11Kpa2ksRV2ysuzL5OdxGl8VXyc7Lgsvkq7ljdiSepJJ/fVtVpVc23myqbbzYqlVpQ8JkUpI8AubWdDqHCg2a29wOmotceVYkDWEQLixLRta6nYlOpsNwL9Qaho5BBBIINwRuD1qTHi1JvKpYnXOrZXB67Wbr1J51Op1k+s8/vP0syzpYiMrKbs/vPvVmn2FO7K+OJiQN7fMuo0YcxqNbWNb3g3FGJzLZGJ0QHSSw1sOWt/4A30rVLPGfEJJEkubPlG36+U3JJOreWoNYzKYlbxAs4K+EghUuCdtBm5DkL7X0nYeu8NLWg+jvW1fD+3LHCYl4SWvB9Hek018P7ex6HgeJLJp8r81O/tfcVNriMKrxxRhz49GUi3gS3hW4F73ubHbSus4c7NGrPqSL7W05X87WrqqU9eCk1a+47ajUdSnGbVrrYS6UpethtFK03FO1uEwzFJJgZBvFGGklGlxdIwWGnMgVxfFvjVEhyQRgsdB3j5nJ8ooM7ezFPagPTagcT45h8MLzzRxA7Z3Ck/lB1b2vXivEviBxLEtkDPHfZL9wf9GHPiT/nFR8J2SxkpLMzpm3IK4a/5mHeYiQfny0B6Pxr4u4TDjwqzdGktAh9O8/SN+zGa43inxZxswvCpiQ7MqrEpv0nxXzfsxA1m4Z8OoYvEzAH/ALSBDfneVy8t/MMtdNw/s1FGc0cKq3OVhdzpzlkJY7daHlzzr/p+PxrB3LN0bKzkek2MNl9YkI6CtphPhtmYPiHDN1YtiJP8836Me0XvXcy4uCM+OTP1EYzaEaWc2WoOI4/yijVf1n8bf/n93X2gVtIYejtln2ZlbiNK4Wh1p3fBZsx4PsbCAD3Rly/VMS6rbXQN+jT1UCtm8kMdg8qjoqAvbl9PhHPnWhxPEZZPnkYj8N7KOYGUaaVGtVRW049lKPj7FFiP+keyjDvfsvc3bdoEUju4g2mplNxf8oNtupP7qg4vi8smjPZfwr4V67Lvr1qHSqitj8RWylJ28Chr6TxNfKc3bgsl5FLVWlKhXK+4q6KUqbqf5g+RB3FW0r2MnF3R7GTi7okw4bvjaMeO/wDdjmNyV1/8ft0FX4ZIpytlBJtYyRg36Hxae9MNOUjYoSrEqpINjk1OltRcga+g51b34cHvPmOofn55gB4gfv61N1aUorW6z7bL0efkWGrRlFOXWee2y39jz8ikmAkW5KGwNiQMw+63FR6kSRyQPoSptcMp0IOoII3B0qolR/nGU8nUADl8yiwI8x1O9apU431Vk+33NMqUG9VXi+D98iPSrpIypsd9NiCNRcEEeVvvVtR2nF2ZFlFxdmKUpWJiKmcIwQlk1+VQWb0HL3Nh71DrocBCI4VH1PZ29NQo/ff3qz0bhvz1knsWbLjRGE/ZxCUtizfsTIIzNKAfqNzbkNz+6/7q69VtWi7O4W+aQ/lH8T/Kt9XcH0cVB4yXERKEgixNunOpGGxKyKHRgysLhgbgjqDV00eZSp5gj76UB5J2n7ItjZg5e6FQGWR5il1Jse7QqGNral+W1ZuH9h8PELHMw5qtooz5ZIguYfnLV0qqEezi9jYi9ttDrUHiHFpomsoSIG+VkFyUJI+Zrnl5HTlUXE4qOGhrzTt2EPGYyGEhrzTt2Ik4ThKwp4I44U9EjU/wv61bLj8Oi3zmRvwoCBz3Zh6cq0E0zOSzEknmfOrK5+tpuo8qcbHLYj/o6ksqUUuebNvJ2jb/ANuONPOxduWxbbbpWsxGKeQ3d2Y/rEn+NY6Wqpq4qvX68m/vAoq+NxGIf/0m32bvAUqaOEMBeVliHLOdTryVbt+6rkngjGiGVuTMSqDoQoNzr1rxYeS67UefttPFhZrOo1Fdu3w2+RApUmwmbwhVc/SNFY3+nkp12OlRa1Thq5rNcTTUp6uazXErSlK1GkUpSgFKUoDJh58p1FwRZhpqPLoQbEHyqsmGIGYeJfxDUDybofI1iq+Ccobi21iCLgjmGHMVuhJNastnoSITi1qz2eaLocSVBXdTup2v1HRrX186rNENWjuV891vyb+F9jb2q4vE24ZDpfLZl8zY2I5czV8USA3WbLb9Rw1iNdBcdRvz9a3qOstVtNc8142JChrLVbTXG9mvGxZEoaJ7nVLFR5E5WH3KkDzNRq2rSxNGUisrm2YsuXOB9KWJyXIuVOhPTatWRbescRTUdWzv297/AMMcVTUVGzvltWza/RClKpUUhE7g+DEkni+RRmfzHIe5sPet27F2vzJ2H7gP3D2rDhcN3UQU/M1nb3HhXpoCTcdfKtrwLC55M3Jdffl/M12+jMN+Cir7Xmz6NofB/rYday6Us3/iOgwkHdoq9Bv161mqgqtWZcGKE6CslROGKREgLZjbVr3Bb6reV71MrCn1VyDPI+3naLEQY1mCd3DGPFdSd2t3s6C+bDvdbSx6o2jC5Kts+F8XixaEW1AGaMkFkzC6ujC4ZTuHW4a3qB2/HOAxYtAslwy3KSLbPGSLEqSCCCNCpBVgSGBBtXjXG+y+I4ZMDCptdmRIhofqd8GGJ5C74Rib2upI1T2UVNaslkYThGcXGSumdHjsCYjvdTs23K5BFzY/050i4bIwzZSF/E1lXru1qu7MdrUxKqCUzMLgAXimC7smbUEX1Q+JL9LMc/GcO5PeFi6k28Ruy+R8vMaHXnXL4zRkaF6kU2uC3c2cbpDQ8MNetFNx4Ld355dxjaGCMAlzKfwoCi+7ML29KrJxhrWjVItLXRbMQNsz7k6b6bmoFKqHiJLKHR5e+0oni5LKmtVdm3xefmGYk3JuTzO9KAX0q+SBltmVlvtmBF/S9aLSl0iK4yl0iypcGSU2kbI3+JYsCeQccvzfcVEpWVOeq81dcDOnU1HmrrgyVLw+3yyI36uqvtf5Xsf61HlhZTZgR6i1/TrvWZJgwyyE6Cyta+XXY8ytr+mlulXti5Y/0bG6j6W8SEWsCL8rbWqTKNJrWV0vG3MlThQktZXSfDO3NbfMiUqS3dva36Nr67mPUnUbsu+2o9KwzQMjFWFiP+XB2I8xUedJpXWa4kadFxWsndcV/vAspSlajQKUpXgFKUoClSRiAwyyC/R/qX1/ELcjty6GPStkJuJtp1HDYZsRhWS17EH5XU3Vrb2P8qkcIwHesS3yIMzel7WB0sT/ACqLDOV6EHcMLg7j1G+41roYIBFGEUEFrM997/SvsDbYVa6PwscRVTWxZtF1orBQxVdSXVjm0/IukcsSTufb7V03BcLkjBtq2p/kPt/GtBw7Dd5Iq8tz6DcfwrrgtdkfQCtKUoDFCdBWWsOFiKqFZs5A1awFz1sNB7VmrGC1YpAVF4jw6PERmKVA6NuDflqCCNVYEAhhqCLipVKyB4v2z7Cy4R2niIIZgS7HIsjX8Pfstu4xFz4cStlYmz5SSXz9me2Of9FOSrhu7JkUKwc+HusSlrJJ0Nsj8rHwj16WEMCrAEEEEEAgg6EEHcWry3tv8OMn6fDXsqkAhTI0Sf4UianEYWwtk1eP6cyjIPGrhq+TJmN4P9UQJ6oASy+Y6i/uPPU1gi4eqn9O4jFr5R4pD7DbTr9q5/s72uaBhDibjKoYHNnKJusscgv3+G6OCWQfNcDMOrxXDRNZ4ct21KgjK19QyHbW+3PcdK5/G6MjG9WlG/8AXd97zldIaIjC9ahC/wDXd3LfyuRv+qBBlgQJ+uTml30s2gXTTQc6jLjG1DXcNvc3N/xAnY6D151gqtc9LEVG83s3bvA5WeLqtrPZu2LwMs+Hy6qwdfxAEezD6T6+1YqvhmK3tsdGHJh0NqyyYa650uVvqN2T83UeY97HSvHBTWtDw9jyUFUWtTXNe3YR6zQz6ZG1W9/NTsSNPuOdqw0rXGbg7o0xqODui+aHLY7qb5W6gabcvQ1VMQdm8Q2sTt+X8J/4aQzZbiwIO4Ox8/I+dJYLDMpzLtfobXsw5HfyNtDW3+0PD7uNy/8AdPvX3ais0FtQcynYjl5MPpOh33tWKr4Zyt+YOjLyYXvY/bfcUlQDUfKdR/Q+Y2rGUYyWtHvRjOMZLWj3rhy7CylKVoI4pSlAKUpXqR6kTuDYXPJmPyp4muLg2IsvTUn+Nbl3LEk7nf8A4asgwwijVPqNmc88xGi7XFgdurGrkQkgDcmw9TpXcaNw369FX2vNn0jRGD/Vw6T2yzft3G97O4ays55mw9Bv+/8AhW6rFhoAiBRyFv8Af71lqyLYUpSgFKxYfEpIoeNldWF1ZSGUjqCNCKy0ApSlAKoRVaUBwXbX4drOO9w6kMGL5EIVxIdTNhmOkcpOpU+CT6sreMcDwbjs2BkEUozIzELlGRZGB8QiVrdxiAT48O1rk3W1xn97rlu1/YePHI5CoJGADB793MF+VZcuoYfTKviS+lxdSBoJQmLQSwlSSNxpnN9c99nGoN9bix131ckZUlWBBG4O4rmxNiOFzNnLZAQrmXcX0RMXlBGtrJikuGtZtiqdthMRDjUJXwyDKDm+aM2+WQC9wRazAkEWIJG9FpDRaq3qUutw4/JzWldCqterR629cfk1lXRyFTcb/uPkRzHlSWJlNmBB6Gra5TpQfBo4jpU5cGiQ0IcZoxqB4k6W1zL1Xy3Gu4qPRWsbjcVIAWQaaP0+l/T8LabbHlY6VtyqbNvqb7Ktsyl68u36uBHq6KUqdPcciOhB0NWVWtSbi7o0KTi7ozyQArnTa5ul7snS99xvr5a1XBR5yY+tyu+jAEgAfrWy+4rAjlTcGxHOpeFW7K0WjrYlddbHdQNTpa6gdbVKpas5qy5rjy+8iZR1alRNLmuPG33kQqrWfHwhJXUbBiB6X0rBUWcdWTjwIdSDhNxe4UpSsDAVsOCYTM+cjwxjMehb6VPqf4GtfXTQwGGJYufzPb8R1Ubcltt1NW2i8N+atd7I5+xd6Fwf7GIUpdWOb/xFXckkk3J1JrZ8AwmZy52Xb8x/oL/etVXWcKw3dxKOZ1Pqf9rD2rtT6ITBSlKAUpSgKWqtROI8Vhw6Z5pEjW4ALEC5OyjqfIa1il49CkayOzKHJVFaOUSOwzeFIiveMbIxAC6gXGmtAbClR8FxCOZc8Th1uVuOTKcrKRuGBBBB1BFZ70BWlUvVaAUNKUBp+0XZuLGJZvC4BCSBQSob5lZSLSRtazRtcN6gEeOcU4HieFTXQMFUEhUu5SMG7vh8xvPhubwMc8d7g2/SH3uoXFeEx4lO7lFxcMpBKsjD5XRhqjjkw1FAeccI41Dj0UMbOFLKEN1INh3kRNs8d7XGhU6MAax4nCNGbMN9iL5SOoP/AC1antV2JnwMveQ6hnBGW0aSvsChAy4bGW00Hdy7WBPdtsOzva5MUncz/MWyglct5BurIf7nECxGU3B1ykgkCqx2jYYjpRyl68yk0lomni1rxynx48ytL1Kx3DzEb7oScrbXtyI5HUfyqLXHVKc6UnGSs0cDVpTozcJqzRnV1cWY2YXs/Xyfn5A1gZSNDSs6ThhlcX0AVuaa+WrDlY+3Q5pqpk9vHjz+8zYpKtlLbx48/fxMFAavmiKMVO6kg+oNjVlaWnF2NDTg7b0SVAk00EmltgH02PRtN+d+tRiLb1SpuLXwKX1kbxA6X7uwsXtuTy56G+4qR/LFy3rz+fUkW/NBye1b+Pz6kOlKVGRFRseB4e794RpHZuXzfSDz31/Zrak31NVSDuY1hvcjxPp9Z0t7Cw+9W13WjsN+vRS3vNn0rRWD/Vw6i+s83z+CXwrDd5Ko5DU+g/3sK6wCtT2fwmVS5+rb0FberAtBSlKAUpSgPJMTxqd+J8UxIEZbhsC9xHMrlQmVpJmTKwyu4QgProQLWq1u0zcQ4nwLEBCkUseJcKTe0oSSOQeYGRbG2oN+dd9xPsZBPLJL442miMM/dsAJ4iLZJAVOtiQHWzAaZrVmn7KwNHAiKYv7NrA0dg0RylPDmDAjKSCGBB53oDkfhTJIcVxhT/dDiMpQ/rl5O8H2WL71zU3xG4lHh+JTCaJv7Di0iUPApLoZWiysUKgbAkgX6Za9c4RwaLCoyxLbPI8rsdWeSQ5ndjzJJ9BoAAK5R/hFhWixUJnxRXFyrLN4oLs6sz6Wh8ILNew6DbW4Efg/bfEvxePCS920WIwaYlAqZWhJBbIWLHvBZSCSBc2sBsfQ65TBfDyGLGQ4wTTtJDCsChjDk7tUKWYCIEnUm4I1PIaV1dAKUpQClKUBhxOESVGjkVXRgQysAVYHcEHQivKe3Pw9aEtiIWuuWxd8z2QbRYwDxSwiwyzf3kdhfMBmT1yqWoDxXs92vykwYwEZQM3eEM0YI0MjDSSIg3XEL1GbkzbrH8P7vxLcqef4T0Nt9La871L7a/DgOve4UMpS7KkYHeQk6s2GB0ZTc5sOfC1yVysTm47gHaSTCMIJlDIwbKqAlHUGzHDBhcgG4bDNZkI8I0yCDjMFDExs8nuZW6Q0dTxkLPKW5m6rYYcrhxnOsuuVCPkBGjt1Nj8p61nRIshxMBDjwsgBBQE38Y/EoIGnLncVqpZSxLMSSTck1ydWjLBy6fW3cF2nD1sPLAS6a6e7gu3nw4cy0mlKyYaDO2W4XcktsABck+1QYpzlbiVsYynKy2sy4OJdZHBKKQLD6mN7KDfTa/oKxYjENIxdtybnp6DoPKsmLxAaypcIo0vuSdWJtzJ/kOVR621JJL8cdi29r+7DfVmor8UNi29r9lu8d4rZcDwoZjI17R2IHIvuoOu2l/QGtaB0+1dLHh+6QR328Tb/ADnfTyAA9jU/RWF/NW1nsjn7FnoTBfsYjWkujHN89yKsbm9XQRF2Cjcm3+9WVt+z2Fuxc/ToPU/7fxrtD6Eb6KMKABsBYe1X0pQClKUApSlAKUpQClKUApSlAKUpQClKUApSlAUIrj+2nYCPGIzRoudiGdCSqysosrhhrFOBoJQDpowddB2NUIoDwPCcSxHDZiHLFS+UtJZLyHUJiRqIcTbaUExyjUk/OOtVI8Shlw981yHiIsysBdly7qw/DzGouCK7LtN2Tixqm9lkylQ5UMrIdTFMm0kZIvlJBB1UqQDXkGLwOJ4TMSMyqi3IN5GijB010OJwYJFnFpIbgG31xsThaeIhqzXwRMXg6WLhqVF371yN/WwxDCJO6U3ZrGQ/httGD5HU/asOG7SYWSKTEuRHLHGXN2BU3FllU7OunhYbmwIVgRWp4RxhcXEJkv4ib3+YEE3v58/euUxGDqYOLvnfK/Z7s4jFYCpo+Lbzvlfgvd+nMm1Sq0Ck6AEnkBufIVU2uUdrs2vAcHcmY/LHtcfM/wBIAI1tuemlbAmi4YRKsY1y6sernc/wA8hSu8wGG/XoqO95s+maLwf6uHUXteb5/chXXcNwndRhee5t1/5p7VoOC4bPKDyXxH+X79fY11AqcWRWlKUApSlAKUpQClKUApSlAKUpQClKUApSlAKUpQClKUArXcc4TFiI7S+HLdlkDBXiYAjOj/ToSDfQgkEEEitjWDHYGOeNopVDo4synZgdwfKgPkbtfxKNp3iw7AwK5IyDLG7agyxxn+6DWF0By3FwALBei+EfEVaV8I7Ze8BeMnbvFGqnyK63/Vr1fjHwE4XPcxrLhz/2pCVv+WTNp5C1clL8AMVhZUnwOMjdo2DqsqtGdNbZlzA322G9a6tKFWDhNZM01qEK8HTqK6ZupoGQ5WFj/XYjqPOthwPDXZpCNEGlwCC50Ua721b9kda2eN4fpkmXKbXBFiVJ/W+pfL1q7KqIsaaqouTa2ZyPE2uo2At5VQ0NEOniNZ5xWaOaw2gnRxam3eCzXsWGlKyYaAyOFHM/bqa6I6s6DgGGyx5ub6+2w/r71tKtjjCgAbDQCrqAUpSgFKUoBSlKAUpSgFKUoBSlKAUpSgFKUoBSlKAUpSgFKUoBVLVWlAR8Zg1lXKw9CNweormcbw54jYgkciBuPbY+VddVLUBxawsdAp+xrdcBwDKWd1IOwBFjyJOvsPvW6tVaAUpSgFKUoBSlKAUpSgFKUoBSlKAUpSgFKUoBSlKAUpSgFKUoBSlKAUpSgFKUoBSlKAUpSgFKUoBSlKAUpSgP/9k="/>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9942" name="Picture 6"/>
          <p:cNvPicPr>
            <a:picLocks noChangeAspect="1" noChangeArrowheads="1"/>
          </p:cNvPicPr>
          <p:nvPr/>
        </p:nvPicPr>
        <p:blipFill>
          <a:blip r:embed="rId4" cstate="print"/>
          <a:srcRect/>
          <a:stretch>
            <a:fillRect/>
          </a:stretch>
        </p:blipFill>
        <p:spPr bwMode="auto">
          <a:xfrm>
            <a:off x="1835696" y="3717032"/>
            <a:ext cx="1868657" cy="1649735"/>
          </a:xfrm>
          <a:prstGeom prst="rect">
            <a:avLst/>
          </a:prstGeom>
          <a:noFill/>
          <a:ln w="9525">
            <a:noFill/>
            <a:miter lim="800000"/>
            <a:headEnd/>
            <a:tailEnd/>
          </a:ln>
        </p:spPr>
      </p:pic>
      <p:sp>
        <p:nvSpPr>
          <p:cNvPr id="39944" name="AutoShape 8" descr="data:image/jpeg;base64,/9j/4AAQSkZJRgABAQAAAQABAAD/2wCEAAkGBhAQEBEPDw8PDw8PDQ8NDQ8NDw4MDQ8NFBAVFBQQEhIXGyYeFxkjGRISHy8gIycpLCwsFR4xNTAqNSYrLCkBCQoKDgwNFA8PFCkYFBgpKSkpKSkwKSkpKSkpKSkpKSkpKSkpKSkpKSkpKSkpKSkpKSkpKSkpKSkpKSkpKSkpKf/AABEIAOsA1wMBIgACEQEDEQH/xAAbAAEAAwEBAQEAAAAAAAAAAAAAAgMEAQUGB//EADoQAAIBAgMFBAgEBQUAAAAAAAABAgMRBCFRBRIxQZETYXGBBhQiMlKhscEjQnLwU3OS0eEVFmKCov/EABcBAQEBAQAAAAAAAAAAAAAAAAABAgP/xAAbEQEBAQEBAQEBAAAAAAAAAAAAARECITFBEv/aAAwDAQACEQMRAD8A/cQAAAAAAAAVzqWK/WfADQCiOIWpbCafACQOXOgAAAAAAAAAAAAAAAAAAAAAAAAAAAKatXkTqzsjG227dQEp3ORoyfBebyL6NK+b4LgjSQee8NNcr+DIKVnbg9OB6ZTicKpqzyfJriiiNKeXlmXRkYMLCUI7snnFvPVHmva0ZNuKfvuKzaVkuPUg+icjnaLVHm0qrf5ly1+pclf8yGjX2q1HarUzdm9Y9TvYvu6jRf261I+srvKnReq6hUXquo0W+srQi8V3Eew70HSWqGg8U+SOesvwG5H4vkRcY/FLysNHZYiSzbstXZIphteLbSvNr4FvfNEK+Eg08m++Um10K8NRjTVr5vp0A9GnjE8nGUXa/tRaXUvjJNXWa7jDGUoPnJP8qV7eL4HNmxq3m5x3IO25Fu7733eBR6AAAAAAAAMuKnnbQhQ4OXkvEjWd233naL91d66kGyEbJIkcR0oAADFjsnF395uPnxX0Z8lRw7jBNJ39blGKu0t3fTt0R9jjqTlHJe1FqcfFPh0ueJSTu1vOVnKd7WSd+fUlGyC9nzf1JKJKCyJJEHESTO2O2AHOZKx2xRw4yVjlgI21O7yDK5ICjaGK3YZcXkrmL0dpOpUlUk21F5X4X/eZLaqyXm/Oxo9E6dqLesvtf7kHugA0AAAAAARlKybfBK/kSKsQvYn+iX0YGOlJSimuEkmuh2j70V3/AGKdmu9Kn/LijRBWlH9X2X9yDcgcR0oAADjPOhhlC/BvXuz49T0jFiHm/ElFNyUSNOJaokBIkkdSO2AjYWJHGijhwlY40BBkXEsaONEHl7Vjkno2aPRV/geEvt/g7tKHseDTK/RV/hzWk/7lHugAoAAAAABGpG6a1TXyJADxdjv8GK0vHo2bZcno0/mYdm5drD4asreDZuINiOkKTukTKAAAGGrx8WbWzFz8yUchAtSOXO3IOo6cSehNRduBYIM4ScJaEdyWhAB3dehFp/Cyg0caOOduKZW8VHUghjIXhLwuYvRp2nVj3tr5HoupFq107o8zZEt3EP8A5XQH0YANAAAAAAAADxEtzFVI/HGM136m8x7ZjuzpVVybpy8HmvubE/8AHgT9F9F8vMtKIF5QAAFOLqWi+hjpTT5ktrVbJR1d2YIyM2j2IQRZG1srWPKhJrg31Lo1pak1rHo3BkjWkd7WRdTGoXM6qSO77GmL7nN4q3mcaY1cTnbmeZi6Cl7pv3A6Zkx5VLBtak6eH3ZKejR6PZlc4AxtudK6ErxT7iw6MgAAAAAAAMm08N2lKUVxtvR/Us0YtmYrfpq/vRspfvqewfMVanq+KcOEake0iuTV8+jfzJR78GXowxn35amqE8gLQZ5VNzjdr5ruO08bCXCSy4p5Mo83alS87aKxmixWqb0m3rl1EThfrUXRZdAoii+AVbEtiVRLEVFhJEETQ1UkjtgAFhYACDITRYyMgGEfFaP6mgyUXafin1NZ1nxmgAKgAAAAAHnbZ2Wq0E7fiU3vU5c784+DPROMD53ZWOy7OWTV0r8pLjE9inPqedtnZ1n21NfzEteUkRwO0E0oy48nykZHtZSVnzPN2hhIxjdXvf7mqFQzbTn7CXeKPNTLYlEeJdE5VqL4l0SiJfAKtiWIriWRKJomiCJoCSOnEGUdAuCCLIsm0QYVS8mn3m4w1TZTd0n3G+WKkADaAAAAAAAAONXPn9qbLVP24X3W/aWnej6EjOmpJpq6fFMDxNn4ptbss2uD1WpLaEskvEnV2e6bvH3eT0vyKManez0MXwZolsGVInA5tRoiXwKIF0WFWxLUVRLEyiaJogmSTIJo6cOo0B04LkHGRZIiwqqoaMO/ZRRNF+G901ynS0AHRgAAAAAAAAAAHGjytrwSafNpnrHm7Xj7r8V9CX4PJROJAlE4tNEGXQZRFlsQrQmTTKYlkSi1EkQRJAWJnSCJIDoAKBFo6RZFRki7DcPMpbLsPw8zfKdLQAbYAAAAAAAAAAAMO1Y+yv1fY3GXaMb033WZKPCOoidRyaXxLYszxZdFkVfFliZSmTiwL0SRUmWJlFiJFe8duBNAhvHbhXWzlyNyMpBHZM0UfdRjcjdTWS8DfKVIAG2Q5vIqrQb4GSe8uNyjfvrUdotTFTxkeaNEMRBjBdvIJkFUjqjvaR1RBM5chKtH4l1M1TEaMo176KsTK8ZLVMwyrvUjKbYwebFnbkJezKS80ztzjZ6q2LLYyMyZZGRFaYyLIyM0ZFimRWlSJxkZlImpgX75JTKO0HaFF+8N4o7Q46gFzmQlMqdQjvhF9POSS1PSPP2cryb0XzPROsiUABUDjR0AVPDR0RCeDXLI0ADFPAvkzPLBVND1QXR43q01xTOum9GewclG40eRvKKMWIxbZ6eMwbtdHi16bQGXFT555FeHx6a/dztU8urBRlxs3wadvkc+oPdp4hPmXxkeBSrOa71zfFonF1Vwn87owa+gRNM8OGLrrnTf6ro1xxVf+HTfhVX0Ir1IskpHlyx9VcaP9NSDH+rT/gS/qiU16u8dueY9qVLX7BpauSt8jJU9IpcN2CtxvJv7A17yB869u1HzXhCnKT+pOGIrTztVfkoLoU17U60VzRT6xvOyuebHC1nnu7urnma8FF7ySlvSvw5IsiPpMDQ3IJc3mzSRjwXgSOgAAAAAAAAAAAAABmxGAhPirPVGkAeBi9gSt7L3tFzPl9o7IrJ3cJLnwufo5xrUl9H5Wp1IZWWTybWfUuo7Tf5oNd6zP0ars+lL3qcX5Ix1PRrDS/JbwdjP80fK4fExnwa83u26nqUKUrZpuL915SXyNs/RCg+DmujIf7RiuFWS8izRXJLmuuRFwj3F0/RVy41m/FNnF6JL+J/5HqItx3d1tbul8ijdwy49n35q5sh6Jw5zb/6o0Q9GqS47z6IemPNjj8PHhn+mBdU2+2t2lRa5Xl/ZHqU9i0Y/kv4u5rp4eMfdjFeCQxXzUNm4it73sx4/Cv8AJ7WztkxpZ8Za8l4G8FwAAUAAAAAAAAAAAAAAAAAAAAAAAAAAAAAAAAAAAAAAAAf/2Q=="/>
          <p:cNvSpPr>
            <a:spLocks noChangeAspect="1" noChangeArrowheads="1"/>
          </p:cNvSpPr>
          <p:nvPr/>
        </p:nvSpPr>
        <p:spPr bwMode="auto">
          <a:xfrm>
            <a:off x="155575" y="-10747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9945" name="Picture 9"/>
          <p:cNvPicPr>
            <a:picLocks noChangeAspect="1" noChangeArrowheads="1"/>
          </p:cNvPicPr>
          <p:nvPr/>
        </p:nvPicPr>
        <p:blipFill>
          <a:blip r:embed="rId5" cstate="print"/>
          <a:srcRect/>
          <a:stretch>
            <a:fillRect/>
          </a:stretch>
        </p:blipFill>
        <p:spPr bwMode="auto">
          <a:xfrm>
            <a:off x="5796136" y="3356992"/>
            <a:ext cx="1520838" cy="1662311"/>
          </a:xfrm>
          <a:prstGeom prst="rect">
            <a:avLst/>
          </a:prstGeom>
          <a:noFill/>
          <a:ln w="9525">
            <a:noFill/>
            <a:miter lim="800000"/>
            <a:headEnd/>
            <a:tailEnd/>
          </a:ln>
        </p:spPr>
      </p:pic>
      <p:pic>
        <p:nvPicPr>
          <p:cNvPr id="39946" name="Picture 10"/>
          <p:cNvPicPr>
            <a:picLocks noChangeAspect="1" noChangeArrowheads="1"/>
          </p:cNvPicPr>
          <p:nvPr/>
        </p:nvPicPr>
        <p:blipFill>
          <a:blip r:embed="rId6" cstate="print"/>
          <a:srcRect/>
          <a:stretch>
            <a:fillRect/>
          </a:stretch>
        </p:blipFill>
        <p:spPr bwMode="auto">
          <a:xfrm>
            <a:off x="6876256" y="5085184"/>
            <a:ext cx="1728192" cy="1289497"/>
          </a:xfrm>
          <a:prstGeom prst="rect">
            <a:avLst/>
          </a:prstGeom>
          <a:noFill/>
          <a:ln w="9525">
            <a:noFill/>
            <a:miter lim="800000"/>
            <a:headEnd/>
            <a:tailEnd/>
          </a:ln>
        </p:spPr>
      </p:pic>
      <p:pic>
        <p:nvPicPr>
          <p:cNvPr id="39947" name="Picture 11"/>
          <p:cNvPicPr>
            <a:picLocks noChangeAspect="1" noChangeArrowheads="1"/>
          </p:cNvPicPr>
          <p:nvPr/>
        </p:nvPicPr>
        <p:blipFill>
          <a:blip r:embed="rId7" cstate="print"/>
          <a:srcRect/>
          <a:stretch>
            <a:fillRect/>
          </a:stretch>
        </p:blipFill>
        <p:spPr bwMode="auto">
          <a:xfrm>
            <a:off x="3779912" y="4221088"/>
            <a:ext cx="2143125" cy="2143125"/>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51</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3200" dirty="0"/>
              <a:t>Si en una clase hay 24 alumnos y el 25 % hace natación. ¿Cuántos alumnos hacen natación?</a:t>
            </a:r>
            <a:endParaRPr lang="es-ES" sz="4400" dirty="0"/>
          </a:p>
        </p:txBody>
      </p:sp>
    </p:spTree>
    <p:extLst>
      <p:ext uri="{BB962C8B-B14F-4D97-AF65-F5344CB8AC3E}">
        <p14:creationId xmlns:p14="http://schemas.microsoft.com/office/powerpoint/2010/main" val="10240454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52</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Estefanía destina el 35% de su sueldo a pagar la hipoteca. Cada mes paga 840€. ¿Cuál es su sueldo?.</a:t>
            </a:r>
          </a:p>
        </p:txBody>
      </p:sp>
    </p:spTree>
    <p:extLst>
      <p:ext uri="{BB962C8B-B14F-4D97-AF65-F5344CB8AC3E}">
        <p14:creationId xmlns:p14="http://schemas.microsoft.com/office/powerpoint/2010/main" val="1960486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53</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El 30% de las gallinas han puesto huevos. Si son 12 gallinas, ¿Cuántas gallinas tiene la granja?.</a:t>
            </a:r>
          </a:p>
        </p:txBody>
      </p:sp>
    </p:spTree>
    <p:extLst>
      <p:ext uri="{BB962C8B-B14F-4D97-AF65-F5344CB8AC3E}">
        <p14:creationId xmlns:p14="http://schemas.microsoft.com/office/powerpoint/2010/main" val="3532634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54</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En un hotel están alojadas 320 personas. De ellas, 40 son italianas, 120 francesas, 100 son alemanas y el resto rusas. Calcula el % que representa cada grupo sobre el total. </a:t>
            </a:r>
          </a:p>
        </p:txBody>
      </p:sp>
    </p:spTree>
    <p:extLst>
      <p:ext uri="{BB962C8B-B14F-4D97-AF65-F5344CB8AC3E}">
        <p14:creationId xmlns:p14="http://schemas.microsoft.com/office/powerpoint/2010/main" val="26470838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55</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En una montaña de 2 km </a:t>
            </a:r>
            <a:r>
              <a:rPr lang="es-ES" sz="2400" dirty="0" err="1"/>
              <a:t>dealtura</a:t>
            </a:r>
            <a:r>
              <a:rPr lang="es-ES" sz="2400" dirty="0"/>
              <a:t> ascendemos 40 m, respecto a la horizontal, ¿qué % hemos ascendido? </a:t>
            </a:r>
          </a:p>
        </p:txBody>
      </p:sp>
      <p:pic>
        <p:nvPicPr>
          <p:cNvPr id="4" name="Imagen 3">
            <a:extLst>
              <a:ext uri="{FF2B5EF4-FFF2-40B4-BE49-F238E27FC236}">
                <a16:creationId xmlns:a16="http://schemas.microsoft.com/office/drawing/2014/main" id="{83370D98-5342-9649-A1A6-53E27653874B}"/>
              </a:ext>
            </a:extLst>
          </p:cNvPr>
          <p:cNvPicPr>
            <a:picLocks noChangeAspect="1"/>
          </p:cNvPicPr>
          <p:nvPr/>
        </p:nvPicPr>
        <p:blipFill>
          <a:blip r:embed="rId2"/>
          <a:stretch>
            <a:fillRect/>
          </a:stretch>
        </p:blipFill>
        <p:spPr>
          <a:xfrm>
            <a:off x="5023237" y="2364208"/>
            <a:ext cx="3492500" cy="2324100"/>
          </a:xfrm>
          <a:prstGeom prst="rect">
            <a:avLst/>
          </a:prstGeom>
        </p:spPr>
      </p:pic>
    </p:spTree>
    <p:extLst>
      <p:ext uri="{BB962C8B-B14F-4D97-AF65-F5344CB8AC3E}">
        <p14:creationId xmlns:p14="http://schemas.microsoft.com/office/powerpoint/2010/main" val="17492907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56</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800" dirty="0"/>
              <a:t>Una bicicleta se vende por 225 €. Si hacen un descuento del 14 % ¿Cuánto tendremos que pagar?</a:t>
            </a:r>
          </a:p>
        </p:txBody>
      </p:sp>
    </p:spTree>
    <p:extLst>
      <p:ext uri="{BB962C8B-B14F-4D97-AF65-F5344CB8AC3E}">
        <p14:creationId xmlns:p14="http://schemas.microsoft.com/office/powerpoint/2010/main" val="17154683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4">
                    <a:lumMod val="75000"/>
                  </a:schemeClr>
                </a:solidFill>
              </a:rPr>
              <a:t>Ejercicios Propuestos</a:t>
            </a:r>
          </a:p>
        </p:txBody>
      </p:sp>
      <p:sp>
        <p:nvSpPr>
          <p:cNvPr id="2" name="CuadroTexto 1">
            <a:extLst>
              <a:ext uri="{FF2B5EF4-FFF2-40B4-BE49-F238E27FC236}">
                <a16:creationId xmlns:a16="http://schemas.microsoft.com/office/drawing/2014/main" id="{9DA6940B-DB98-744C-8851-6C71D648248D}"/>
              </a:ext>
            </a:extLst>
          </p:cNvPr>
          <p:cNvSpPr txBox="1"/>
          <p:nvPr/>
        </p:nvSpPr>
        <p:spPr>
          <a:xfrm>
            <a:off x="611560" y="1071546"/>
            <a:ext cx="6480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dirty="0"/>
              <a:t>57</a:t>
            </a:r>
          </a:p>
        </p:txBody>
      </p:sp>
      <p:sp>
        <p:nvSpPr>
          <p:cNvPr id="9" name="Rectángulo 8">
            <a:extLst>
              <a:ext uri="{FF2B5EF4-FFF2-40B4-BE49-F238E27FC236}">
                <a16:creationId xmlns:a16="http://schemas.microsoft.com/office/drawing/2014/main" id="{374463C7-B71D-FA48-A812-B04579F72CD3}"/>
              </a:ext>
            </a:extLst>
          </p:cNvPr>
          <p:cNvSpPr/>
          <p:nvPr/>
        </p:nvSpPr>
        <p:spPr>
          <a:xfrm>
            <a:off x="1386833" y="1071546"/>
            <a:ext cx="7272808"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ES" sz="2400" dirty="0"/>
              <a:t>En la oficina de mi madre, el 18 % de sus compañeros juegan a la BONOLOTO, el 56 % juegan al EUROMILLÓN, el 20 % juegan a la PRIMITIVA, y los 3 trabajadores restantes no juegan a nada. ¿Cuántas personas trabajan en esa oficina? </a:t>
            </a:r>
          </a:p>
        </p:txBody>
      </p:sp>
    </p:spTree>
    <p:extLst>
      <p:ext uri="{BB962C8B-B14F-4D97-AF65-F5344CB8AC3E}">
        <p14:creationId xmlns:p14="http://schemas.microsoft.com/office/powerpoint/2010/main" val="241682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Video – Carpeta Mates – Sistema Métrico</a:t>
            </a:r>
          </a:p>
        </p:txBody>
      </p:sp>
      <p:sp>
        <p:nvSpPr>
          <p:cNvPr id="19462" name="AutoShape 6" descr="data:image/jpeg;base64,/9j/4AAQSkZJRgABAQAAAQABAAD/2wCEAAkGBg8PDxQQEBAUDw8PEBAPDhAQFA8PDw8PFBAVFBQQFBQXHCYeFxkjGRQUHy8gIycpLCwsFR4xNTAqNSYrLCkBCQoKDgwOGg8PGiocHB8uKSksKSksLCwpLCkpLCkqKSwpKSwsKSksLCksKSkqKS8pLCwtLDUsLCkpKSkpLCkqKf/AABEIALcBEwMBIgACEQEDEQH/xAAcAAEAAQUBAQAAAAAAAAAAAAAAAQIDBAUGBwj/xAA+EAABBAAEAwUFBQYFBQAAAAABAAIDEQQSITEFQVEGEyJhcTKBkaGxBxRCUvAjYnKCwdEkM0OS8RWTo8Lh/8QAGgEBAAIDAQAAAAAAAAAAAAAAAAECAwQFBv/EAC0RAAICAQQBAQYGAwAAAAAAAAABAhEDBBIhMVFBBRMyYZGhFCJCgbHRI1Jx/9oADAMBAAIRAxEAPwD2pERSBalQpQBERAFKhEBKKFKgBERAEREAREUgIiIAiIgCIigBEUICVCIpAREQBERAFCIgCIiAKVCKAERFICIiAm0UKUAREQBERASihSoAREQBEWNi+IRxC3uA8uaEpN8IyUtc9iO0wPs6DqreH4l3rq71oPmSlmwtPKrfB0feDqPiFIK57FHILL2EfxC/gsWLHtPsvonmCQosn8PatM6xFzX/AF6SI/tPE07O/urz+1LByGvmlor+Gm+uTfItEO1kV0R8CsWHt7B96bhZWmN0v+RJeaOQnZp5tPqoc4rth6bKle06dFDXXspVjXCKEUgIiIAiIoAtQiICUUKUBCIiAlFClSAiIgClQiAlERAEREBKKFrON8YZhoyXOANc+Q/uhKTk6Rb47xxsDDRAI3PTy9V55xHtBZLnOA3IzHfyC0faPtg6Z/g9kEhpdsDzJ6lc3JjCSTmzG6JvU+7elhnPwdvTabarZ1cnGSSDmoHUDnV8xyWbh8W59eOxuNSQfSlxUGIcTq8ZdXHSgCAaHqa+a63g0YyB1bixeipF2zcnFRRfxkriQAaHInl71iy8UkjG5cPcB8Ss7ERXtotTjYS32hfzVmjGmmbLhXbgE93LGTGdDq1xHpyKwuOY5zJS1p8JAcw6jMw7EefJc9LxJ0ZJYS02B+BzCOlVp66+5ZOL4r94jYSwtdFYzCi1zTXTaj5c1STtEOOx7kb3CY4ujsmj1O1LR9psZq0seC+J2dpBBLXAgtPlqAsTi2MIw7gL21ANac1qOCROnzaeEAN2Htb0PQLHVrkj8TykfQ/BOKd/DHiIzcc0bZB5WNRXrY9y2OG4sCB3gyEnLW+utWvP/s+xb8Pgo43fglmHlTpS/wD911x4lA53dvIDnDMGnXnoR01B+C146hRk4p/U52TEn6HQhwO2qlaluYU5jvUbhbGGYOG/irULfxZd5pzx7S6iKFmMQREQBERASihFIClQiMBERQCURFICIpUAIiIAiIpBbnmDGlx2aLK8N7d9pn4id0bXHIyy+tr/ALBemfaFxn7vhqui79BeAT4hznGtSTZ8zuseSVI6WixX+ZlLpOfwVURs+qsNNmzrfVbLh8QzWfVa3Z2U9qM7CcPcKe/wt/COZ03WVDxt0Ol+C9BzH9laxeN0obDRaed3X1VuujHe7lnUx9qg7kP11Kv/AHwTaCvdsuLZNR09ORWZBinNoix/Xz/XRTuZXavQzsfgncrIs0BtZHIe75LH4fII30+spFOB6E1Xqtphcf3gyu9RsrOJ4OXHNH4hvyFKa9USpJqpGPxfs/O6NxgHftcNAC0SAHqDufRUcH4LPFD4oZG7uf4Tof8AgLJwcskQsciNCevMBbGPtS8eEg66UOaUmqNd4Fdo3nZKcfd7uwZX1z/Cz/6ugxUTDJH4+7kFvDW1b42FuYVvl1HkLC0HZSH/AArPDXePllrfwunfWn8IatnxHhJmkheyQMZAXZw0W5zSY3BrXX4DcYB09lzhovO53WVt9c8lGl0jNwAliD7NgyyPjc1xcSx7i4AitKuq12Wv7R9pZcPA2cHxRyNaSNCWvsV8aV7h73iTEd417W99mieayujMTPZ12Dg7QjmtD29eDw6XnT4CP++wf1V9NlccyV+CNqfZ1PYv7ToMc8YeQ93iD7F6Nl8gfzeS7hfI2cghwJa5pDmuBIc1wNhwPIgr6G+y7tmeJYPLKbxWGyxz7XI2vBNQ60b8wV6WMrNHUYFDmPR2aIisaYREKkEKVCISSiIoIClQpQBEUqQERFACIiAIlJSA8i+2PHkytiGzRmP0A+JK8scNV6H9qmuNF7Ev+Tl5/KCSSeupWvkfJ6DTRrGivDxWQep5bgBbKLQLEwbdK+fRZoacodWlkA+Y/wCVRGxIxsW9YE+JJdZ38tAK20CzsS0lY+LwdWW+JmlP8yLynz3RshGPHLrQFkkDqbsVSrbiT1vT1WK5quRRl2wv3gH3AnXbkoJMqPGkLbYXjLmjLfTz9VzoerjJT+tN1KdFWrOqi4jG8+IVpv1WbFwdkzS+6a2ycu9DW79Fxvfm9VuezmNkfM3DN1ZO4NlGpHdDxSHT90Ee9W3pK2Y5JpcHpPBMI6FkUY8XdxRg3p7MYBd8br6q7DM6XFyjOQyBzY3CmhpuFry0H2swMkbr2o0svCSZiXAi9zYzNde+oO+m40HmqI24eVzpA1rZgzunvyhsrGO1ykkZmjY+IDZcG+W1yarJwExlhbLlFPbmAvxBpJo3VGxR5brkvtCpmAeL1klhYB1IfnIHXRhXXQ4QwQNjaS5sbWsBf4nObyFivpsNlxX2oy5ooIuZdJN5EMa1gH/kKtp4Rll48l43aR5kV2X2RcUOH4tC2/BiRJh5BdDVhew1zOZgH8xXGlb3sUwniOGy7jEROHoHWfku/HsrmVxZ9PIhRZjjBERSCEU0iAKURQAppEQBERAESlNICKU0ppTSAppTSlEB5F9p3DiZWvAupHA10Nn60vN8VhS06XlJ25A/q17r2z4bnzab04fReVcW4Y4G26amxrdrWydnodJK4I0kEZIAHy39D8PmrzozXpf6/XRZkceUCtNilVyVUZ5MwGAiyaujQIu70089fkrMsJO+oG3leq2T4AdlbkjNVyu65X1Qg1kmFsa8tAsaRmS65gjkdCK+hW3yWem/XosebB5hex5bqGhZplU5x36/DTRZRwDlAwJPTX4qSEYz5C42TZoC/QUF1/2e8OzGXEOqgO4jutSafI6jpoAwWdPEd1y0sAYCd/nfovUuAcK7mCKCtWAGatamd4pD5akjm7bRq09Zk2Y68mKcr4NnKJWQPdESZjGTGCMwz0adWhJ200BrQBa5k7YosPFcjH4vFM7yScgYiTI7vC99HTNkaA0bCQCgtk/EZJWQtJc57JJAHWQ1jC0El+4suA1sn3K4zExuNmg5jnMs5SGu2Lc40B20sHyXDhllBXV3z8/kYnFMzp5Wiq0uyQNG+pGw9d15p2/xwfi8m4hhjaOXjcS9wI5eEtXdTOGckaVueVgbnkPrpovJ+I4ozzSTb97I57TRHgumD3Myj3Lpez7k7fov5LpU7NPiRTvmuz+ybhve49r+UNO97tB9CuRxTdRpy/qvVvsP4aQJJSPaeC3+FrK+pK7cezDqHUGz10oiLMcYhFKikApERASpREARSppAQAppSAppAQAlKaUoCEpTSUgIUqUQGo7QYbNHfTQ+i8z41hKzNPLVevYiLMwt6heecdwXXTcemuxWDKjraCf6Thfux2OpGnuVJwtG625HZZOTK4sPLb0V41S14s6s48mCINNladD5LYFvJWy3dWsrRr3Qe5WXwrYvaFbxAB2H6pTZFGqfBZ093VWnQrZhvLkd1bmhFXdAakqxjZHZrhXf4tti2Q/tpBvZH+W2vN1HpTDqvRsLhQ7xkA0fAenWiKAHkNN9Std2Y4QIMOM7SJZ6lkvWhXgYRzyt3vQFzt1sON4psGkbQZBE+Z7i5zQ2NmgLi0HM5ziGtBHXouHq5PNk2xNe/UwXRywzYrFSNDmCFggawvfK5sTXPLctUCXOO13p0V3gQEWFjD/DJIHSSB4LXPnkJkk8J11cXab0ti2U5+7IzPEbZHNApzGuJADj7N2D02Oit4l+YZRYJ1c0hwND93Sx53Wm6583Jra1468JcFkl2aDtJiO6wj8ntPHcsy0MpfYdVaNpuY0NdBZXEQ4PTbkuy4+cz2xjUMFnW6LhoOg0o6V7S1jcLS9BocezEn55JNLh+zhmlaDsSL61+vqvb+xXC2ww00UAGtFabD/hcT2a4aXPul6pw/Dd3G1vlZ9V0oI0dXPii8iqpRSyHOKUpTSICEUogFKQlKQEAAU0ilAKUoiAKVCIApUIgJRQiAh7wASdABZPkuMx87J2d4z2H2QOYcDRC3Xa/Gd1hH60ZC2MfzHX5ArzuXjDsPCSBmYTdflPULl6nWLHnjifTX39Dq6HA5Rc0azjMYZJe4O3I7oW6XyWpxvFnTSAn2QdB0W1a7RSnzwduUairKXDT9fNUlv0Vxygn5LIURjlqtuYspzFbMfuSw0YpiV/gnD/ALxims3jiDZptLsZvBH/ADOBvlTXXuqJ5MjSdT5AW5xvRoHMk0APNdl2c7Puw8GU0ZpnGWcjVoeRQZ5hrQG8ronmsGoze7h82a2Z0qM7DyZXF7gaOmceIX5ka++sqok4XFLKJi8uB7slgyGN5iLjGSaugXE1dWAthORDEXv0bGwudWujRZrzWm4P3srpHvc5jmuyPjDY291Jo8BrheYBjwDms2DsuGnLmadVwa/HCMrhmHkjEkkoaZZZDI7I4upgFMbbqoNaPqeatYyVtOe72WjMRWum2h9wBPuCyJ3vb4SQb1sDK6vMHQevloFpeMYguIiH8b9/5R189ddtllwQebJz6/wXS9Eaktc9xc7dxzO9/JXWYbMR5rLhw3JbrgfBjI8GvRekS9EJNRVs3PZXg+VtkdCfdsF1VK3hsOI2ho2CurYSo4mWe+VkKKVShSYyhKVRCikBTSlEQFQRFKAKURAApUIgCIpQEIpRAQiWtRxXjoYC2KnSVvu1v9ysObNDDHdN0XhCU3UTnPtD4iHPjgabyXI/ycRTR8L+IXE42nER3VMJePIiw71sfNb/ABOHJzSPtxFyOO7nHf33S080Lns7zKyOWUVGM2YiPMDRd6dNBa8Zn1Pv8zyPj0/r7HpdPBYoKCOPLSDv5iufQrfcNkzs8xurHGsGAc7W6NcWPPOxW3xVzgUJcSQPCN12dNl3pM3W7iZZCgaH5HRZUsax3MK37MNC1SUAVpzJJpGYeL/NlNAkEiJg9qV3kB8TQ5qG0uWRJ0jadl+Hd/P35H7HDOqO9pMRW/owH/cR+Vdzh283A3yN8uoIKxOGcKjhjZDH4Y425W9Sdy4nYuJJJPmVlTz90Mz3NyChmJDdSaA10JJpcLUZnknx+xzpy3MsScSjdKcOR3l+Bw8BBthcQRe1aWQBZq1fiw0cbcrGiMauygVqTZPmb5qzg8JFG5zmAgu3BLjlBe55AB2Bc4lXJZ7NcgfisMnF8R6KJMwMXJ3bTI/XKL0oG9gB5nQX5rnsNG6Rxed3Ek+/kFn8VxBmk7tnsMOv7z9vgNvit1wTgRNaLu6LBsjb7ZlclCNsxuH8JLiAB6rtOHcPbE2q1rX+yrweBbGNBr1WSurGNHJzZ3PhdEIilXNYhERARShVKKQFKKpQgJRWRjI/zBSMSz8wVN8fJba/BeRWvvLOv1UHGRj8Xwso8kF20Nr8F9FiniDOVn0B/qrZ4l0YT60FhlqsMe5IlY5eDNRax3E38g0euv8AVWZJ5nC8xA/d0+mq1p+0sUerf7GRYJevBtpJmtFucG+pAWBiOOMb7Azn/aFqnAk0Q83+IigPUuNqZIDktoGbS7sjfUCtdrpaGb2nlfEFt+5sR08F8XIxeNkk3NN6DRu/Na/GPEep1cQ7KNaJDby31JoK83DknM4uJzE2SY2BpsZcpOwvoLoK/PC5zDRc01uzLnsbgXouTknKUrm7NuNRVLg00LXuP7Q6uAIYQGODeuUGwLI313WrxmFMcpNh75gIoGEU2JjRbj5jmeZ0C6GKAgaNEbT7RdbpXep6+8qr7o+UBrWWevIH1WCWNyn+Rd+hsRyUuTn4eEfecQyEtsOcO8I0BaNXOPTQLosf2KZCz/Cspo1LLJJ953W74LwRuHBcfFK4eJ3ID8o8ltCV6b2doXhxf5Pif2NHPrpPJ+R8L7nmM+CJOVzCw+YWLJwtw5WF6lNAx/tNDvUAqyOHQj/Tat54TJH2hS5R5NisLkaXHQDfQk+4Ld9l+z7oGOmlaW4icCwf9GIati6XzPmfILuJuA4d7muLKMZzNA0bm5OI51yV4cPrnfqtLU4MsltiuBPXRmaEZmDXUb3sR6rHOHa+YSl2cNHgY7URu/O3zPUgnoQtzj+C960sqgaPUGjYsdLA05rCZwMxMDdTVku2OZzi5x02Fk6LjT0+XGrad/8ACI5YSLU5B9eXl7+S1uOmcxuVur36N6gc3LZRYV7nhu5JrXkOpW3w3BYmOzkZ38idgOgCz6HSvLK30i08scfZpuz/AGaoBzxlHIcyurija0UBQVKqBXpoxUTm5cssjtlalUAqbVzAVIqbU2gJRFFoCVBREAREQFhsbRsAPQAKq1VSUsShXReyLRVUlK20iynKOgQNb0CrypSj3a8CyjI3oFORvQKqlIT3cfCIstdy38oU9w3oFcRR7mD/AEr6E7mWBhGflH0T7pH+UfNX0VfcY/8AVfRDe/JYbhIx+BvwCvAV5eiIskYRj8KoNt9gqkqpQrEFKKqkpCSAVIclJSgC0JSkpAUZBdgAFFVSUiSXQspUpSUpBKBKRCCVKgBSpAREQglFCWgJRUogIS0RATaWiISTam0RCBaWiIBaIiAJaIgIRQiAIiISEtEQBERQAiIgChEQBERSApUIgJtERAERFIFooRQAiIhB/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1" name="AutoShape 5" descr="data:image/jpeg;base64,/9j/4AAQSkZJRgABAQAAAQABAAD/2wCEAAkGBhIQERUSERIUFBUWFhgYFxQVFBQYFRYWGBgYFBcVFRgYGyYeGBkkGRIUHy8gIycqLCwvFh8xNTAqNScrLCkBCQoKDgwOGg8PGS0kHyE0LywxLy8sLCkqKjIsLCksKiwpLC0sLDAvMS8sKTQsLzUsLDItLCwtLCwwKSwpLDAsLP/AABEIANMA7wMBIgACEQEDEQH/xAAcAAEAAQUBAQAAAAAAAAAAAAAABAECAwUGBwj/xABCEAACAQIEAwYEAgcHAwUBAAABAgMAEQQSITEFQVEGEyJhcYEHMkKRUnIjYoKhscHRFDNTkpPh8BVjohZDg7LSCP/EABsBAQACAwEBAAAAAAAAAAAAAAAEBQIDBgEH/8QAMhEAAgECAgYKAgMBAQEAAAAAAAECAxEEIQUSMUFRcSIyYYGRobHR4fATFDNiwQZSI//aAAwDAQACEQMRAD8A9xpSlAKUpQClKUApUbH8QjgQySuqKLDMxsLk5VA6kkgADUk1i4dxmHEBjE4bIcrqQyujb5ZEYBkNtbMBQE6la3BdoYJmCRyKxILL8wDqLBmiYi0igsoJQkAm1bIGgFKUoBSlKAUpSgFKUoBSlKAVS9VrQdueLT4TAzYnDKjSRAPlcEqUBGcaEH5bm/lQG/pXhfDv/wClG2xGBB/WimI/8WU//auhwfx7wmIZY445kdiAoaPPcnkBGTQHqdKgcP4ssths1tR/Q1OBoCtKUoBSlKAUpSgFKUoBSlKA4z4mdmsRjIsO2G8TYfEJOYSwUShPpDHQN0uQNTXD8VnxJxfHsTArKgwccbKStxL3ceYZkYrnRBNexNrivYOIYEzDL3skY1v3ZVSb/rFSy+qkGsXD+BQQQ9xFGqxnNdTds2b5y5a5ctc3JJJoDyZppEPZYxDxFSp/IyYdZOf+GXPtXV9u+1OLwmP4bBA6BMXIUdXQMBlaMXBBDbSnS/0jbWug4b2Mw8DwsM7/ANnVkw6uQRAjhQwSwBOiAXcsQNL1i7QdiIsbicNiZJZlfCtmiVDEEzFlYls0bMb5FG/LSxuaA8+xHxP4gmEx8maAvgMWIi3ctaZGl7sDL3lo7ZWJNzcEDQjMfWuF43v4Y5QLd4iva97Z1DWv5XrjpPhBhmixUJxGKy4yVZZvFh7l1ZpPD+g8IzNe3kPO/Y8MwAghjhVmYRoqBmy5iFAUXygC9gNgKAlUpSgFKoTUHinHsPhQDiJo4r7B2AZvyru3sDQE+l64LjnxewsHyIzecxEC/wCVx3p9ozXHcU+KuOmF4gYkOzKqwIb9JsVdn/ZjU0B7RisZHEpeR1RRuzsFUepOlcvxP4m4KJSyM0wBtmjAEX+tIVi+zGvKF4Vj8YwdyxN9HysxHpPjCWX/AOJLdBW1wnw3BYPiHDN+Jrzyf6k3g+0VAbDH/GaaW4wsa2G5iR8QV/NI3dwp63cetcvisXj+I3DlpAbggu2Itfyj7vCr7m49q9Bg7H4eOxkRTYeFsS+awH4EfReXyqN6lHimHSw8cnkoyKPLxa/YVHq4mlS68kiNWxdGh/JJL18D5qbgc39pOFWNmlDmMIACxYG1tNP5V7j2D+G68Pj72bL37DxSMQFjB3WO+p8yNT5DfLAqRYiXEwoscspGZwLsAAFspa+W4UE23JN+VpMeMzSZ57yfmJOvU2+nfQVVz0zSvq013vJe5SVP+go62rSV+15L/Wb2OWMuESTO5IAyKxA1FyW6DqK3mB4sUPdz3Uj6jz9f61yf9peJ8r2jQg27nRSbXW7L4iNjvfX2qwcTljsrqDGdVUCy5b6mMjb3vvqKyhpNRv8Al47ls+O3yM6emYw/mW+2S2c1tt2+R6OrA86urlOF8dA2bMn4T867cvLTy6Gumw+JWQZlNx/zereE4zWtF3RfU6kKkVKDunwMtKUrMzFKUoBSlKAUpSgFKVS9AVpWKfEpGpZ2VVG7MQFHqToK5nifxJwUIJVzNbnEAY/eZysQ/wA9AdXS9eRY/wCM8kt1wkQ03KI2IYebN+jhT1zuK5nEcY4jxC4Ls4O65jOB+xCI8KPRyfegPZ+Ids8HAxRp1ZxvHEDLIPVIwxX3tXG8X+NUat3eHjBbYZ2zvfyhgzn2ZkNcnhfh9NKAJ38P4He6D0w+HyRr/naul4V2DgXwANJ1QWijPqkQUH9vNQHNcS7d8SxTZAzx3+i5hOvWDD58T93HoKw4PsfjJSWZnjzG5sVw+b8xXPPJ+2VJ616ImFhwy5bxRD8EYBPrlj0+596xTcbiW4SMvpo7tl165F3t6667VErY2hR68l6vyINfSOGw/wDJNX8X4I57hHw4ijN7+L/splNyf8Ri83Pk4rosLwPD4ZrkRwsd3bxSnTTMSTIfc9ai/wDqCUkAsVTmkdkvyNiBe/rUKbD2uynMt7ZrWIP6w5X1t1tVXV0ynG9GN+fsU1bT6cb4eF+frb5yNxNxiFD4FMp6t4E+2rH91QsR2glb5SIx0jFjboTua11Kpa2ksRV2ysuzL5OdxGl8VXyc7Lgsvkq7ljdiSepJJ/fVtVpVc23myqbbzYqlVpQ8JkUpI8AubWdDqHCg2a29wOmotceVYkDWEQLixLRta6nYlOpsNwL9Qaho5BBBIINwRuD1qTHi1JvKpYnXOrZXB67Wbr1J51Op1k+s8/vP0syzpYiMrKbs/vPvVmn2FO7K+OJiQN7fMuo0YcxqNbWNb3g3FGJzLZGJ0QHSSw1sOWt/4A30rVLPGfEJJEkubPlG36+U3JJOreWoNYzKYlbxAs4K+EghUuCdtBm5DkL7X0nYeu8NLWg+jvW1fD+3LHCYl4SWvB9Hek018P7ex6HgeJLJp8r81O/tfcVNriMKrxxRhz49GUi3gS3hW4F73ubHbSus4c7NGrPqSL7W05X87WrqqU9eCk1a+47ajUdSnGbVrrYS6UpethtFK03FO1uEwzFJJgZBvFGGklGlxdIwWGnMgVxfFvjVEhyQRgsdB3j5nJ8ooM7ezFPagPTagcT45h8MLzzRxA7Z3Ck/lB1b2vXivEviBxLEtkDPHfZL9wf9GHPiT/nFR8J2SxkpLMzpm3IK4a/5mHeYiQfny0B6Pxr4u4TDjwqzdGktAh9O8/SN+zGa43inxZxswvCpiQ7MqrEpv0nxXzfsxA1m4Z8OoYvEzAH/ALSBDfneVy8t/MMtdNw/s1FGc0cKq3OVhdzpzlkJY7daHlzzr/p+PxrB3LN0bKzkek2MNl9YkI6CtphPhtmYPiHDN1YtiJP8836Me0XvXcy4uCM+OTP1EYzaEaWc2WoOI4/yijVf1n8bf/n93X2gVtIYejtln2ZlbiNK4Wh1p3fBZsx4PsbCAD3Rly/VMS6rbXQN+jT1UCtm8kMdg8qjoqAvbl9PhHPnWhxPEZZPnkYj8N7KOYGUaaVGtVRW049lKPj7FFiP+keyjDvfsvc3bdoEUju4g2mplNxf8oNtupP7qg4vi8smjPZfwr4V67Lvr1qHSqitj8RWylJ28Chr6TxNfKc3bgsl5FLVWlKhXK+4q6KUqbqf5g+RB3FW0r2MnF3R7GTi7okw4bvjaMeO/wDdjmNyV1/8ft0FX4ZIpytlBJtYyRg36Hxae9MNOUjYoSrEqpINjk1OltRcga+g51b34cHvPmOofn55gB4gfv61N1aUorW6z7bL0efkWGrRlFOXWee2y39jz8ikmAkW5KGwNiQMw+63FR6kSRyQPoSptcMp0IOoII3B0qolR/nGU8nUADl8yiwI8x1O9apU431Vk+33NMqUG9VXi+D98iPSrpIypsd9NiCNRcEEeVvvVtR2nF2ZFlFxdmKUpWJiKmcIwQlk1+VQWb0HL3Nh71DrocBCI4VH1PZ29NQo/ff3qz0bhvz1knsWbLjRGE/ZxCUtizfsTIIzNKAfqNzbkNz+6/7q69VtWi7O4W+aQ/lH8T/Kt9XcH0cVB4yXERKEgixNunOpGGxKyKHRgysLhgbgjqDV00eZSp5gj76UB5J2n7ItjZg5e6FQGWR5il1Jse7QqGNral+W1ZuH9h8PELHMw5qtooz5ZIguYfnLV0qqEezi9jYi9ttDrUHiHFpomsoSIG+VkFyUJI+Zrnl5HTlUXE4qOGhrzTt2EPGYyGEhrzTt2Ik4ThKwp4I44U9EjU/wv61bLj8Oi3zmRvwoCBz3Zh6cq0E0zOSzEknmfOrK5+tpuo8qcbHLYj/o6ksqUUuebNvJ2jb/ANuONPOxduWxbbbpWsxGKeQ3d2Y/rEn+NY6Wqpq4qvX68m/vAoq+NxGIf/0m32bvAUqaOEMBeVliHLOdTryVbt+6rkngjGiGVuTMSqDoQoNzr1rxYeS67UefttPFhZrOo1Fdu3w2+RApUmwmbwhVc/SNFY3+nkp12OlRa1Thq5rNcTTUp6uazXErSlK1GkUpSgFKUoDJh58p1FwRZhpqPLoQbEHyqsmGIGYeJfxDUDybofI1iq+Ccobi21iCLgjmGHMVuhJNastnoSITi1qz2eaLocSVBXdTup2v1HRrX186rNENWjuV891vyb+F9jb2q4vE24ZDpfLZl8zY2I5czV8USA3WbLb9Rw1iNdBcdRvz9a3qOstVtNc8142JChrLVbTXG9mvGxZEoaJ7nVLFR5E5WH3KkDzNRq2rSxNGUisrm2YsuXOB9KWJyXIuVOhPTatWRbescRTUdWzv297/AMMcVTUVGzvltWza/RClKpUUhE7g+DEkni+RRmfzHIe5sPet27F2vzJ2H7gP3D2rDhcN3UQU/M1nb3HhXpoCTcdfKtrwLC55M3Jdffl/M12+jMN+Cir7Xmz6NofB/rYday6Us3/iOgwkHdoq9Bv161mqgqtWZcGKE6CslROGKREgLZjbVr3Bb6reV71MrCn1VyDPI+3naLEQY1mCd3DGPFdSd2t3s6C+bDvdbSx6o2jC5Kts+F8XixaEW1AGaMkFkzC6ujC4ZTuHW4a3qB2/HOAxYtAslwy3KSLbPGSLEqSCCCNCpBVgSGBBtXjXG+y+I4ZMDCptdmRIhofqd8GGJ5C74Rib2upI1T2UVNaslkYThGcXGSumdHjsCYjvdTs23K5BFzY/050i4bIwzZSF/E1lXru1qu7MdrUxKqCUzMLgAXimC7smbUEX1Q+JL9LMc/GcO5PeFi6k28Ruy+R8vMaHXnXL4zRkaF6kU2uC3c2cbpDQ8MNetFNx4Ld355dxjaGCMAlzKfwoCi+7ML29KrJxhrWjVItLXRbMQNsz7k6b6bmoFKqHiJLKHR5e+0oni5LKmtVdm3xefmGYk3JuTzO9KAX0q+SBltmVlvtmBF/S9aLSl0iK4yl0iypcGSU2kbI3+JYsCeQccvzfcVEpWVOeq81dcDOnU1HmrrgyVLw+3yyI36uqvtf5Xsf61HlhZTZgR6i1/TrvWZJgwyyE6Cyta+XXY8ytr+mlulXti5Y/0bG6j6W8SEWsCL8rbWqTKNJrWV0vG3MlThQktZXSfDO3NbfMiUqS3dva36Nr67mPUnUbsu+2o9KwzQMjFWFiP+XB2I8xUedJpXWa4kadFxWsndcV/vAspSlajQKUpXgFKUoClSRiAwyyC/R/qX1/ELcjty6GPStkJuJtp1HDYZsRhWS17EH5XU3Vrb2P8qkcIwHesS3yIMzel7WB0sT/ACqLDOV6EHcMLg7j1G+41roYIBFGEUEFrM997/SvsDbYVa6PwscRVTWxZtF1orBQxVdSXVjm0/IukcsSTufb7V03BcLkjBtq2p/kPt/GtBw7Dd5Iq8tz6DcfwrrgtdkfQCtKUoDFCdBWWsOFiKqFZs5A1awFz1sNB7VmrGC1YpAVF4jw6PERmKVA6NuDflqCCNVYEAhhqCLipVKyB4v2z7Cy4R2niIIZgS7HIsjX8Pfstu4xFz4cStlYmz5SSXz9me2Of9FOSrhu7JkUKwc+HusSlrJJ0Nsj8rHwj16WEMCrAEEEEEAgg6EEHcWry3tv8OMn6fDXsqkAhTI0Sf4UianEYWwtk1eP6cyjIPGrhq+TJmN4P9UQJ6oASy+Y6i/uPPU1gi4eqn9O4jFr5R4pD7DbTr9q5/s72uaBhDibjKoYHNnKJusscgv3+G6OCWQfNcDMOrxXDRNZ4ct21KgjK19QyHbW+3PcdK5/G6MjG9WlG/8AXd97zldIaIjC9ahC/wDXd3LfyuRv+qBBlgQJ+uTml30s2gXTTQc6jLjG1DXcNvc3N/xAnY6D151gqtc9LEVG83s3bvA5WeLqtrPZu2LwMs+Hy6qwdfxAEezD6T6+1YqvhmK3tsdGHJh0NqyyYa650uVvqN2T83UeY97HSvHBTWtDw9jyUFUWtTXNe3YR6zQz6ZG1W9/NTsSNPuOdqw0rXGbg7o0xqODui+aHLY7qb5W6gabcvQ1VMQdm8Q2sTt+X8J/4aQzZbiwIO4Ox8/I+dJYLDMpzLtfobXsw5HfyNtDW3+0PD7uNy/8AdPvX3ais0FtQcynYjl5MPpOh33tWKr4Zyt+YOjLyYXvY/bfcUlQDUfKdR/Q+Y2rGUYyWtHvRjOMZLWj3rhy7CylKVoI4pSlAKUpXqR6kTuDYXPJmPyp4muLg2IsvTUn+Nbl3LEk7nf8A4asgwwijVPqNmc88xGi7XFgdurGrkQkgDcmw9TpXcaNw369FX2vNn0jRGD/Vw6T2yzft3G97O4ays55mw9Bv+/8AhW6rFhoAiBRyFv8Af71lqyLYUpSgFKxYfEpIoeNldWF1ZSGUjqCNCKy0ApSlAKoRVaUBwXbX4drOO9w6kMGL5EIVxIdTNhmOkcpOpU+CT6sreMcDwbjs2BkEUozIzELlGRZGB8QiVrdxiAT48O1rk3W1xn97rlu1/YePHI5CoJGADB793MF+VZcuoYfTKviS+lxdSBoJQmLQSwlSSNxpnN9c99nGoN9bix131ckZUlWBBG4O4rmxNiOFzNnLZAQrmXcX0RMXlBGtrJikuGtZtiqdthMRDjUJXwyDKDm+aM2+WQC9wRazAkEWIJG9FpDRaq3qUutw4/JzWldCqterR629cfk1lXRyFTcb/uPkRzHlSWJlNmBB6Gra5TpQfBo4jpU5cGiQ0IcZoxqB4k6W1zL1Xy3Gu4qPRWsbjcVIAWQaaP0+l/T8LabbHlY6VtyqbNvqb7Ktsyl68u36uBHq6KUqdPcciOhB0NWVWtSbi7o0KTi7ozyQArnTa5ul7snS99xvr5a1XBR5yY+tyu+jAEgAfrWy+4rAjlTcGxHOpeFW7K0WjrYlddbHdQNTpa6gdbVKpas5qy5rjy+8iZR1alRNLmuPG33kQqrWfHwhJXUbBiB6X0rBUWcdWTjwIdSDhNxe4UpSsDAVsOCYTM+cjwxjMehb6VPqf4GtfXTQwGGJYufzPb8R1Ubcltt1NW2i8N+atd7I5+xd6Fwf7GIUpdWOb/xFXckkk3J1JrZ8AwmZy52Xb8x/oL/etVXWcKw3dxKOZ1Pqf9rD2rtT6ITBSlKAUpSgKWqtROI8Vhw6Z5pEjW4ALEC5OyjqfIa1il49CkayOzKHJVFaOUSOwzeFIiveMbIxAC6gXGmtAbClR8FxCOZc8Th1uVuOTKcrKRuGBBBB1BFZ70BWlUvVaAUNKUBp+0XZuLGJZvC4BCSBQSob5lZSLSRtazRtcN6gEeOcU4HieFTXQMFUEhUu5SMG7vh8xvPhubwMc8d7g2/SH3uoXFeEx4lO7lFxcMpBKsjD5XRhqjjkw1FAeccI41Dj0UMbOFLKEN1INh3kRNs8d7XGhU6MAax4nCNGbMN9iL5SOoP/AC1antV2JnwMveQ6hnBGW0aSvsChAy4bGW00Hdy7WBPdtsOzva5MUncz/MWyglct5BurIf7nECxGU3B1ykgkCqx2jYYjpRyl68yk0lomni1rxynx48ytL1Kx3DzEb7oScrbXtyI5HUfyqLXHVKc6UnGSs0cDVpTozcJqzRnV1cWY2YXs/Xyfn5A1gZSNDSs6ThhlcX0AVuaa+WrDlY+3Q5pqpk9vHjz+8zYpKtlLbx48/fxMFAavmiKMVO6kg+oNjVlaWnF2NDTg7b0SVAk00EmltgH02PRtN+d+tRiLb1SpuLXwKX1kbxA6X7uwsXtuTy56G+4qR/LFy3rz+fUkW/NBye1b+Pz6kOlKVGRFRseB4e794RpHZuXzfSDz31/Zrak31NVSDuY1hvcjxPp9Z0t7Cw+9W13WjsN+vRS3vNn0rRWD/Vw6i+s83z+CXwrDd5Ko5DU+g/3sK6wCtT2fwmVS5+rb0FberAtBSlKAUpSgPJMTxqd+J8UxIEZbhsC9xHMrlQmVpJmTKwyu4QgProQLWq1u0zcQ4nwLEBCkUseJcKTe0oSSOQeYGRbG2oN+dd9xPsZBPLJL442miMM/dsAJ4iLZJAVOtiQHWzAaZrVmn7KwNHAiKYv7NrA0dg0RylPDmDAjKSCGBB53oDkfhTJIcVxhT/dDiMpQ/rl5O8H2WL71zU3xG4lHh+JTCaJv7Di0iUPApLoZWiysUKgbAkgX6Za9c4RwaLCoyxLbPI8rsdWeSQ5ndjzJJ9BoAAK5R/hFhWixUJnxRXFyrLN4oLs6sz6Wh8ILNew6DbW4Efg/bfEvxePCS920WIwaYlAqZWhJBbIWLHvBZSCSBc2sBsfQ65TBfDyGLGQ4wTTtJDCsChjDk7tUKWYCIEnUm4I1PIaV1dAKUpQClKUBhxOESVGjkVXRgQysAVYHcEHQivKe3Pw9aEtiIWuuWxd8z2QbRYwDxSwiwyzf3kdhfMBmT1yqWoDxXs92vykwYwEZQM3eEM0YI0MjDSSIg3XEL1GbkzbrH8P7vxLcqef4T0Nt9La871L7a/DgOve4UMpS7KkYHeQk6s2GB0ZTc5sOfC1yVysTm47gHaSTCMIJlDIwbKqAlHUGzHDBhcgG4bDNZkI8I0yCDjMFDExs8nuZW6Q0dTxkLPKW5m6rYYcrhxnOsuuVCPkBGjt1Nj8p61nRIshxMBDjwsgBBQE38Y/EoIGnLncVqpZSxLMSSTck1ydWjLBy6fW3cF2nD1sPLAS6a6e7gu3nw4cy0mlKyYaDO2W4XcktsABck+1QYpzlbiVsYynKy2sy4OJdZHBKKQLD6mN7KDfTa/oKxYjENIxdtybnp6DoPKsmLxAaypcIo0vuSdWJtzJ/kOVR621JJL8cdi29r+7DfVmor8UNi29r9lu8d4rZcDwoZjI17R2IHIvuoOu2l/QGtaB0+1dLHh+6QR328Tb/ADnfTyAA9jU/RWF/NW1nsjn7FnoTBfsYjWkujHN89yKsbm9XQRF2Cjcm3+9WVt+z2Fuxc/ToPU/7fxrtD6Eb6KMKABsBYe1X0pQClKUApSlAKUpQClKUApSlAKUpQClKUApSlAUIrj+2nYCPGIzRoudiGdCSqysosrhhrFOBoJQDpowddB2NUIoDwPCcSxHDZiHLFS+UtJZLyHUJiRqIcTbaUExyjUk/OOtVI8Shlw981yHiIsysBdly7qw/DzGouCK7LtN2Tixqm9lkylQ5UMrIdTFMm0kZIvlJBB1UqQDXkGLwOJ4TMSMyqi3IN5GijB010OJwYJFnFpIbgG31xsThaeIhqzXwRMXg6WLhqVF371yN/WwxDCJO6U3ZrGQ/httGD5HU/asOG7SYWSKTEuRHLHGXN2BU3FllU7OunhYbmwIVgRWp4RxhcXEJkv4ib3+YEE3v58/euUxGDqYOLvnfK/Z7s4jFYCpo+Lbzvlfgvd+nMm1Sq0Ck6AEnkBufIVU2uUdrs2vAcHcmY/LHtcfM/wBIAI1tuemlbAmi4YRKsY1y6sernc/wA8hSu8wGG/XoqO95s+maLwf6uHUXteb5/chXXcNwndRhee5t1/5p7VoOC4bPKDyXxH+X79fY11AqcWRWlKUApSlAKUpQClKUApSlAKUpQClKUApSlAKUpQClKUArXcc4TFiI7S+HLdlkDBXiYAjOj/ToSDfQgkEEEitjWDHYGOeNopVDo4synZgdwfKgPkbtfxKNp3iw7AwK5IyDLG7agyxxn+6DWF0By3FwALBei+EfEVaV8I7Ze8BeMnbvFGqnyK63/Vr1fjHwE4XPcxrLhz/2pCVv+WTNp5C1clL8AMVhZUnwOMjdo2DqsqtGdNbZlzA322G9a6tKFWDhNZM01qEK8HTqK6ZupoGQ5WFj/XYjqPOthwPDXZpCNEGlwCC50Ua721b9kda2eN4fpkmXKbXBFiVJ/W+pfL1q7KqIsaaqouTa2ZyPE2uo2At5VQ0NEOniNZ5xWaOaw2gnRxam3eCzXsWGlKyYaAyOFHM/bqa6I6s6DgGGyx5ub6+2w/r71tKtjjCgAbDQCrqAUpSgFKUoBSlKAUpSgFKUoBSlKAUpSgFKUoBSlKAUpSgFKUoBVLVWlAR8Zg1lXKw9CNweormcbw54jYgkciBuPbY+VddVLUBxawsdAp+xrdcBwDKWd1IOwBFjyJOvsPvW6tVaAUpSgFKUoBSlKAUpSgFKUoBSlKAUpSgFKUoBSlKAUpSgFKUoBSlKAUpSgFKUoBSlKAUpSgFKUoBSlKAUpSgP/9k="/>
          <p:cNvSpPr>
            <a:spLocks noChangeAspect="1" noChangeArrowheads="1"/>
          </p:cNvSpPr>
          <p:nvPr/>
        </p:nvSpPr>
        <p:spPr bwMode="auto">
          <a:xfrm>
            <a:off x="155575" y="-960438"/>
            <a:ext cx="2276475" cy="20097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944" name="AutoShape 8" descr="data:image/jpeg;base64,/9j/4AAQSkZJRgABAQAAAQABAAD/2wCEAAkGBhAQEBEPDw8PDw8PDQ8NDQ8NDw4MDQ8NFBAVFBQQEhIXGyYeFxkjGRISHy8gIycpLCwsFR4xNTAqNSYrLCkBCQoKDgwNFA8PFCkYFBgpKSkpKSkwKSkpKSkpKSkpKSkpKSkpKSkpKSkpKSkpKSkpKSkpKSkpKSkpKSkpKSkpKf/AABEIAOsA1wMBIgACEQEDEQH/xAAbAAEAAwEBAQEAAAAAAAAAAAAAAgMEAQUGB//EADoQAAIBAgMFBAgEBQUAAAAAAAABAgMRBCFRBRIxQZETYXGBBhQiMlKhscEjQnLwU3OS0eEVFmKCov/EABcBAQEBAQAAAAAAAAAAAAAAAAABAgP/xAAbEQEBAQEBAQEBAAAAAAAAAAAAARECITFBEv/aAAwDAQACEQMRAD8A/cQAAAAAAAAVzqWK/WfADQCiOIWpbCafACQOXOgAAAAAAAAAAAAAAAAAAAAAAAAAAAKatXkTqzsjG227dQEp3ORoyfBebyL6NK+b4LgjSQee8NNcr+DIKVnbg9OB6ZTicKpqzyfJriiiNKeXlmXRkYMLCUI7snnFvPVHmva0ZNuKfvuKzaVkuPUg+icjnaLVHm0qrf5ly1+pclf8yGjX2q1HarUzdm9Y9TvYvu6jRf261I+srvKnReq6hUXquo0W+srQi8V3Eew70HSWqGg8U+SOesvwG5H4vkRcY/FLysNHZYiSzbstXZIphteLbSvNr4FvfNEK+Eg08m++Um10K8NRjTVr5vp0A9GnjE8nGUXa/tRaXUvjJNXWa7jDGUoPnJP8qV7eL4HNmxq3m5x3IO25Fu7733eBR6AAAAAAAAMuKnnbQhQ4OXkvEjWd233naL91d66kGyEbJIkcR0oAADFjsnF395uPnxX0Z8lRw7jBNJ39blGKu0t3fTt0R9jjqTlHJe1FqcfFPh0ueJSTu1vOVnKd7WSd+fUlGyC9nzf1JKJKCyJJEHESTO2O2AHOZKx2xRw4yVjlgI21O7yDK5ICjaGK3YZcXkrmL0dpOpUlUk21F5X4X/eZLaqyXm/Oxo9E6dqLesvtf7kHugA0AAAAAARlKybfBK/kSKsQvYn+iX0YGOlJSimuEkmuh2j70V3/AGKdmu9Kn/LijRBWlH9X2X9yDcgcR0oAADjPOhhlC/BvXuz49T0jFiHm/ElFNyUSNOJaokBIkkdSO2AjYWJHGijhwlY40BBkXEsaONEHl7Vjkno2aPRV/geEvt/g7tKHseDTK/RV/hzWk/7lHugAoAAAAABGpG6a1TXyJADxdjv8GK0vHo2bZcno0/mYdm5drD4asreDZuINiOkKTukTKAAAGGrx8WbWzFz8yUchAtSOXO3IOo6cSehNRduBYIM4ScJaEdyWhAB3dehFp/Cyg0caOOduKZW8VHUghjIXhLwuYvRp2nVj3tr5HoupFq107o8zZEt3EP8A5XQH0YANAAAAAAAADxEtzFVI/HGM136m8x7ZjuzpVVybpy8HmvubE/8AHgT9F9F8vMtKIF5QAAFOLqWi+hjpTT5ktrVbJR1d2YIyM2j2IQRZG1srWPKhJrg31Lo1pak1rHo3BkjWkd7WRdTGoXM6qSO77GmL7nN4q3mcaY1cTnbmeZi6Cl7pv3A6Zkx5VLBtak6eH3ZKejR6PZlc4AxtudK6ErxT7iw6MgAAAAAAAMm08N2lKUVxtvR/Us0YtmYrfpq/vRspfvqewfMVanq+KcOEake0iuTV8+jfzJR78GXowxn35amqE8gLQZ5VNzjdr5ruO08bCXCSy4p5Mo83alS87aKxmixWqb0m3rl1EThfrUXRZdAoii+AVbEtiVRLEVFhJEETQ1UkjtgAFhYACDITRYyMgGEfFaP6mgyUXafin1NZ1nxmgAKgAAAAAHnbZ2Wq0E7fiU3vU5c784+DPROMD53ZWOy7OWTV0r8pLjE9inPqedtnZ1n21NfzEteUkRwO0E0oy48nykZHtZSVnzPN2hhIxjdXvf7mqFQzbTn7CXeKPNTLYlEeJdE5VqL4l0SiJfAKtiWIriWRKJomiCJoCSOnEGUdAuCCLIsm0QYVS8mn3m4w1TZTd0n3G+WKkADaAAAAAAAAONXPn9qbLVP24X3W/aWnej6EjOmpJpq6fFMDxNn4ptbss2uD1WpLaEskvEnV2e6bvH3eT0vyKManez0MXwZolsGVInA5tRoiXwKIF0WFWxLUVRLEyiaJogmSTIJo6cOo0B04LkHGRZIiwqqoaMO/ZRRNF+G901ynS0AHRgAAAAAAAAAAHGjytrwSafNpnrHm7Xj7r8V9CX4PJROJAlE4tNEGXQZRFlsQrQmTTKYlkSi1EkQRJAWJnSCJIDoAKBFo6RZFRki7DcPMpbLsPw8zfKdLQAbYAAAAAAAAAAAMO1Y+yv1fY3GXaMb033WZKPCOoidRyaXxLYszxZdFkVfFliZSmTiwL0SRUmWJlFiJFe8duBNAhvHbhXWzlyNyMpBHZM0UfdRjcjdTWS8DfKVIAG2Q5vIqrQb4GSe8uNyjfvrUdotTFTxkeaNEMRBjBdvIJkFUjqjvaR1RBM5chKtH4l1M1TEaMo176KsTK8ZLVMwyrvUjKbYwebFnbkJezKS80ztzjZ6q2LLYyMyZZGRFaYyLIyM0ZFimRWlSJxkZlImpgX75JTKO0HaFF+8N4o7Q46gFzmQlMqdQjvhF9POSS1PSPP2cryb0XzPROsiUABUDjR0AVPDR0RCeDXLI0ADFPAvkzPLBVND1QXR43q01xTOum9GewclG40eRvKKMWIxbZ6eMwbtdHi16bQGXFT555FeHx6a/dztU8urBRlxs3wadvkc+oPdp4hPmXxkeBSrOa71zfFonF1Vwn87owa+gRNM8OGLrrnTf6ro1xxVf+HTfhVX0Ir1IskpHlyx9VcaP9NSDH+rT/gS/qiU16u8dueY9qVLX7BpauSt8jJU9IpcN2CtxvJv7A17yB869u1HzXhCnKT+pOGIrTztVfkoLoU17U60VzRT6xvOyuebHC1nnu7urnma8FF7ySlvSvw5IsiPpMDQ3IJc3mzSRjwXgSOgAAAAAAAAAAAAABmxGAhPirPVGkAeBi9gSt7L3tFzPl9o7IrJ3cJLnwufo5xrUl9H5Wp1IZWWTybWfUuo7Tf5oNd6zP0ars+lL3qcX5Ix1PRrDS/JbwdjP80fK4fExnwa83u26nqUKUrZpuL915SXyNs/RCg+DmujIf7RiuFWS8izRXJLmuuRFwj3F0/RVy41m/FNnF6JL+J/5HqItx3d1tbul8ijdwy49n35q5sh6Jw5zb/6o0Q9GqS47z6IemPNjj8PHhn+mBdU2+2t2lRa5Xl/ZHqU9i0Y/kv4u5rp4eMfdjFeCQxXzUNm4it73sx4/Cv8AJ7WztkxpZ8Za8l4G8FwAAUAAAAAAAAAAAAAAAAAAAAAAAAAAAAAAAAAAAAAAAAf/2Q=="/>
          <p:cNvSpPr>
            <a:spLocks noChangeAspect="1" noChangeArrowheads="1"/>
          </p:cNvSpPr>
          <p:nvPr/>
        </p:nvSpPr>
        <p:spPr bwMode="auto">
          <a:xfrm>
            <a:off x="155575" y="-10747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70910"/>
            <a:ext cx="7804022" cy="4418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277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22349</TotalTime>
  <Words>3837</Words>
  <Application>Microsoft Macintosh PowerPoint</Application>
  <PresentationFormat>Presentación en pantalla (4:3)</PresentationFormat>
  <Paragraphs>753</Paragraphs>
  <Slides>86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86</vt:i4>
      </vt:variant>
    </vt:vector>
  </HeadingPairs>
  <TitlesOfParts>
    <vt:vector size="94" baseType="lpstr">
      <vt:lpstr>-apple-system</vt:lpstr>
      <vt:lpstr>Arial</vt:lpstr>
      <vt:lpstr>Calibri</vt:lpstr>
      <vt:lpstr>Times New Roman</vt:lpstr>
      <vt:lpstr>Verdana</vt:lpstr>
      <vt:lpstr>Wingdings</vt:lpstr>
      <vt:lpstr>Wingdings 2</vt:lpstr>
      <vt:lpstr>Aspecto</vt:lpstr>
      <vt:lpstr>Sistema Métrico Decimal Proporcionalidad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dc:creator>
  <cp:lastModifiedBy>Usuario de Microsoft Office</cp:lastModifiedBy>
  <cp:revision>170</cp:revision>
  <dcterms:created xsi:type="dcterms:W3CDTF">2012-11-26T21:13:21Z</dcterms:created>
  <dcterms:modified xsi:type="dcterms:W3CDTF">2021-03-11T15:32:46Z</dcterms:modified>
</cp:coreProperties>
</file>