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1"/>
  </p:notesMasterIdLst>
  <p:sldIdLst>
    <p:sldId id="256" r:id="rId2"/>
    <p:sldId id="303" r:id="rId3"/>
    <p:sldId id="274" r:id="rId4"/>
    <p:sldId id="311" r:id="rId5"/>
    <p:sldId id="258" r:id="rId6"/>
    <p:sldId id="259" r:id="rId7"/>
    <p:sldId id="260" r:id="rId8"/>
    <p:sldId id="263" r:id="rId9"/>
    <p:sldId id="388" r:id="rId10"/>
    <p:sldId id="264" r:id="rId11"/>
    <p:sldId id="268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77" r:id="rId21"/>
    <p:sldId id="278" r:id="rId22"/>
    <p:sldId id="330" r:id="rId23"/>
    <p:sldId id="331" r:id="rId24"/>
    <p:sldId id="332" r:id="rId25"/>
    <p:sldId id="279" r:id="rId26"/>
    <p:sldId id="393" r:id="rId27"/>
    <p:sldId id="385" r:id="rId28"/>
    <p:sldId id="394" r:id="rId29"/>
    <p:sldId id="395" r:id="rId30"/>
    <p:sldId id="396" r:id="rId31"/>
    <p:sldId id="397" r:id="rId32"/>
    <p:sldId id="398" r:id="rId33"/>
    <p:sldId id="399" r:id="rId34"/>
    <p:sldId id="402" r:id="rId35"/>
    <p:sldId id="313" r:id="rId36"/>
    <p:sldId id="400" r:id="rId37"/>
    <p:sldId id="338" r:id="rId38"/>
    <p:sldId id="401" r:id="rId39"/>
    <p:sldId id="280" r:id="rId40"/>
    <p:sldId id="281" r:id="rId41"/>
    <p:sldId id="282" r:id="rId42"/>
    <p:sldId id="403" r:id="rId43"/>
    <p:sldId id="404" r:id="rId44"/>
    <p:sldId id="339" r:id="rId45"/>
    <p:sldId id="285" r:id="rId46"/>
    <p:sldId id="344" r:id="rId47"/>
    <p:sldId id="345" r:id="rId48"/>
    <p:sldId id="408" r:id="rId49"/>
    <p:sldId id="409" r:id="rId50"/>
    <p:sldId id="316" r:id="rId51"/>
    <p:sldId id="342" r:id="rId52"/>
    <p:sldId id="405" r:id="rId53"/>
    <p:sldId id="406" r:id="rId54"/>
    <p:sldId id="410" r:id="rId55"/>
    <p:sldId id="407" r:id="rId56"/>
    <p:sldId id="411" r:id="rId57"/>
    <p:sldId id="413" r:id="rId58"/>
    <p:sldId id="289" r:id="rId59"/>
    <p:sldId id="292" r:id="rId60"/>
    <p:sldId id="412" r:id="rId61"/>
    <p:sldId id="414" r:id="rId62"/>
    <p:sldId id="415" r:id="rId63"/>
    <p:sldId id="416" r:id="rId64"/>
    <p:sldId id="417" r:id="rId65"/>
    <p:sldId id="418" r:id="rId66"/>
    <p:sldId id="389" r:id="rId67"/>
    <p:sldId id="294" r:id="rId68"/>
    <p:sldId id="295" r:id="rId69"/>
    <p:sldId id="352" r:id="rId70"/>
    <p:sldId id="296" r:id="rId71"/>
    <p:sldId id="421" r:id="rId72"/>
    <p:sldId id="419" r:id="rId73"/>
    <p:sldId id="420" r:id="rId74"/>
    <p:sldId id="422" r:id="rId75"/>
    <p:sldId id="423" r:id="rId76"/>
    <p:sldId id="424" r:id="rId77"/>
    <p:sldId id="425" r:id="rId78"/>
    <p:sldId id="426" r:id="rId79"/>
    <p:sldId id="427" r:id="rId80"/>
    <p:sldId id="428" r:id="rId81"/>
    <p:sldId id="429" r:id="rId82"/>
    <p:sldId id="430" r:id="rId83"/>
    <p:sldId id="431" r:id="rId84"/>
    <p:sldId id="297" r:id="rId85"/>
    <p:sldId id="432" r:id="rId86"/>
    <p:sldId id="433" r:id="rId87"/>
    <p:sldId id="434" r:id="rId88"/>
    <p:sldId id="435" r:id="rId89"/>
    <p:sldId id="436" r:id="rId90"/>
    <p:sldId id="301" r:id="rId91"/>
    <p:sldId id="437" r:id="rId92"/>
    <p:sldId id="438" r:id="rId93"/>
    <p:sldId id="439" r:id="rId94"/>
    <p:sldId id="440" r:id="rId95"/>
    <p:sldId id="441" r:id="rId96"/>
    <p:sldId id="442" r:id="rId97"/>
    <p:sldId id="443" r:id="rId98"/>
    <p:sldId id="328" r:id="rId99"/>
    <p:sldId id="390" r:id="rId100"/>
    <p:sldId id="391" r:id="rId101"/>
    <p:sldId id="309" r:id="rId102"/>
    <p:sldId id="319" r:id="rId103"/>
    <p:sldId id="320" r:id="rId104"/>
    <p:sldId id="321" r:id="rId105"/>
    <p:sldId id="322" r:id="rId106"/>
    <p:sldId id="325" r:id="rId107"/>
    <p:sldId id="323" r:id="rId108"/>
    <p:sldId id="324" r:id="rId109"/>
    <p:sldId id="327" r:id="rId110"/>
    <p:sldId id="365" r:id="rId111"/>
    <p:sldId id="444" r:id="rId112"/>
    <p:sldId id="445" r:id="rId113"/>
    <p:sldId id="446" r:id="rId114"/>
    <p:sldId id="447" r:id="rId115"/>
    <p:sldId id="448" r:id="rId116"/>
    <p:sldId id="449" r:id="rId117"/>
    <p:sldId id="450" r:id="rId118"/>
    <p:sldId id="451" r:id="rId119"/>
    <p:sldId id="452" r:id="rId120"/>
    <p:sldId id="453" r:id="rId121"/>
    <p:sldId id="454" r:id="rId122"/>
    <p:sldId id="455" r:id="rId123"/>
    <p:sldId id="456" r:id="rId124"/>
    <p:sldId id="457" r:id="rId125"/>
    <p:sldId id="458" r:id="rId126"/>
    <p:sldId id="459" r:id="rId127"/>
    <p:sldId id="460" r:id="rId128"/>
    <p:sldId id="461" r:id="rId129"/>
    <p:sldId id="462" r:id="rId1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D5E"/>
    <a:srgbClr val="0F6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96"/>
    <p:restoredTop sz="92911"/>
  </p:normalViewPr>
  <p:slideViewPr>
    <p:cSldViewPr>
      <p:cViewPr varScale="1">
        <p:scale>
          <a:sx n="106" d="100"/>
          <a:sy n="106" d="100"/>
        </p:scale>
        <p:origin x="9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4ED89-76D7-4D81-B6E3-E6EA667FD67A}" type="doc">
      <dgm:prSet loTypeId="urn:microsoft.com/office/officeart/2005/8/layout/vList3#1" loCatId="list" qsTypeId="urn:microsoft.com/office/officeart/2005/8/quickstyle/simple2" qsCatId="simple" csTypeId="urn:microsoft.com/office/officeart/2005/8/colors/colorful1#1" csCatId="colorful" phldr="1"/>
      <dgm:spPr/>
    </dgm:pt>
    <dgm:pt modelId="{E4ED7B87-91F7-4D85-B412-5F2CCB1DD751}">
      <dgm:prSet phldrT="[Texto]"/>
      <dgm:spPr/>
      <dgm:t>
        <a:bodyPr/>
        <a:lstStyle/>
        <a:p>
          <a:r>
            <a:rPr lang="es-ES" dirty="0"/>
            <a:t>Para representar partes</a:t>
          </a:r>
          <a:r>
            <a:rPr lang="es-ES" baseline="0" dirty="0"/>
            <a:t> de la unidad</a:t>
          </a:r>
          <a:endParaRPr lang="es-ES" dirty="0"/>
        </a:p>
      </dgm:t>
    </dgm:pt>
    <dgm:pt modelId="{B20917EE-61EC-475C-BD7D-A6DE5C90A939}" type="parTrans" cxnId="{50CE12BE-9020-49AF-A10C-4FE0DF75FDE7}">
      <dgm:prSet/>
      <dgm:spPr/>
      <dgm:t>
        <a:bodyPr/>
        <a:lstStyle/>
        <a:p>
          <a:endParaRPr lang="es-ES"/>
        </a:p>
      </dgm:t>
    </dgm:pt>
    <dgm:pt modelId="{5C4621ED-05EE-46D2-912E-B738AEEE0449}" type="sibTrans" cxnId="{50CE12BE-9020-49AF-A10C-4FE0DF75FDE7}">
      <dgm:prSet/>
      <dgm:spPr/>
      <dgm:t>
        <a:bodyPr/>
        <a:lstStyle/>
        <a:p>
          <a:endParaRPr lang="es-ES"/>
        </a:p>
      </dgm:t>
    </dgm:pt>
    <dgm:pt modelId="{F94E55B0-6DD8-40B0-B1CF-11CAD5FB8B92}">
      <dgm:prSet phldrT="[Texto]"/>
      <dgm:spPr/>
      <dgm:t>
        <a:bodyPr/>
        <a:lstStyle/>
        <a:p>
          <a:r>
            <a:rPr lang="es-ES" dirty="0"/>
            <a:t>Cómo división</a:t>
          </a:r>
        </a:p>
      </dgm:t>
    </dgm:pt>
    <dgm:pt modelId="{DB67BE79-B9A1-4F70-9259-D77C9E211FFF}" type="parTrans" cxnId="{FB78C01B-390B-4850-A7E9-77AFF54F995B}">
      <dgm:prSet/>
      <dgm:spPr/>
      <dgm:t>
        <a:bodyPr/>
        <a:lstStyle/>
        <a:p>
          <a:endParaRPr lang="es-ES"/>
        </a:p>
      </dgm:t>
    </dgm:pt>
    <dgm:pt modelId="{CE393B8F-F8CE-4FCB-869E-6C6FCD1F51EE}" type="sibTrans" cxnId="{FB78C01B-390B-4850-A7E9-77AFF54F995B}">
      <dgm:prSet/>
      <dgm:spPr/>
      <dgm:t>
        <a:bodyPr/>
        <a:lstStyle/>
        <a:p>
          <a:endParaRPr lang="es-ES"/>
        </a:p>
      </dgm:t>
    </dgm:pt>
    <dgm:pt modelId="{F74A6970-B15D-4B0F-81F1-37EE75A0B46A}">
      <dgm:prSet phldrT="[Texto]"/>
      <dgm:spPr/>
      <dgm:t>
        <a:bodyPr/>
        <a:lstStyle/>
        <a:p>
          <a:r>
            <a:rPr lang="es-ES" dirty="0"/>
            <a:t>Cómo operador</a:t>
          </a:r>
        </a:p>
      </dgm:t>
    </dgm:pt>
    <dgm:pt modelId="{19E70694-0147-434F-936B-DA2F969CF7B6}" type="parTrans" cxnId="{DE366449-B079-4397-825C-F431126A228A}">
      <dgm:prSet/>
      <dgm:spPr/>
      <dgm:t>
        <a:bodyPr/>
        <a:lstStyle/>
        <a:p>
          <a:endParaRPr lang="es-ES"/>
        </a:p>
      </dgm:t>
    </dgm:pt>
    <dgm:pt modelId="{928149C7-6418-4EC6-B382-D91912E73CB2}" type="sibTrans" cxnId="{DE366449-B079-4397-825C-F431126A228A}">
      <dgm:prSet/>
      <dgm:spPr/>
      <dgm:t>
        <a:bodyPr/>
        <a:lstStyle/>
        <a:p>
          <a:endParaRPr lang="es-ES"/>
        </a:p>
      </dgm:t>
    </dgm:pt>
    <dgm:pt modelId="{A4ACC06C-6453-420A-ABFC-1D082C967F9C}" type="pres">
      <dgm:prSet presAssocID="{06D4ED89-76D7-4D81-B6E3-E6EA667FD67A}" presName="linearFlow" presStyleCnt="0">
        <dgm:presLayoutVars>
          <dgm:dir/>
          <dgm:resizeHandles val="exact"/>
        </dgm:presLayoutVars>
      </dgm:prSet>
      <dgm:spPr/>
    </dgm:pt>
    <dgm:pt modelId="{8D3202A8-CC39-4E5A-8972-AC8D9A461975}" type="pres">
      <dgm:prSet presAssocID="{E4ED7B87-91F7-4D85-B412-5F2CCB1DD751}" presName="composite" presStyleCnt="0"/>
      <dgm:spPr/>
    </dgm:pt>
    <dgm:pt modelId="{E30C5DF3-516E-4292-95ED-7C8080DF32C6}" type="pres">
      <dgm:prSet presAssocID="{E4ED7B87-91F7-4D85-B412-5F2CCB1DD751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29DD3E-6075-4A7D-862B-776253E1BCDC}" type="pres">
      <dgm:prSet presAssocID="{E4ED7B87-91F7-4D85-B412-5F2CCB1DD751}" presName="txShp" presStyleLbl="node1" presStyleIdx="0" presStyleCnt="3">
        <dgm:presLayoutVars>
          <dgm:bulletEnabled val="1"/>
        </dgm:presLayoutVars>
      </dgm:prSet>
      <dgm:spPr/>
    </dgm:pt>
    <dgm:pt modelId="{3A33D43D-1106-4591-9852-98CFE02DD937}" type="pres">
      <dgm:prSet presAssocID="{5C4621ED-05EE-46D2-912E-B738AEEE0449}" presName="spacing" presStyleCnt="0"/>
      <dgm:spPr/>
    </dgm:pt>
    <dgm:pt modelId="{8079F7FD-DF0D-4F98-BCB1-2AFAC53A52D8}" type="pres">
      <dgm:prSet presAssocID="{F94E55B0-6DD8-40B0-B1CF-11CAD5FB8B92}" presName="composite" presStyleCnt="0"/>
      <dgm:spPr/>
    </dgm:pt>
    <dgm:pt modelId="{F6FE0206-FB06-43DF-AD6B-DC8904E1A1FD}" type="pres">
      <dgm:prSet presAssocID="{F94E55B0-6DD8-40B0-B1CF-11CAD5FB8B92}" presName="imgShp" presStyleLbl="fgImgPlace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9D8C2982-9E57-4951-9D20-6F7E7C53EECE}" type="pres">
      <dgm:prSet presAssocID="{F94E55B0-6DD8-40B0-B1CF-11CAD5FB8B92}" presName="txShp" presStyleLbl="node1" presStyleIdx="1" presStyleCnt="3">
        <dgm:presLayoutVars>
          <dgm:bulletEnabled val="1"/>
        </dgm:presLayoutVars>
      </dgm:prSet>
      <dgm:spPr/>
    </dgm:pt>
    <dgm:pt modelId="{C14BF2BE-E3D5-4222-844C-267B5C4C1208}" type="pres">
      <dgm:prSet presAssocID="{CE393B8F-F8CE-4FCB-869E-6C6FCD1F51EE}" presName="spacing" presStyleCnt="0"/>
      <dgm:spPr/>
    </dgm:pt>
    <dgm:pt modelId="{B6353113-C2D0-4AE9-8FF7-A66A6E7233F0}" type="pres">
      <dgm:prSet presAssocID="{F74A6970-B15D-4B0F-81F1-37EE75A0B46A}" presName="composite" presStyleCnt="0"/>
      <dgm:spPr/>
    </dgm:pt>
    <dgm:pt modelId="{0C1CCC0F-EE2B-47DF-ADD5-4B072254DAF3}" type="pres">
      <dgm:prSet presAssocID="{F74A6970-B15D-4B0F-81F1-37EE75A0B46A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7142F99-4E14-4598-A2C6-5953575548F3}" type="pres">
      <dgm:prSet presAssocID="{F74A6970-B15D-4B0F-81F1-37EE75A0B46A}" presName="txShp" presStyleLbl="node1" presStyleIdx="2" presStyleCnt="3">
        <dgm:presLayoutVars>
          <dgm:bulletEnabled val="1"/>
        </dgm:presLayoutVars>
      </dgm:prSet>
      <dgm:spPr/>
    </dgm:pt>
  </dgm:ptLst>
  <dgm:cxnLst>
    <dgm:cxn modelId="{FB78C01B-390B-4850-A7E9-77AFF54F995B}" srcId="{06D4ED89-76D7-4D81-B6E3-E6EA667FD67A}" destId="{F94E55B0-6DD8-40B0-B1CF-11CAD5FB8B92}" srcOrd="1" destOrd="0" parTransId="{DB67BE79-B9A1-4F70-9259-D77C9E211FFF}" sibTransId="{CE393B8F-F8CE-4FCB-869E-6C6FCD1F51EE}"/>
    <dgm:cxn modelId="{99022338-2ECF-4E69-98E5-56306D223FE4}" type="presOf" srcId="{F74A6970-B15D-4B0F-81F1-37EE75A0B46A}" destId="{A7142F99-4E14-4598-A2C6-5953575548F3}" srcOrd="0" destOrd="0" presId="urn:microsoft.com/office/officeart/2005/8/layout/vList3#1"/>
    <dgm:cxn modelId="{DE366449-B079-4397-825C-F431126A228A}" srcId="{06D4ED89-76D7-4D81-B6E3-E6EA667FD67A}" destId="{F74A6970-B15D-4B0F-81F1-37EE75A0B46A}" srcOrd="2" destOrd="0" parTransId="{19E70694-0147-434F-936B-DA2F969CF7B6}" sibTransId="{928149C7-6418-4EC6-B382-D91912E73CB2}"/>
    <dgm:cxn modelId="{A7B6E766-C53F-491A-B3F4-65329BC6A142}" type="presOf" srcId="{F94E55B0-6DD8-40B0-B1CF-11CAD5FB8B92}" destId="{9D8C2982-9E57-4951-9D20-6F7E7C53EECE}" srcOrd="0" destOrd="0" presId="urn:microsoft.com/office/officeart/2005/8/layout/vList3#1"/>
    <dgm:cxn modelId="{1A966198-8489-4091-93D1-87D4E7A96D71}" type="presOf" srcId="{E4ED7B87-91F7-4D85-B412-5F2CCB1DD751}" destId="{1429DD3E-6075-4A7D-862B-776253E1BCDC}" srcOrd="0" destOrd="0" presId="urn:microsoft.com/office/officeart/2005/8/layout/vList3#1"/>
    <dgm:cxn modelId="{50CE12BE-9020-49AF-A10C-4FE0DF75FDE7}" srcId="{06D4ED89-76D7-4D81-B6E3-E6EA667FD67A}" destId="{E4ED7B87-91F7-4D85-B412-5F2CCB1DD751}" srcOrd="0" destOrd="0" parTransId="{B20917EE-61EC-475C-BD7D-A6DE5C90A939}" sibTransId="{5C4621ED-05EE-46D2-912E-B738AEEE0449}"/>
    <dgm:cxn modelId="{BF8965DC-D1C9-4E83-87E1-C43FBEFE17B7}" type="presOf" srcId="{06D4ED89-76D7-4D81-B6E3-E6EA667FD67A}" destId="{A4ACC06C-6453-420A-ABFC-1D082C967F9C}" srcOrd="0" destOrd="0" presId="urn:microsoft.com/office/officeart/2005/8/layout/vList3#1"/>
    <dgm:cxn modelId="{103A5336-9CB1-4889-A7D2-8BB22E373301}" type="presParOf" srcId="{A4ACC06C-6453-420A-ABFC-1D082C967F9C}" destId="{8D3202A8-CC39-4E5A-8972-AC8D9A461975}" srcOrd="0" destOrd="0" presId="urn:microsoft.com/office/officeart/2005/8/layout/vList3#1"/>
    <dgm:cxn modelId="{BD46D1DC-3342-476F-A072-9FED2A584295}" type="presParOf" srcId="{8D3202A8-CC39-4E5A-8972-AC8D9A461975}" destId="{E30C5DF3-516E-4292-95ED-7C8080DF32C6}" srcOrd="0" destOrd="0" presId="urn:microsoft.com/office/officeart/2005/8/layout/vList3#1"/>
    <dgm:cxn modelId="{E5186727-BAA8-4DA0-B68A-60E609DFD420}" type="presParOf" srcId="{8D3202A8-CC39-4E5A-8972-AC8D9A461975}" destId="{1429DD3E-6075-4A7D-862B-776253E1BCDC}" srcOrd="1" destOrd="0" presId="urn:microsoft.com/office/officeart/2005/8/layout/vList3#1"/>
    <dgm:cxn modelId="{AD5B99D1-D1A4-4242-92E7-6FBB1152C6E7}" type="presParOf" srcId="{A4ACC06C-6453-420A-ABFC-1D082C967F9C}" destId="{3A33D43D-1106-4591-9852-98CFE02DD937}" srcOrd="1" destOrd="0" presId="urn:microsoft.com/office/officeart/2005/8/layout/vList3#1"/>
    <dgm:cxn modelId="{D362810E-6B21-422F-A625-10C6B61C0CF4}" type="presParOf" srcId="{A4ACC06C-6453-420A-ABFC-1D082C967F9C}" destId="{8079F7FD-DF0D-4F98-BCB1-2AFAC53A52D8}" srcOrd="2" destOrd="0" presId="urn:microsoft.com/office/officeart/2005/8/layout/vList3#1"/>
    <dgm:cxn modelId="{95509F9B-F135-4C2E-9CD6-74D576F2D16A}" type="presParOf" srcId="{8079F7FD-DF0D-4F98-BCB1-2AFAC53A52D8}" destId="{F6FE0206-FB06-43DF-AD6B-DC8904E1A1FD}" srcOrd="0" destOrd="0" presId="urn:microsoft.com/office/officeart/2005/8/layout/vList3#1"/>
    <dgm:cxn modelId="{FF2F1B5C-928C-4556-BB50-C2C93000D352}" type="presParOf" srcId="{8079F7FD-DF0D-4F98-BCB1-2AFAC53A52D8}" destId="{9D8C2982-9E57-4951-9D20-6F7E7C53EECE}" srcOrd="1" destOrd="0" presId="urn:microsoft.com/office/officeart/2005/8/layout/vList3#1"/>
    <dgm:cxn modelId="{7ACC9326-38E3-4FC9-8DB6-C0B559DB800E}" type="presParOf" srcId="{A4ACC06C-6453-420A-ABFC-1D082C967F9C}" destId="{C14BF2BE-E3D5-4222-844C-267B5C4C1208}" srcOrd="3" destOrd="0" presId="urn:microsoft.com/office/officeart/2005/8/layout/vList3#1"/>
    <dgm:cxn modelId="{0DE5EEEB-1881-4430-BC43-FF01E4269CE0}" type="presParOf" srcId="{A4ACC06C-6453-420A-ABFC-1D082C967F9C}" destId="{B6353113-C2D0-4AE9-8FF7-A66A6E7233F0}" srcOrd="4" destOrd="0" presId="urn:microsoft.com/office/officeart/2005/8/layout/vList3#1"/>
    <dgm:cxn modelId="{68A758D7-252C-4CCE-89D2-02DFD00203C9}" type="presParOf" srcId="{B6353113-C2D0-4AE9-8FF7-A66A6E7233F0}" destId="{0C1CCC0F-EE2B-47DF-ADD5-4B072254DAF3}" srcOrd="0" destOrd="0" presId="urn:microsoft.com/office/officeart/2005/8/layout/vList3#1"/>
    <dgm:cxn modelId="{CC01631E-6B91-4839-8405-8FE7DB1906F3}" type="presParOf" srcId="{B6353113-C2D0-4AE9-8FF7-A66A6E7233F0}" destId="{A7142F99-4E14-4598-A2C6-5953575548F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29DD3E-6075-4A7D-862B-776253E1BCDC}">
      <dsp:nvSpPr>
        <dsp:cNvPr id="0" name=""/>
        <dsp:cNvSpPr/>
      </dsp:nvSpPr>
      <dsp:spPr>
        <a:xfrm rot="10800000">
          <a:off x="1670324" y="1236"/>
          <a:ext cx="5510727" cy="112913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919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Para representar partes</a:t>
          </a:r>
          <a:r>
            <a:rPr lang="es-ES" sz="3100" kern="1200" baseline="0" dirty="0"/>
            <a:t> de la unidad</a:t>
          </a:r>
          <a:endParaRPr lang="es-ES" sz="3100" kern="1200" dirty="0"/>
        </a:p>
      </dsp:txBody>
      <dsp:txXfrm rot="10800000">
        <a:off x="1952608" y="1236"/>
        <a:ext cx="5228443" cy="1129138"/>
      </dsp:txXfrm>
    </dsp:sp>
    <dsp:sp modelId="{E30C5DF3-516E-4292-95ED-7C8080DF32C6}">
      <dsp:nvSpPr>
        <dsp:cNvPr id="0" name=""/>
        <dsp:cNvSpPr/>
      </dsp:nvSpPr>
      <dsp:spPr>
        <a:xfrm>
          <a:off x="1105755" y="1236"/>
          <a:ext cx="1129138" cy="11291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8C2982-9E57-4951-9D20-6F7E7C53EECE}">
      <dsp:nvSpPr>
        <dsp:cNvPr id="0" name=""/>
        <dsp:cNvSpPr/>
      </dsp:nvSpPr>
      <dsp:spPr>
        <a:xfrm rot="10800000">
          <a:off x="1670324" y="1467430"/>
          <a:ext cx="5510727" cy="112913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919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Cómo división</a:t>
          </a:r>
        </a:p>
      </dsp:txBody>
      <dsp:txXfrm rot="10800000">
        <a:off x="1952608" y="1467430"/>
        <a:ext cx="5228443" cy="1129138"/>
      </dsp:txXfrm>
    </dsp:sp>
    <dsp:sp modelId="{F6FE0206-FB06-43DF-AD6B-DC8904E1A1FD}">
      <dsp:nvSpPr>
        <dsp:cNvPr id="0" name=""/>
        <dsp:cNvSpPr/>
      </dsp:nvSpPr>
      <dsp:spPr>
        <a:xfrm>
          <a:off x="1105755" y="1467430"/>
          <a:ext cx="1129138" cy="1129138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142F99-4E14-4598-A2C6-5953575548F3}">
      <dsp:nvSpPr>
        <dsp:cNvPr id="0" name=""/>
        <dsp:cNvSpPr/>
      </dsp:nvSpPr>
      <dsp:spPr>
        <a:xfrm rot="10800000">
          <a:off x="1670324" y="2933625"/>
          <a:ext cx="5510727" cy="112913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919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Cómo operador</a:t>
          </a:r>
        </a:p>
      </dsp:txBody>
      <dsp:txXfrm rot="10800000">
        <a:off x="1952608" y="2933625"/>
        <a:ext cx="5228443" cy="1129138"/>
      </dsp:txXfrm>
    </dsp:sp>
    <dsp:sp modelId="{0C1CCC0F-EE2B-47DF-ADD5-4B072254DAF3}">
      <dsp:nvSpPr>
        <dsp:cNvPr id="0" name=""/>
        <dsp:cNvSpPr/>
      </dsp:nvSpPr>
      <dsp:spPr>
        <a:xfrm>
          <a:off x="1105755" y="2933625"/>
          <a:ext cx="1129138" cy="112913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A04C-1459-A043-ACC5-75961DE02A11}" type="datetimeFigureOut">
              <a:rPr lang="es-ES" smtClean="0"/>
              <a:t>9/9/19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90D17-0300-534A-999F-BD4F66C290B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147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90D17-0300-534A-999F-BD4F66C290B5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3292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rgbClr val="0F610F"/>
              </a:gs>
              <a:gs pos="60000">
                <a:srgbClr val="53AD5E"/>
              </a:gs>
              <a:gs pos="100000">
                <a:srgbClr val="92D050"/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9C2AC-B080-4E16-A93E-A20959A2C75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158750"/>
            <a:ext cx="8229600" cy="59721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52DBD10-0BB2-4263-A16E-4C53A1915EE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 userDrawn="1"/>
        </p:nvSpPr>
        <p:spPr>
          <a:xfrm>
            <a:off x="428596" y="357166"/>
            <a:ext cx="8358246" cy="6143668"/>
          </a:xfrm>
          <a:prstGeom prst="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676A21A-2134-4D15-8C45-B525DDA3F722}" type="datetimeFigureOut">
              <a:rPr lang="es-ES" smtClean="0"/>
              <a:pPr/>
              <a:t>9/9/19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036D052-744E-45B1-A94A-DF630A964D2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_r/n1dpvmqx4ws16kmd1ls2btnm0000gn/T/com.microsoft.Word/WebArchiveCopyPasteTempFiles/gallinas-ponedoras-imagen-5.png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tif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jpeg"/><Relationship Id="rId7" Type="http://schemas.openxmlformats.org/officeDocument/2006/relationships/image" Target="../media/image46.tiff"/><Relationship Id="rId12" Type="http://schemas.openxmlformats.org/officeDocument/2006/relationships/image" Target="../media/image2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11" Type="http://schemas.openxmlformats.org/officeDocument/2006/relationships/image" Target="../media/image50.tiff"/><Relationship Id="rId5" Type="http://schemas.openxmlformats.org/officeDocument/2006/relationships/image" Target="../media/image44.tiff"/><Relationship Id="rId10" Type="http://schemas.openxmlformats.org/officeDocument/2006/relationships/image" Target="../media/image49.tiff"/><Relationship Id="rId4" Type="http://schemas.openxmlformats.org/officeDocument/2006/relationships/image" Target="../media/image43.tiff"/><Relationship Id="rId9" Type="http://schemas.openxmlformats.org/officeDocument/2006/relationships/image" Target="../media/image4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9568" y="776288"/>
            <a:ext cx="8062912" cy="1470025"/>
          </a:xfrm>
        </p:spPr>
        <p:txBody>
          <a:bodyPr>
            <a:noAutofit/>
          </a:bodyPr>
          <a:lstStyle/>
          <a:p>
            <a:r>
              <a:rPr lang="es-ES" sz="5400" dirty="0"/>
              <a:t>LAS FRACCIONES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3933056"/>
            <a:ext cx="3695700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214290"/>
            <a:ext cx="8229600" cy="1398587"/>
          </a:xfrm>
        </p:spPr>
        <p:txBody>
          <a:bodyPr/>
          <a:lstStyle/>
          <a:p>
            <a:r>
              <a:rPr lang="es-ES" dirty="0"/>
              <a:t>¿Qué consolas gustan más?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019383" y="4800439"/>
            <a:ext cx="4624583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¿Qué fracción de mujeres juega a la WII?</a:t>
            </a:r>
          </a:p>
        </p:txBody>
      </p:sp>
      <p:pic>
        <p:nvPicPr>
          <p:cNvPr id="46082" name="Picture 2" descr="http://oi49.tinypic.com/10ng5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500174"/>
            <a:ext cx="5786478" cy="2893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https://encrypted-tbn1.gstatic.com/images?q=tbn:ANd9GcSES8crJKVZf6YBsChJw6L4e1X6e1ffWSGiR4fS72lehlIGA0clQ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572008"/>
            <a:ext cx="2590800" cy="176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42918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4 EN RAYA DE FRACCIONES Y REPASO DE DECIMALES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19BD59D-C6A5-3F4E-B2D9-CBE9B8823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12776"/>
            <a:ext cx="4532858" cy="45328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4B33E8-3773-A942-BE48-F3C29AFCED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423174"/>
            <a:ext cx="2879154" cy="29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212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DE FRACCIONES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971600" y="1268760"/>
            <a:ext cx="7128792" cy="46085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6000" b="1" dirty="0"/>
              <a:t>PROBLEMAS DE LA VIDA REAL CON FRACCIONES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TIPOS DE 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71472" y="1048392"/>
            <a:ext cx="757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s-ES" sz="2800" dirty="0">
                <a:solidFill>
                  <a:srgbClr val="002060"/>
                </a:solidFill>
              </a:rPr>
              <a:t>Problemas - Clasificación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642910" y="1785926"/>
            <a:ext cx="2357454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1. Problemas de Cantidad Contraria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357554" y="1785926"/>
            <a:ext cx="2357454" cy="11430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2. Problemas de comparación de fracciones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6072198" y="1785926"/>
            <a:ext cx="2357454" cy="114300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3. Problemas de fracción de un número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42910" y="3286124"/>
            <a:ext cx="2357454" cy="11430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4. Problemas de sumas y restas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3357554" y="3286124"/>
            <a:ext cx="2357454" cy="114300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5. Problemas de fracción de una fracción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6072198" y="3286124"/>
            <a:ext cx="2357454" cy="11430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6. Problemas de fracción de x igual a un número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250273"/>
            <a:ext cx="2428892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71472" y="1048392"/>
            <a:ext cx="7572428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Tipo 1. Problemas de cantidad contraria.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99243" y="1714488"/>
            <a:ext cx="774551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32. </a:t>
            </a:r>
            <a:r>
              <a:rPr lang="es-ES" dirty="0"/>
              <a:t>Si una clase tiene 36 alumnos y de ellos 15 han aprobado un examen. ¿Qué fracción representa los que han suspendido?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4138" y="4139991"/>
            <a:ext cx="774551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b="1" dirty="0"/>
              <a:t>33.</a:t>
            </a:r>
            <a:r>
              <a:rPr lang="es-ES" dirty="0"/>
              <a:t> Si se han vaciado 5/28 de una piscina. ¿Qué fracción representa la parte que queda por vaciar?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929198"/>
            <a:ext cx="2714644" cy="152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8596" y="1048392"/>
            <a:ext cx="821537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</a:rPr>
              <a:t>Tipo 2. Problemas de comparación de fracciones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00034" y="1662532"/>
            <a:ext cx="8143932" cy="1446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200" b="1" dirty="0">
                <a:solidFill>
                  <a:schemeClr val="bg1"/>
                </a:solidFill>
              </a:rPr>
              <a:t>34</a:t>
            </a:r>
            <a:r>
              <a:rPr lang="es-ES" sz="2200" dirty="0">
                <a:solidFill>
                  <a:schemeClr val="bg1"/>
                </a:solidFill>
              </a:rPr>
              <a:t>. Los siguientes cuadrados tienen coloreados la parte de terreno con olivos plantados por 3 hermanos. Cada hermano ha plantado un terreno. ¿cuál de los hermanos tiene más olivos?. </a:t>
            </a:r>
            <a:endParaRPr lang="es-ES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06"/>
          <a:stretch>
            <a:fillRect/>
          </a:stretch>
        </p:blipFill>
        <p:spPr bwMode="auto">
          <a:xfrm>
            <a:off x="928662" y="3286124"/>
            <a:ext cx="7230171" cy="27146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8596" y="1048392"/>
            <a:ext cx="8215370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</a:rPr>
              <a:t>Tipo 3. Problemas de fracción de un número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3 CuadroTexto">
                <a:extLst>
                  <a:ext uri="{FF2B5EF4-FFF2-40B4-BE49-F238E27FC236}">
                    <a16:creationId xmlns:a16="http://schemas.microsoft.com/office/drawing/2014/main" id="{A353C9A5-5D73-7142-8F1A-3DFF1A3BEECA}"/>
                  </a:ext>
                </a:extLst>
              </p:cNvPr>
              <p:cNvSpPr txBox="1"/>
              <p:nvPr/>
            </p:nvSpPr>
            <p:spPr>
              <a:xfrm>
                <a:off x="500034" y="1662532"/>
                <a:ext cx="8143932" cy="115191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2800" b="1" dirty="0">
                    <a:solidFill>
                      <a:schemeClr val="bg1"/>
                    </a:solidFill>
                  </a:rPr>
                  <a:t>35</a:t>
                </a:r>
                <a:r>
                  <a:rPr lang="es-ES" sz="2800" dirty="0">
                    <a:solidFill>
                      <a:schemeClr val="bg1"/>
                    </a:solidFill>
                  </a:rPr>
                  <a:t>. </a:t>
                </a:r>
                <a:r>
                  <a:rPr lang="es-ES" sz="2800" dirty="0"/>
                  <a:t>Ana tiene ahorrados 810€. Si se gasta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s-ES" sz="2800" dirty="0"/>
                  <a:t> en una televisión. ¿Cuánto dinero le quedará?</a:t>
                </a:r>
                <a:endParaRPr lang="es-ES" sz="2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3 CuadroTexto">
                <a:extLst>
                  <a:ext uri="{FF2B5EF4-FFF2-40B4-BE49-F238E27FC236}">
                    <a16:creationId xmlns:a16="http://schemas.microsoft.com/office/drawing/2014/main" id="{A353C9A5-5D73-7142-8F1A-3DFF1A3BE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34" y="1662532"/>
                <a:ext cx="8143932" cy="1151918"/>
              </a:xfrm>
              <a:prstGeom prst="rect">
                <a:avLst/>
              </a:prstGeom>
              <a:blipFill>
                <a:blip r:embed="rId2"/>
                <a:stretch>
                  <a:fillRect l="-1240" r="-1240" b="-106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8596" y="1048392"/>
            <a:ext cx="8215370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</a:rPr>
              <a:t>Tipo 4. Problemas de sumas y restas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99243" y="4476926"/>
            <a:ext cx="7745514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a. ¿Qué </a:t>
            </a:r>
            <a:r>
              <a:rPr lang="es-ES" b="1" dirty="0"/>
              <a:t>fracción </a:t>
            </a:r>
            <a:r>
              <a:rPr lang="es-ES" dirty="0"/>
              <a:t>de </a:t>
            </a:r>
            <a:r>
              <a:rPr lang="es-ES" b="1" dirty="0"/>
              <a:t>bosques </a:t>
            </a:r>
            <a:r>
              <a:rPr lang="es-ES" dirty="0"/>
              <a:t>europeos tienen </a:t>
            </a:r>
            <a:r>
              <a:rPr lang="es-ES" b="1" dirty="0"/>
              <a:t>España y Portugal</a:t>
            </a:r>
            <a:r>
              <a:rPr lang="es-ES" dirty="0"/>
              <a:t>?</a:t>
            </a:r>
          </a:p>
          <a:p>
            <a:r>
              <a:rPr lang="es-ES" dirty="0" err="1"/>
              <a:t>b.¿Qué</a:t>
            </a:r>
            <a:r>
              <a:rPr lang="es-ES" dirty="0"/>
              <a:t> </a:t>
            </a:r>
            <a:r>
              <a:rPr lang="es-ES" b="1" dirty="0"/>
              <a:t>fracción</a:t>
            </a:r>
            <a:r>
              <a:rPr lang="es-ES" dirty="0"/>
              <a:t> de </a:t>
            </a:r>
            <a:r>
              <a:rPr lang="es-ES" b="1" dirty="0"/>
              <a:t>bosques</a:t>
            </a:r>
            <a:r>
              <a:rPr lang="es-ES" dirty="0"/>
              <a:t> tiene el </a:t>
            </a:r>
            <a:r>
              <a:rPr lang="es-ES" b="1" dirty="0"/>
              <a:t>resto de Europa</a:t>
            </a:r>
            <a:r>
              <a:rPr lang="es-ES" dirty="0"/>
              <a:t>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99243" y="1714488"/>
            <a:ext cx="774551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/>
              <a:t>36. España y Portugal </a:t>
            </a:r>
            <a:r>
              <a:rPr lang="es-ES" dirty="0"/>
              <a:t>poseen </a:t>
            </a:r>
            <a:r>
              <a:rPr lang="es-ES" b="1" dirty="0"/>
              <a:t>5/24 y 1/40 de los bosques europeos </a:t>
            </a:r>
            <a:r>
              <a:rPr lang="es-ES" dirty="0"/>
              <a:t>respectivamente.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532710"/>
            <a:ext cx="2697981" cy="17506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532711"/>
            <a:ext cx="2310434" cy="17506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8596" y="1048392"/>
            <a:ext cx="8215370" cy="43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</a:rPr>
              <a:t>Tipo 5. Problemas de fracción de una fracción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71472" y="1714488"/>
            <a:ext cx="807249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37.</a:t>
            </a:r>
            <a:r>
              <a:rPr lang="es-ES" sz="2400" dirty="0"/>
              <a:t> Nos comemos 1/3 de una tarta. De lo que queda nos comemos 2/7. ¿Qué fracción representa la parte que nos hemos comido al final?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036677"/>
            <a:ext cx="2289381" cy="344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Problemas de Fracciones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8596" y="1048392"/>
            <a:ext cx="8215370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</a:rPr>
              <a:t>Tipo 6. Problemas de fracción de x igual a un número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71472" y="1714488"/>
            <a:ext cx="80010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38.</a:t>
            </a:r>
            <a:r>
              <a:rPr lang="es-ES" sz="2400" dirty="0"/>
              <a:t> Se nos rompe una bolsa de caramelos y se nos caen 210 caramelos, lo que supone 3/7 del total. ¿Cuántos caramelos tenía la bolsa?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33" y="3147306"/>
            <a:ext cx="3214695" cy="321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428604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EL PROBLEMA DEL PERSONAJE MISTERIOSO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(JUEGOS DE PROBLEMAS DE FRACCIONES)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2866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18864" y="230213"/>
            <a:ext cx="8229600" cy="1398587"/>
          </a:xfrm>
        </p:spPr>
        <p:txBody>
          <a:bodyPr>
            <a:normAutofit/>
          </a:bodyPr>
          <a:lstStyle/>
          <a:p>
            <a:r>
              <a:rPr lang="es-ES" sz="4000" dirty="0"/>
              <a:t>Comprar en el Supermercado</a:t>
            </a:r>
          </a:p>
        </p:txBody>
      </p:sp>
      <p:pic>
        <p:nvPicPr>
          <p:cNvPr id="3482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971600" y="3212976"/>
            <a:ext cx="4213622" cy="2830419"/>
          </a:xfrm>
          <a:noFill/>
          <a:ln/>
        </p:spPr>
      </p:pic>
      <p:pic>
        <p:nvPicPr>
          <p:cNvPr id="34823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999074" y="1412776"/>
            <a:ext cx="3640870" cy="2520280"/>
          </a:xfrm>
          <a:noFill/>
          <a:ln/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557394" y="1493019"/>
            <a:ext cx="295625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¡Dame ¾ de</a:t>
            </a:r>
          </a:p>
          <a:p>
            <a:pPr algn="ctr"/>
            <a:r>
              <a:rPr lang="es-ES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Fresas!</a:t>
            </a:r>
          </a:p>
        </p:txBody>
      </p:sp>
    </p:spTree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C.CONTRARIA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39.</a:t>
            </a:r>
            <a:r>
              <a:rPr lang="es-ES" sz="2400" dirty="0"/>
              <a:t> En una clase 5/7 aprueba matemáticas, 5/11 de los </a:t>
            </a:r>
            <a:r>
              <a:rPr lang="es-ES" sz="2400" dirty="0" err="1"/>
              <a:t>hellineros</a:t>
            </a:r>
            <a:r>
              <a:rPr lang="es-ES" sz="2400" dirty="0"/>
              <a:t> son del Real Madrid y 9/10 de los españoles les gusta la fruta.  ¿Qué fracciones representan los que suspenden, los que son de otros equipos y los que no les gusta la fruta?</a:t>
            </a:r>
            <a:endParaRPr lang="es-E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C.CONTRARIA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40.</a:t>
            </a:r>
            <a:r>
              <a:rPr lang="es-ES" sz="2400" dirty="0"/>
              <a:t> Un camión entra al mercado de Hellín cargado de fruta. Un tercio son albaricoques, la mitad son melocotones y el resto son fresas. ¿Qué fracción del camión corresponde a las fresas?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16C680-BACB-8543-B1E9-F12F712A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42900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054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C.CONTRARIA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41.</a:t>
            </a:r>
            <a:r>
              <a:rPr lang="es-ES" sz="2400" dirty="0"/>
              <a:t> Este año la media maratón de Hellín va a tener 3 etapas. La primera etapa supone 3/7 del recorrido y la segunda etapa 2/5 partes del total. ¿Qué fracción representará la tercera etapa?.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DF9EC0-981D-F44F-A13D-C7ABB5C0A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825" y="2854080"/>
            <a:ext cx="4694843" cy="2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838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C.CONTRARIA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42.</a:t>
            </a:r>
            <a:r>
              <a:rPr lang="es-ES" sz="2400" dirty="0"/>
              <a:t> Jorge, Carmen y Noelia se han comprado un salchichón por 12€. Si Jorge se queda con 1/6 y Carmen con un tercio.  ¿Qué fracción le corresponde a Noelia y cuanto pagará por su parte?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722D9D-A1A2-9344-BB83-0F08A2660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808" y="335699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55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COMPARACIÓN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43.</a:t>
            </a:r>
            <a:r>
              <a:rPr lang="es-ES" sz="2400" dirty="0"/>
              <a:t> Un grupo de amigos se ha gastado 3/7 del dinero que llevaban en Coca-Cola y 5/12 en hamburguesas. ¿Cuál de las dos cosas se ha gastado más?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D43285C-86A3-CC40-BDE8-15BFF618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54" y="3720601"/>
            <a:ext cx="3155957" cy="25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70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COMPARACIÓN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44.</a:t>
            </a:r>
            <a:r>
              <a:rPr lang="es-ES" sz="2400" dirty="0"/>
              <a:t> Un paquete de café pesa 7/4 de kg y un bote de azúcar 1,6 Kg. ¿Cuál de los dos pesa más?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230977-C4CF-2B4A-805C-5CBE02987C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84984"/>
            <a:ext cx="2453804" cy="29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064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45.</a:t>
            </a:r>
            <a:r>
              <a:rPr lang="es-ES" sz="2400" dirty="0"/>
              <a:t> De un depósito de 45 000 litros, se han consumido 7/8. ¿Cuántos litros quedan en el depósito?.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B115E86-BC6E-1941-80DF-5C47367A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207" y="2852936"/>
            <a:ext cx="2115190" cy="31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51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46.</a:t>
            </a:r>
            <a:r>
              <a:rPr lang="es-ES" sz="2400" dirty="0"/>
              <a:t> Compramos 2/5 de un tonel de 3000 litros de vino. ¿Cuánto vino hemos comprado y  qué fracción lo representa?.</a:t>
            </a:r>
          </a:p>
          <a:p>
            <a:pPr algn="just"/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8C1451-2BD9-9D48-AFC6-9BD385BC0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149080"/>
            <a:ext cx="2197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89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47.</a:t>
            </a:r>
            <a:r>
              <a:rPr lang="es-ES" sz="2400" dirty="0"/>
              <a:t> Una agencia de viajes dispone de 60 plazas para un viaje a París. Si el 30% de las plazas están libres, ¿Qué fracción representa las plazas libres y que número exacto de plazas son?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1A5FA29-A26A-EF4A-9FE2-BF091AC5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819256"/>
            <a:ext cx="3108375" cy="34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831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48.</a:t>
            </a:r>
            <a:r>
              <a:rPr lang="es-ES" sz="2400" dirty="0"/>
              <a:t> En una granja hay 420 gallinas. Si 5/6 han puesto huevos hoy. ¿Cuántas gallinas no han puesto huevos?</a:t>
            </a:r>
            <a:endParaRPr lang="es-ES" dirty="0"/>
          </a:p>
        </p:txBody>
      </p:sp>
      <p:pic>
        <p:nvPicPr>
          <p:cNvPr id="6" name="Imagen 5" descr="Resultado de imagen de gallinas">
            <a:extLst>
              <a:ext uri="{FF2B5EF4-FFF2-40B4-BE49-F238E27FC236}">
                <a16:creationId xmlns:a16="http://schemas.microsoft.com/office/drawing/2014/main" id="{0DE10C96-0AED-0545-95BB-B5EB1C8F6242}"/>
              </a:ext>
            </a:extLst>
          </p:cNvPr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b="23080"/>
          <a:stretch>
            <a:fillRect/>
          </a:stretch>
        </p:blipFill>
        <p:spPr bwMode="auto">
          <a:xfrm>
            <a:off x="4365001" y="3717032"/>
            <a:ext cx="4778999" cy="271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06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85852" y="268288"/>
            <a:ext cx="8229600" cy="1398587"/>
          </a:xfrm>
        </p:spPr>
        <p:txBody>
          <a:bodyPr/>
          <a:lstStyle/>
          <a:p>
            <a:r>
              <a:rPr lang="es-ES" dirty="0"/>
              <a:t>Fases División Celular</a:t>
            </a: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43608" y="1556792"/>
            <a:ext cx="3430588" cy="4530725"/>
          </a:xfrm>
          <a:noFill/>
          <a:ln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787900" y="1989138"/>
            <a:ext cx="392767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</a:rPr>
              <a:t>DURACIÓN FASES:</a:t>
            </a:r>
          </a:p>
          <a:p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</a:rPr>
              <a:t>-S:   2/5</a:t>
            </a:r>
          </a:p>
          <a:p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</a:rPr>
              <a:t>-G1: 1/5</a:t>
            </a:r>
          </a:p>
          <a:p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</a:rPr>
              <a:t>-G2: 1/5</a:t>
            </a:r>
          </a:p>
          <a:p>
            <a:r>
              <a:rPr lang="es-ES" sz="3200" b="1" dirty="0">
                <a:solidFill>
                  <a:srgbClr val="FF0000"/>
                </a:solidFill>
                <a:latin typeface="Times New Roman" pitchFamily="18" charset="0"/>
              </a:rPr>
              <a:t>-M:  1/5</a:t>
            </a:r>
          </a:p>
        </p:txBody>
      </p:sp>
    </p:spTree>
  </p:cSld>
  <p:clrMapOvr>
    <a:masterClrMapping/>
  </p:clrMapOvr>
  <p:transition spd="med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OPERACIONES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49.</a:t>
            </a:r>
            <a:r>
              <a:rPr lang="es-ES" sz="2400" dirty="0"/>
              <a:t> Si a una botella de </a:t>
            </a:r>
            <a:r>
              <a:rPr lang="es-ES" sz="2400" dirty="0" err="1"/>
              <a:t>Fanta</a:t>
            </a:r>
            <a:r>
              <a:rPr lang="es-ES" sz="2400" dirty="0"/>
              <a:t> de limón le quedan 5/7 de su contenido y nos bebemos 3/10 del total. ¿Qué fracción representará la cantidad que queda en la botella?.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5D56BF-1D05-2E47-9F36-F9F778EF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068960"/>
            <a:ext cx="1100655" cy="30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46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OPERACIONES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50.</a:t>
            </a:r>
            <a:r>
              <a:rPr lang="es-ES" sz="2400" dirty="0"/>
              <a:t> Para el centenario de una fábrica de aceite se ha fabricado una botella especial que le caben 4/5 de litro. ¿Cuántos litros de aceite necesitaremos para llenar 1355 botellas?.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9DD5DE-D49A-2742-B37B-163B7E4E6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140968"/>
            <a:ext cx="3035641" cy="31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884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OPERACIONES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51.</a:t>
            </a:r>
            <a:r>
              <a:rPr lang="es-ES" sz="2400" dirty="0"/>
              <a:t> Si tengo 1000 litros de vino y con ellos quiero rellenar botellas de 3/4 de litro. ¿Cuántas botellas rellenaré?.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AB1541-3047-D54C-837A-E8274096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921" y="3284984"/>
            <a:ext cx="306896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3968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UNA FRACCIÓN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52.</a:t>
            </a:r>
            <a:r>
              <a:rPr lang="es-ES" sz="2400" dirty="0"/>
              <a:t> Si </a:t>
            </a:r>
            <a:r>
              <a:rPr lang="es-ES_tradnl" sz="2400" dirty="0"/>
              <a:t>por la mañana nos comemos 2/3 de una tarta y por la tarde la mitad de lo que quedaba. ¿Qué fracción representa lo comido por la tarde?.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1E66E1-DDC7-6249-B0EB-993225B5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56992"/>
            <a:ext cx="30353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81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UNA FRACCIÓN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53.</a:t>
            </a:r>
            <a:r>
              <a:rPr lang="es-ES" sz="2400" dirty="0"/>
              <a:t> Estamos haciendo el Camino de Santiago. Si el primer día hacemos 1/5 del trayecto y el segundo día 2/3 de lo que quedaba. ¿Qué fracción representa lo que quedará para el tercer día?.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BD16718-E7D8-5D4A-8F23-DC1C8165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428" y="3645024"/>
            <a:ext cx="2788927" cy="25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856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X IGUAL A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54.</a:t>
            </a:r>
            <a:r>
              <a:rPr lang="es-ES" sz="2400" dirty="0"/>
              <a:t> </a:t>
            </a:r>
            <a:r>
              <a:rPr lang="es-ES_tradnl" sz="2400" dirty="0"/>
              <a:t>En </a:t>
            </a:r>
            <a:r>
              <a:rPr lang="es-ES" sz="2400" dirty="0"/>
              <a:t>2/5 partes de un bidón hay 8 litros de agua. ¿Cuántos litros caben en total en el bidón? 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3A72695-C9B2-EE4C-8929-F8573E701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2492896"/>
            <a:ext cx="2259960" cy="36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023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X IGUAL A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55.</a:t>
            </a:r>
            <a:r>
              <a:rPr lang="es-ES" sz="2400" dirty="0"/>
              <a:t> </a:t>
            </a:r>
            <a:r>
              <a:rPr lang="es-ES_tradnl" sz="2400" dirty="0"/>
              <a:t>En clase hay 6 alumnos con gafas lo que supone 2/7 del total</a:t>
            </a:r>
            <a:r>
              <a:rPr lang="es-ES" sz="2400" dirty="0"/>
              <a:t>. ¿Cuántos alumnos tiene la clase?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462380-9804-484F-8F28-14FAA386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797152"/>
            <a:ext cx="3416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557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X IGUAL A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56.</a:t>
            </a:r>
            <a:r>
              <a:rPr lang="es-ES" sz="2400" dirty="0"/>
              <a:t> </a:t>
            </a:r>
            <a:r>
              <a:rPr lang="es-ES_tradnl" sz="2400" dirty="0"/>
              <a:t>3/8 de un queso pesan 300 gr</a:t>
            </a:r>
            <a:r>
              <a:rPr lang="es-ES" sz="2400" dirty="0"/>
              <a:t>. ¿Cuánto pesa el queso completo?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2FCB77-2990-CA49-8B3A-8D2B342A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3933056"/>
            <a:ext cx="22479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19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X IGUAL A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57.</a:t>
            </a:r>
            <a:r>
              <a:rPr lang="es-ES" sz="2400" dirty="0"/>
              <a:t> </a:t>
            </a:r>
            <a:r>
              <a:rPr lang="es-ES_tradnl" sz="2400" dirty="0"/>
              <a:t>Tenemos plantados calabacines en 100 m</a:t>
            </a:r>
            <a:r>
              <a:rPr lang="es-ES_tradnl" sz="2400" baseline="30000" dirty="0"/>
              <a:t>2</a:t>
            </a:r>
            <a:r>
              <a:rPr lang="es-ES_tradnl" sz="2400" dirty="0"/>
              <a:t> de terreno, lo que supone 4/9 de la superficie total</a:t>
            </a:r>
            <a:r>
              <a:rPr lang="es-ES" sz="2400" dirty="0"/>
              <a:t>. ¿Cuánto ocupa el total del terreno?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F6A207A-D0F5-7542-BB40-325F3454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571" y="4365104"/>
            <a:ext cx="2057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2372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PROBLEMAS – FRACCIÓN DE X IGUAL A UN Nº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AD2E1EFF-2FCB-1B44-A24D-A2A741A1F243}"/>
              </a:ext>
            </a:extLst>
          </p:cNvPr>
          <p:cNvSpPr txBox="1"/>
          <p:nvPr/>
        </p:nvSpPr>
        <p:spPr>
          <a:xfrm>
            <a:off x="593341" y="1124744"/>
            <a:ext cx="800105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58.</a:t>
            </a:r>
            <a:r>
              <a:rPr lang="es-ES" sz="2400" dirty="0"/>
              <a:t> </a:t>
            </a:r>
            <a:r>
              <a:rPr lang="es-ES_tradnl" sz="2400" dirty="0"/>
              <a:t>Te has gastado 12€, lo que supone 2/7 del dinero total que llevas</a:t>
            </a:r>
            <a:r>
              <a:rPr lang="es-ES" sz="2400" dirty="0"/>
              <a:t>. ¿Cuánto dinero llevas?. 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7D768C-6850-0A4C-B65D-CD431B726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39" y="2852936"/>
            <a:ext cx="3418830" cy="34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5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268288"/>
            <a:ext cx="8229600" cy="1398587"/>
          </a:xfrm>
        </p:spPr>
        <p:txBody>
          <a:bodyPr/>
          <a:lstStyle/>
          <a:p>
            <a:r>
              <a:rPr lang="es-ES" dirty="0"/>
              <a:t>Al mirar por un microscopio.</a:t>
            </a:r>
          </a:p>
        </p:txBody>
      </p:sp>
      <p:pic>
        <p:nvPicPr>
          <p:cNvPr id="30724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443708" y="1939652"/>
            <a:ext cx="4000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94047" y="5441851"/>
            <a:ext cx="822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¿Qué fracción de células están infectadas (rojas)?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382960" y="268288"/>
            <a:ext cx="8229600" cy="1398587"/>
          </a:xfrm>
        </p:spPr>
        <p:txBody>
          <a:bodyPr/>
          <a:lstStyle/>
          <a:p>
            <a:r>
              <a:rPr lang="es-ES" dirty="0" err="1"/>
              <a:t>Pluviometro</a:t>
            </a:r>
            <a:endParaRPr lang="es-ES" dirty="0"/>
          </a:p>
        </p:txBody>
      </p:sp>
      <p:pic>
        <p:nvPicPr>
          <p:cNvPr id="5127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246287" y="2060575"/>
            <a:ext cx="733425" cy="3648075"/>
          </a:xfrm>
          <a:noFill/>
          <a:ln/>
        </p:spPr>
      </p:pic>
      <p:pic>
        <p:nvPicPr>
          <p:cNvPr id="5132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4860032" y="4005064"/>
            <a:ext cx="2058987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2786050" y="1571612"/>
            <a:ext cx="5492750" cy="21236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s-ES" sz="4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¿Qué fracción representa la cantidad de agua que ha llovido?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187450" y="1412875"/>
            <a:ext cx="78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  <a:latin typeface="Times New Roman" pitchFamily="18" charset="0"/>
              </a:rPr>
              <a:t>40 </a:t>
            </a:r>
            <a:r>
              <a:rPr lang="es-ES" sz="2400" dirty="0" err="1">
                <a:solidFill>
                  <a:srgbClr val="FF0000"/>
                </a:solidFill>
                <a:latin typeface="Times New Roman" pitchFamily="18" charset="0"/>
              </a:rPr>
              <a:t>cl</a:t>
            </a:r>
            <a:endParaRPr lang="es-ES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35013" y="425450"/>
            <a:ext cx="3332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s-ES">
              <a:latin typeface="Times New Roman" pitchFamily="18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619125" y="404813"/>
            <a:ext cx="18950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Times New Roman" pitchFamily="18" charset="0"/>
              </a:rPr>
              <a:t>TROZOS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14646" y="1844675"/>
            <a:ext cx="4189153" cy="36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5209595" y="2060575"/>
            <a:ext cx="346686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Imagina que el bizcocho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vale 10€ y nosotros 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tenemos 4€. ¿Qué 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Fracción de bizcocho 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podemos comprar?.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138296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200" b="0" i="0" u="none" strike="noStrike" kern="1200" cap="none" spc="0" normalizeH="0" baseline="0" noProof="0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En la panadería…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8944" y="471835"/>
            <a:ext cx="8229600" cy="796925"/>
          </a:xfrm>
        </p:spPr>
        <p:txBody>
          <a:bodyPr/>
          <a:lstStyle/>
          <a:p>
            <a:r>
              <a:rPr lang="es-ES" dirty="0"/>
              <a:t>BALONCESTO</a:t>
            </a:r>
          </a:p>
        </p:txBody>
      </p:sp>
      <p:pic>
        <p:nvPicPr>
          <p:cNvPr id="78855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139952" y="3212976"/>
            <a:ext cx="4283968" cy="303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684213" y="1571308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¿Qué nombre le ponemos a cada una de las partes de un partido de Baloncesto?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404664"/>
            <a:ext cx="8229600" cy="504825"/>
          </a:xfrm>
        </p:spPr>
        <p:txBody>
          <a:bodyPr>
            <a:normAutofit fontScale="90000"/>
          </a:bodyPr>
          <a:lstStyle/>
          <a:p>
            <a:r>
              <a:rPr lang="es-ES" sz="3200" dirty="0"/>
              <a:t>Resultados de un partido de Baloncesto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700338" algn="ctr"/>
                <a:tab pos="5400675" algn="r"/>
              </a:tabLst>
            </a:pPr>
            <a:endParaRPr lang="es-ES" sz="2400">
              <a:latin typeface="Times New Roman" pitchFamily="18" charset="0"/>
            </a:endParaRPr>
          </a:p>
        </p:txBody>
      </p:sp>
      <p:graphicFrame>
        <p:nvGraphicFramePr>
          <p:cNvPr id="82401" name="Group 481"/>
          <p:cNvGraphicFramePr>
            <a:graphicFrameLocks noGrp="1"/>
          </p:cNvGraphicFramePr>
          <p:nvPr/>
        </p:nvGraphicFramePr>
        <p:xfrm>
          <a:off x="1657052" y="981075"/>
          <a:ext cx="6083300" cy="5467986"/>
        </p:xfrm>
        <a:graphic>
          <a:graphicData uri="http://schemas.openxmlformats.org/drawingml/2006/table">
            <a:tbl>
              <a:tblPr/>
              <a:tblGrid>
                <a:gridCol w="157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7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021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ESPAÑA</a:t>
                      </a:r>
                      <a:endParaRPr kumimoji="0" lang="en-US" sz="5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Jugador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Canastas de 2 p.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Canastas de 3 p.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Tiros libres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Rebotes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PAU GASOL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Rudy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Juan Carlos Navarro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Calderón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Marc Gasol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Reyes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Garbajosa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Berni R.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Carlos Cabezs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3/31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0/5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1/12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r"/>
                          <a:tab pos="2700338" algn="ctr"/>
                          <a:tab pos="5400675" algn="r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2340" name="Rectangle 420"/>
          <p:cNvSpPr>
            <a:spLocks noChangeArrowheads="1"/>
          </p:cNvSpPr>
          <p:nvPr/>
        </p:nvSpPr>
        <p:spPr bwMode="auto">
          <a:xfrm>
            <a:off x="0" y="4924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  <a:tab pos="2700338" algn="ctr"/>
                <a:tab pos="5400675" algn="r"/>
              </a:tabLst>
            </a:pPr>
            <a:endParaRPr lang="es-ES" sz="240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10952" y="268288"/>
            <a:ext cx="8229600" cy="1398587"/>
          </a:xfrm>
        </p:spPr>
        <p:txBody>
          <a:bodyPr/>
          <a:lstStyle/>
          <a:p>
            <a:r>
              <a:rPr lang="es-ES" dirty="0" err="1"/>
              <a:t>Emiciclo</a:t>
            </a:r>
            <a:r>
              <a:rPr lang="es-ES" dirty="0"/>
              <a:t> del Parlamento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286116" y="2583914"/>
            <a:ext cx="5080070" cy="3764499"/>
          </a:xfrm>
          <a:noFill/>
          <a:ln/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14348" y="1357298"/>
            <a:ext cx="78581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¡HOY HAN ASISTIDO AL PARLAMENTO 4/7 DEL TOTAL!.</a:t>
            </a: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42928" y="387339"/>
            <a:ext cx="8229600" cy="1398587"/>
          </a:xfrm>
        </p:spPr>
        <p:txBody>
          <a:bodyPr/>
          <a:lstStyle/>
          <a:p>
            <a:pPr algn="ctr"/>
            <a:r>
              <a:rPr lang="es-ES" sz="4000" dirty="0"/>
              <a:t>¿Qué fracción de bolas de  billar se han colado?</a:t>
            </a:r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139952" y="3212976"/>
            <a:ext cx="4485922" cy="311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7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683568" y="2132856"/>
            <a:ext cx="3275856" cy="274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4168" y="1196752"/>
            <a:ext cx="2428875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1412776"/>
            <a:ext cx="5057775" cy="105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2267744" y="476672"/>
            <a:ext cx="4615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¿QUÉ ES UNA FRACCIÓN?</a:t>
            </a:r>
          </a:p>
        </p:txBody>
      </p:sp>
      <p:pic>
        <p:nvPicPr>
          <p:cNvPr id="1028" name="Picture 4" descr="http://profeblog.es/blog/jfguirado/files/2009/09/2c2bac_adrian-lopez-torrente_-igualdad-manzana-fraccio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31640" y="3140968"/>
            <a:ext cx="4008445" cy="300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 TRES USOS DEL CONCEPTO DE FRACCIÓN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98334883"/>
              </p:ext>
            </p:extLst>
          </p:nvPr>
        </p:nvGraphicFramePr>
        <p:xfrm>
          <a:off x="428596" y="1397000"/>
          <a:ext cx="8286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 USOS DEL CONCEPTO DE FRACCIÓN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1071546"/>
            <a:ext cx="758042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071810"/>
            <a:ext cx="7716952" cy="124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9"/>
          <a:stretch>
            <a:fillRect/>
          </a:stretch>
        </p:blipFill>
        <p:spPr bwMode="auto">
          <a:xfrm>
            <a:off x="714348" y="4572008"/>
            <a:ext cx="6573467" cy="153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pic>
        <p:nvPicPr>
          <p:cNvPr id="72706" name="Picture 2" descr="http://2.bp.blogspot.com/_Uy6setZILKU/TUB9CFJqsEI/AAAAAAAABrA/qQF2Gh0ejrE/s320/fraccion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5" y="1214422"/>
            <a:ext cx="5553465" cy="517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A5E0DD10-6B2A-7A4E-9ECA-EB4CD4D97D20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84A10E-7631-244E-A070-3F58780551A8}"/>
              </a:ext>
            </a:extLst>
          </p:cNvPr>
          <p:cNvSpPr txBox="1"/>
          <p:nvPr/>
        </p:nvSpPr>
        <p:spPr>
          <a:xfrm>
            <a:off x="899592" y="1340768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340768"/>
            <a:ext cx="6643734" cy="407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AD098D0-5842-9F40-9486-7988DB8030AE}"/>
              </a:ext>
            </a:extLst>
          </p:cNvPr>
          <p:cNvSpPr txBox="1"/>
          <p:nvPr/>
        </p:nvSpPr>
        <p:spPr>
          <a:xfrm>
            <a:off x="611560" y="1340768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A59E5B8-0D54-1041-8013-98B9108B11BA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6734" y="3284984"/>
            <a:ext cx="3063086" cy="159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3284984"/>
            <a:ext cx="2900937" cy="155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1521" y="1284720"/>
            <a:ext cx="2866071" cy="144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8172" y="1213282"/>
            <a:ext cx="2928958" cy="156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B02DF6-2B64-344D-AD9F-0B0CD0FD0DA4}"/>
              </a:ext>
            </a:extLst>
          </p:cNvPr>
          <p:cNvSpPr txBox="1"/>
          <p:nvPr/>
        </p:nvSpPr>
        <p:spPr>
          <a:xfrm>
            <a:off x="611560" y="1337975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98EC57E-3D71-C54E-8978-DD318E52B68C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encrypted-tbn2.gstatic.com/images?q=tbn:ANd9GcQPs-2w4DwDAiuvETwk1-Uiwqi9xGFgEvkB2LOzwTmcF_pzgdDGX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8577" y="4581128"/>
            <a:ext cx="1585591" cy="1550666"/>
          </a:xfrm>
          <a:prstGeom prst="rect">
            <a:avLst/>
          </a:prstGeom>
          <a:noFill/>
        </p:spPr>
      </p:pic>
      <p:pic>
        <p:nvPicPr>
          <p:cNvPr id="8" name="Picture 4" descr="https://encrypted-tbn1.gstatic.com/images?q=tbn:ANd9GcSbxQUVjpapc0sykTkFoa7IDPlcEY1_AMHi51LXX3NRV-8mAEt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166" y="4581128"/>
            <a:ext cx="1571621" cy="1564637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224FFE-A848-2941-9BF7-25E1EF98862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71140" y="1028544"/>
            <a:ext cx="1750233" cy="14580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518B14-09B0-C043-86D2-EB77D3C51E0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11268" y="1039854"/>
            <a:ext cx="1729275" cy="14621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8CDA6F-9E92-364A-9779-046942D2731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13690" y="1047598"/>
            <a:ext cx="1729275" cy="14466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CAC669-BA90-9B41-B322-50143F54E29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17799" y="2665733"/>
            <a:ext cx="1764981" cy="14713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66AAFE-7A4A-D64A-B92F-FA7B9CF2D96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717350" y="2665733"/>
            <a:ext cx="1714200" cy="145599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7FB9C0-738F-9E4F-A601-96429A596955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4799018" y="2665733"/>
            <a:ext cx="2653301" cy="11953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046DE9C-0D04-054D-A812-57F34D2F521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766120" y="4005064"/>
            <a:ext cx="2698318" cy="80192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315136A-BE91-064C-805F-7EC8AA05C563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4766120" y="4977772"/>
            <a:ext cx="2719845" cy="1187570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1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00B6BEE-1E2F-6848-A34E-81FE3DF38EA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763688" y="1372827"/>
            <a:ext cx="2358112" cy="15407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9B0A698-044F-D241-A9ED-80E570B3397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63688" y="3068960"/>
            <a:ext cx="2358112" cy="15007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C35A03B-7A4F-F848-A4DF-A7AF70A3CBC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775540" y="4725144"/>
            <a:ext cx="2354619" cy="10801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29693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JUEGOS CON FRACCIONES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071678"/>
            <a:ext cx="3357586" cy="403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3571868" y="1142984"/>
            <a:ext cx="169790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600" b="1" dirty="0">
                <a:solidFill>
                  <a:schemeClr val="accent4">
                    <a:lumMod val="50000"/>
                  </a:schemeClr>
                </a:solidFill>
              </a:rPr>
              <a:t>BINGO</a:t>
            </a:r>
          </a:p>
        </p:txBody>
      </p:sp>
    </p:spTree>
    <p:extLst>
      <p:ext uri="{BB962C8B-B14F-4D97-AF65-F5344CB8AC3E}">
        <p14:creationId xmlns:p14="http://schemas.microsoft.com/office/powerpoint/2010/main" val="231057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80493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Representa la fracción indicada sobre las siguientes figuras: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EB852C-84C0-4B45-81DD-CA40B14D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3" y="2371118"/>
            <a:ext cx="7703840" cy="3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29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80493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Representa la fracción indicada sobre las siguientes figuras: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B14869-B861-C64E-94EF-CCAEF3BD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3" y="2300673"/>
            <a:ext cx="7877823" cy="397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9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87579" y="476672"/>
            <a:ext cx="6224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¿CÓMO SE LEEN LAS FRACCIONES?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1124744"/>
            <a:ext cx="6984776" cy="240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720" y="3789040"/>
            <a:ext cx="5433439" cy="249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80493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Representa utilizando cuadrados las fracciones 9/8 y 7/3. </a:t>
            </a:r>
          </a:p>
        </p:txBody>
      </p:sp>
    </p:spTree>
    <p:extLst>
      <p:ext uri="{BB962C8B-B14F-4D97-AF65-F5344CB8AC3E}">
        <p14:creationId xmlns:p14="http://schemas.microsoft.com/office/powerpoint/2010/main" val="3408670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DE FRACCIONES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50757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800" dirty="0">
                <a:solidFill>
                  <a:schemeClr val="bg1"/>
                </a:solidFill>
              </a:rPr>
              <a:t>Representa utilizando círculos las fracciones 1/3, 3/5, 8/6 y 9/4. </a:t>
            </a:r>
          </a:p>
        </p:txBody>
      </p:sp>
    </p:spTree>
    <p:extLst>
      <p:ext uri="{BB962C8B-B14F-4D97-AF65-F5344CB8AC3E}">
        <p14:creationId xmlns:p14="http://schemas.microsoft.com/office/powerpoint/2010/main" val="860952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EN LA RECTA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5075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Representa sobre la recta las siguientes fracciones: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759FE3-4468-6047-B675-AD6A2AFE7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9" y="2455729"/>
            <a:ext cx="8036428" cy="24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07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0203398-ADEF-5542-BA5A-24C1E1D9C1A9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EN LA RECTA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50757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Representa sobre la recta las siguientes fracciones: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84E872-55E5-2849-9D38-874F3EB25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03" y="2363269"/>
            <a:ext cx="8172400" cy="369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18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6F5D630-3F06-0F4A-8DB9-48E023E4FBBE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3 CuadroTexto">
            <a:extLst>
              <a:ext uri="{FF2B5EF4-FFF2-40B4-BE49-F238E27FC236}">
                <a16:creationId xmlns:a16="http://schemas.microsoft.com/office/drawing/2014/main" id="{666AFB8C-0BDA-CA4B-AD49-4FC977B66F61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1.1 REPRESENTACIÓN EN LA RECTA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66D2E7A-FCA4-9D4F-8C5D-8E230ADD007F}"/>
              </a:ext>
            </a:extLst>
          </p:cNvPr>
          <p:cNvSpPr/>
          <p:nvPr/>
        </p:nvSpPr>
        <p:spPr>
          <a:xfrm>
            <a:off x="1475656" y="1250757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2400" dirty="0">
                <a:solidFill>
                  <a:schemeClr val="bg1"/>
                </a:solidFill>
              </a:rPr>
              <a:t>Representa en la recta los siguientes números decimales utilizando las fracciones</a:t>
            </a:r>
            <a:r>
              <a:rPr lang="es-ES" sz="2000" dirty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: 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F59203-538F-7F48-92EF-206ADEC4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24" y="2429121"/>
            <a:ext cx="8028823" cy="3494591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893C3388-6E49-D641-8323-8B4CEA4215AC}"/>
              </a:ext>
            </a:extLst>
          </p:cNvPr>
          <p:cNvSpPr/>
          <p:nvPr/>
        </p:nvSpPr>
        <p:spPr>
          <a:xfrm>
            <a:off x="539552" y="435323"/>
            <a:ext cx="720080" cy="779099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37739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1.2 FRACCIÓN COMO DIVISIÓN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9A556D0-A974-B345-BA7C-56440FF94F01}"/>
              </a:ext>
            </a:extLst>
          </p:cNvPr>
          <p:cNvSpPr/>
          <p:nvPr/>
        </p:nvSpPr>
        <p:spPr>
          <a:xfrm>
            <a:off x="689526" y="476673"/>
            <a:ext cx="714122" cy="737750"/>
          </a:xfrm>
          <a:prstGeom prst="ellipse">
            <a:avLst/>
          </a:prstGeom>
          <a:blipFill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13992F-393A-8F4B-8C4C-8EB3292884D3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1AE5DF0-F857-6648-AD73-6EA380FE168F}"/>
              </a:ext>
            </a:extLst>
          </p:cNvPr>
          <p:cNvSpPr/>
          <p:nvPr/>
        </p:nvSpPr>
        <p:spPr>
          <a:xfrm>
            <a:off x="1475656" y="1250757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Resuelve las siguientes fracciones e indica que tipo de número decimal obtienes: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F7B1761-2C7B-1D4C-94E7-54FF0F324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86617"/>
            <a:ext cx="4032448" cy="25323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5BD768-5CBD-7C41-AF03-009465451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886617"/>
            <a:ext cx="3860080" cy="25323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1.2 FRACCIÓN COMO DIVISIÓN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9A556D0-A974-B345-BA7C-56440FF94F01}"/>
              </a:ext>
            </a:extLst>
          </p:cNvPr>
          <p:cNvSpPr/>
          <p:nvPr/>
        </p:nvSpPr>
        <p:spPr>
          <a:xfrm>
            <a:off x="689526" y="476673"/>
            <a:ext cx="714122" cy="737750"/>
          </a:xfrm>
          <a:prstGeom prst="ellipse">
            <a:avLst/>
          </a:prstGeom>
          <a:blipFill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13992F-393A-8F4B-8C4C-8EB3292884D3}"/>
              </a:ext>
            </a:extLst>
          </p:cNvPr>
          <p:cNvSpPr txBox="1"/>
          <p:nvPr/>
        </p:nvSpPr>
        <p:spPr>
          <a:xfrm>
            <a:off x="682904" y="1372827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1AE5DF0-F857-6648-AD73-6EA380FE168F}"/>
              </a:ext>
            </a:extLst>
          </p:cNvPr>
          <p:cNvSpPr/>
          <p:nvPr/>
        </p:nvSpPr>
        <p:spPr>
          <a:xfrm>
            <a:off x="1475656" y="1250757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Resuelve las siguientes fracciones e indica que tipo de número decimal obtienes: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20B846-7045-B44A-B8E7-CCCA606D6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782417"/>
            <a:ext cx="5112568" cy="32841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1790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1.3 FRACCIÓN COMO OPERADOR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– PAG. 125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4A749CC-CD2F-D549-A6AE-867764F1A03B}"/>
              </a:ext>
            </a:extLst>
          </p:cNvPr>
          <p:cNvSpPr/>
          <p:nvPr/>
        </p:nvSpPr>
        <p:spPr>
          <a:xfrm>
            <a:off x="611560" y="492896"/>
            <a:ext cx="792088" cy="735588"/>
          </a:xfrm>
          <a:prstGeom prst="ellipse">
            <a:avLst/>
          </a:prstGeom>
          <a:blipFill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FFA34C-C7FD-4146-9DA3-B69ADEC5CCCD}"/>
              </a:ext>
            </a:extLst>
          </p:cNvPr>
          <p:cNvSpPr txBox="1"/>
          <p:nvPr/>
        </p:nvSpPr>
        <p:spPr>
          <a:xfrm>
            <a:off x="753227" y="1579439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B8B232F-6ED5-CC41-9A28-5BEA466BADE3}"/>
              </a:ext>
            </a:extLst>
          </p:cNvPr>
          <p:cNvSpPr/>
          <p:nvPr/>
        </p:nvSpPr>
        <p:spPr>
          <a:xfrm>
            <a:off x="1547663" y="1537628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Opera con las siguientes fracciones :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A4CFD0-8E8C-3D4B-94E2-C6C45CB40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27" y="2624583"/>
            <a:ext cx="2081552" cy="9664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57CD847-C1BB-024C-8D8D-7CD2DDDF2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800" y="2624583"/>
            <a:ext cx="2004406" cy="9002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BA3A81-5409-E84B-BFDC-03B30E09F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618754"/>
            <a:ext cx="2237249" cy="96131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1.3 FRACCIÓN COMO OPERADOR</a:t>
            </a:r>
          </a:p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– PAG. 125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4A749CC-CD2F-D549-A6AE-867764F1A03B}"/>
              </a:ext>
            </a:extLst>
          </p:cNvPr>
          <p:cNvSpPr/>
          <p:nvPr/>
        </p:nvSpPr>
        <p:spPr>
          <a:xfrm>
            <a:off x="611560" y="492896"/>
            <a:ext cx="792088" cy="735588"/>
          </a:xfrm>
          <a:prstGeom prst="ellipse">
            <a:avLst/>
          </a:prstGeom>
          <a:blipFill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FFA34C-C7FD-4146-9DA3-B69ADEC5CCCD}"/>
              </a:ext>
            </a:extLst>
          </p:cNvPr>
          <p:cNvSpPr txBox="1"/>
          <p:nvPr/>
        </p:nvSpPr>
        <p:spPr>
          <a:xfrm>
            <a:off x="753227" y="1579439"/>
            <a:ext cx="64807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B8B232F-6ED5-CC41-9A28-5BEA466BADE3}"/>
              </a:ext>
            </a:extLst>
          </p:cNvPr>
          <p:cNvSpPr/>
          <p:nvPr/>
        </p:nvSpPr>
        <p:spPr>
          <a:xfrm>
            <a:off x="1547663" y="1537628"/>
            <a:ext cx="7056784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800" dirty="0">
                <a:solidFill>
                  <a:schemeClr val="bg1"/>
                </a:solidFill>
              </a:rPr>
              <a:t>En una clase de 1º de ESO hay 24 alumnos. Las chicas representan 5/8 del total. ¿Cuántos chicos hay?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AEC482-5185-C84A-9B93-50E01376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93305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3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2. FRACCIONES PROPIAS E IMPROPIAS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919" y="1268760"/>
            <a:ext cx="6448425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56176" y="3284984"/>
            <a:ext cx="2016223" cy="312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DE REPASO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0"/>
          <a:stretch/>
        </p:blipFill>
        <p:spPr bwMode="auto">
          <a:xfrm>
            <a:off x="683568" y="999892"/>
            <a:ext cx="5088866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1" b="60703"/>
          <a:stretch/>
        </p:blipFill>
        <p:spPr bwMode="auto">
          <a:xfrm>
            <a:off x="3635896" y="3318315"/>
            <a:ext cx="4660008" cy="115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D939E3F-37B7-E644-8ECA-54CE1B218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1" t="54441"/>
          <a:stretch/>
        </p:blipFill>
        <p:spPr bwMode="auto">
          <a:xfrm>
            <a:off x="3635896" y="4581128"/>
            <a:ext cx="4660008" cy="133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2. FRACCIONES PROPIAS E IMPROPIAS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1052736"/>
            <a:ext cx="7861990" cy="191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664" y="3284984"/>
            <a:ext cx="6372225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2. FRACCIONES PROPIAS E IMPROPIAS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1340768"/>
            <a:ext cx="7432494" cy="71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2924944"/>
            <a:ext cx="7747341" cy="1760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8FFA34C-C7FD-4146-9DA3-B69ADEC5CCCD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B8B232F-6ED5-CC41-9A28-5BEA466BADE3}"/>
              </a:ext>
            </a:extLst>
          </p:cNvPr>
          <p:cNvSpPr/>
          <p:nvPr/>
        </p:nvSpPr>
        <p:spPr>
          <a:xfrm>
            <a:off x="1516515" y="100322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Expresa las fracciones impropias como suma de un nº entero más una fracción propia:</a:t>
            </a: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29E065A1-D2BC-DE40-B3C3-5538D46911A9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2. FRACCIONES PROPIAS E IMPROPIAS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190EF7E-BA7E-CB47-8901-AA3B3E88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2430270" cy="10801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8ADF5B-C9B3-2349-A62D-48BA3EA1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132856"/>
            <a:ext cx="2592288" cy="9970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84E511E-0FF2-3047-AD84-3C94EB5E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014" y="2135954"/>
            <a:ext cx="2507442" cy="1077022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852AFC1-56AD-184F-86A2-7945CD18A976}"/>
              </a:ext>
            </a:extLst>
          </p:cNvPr>
          <p:cNvCxnSpPr/>
          <p:nvPr/>
        </p:nvCxnSpPr>
        <p:spPr>
          <a:xfrm>
            <a:off x="3131840" y="1834218"/>
            <a:ext cx="0" cy="4331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9619027-F1EA-B24D-A439-5F6D65E2648B}"/>
              </a:ext>
            </a:extLst>
          </p:cNvPr>
          <p:cNvCxnSpPr/>
          <p:nvPr/>
        </p:nvCxnSpPr>
        <p:spPr>
          <a:xfrm>
            <a:off x="6012160" y="1844824"/>
            <a:ext cx="0" cy="4331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000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8FFA34C-C7FD-4146-9DA3-B69ADEC5CCCD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B8B232F-6ED5-CC41-9A28-5BEA466BADE3}"/>
              </a:ext>
            </a:extLst>
          </p:cNvPr>
          <p:cNvSpPr/>
          <p:nvPr/>
        </p:nvSpPr>
        <p:spPr>
          <a:xfrm>
            <a:off x="1516515" y="100322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Expresa las fracciones impropias como suma de un nº entero más una fracción propia:</a:t>
            </a: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29E065A1-D2BC-DE40-B3C3-5538D46911A9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2. FRACCIONES PROPIAS E IMPROPIAS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2024BF-4A7C-B646-A9F1-D522EAD2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05"/>
          <a:stretch/>
        </p:blipFill>
        <p:spPr>
          <a:xfrm>
            <a:off x="539552" y="2204864"/>
            <a:ext cx="2592288" cy="10081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6D64510-9096-F144-B742-80BCF6CF1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204864"/>
            <a:ext cx="2636601" cy="10081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14FBB5-7FBB-CA43-B693-2E03CFC6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25" y="2179962"/>
            <a:ext cx="2676079" cy="1008112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059C6A0-49F3-6A45-9DAB-90DC953A7268}"/>
              </a:ext>
            </a:extLst>
          </p:cNvPr>
          <p:cNvCxnSpPr/>
          <p:nvPr/>
        </p:nvCxnSpPr>
        <p:spPr>
          <a:xfrm>
            <a:off x="3203848" y="1834218"/>
            <a:ext cx="0" cy="4331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50D2F2D-1FD0-4B45-95DB-3352AB2BF0FC}"/>
              </a:ext>
            </a:extLst>
          </p:cNvPr>
          <p:cNvCxnSpPr/>
          <p:nvPr/>
        </p:nvCxnSpPr>
        <p:spPr>
          <a:xfrm>
            <a:off x="5940152" y="1834218"/>
            <a:ext cx="0" cy="4331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035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3. FRACCIONES EQUIVALENTES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2206627"/>
            <a:ext cx="2815773" cy="425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9795" y="1060038"/>
            <a:ext cx="7736416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0919" y="2492896"/>
            <a:ext cx="4937772" cy="44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3. FRACCIONES EQUIVALENTES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24" y="1142984"/>
            <a:ext cx="7565001" cy="355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6179" y="1214422"/>
            <a:ext cx="6673407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3. FRACCIONES EQUIVALENTES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3. FRACCIONES EQUIVALENTES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1357298"/>
            <a:ext cx="726084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LA HISTORIA DE AMOR DE 1/4 </a:t>
            </a:r>
          </a:p>
        </p:txBody>
      </p:sp>
      <p:sp>
        <p:nvSpPr>
          <p:cNvPr id="75778" name="AutoShape 2" descr="data:image/jpeg;base64,/9j/4AAQSkZJRgABAQAAAQABAAD/2wCEAAkGBwgHBgkMBwgMFQ0OEB0NDg0NDRsQDRARIB0iGhcXHx8kHCspGiAmHRQfKD0tMSktMz86HB8zPDMsQygvQCsBCgoKBQUFDgUFDisZExkrKysrKysrKysrKysrKysrKysrKysrKysrKysrKysrKysrKysrKysrKysrKysrKysrK//AABEIAQEAxAMBIgACEQEDEQH/xAAcAAEBAQADAQEBAAAAAAAAAAAACAcEBQYBAwL/xAA/EAEAAAMDBQsLAwUBAQAAAAAAAQIDBAUGCBdVlNIHERYhNVZzdKSy0xIxMjY3YXGxwsPRE1GSFSJBU4GzFP/EABQBAQAAAAAAAAAAAAAAAAAAAAD/xAAUEQEAAAAAAAAAAAAAAAAAAAAA/9oADAMBAAIRAxEAPwDcQAAAAAAAGebqe6VZsIWaay3fGSe8qkv9snnks8sfNPP7/wBpf+x4vPxt1fdPo4VpT2G5ppJ7ynl/uj6VOySxhxTTfvPH/Ev/AGPFvQmm21Wiva7RVrWqrPPVqTRnnqTzeVPNNHjjGMf8xB/VutlpvC2VrRbq889arN5dSpPHfmmm/d+AANzyZvQxH8aH3WGNzyZvQxH8aH3QbgAAAAAAAAAAAAAAAAAAACcsQbj+Lrwv+87TQo2byK9pqVpIzWmEJoyzTxmhv/8AIuBmUxn/AKLLrMPwpwBMeZTGX+iy6zD8M8tFGez16lOpveVJNGSbe44b8I70fkt9FF8cr27p5+9EHDbnkzehiP40PusMbnkzehiP40Pug3AAAAAAAAAAAAAAAAAAAAAABFF8cr27pp+9Fa6KL45Xt3TT96IOG3PJm9DEfxofdYY3PJm9DEfxofdBuAAAAAAAAAAAAAAAAAAAAAACKL45Xt3TT96K10UXxyvbumn70QcNueTN6GI/jQ+6wxueTN6GI/jQ+6DcAAAAAAAAAAAAAAAAAAAAAAET3vytbemn70VsInvfla29NP3og4jc8mb0MR/Gh91hjc8mb0MR/Gh90G4AAAAAAAAAAAAAAAAAAAAAAInvflW29NP3orYRPe/K1t6afvRBxG55M3oYj+ND7rDG55M3oYj+ND7oNwAAAAAAAAAAAAAAAAAAABIOK75vWnim+Jad52uEstsqyyyy2ieEsIfqTb0Icbqv65e+lbZrM/5fvi/1svrrtX/0mdQDsP65e+lbZrM/5cCaMZpoxmjGMY8cYx88YvgA5Fkt1ssXlf8Ax2utT8r0v0qkZPK3vNv70ePzuOA7D+uXvpW2azP+T+uXvpW2azP+XXgK/wBzirPWwJcU9WeaaaayyRmmmjvzRjveeMf8vSPL7mEd/c+uHqsr1AAAAAAAAAAlXO7jvTvY6HhGd3Henex0PCBVQlXO7jvTvY6HhGd3Henex0PCBVQlXO7jvTvY6HhGd3Henex0PCBVQlXO7jvTvY6HhGd3Henex0PCBSFbCWGq9WepXw7dk0880Z5557DSmnmmjxxjGPk8cYxfzDB2FoebDV1ahS2U453cd6d7HQ8Izu47072Oh4QKP4H4X5t3XqFLZIYQwxDzYcuvUaWynDO7jvTvY6HhGd3Henex0PCBSHBDDPNy69RpbJwRwzzduzUaWym/O7jvTvY6HhGd3Henex0PCBSHBLDXN27NRpbL7wTw1zeuzUaeym7O7jvTvY6HhGd3Henex0PCBUtls1CyWenSslGnJSkh5MlOnJCSnLD9oQhxQg/VKud3Henex0PCM7uO9O9joeECqhKud3Henex0PCM7uO9O9joeECqhKud3Henex0PCM7uO9O9joeECqhKud3Henex0PCM7uO9O9joeECqhKud3Henex0PCAdDwQxPzcvTUauycEMT83L01GrsrIARvwQxPzcvTUauycEMT83L01GrsrIARvwQxPzcvTUauycEMT83L01GrsrIARvwQxPzcvTUauycEMT83L01GrsrIARvwQxPzcvTUauycEMT83L01GrsrIARvwQxPzcvTUauycEMT83L01GrsrIARvwQxPzcvTUauycEMT83L01GrsrIARvwQxPzcvTUauycEMT83L01GrsrIARvwQxPzcvTUauycEMT83L01GrsrIARvwQxPzcvTUauycEMT83L01GrsrIARvwQxPzcvTUauycEMT83L01GrsrIARvwQxPzcvTUauycEMT83L01GrsrIARvwQxPzcvTUauyLIAAAAAAAAATJu/8AtCq9Xp/KLN2kbv8A7QqvV6fyizcFc7lns8uLq8PnF6p5Xcs9nlw9Xh84vVAMXyluTbi6Wp3ZW0MXyluTbi6Wp3ZQYIoXJt9Wb1639EqelC5NvqzevW/olBrwAAAAAAAAAAAAAAAAAJk3f/aFV6vT+UWbtI3f/aFV6vT+UWbgrncs9nlw9Xh84vVPK7lns8uLq8PnF6oBi+UtybcXS1O7K2hi+UtybcXS1O7KDBFC5NvqzevW/olT0oXJt9Wb1639EoNeAAAAAAAAAAAAAAAAABMm7/7QqvV6fyizdpG7/wC0Kr1en8os3BXO5Z7PLh6vD5xeqTXhzdnvS4LjsVhoXVZJpLPT/Tlnnmn8qaH7x3o+92Of6+dDWL+c/wCQUGxfKW5NuLpandldJn+vnQ1i/nP+Xk90DdEt2OLPY6dtsNCnCzzTTyxpRmjGbyoQhx78fcDxahcm31ZvXrf0Sp6e5wDulW/BN32mz2OwWepLWq/rRmqzTQjCO9CXe4o+4FVDo8E33WxHha77faaUkk9okjPNJT3/ACJd6aMOLf8Ag7wAAAAAAAAAAAAAAAAEybv/ALQqvV6fyizdRG6TuU3ni/E89usl4WWSSNKWnCSrCaM+/L548UPe8tmBvvTFh/jPsgyAa/mCvvTFh/jPsvuYG+9M2H+M/wCAY+NgzA31pmxfxn/DyeP9zu3YHs9jqW220KkLRNNJLClCaEZfJhCPHvw94PFg9xgHc1t+NrvtNosVvs9OFGr+jGWrCaMYx3oTb/FD3g3vch9nFx9FN35nsHR4IuWth3Ct32C01ZJqlnkjJNPT3/IjvzRjxb/xd4AAAAAAAAAAAAAAAAAAAAAxfKW5NuLpandlbQxfKW5NuLpandlBgihcm31ZvXrf0Sp6ULk2+rN69b+iUGvAAAAAAAAAAAAAAAAAAAAAAMXyluTbi6Wp3ZW0MXyluTbi6Wp3ZQYIoXJt9Wb1639EqelC5NvqzevW/olBrwAAAAAAAAAAAAAAAAAAAAADF8pbk24ulqd2VtDF8pbk24ulqd2UGCKFybfVm9et/RKnpQuTb6s3r1v6JQa8AAAAAAAAAAAAAAAAAAAAAAxjKU5OuLpandlfQGEKAyb/AFbvXrcO5KANdAAAAAAAAA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5780" name="Imagen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7720" y="3648532"/>
            <a:ext cx="2571736" cy="25717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285860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3" name="Picture 7" descr="https://encrypted-tbn1.gstatic.com/images?q=tbn:ANd9GcT5J-dHpRU_oNt6LUXHCSHKdZLFdUSka70S5HjBg1kHCLrNgtkZd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370" y="1482212"/>
            <a:ext cx="3027756" cy="1887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5" name="Picture 9" descr="https://encrypted-tbn2.gstatic.com/images?q=tbn:ANd9GcQdGnqBCi5HClnLE6PIQl-vb3Io9ZF-3ArbR1QtzOg7qlNdIzMyw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143380"/>
            <a:ext cx="2943842" cy="2205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FE9392-70F1-6345-AA66-46484E5BC6D3}"/>
              </a:ext>
            </a:extLst>
          </p:cNvPr>
          <p:cNvSpPr/>
          <p:nvPr/>
        </p:nvSpPr>
        <p:spPr>
          <a:xfrm>
            <a:off x="5715008" y="1285860"/>
            <a:ext cx="585184" cy="2575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2/8</a:t>
            </a:r>
          </a:p>
        </p:txBody>
      </p:sp>
      <p:pic>
        <p:nvPicPr>
          <p:cNvPr id="75790" name="Picture 14" descr="https://encrypted-tbn3.gstatic.com/images?q=tbn:ANd9GcRkl7nLBp5pwpIGluRwwfVLttiTuLY4vNPzYnEoSr_fF79xVEG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9897" y="2924944"/>
            <a:ext cx="306705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EB76C9-49A0-D64E-AF09-7DAB99DB8F45}"/>
              </a:ext>
            </a:extLst>
          </p:cNvPr>
          <p:cNvSpPr txBox="1"/>
          <p:nvPr/>
        </p:nvSpPr>
        <p:spPr>
          <a:xfrm>
            <a:off x="611560" y="573120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83798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LA HISTORIA DE AMOR DE 1/4 </a:t>
            </a:r>
          </a:p>
        </p:txBody>
      </p:sp>
      <p:sp>
        <p:nvSpPr>
          <p:cNvPr id="75778" name="AutoShape 2" descr="data:image/jpeg;base64,/9j/4AAQSkZJRgABAQAAAQABAAD/2wCEAAkGBwgHBgkMBwgMFQ0OEB0NDg0NDRsQDRARIB0iGhcXHx8kHCspGiAmHRQfKD0tMSktMz86HB8zPDMsQygvQCsBCgoKBQUFDgUFDisZExkrKysrKysrKysrKysrKysrKysrKysrKysrKysrKysrKysrKysrKysrKysrKysrKysrK//AABEIAQEAxAMBIgACEQEDEQH/xAAcAAEBAQADAQEBAAAAAAAAAAAACAcEBQYBAwL/xAA/EAEAAAMDBQsLAwUBAQAAAAAAAQIDBAUGCBdVlNIHERYhNVZzdKSy0xIxMjY3YXGxwsPRE1GSFSJBU4GzFP/EABQBAQAAAAAAAAAAAAAAAAAAAAD/xAAUEQEAAAAAAAAAAAAAAAAAAAAA/9oADAMBAAIRAxEAPwDcQAAAAAAAGebqe6VZsIWaay3fGSe8qkv9snnks8sfNPP7/wBpf+x4vPxt1fdPo4VpT2G5ppJ7ynl/uj6VOySxhxTTfvPH/Ev/AGPFvQmm21Wiva7RVrWqrPPVqTRnnqTzeVPNNHjjGMf8xB/VutlpvC2VrRbq889arN5dSpPHfmmm/d+AANzyZvQxH8aH3WGNzyZvQxH8aH3QbgAAAAAAAAAAAAAAAAAAACcsQbj+Lrwv+87TQo2byK9pqVpIzWmEJoyzTxmhv/8AIuBmUxn/AKLLrMPwpwBMeZTGX+iy6zD8M8tFGez16lOpveVJNGSbe44b8I70fkt9FF8cr27p5+9EHDbnkzehiP40PusMbnkzehiP40Pug3AAAAAAAAAAAAAAAAAAAAAABFF8cr27pp+9Fa6KL45Xt3TT96IOG3PJm9DEfxofdYY3PJm9DEfxofdBuAAAAAAAAAAAAAAAAAAAAAACKL45Xt3TT96K10UXxyvbumn70QcNueTN6GI/jQ+6wxueTN6GI/jQ+6DcAAAAAAAAAAAAAAAAAAAAAAET3vytbemn70VsInvfla29NP3og4jc8mb0MR/Gh91hjc8mb0MR/Gh90G4AAAAAAAAAAAAAAAAAAAAAAInvflW29NP3orYRPe/K1t6afvRBxG55M3oYj+ND7rDG55M3oYj+ND7oNwAAAAAAAAAAAAAAAAAAABIOK75vWnim+Jad52uEstsqyyyy2ieEsIfqTb0Icbqv65e+lbZrM/5fvi/1svrrtX/0mdQDsP65e+lbZrM/5cCaMZpoxmjGMY8cYx88YvgA5Fkt1ssXlf8Ax2utT8r0v0qkZPK3vNv70ePzuOA7D+uXvpW2azP+T+uXvpW2azP+XXgK/wBzirPWwJcU9WeaaaayyRmmmjvzRjveeMf8vSPL7mEd/c+uHqsr1AAAAAAAAAAlXO7jvTvY6HhGd3Henex0PCBVQlXO7jvTvY6HhGd3Henex0PCBVQlXO7jvTvY6HhGd3Henex0PCBVQlXO7jvTvY6HhGd3Henex0PCBSFbCWGq9WepXw7dk0880Z5557DSmnmmjxxjGPk8cYxfzDB2FoebDV1ahS2U453cd6d7HQ8Izu47072Oh4QKP4H4X5t3XqFLZIYQwxDzYcuvUaWynDO7jvTvY6HhGd3Henex0PCBSHBDDPNy69RpbJwRwzzduzUaWym/O7jvTvY6HhGd3Henex0PCBSHBLDXN27NRpbL7wTw1zeuzUaeym7O7jvTvY6HhGd3Henex0PCBUtls1CyWenSslGnJSkh5MlOnJCSnLD9oQhxQg/VKud3Henex0PCM7uO9O9joeECqhKud3Henex0PCM7uO9O9joeECqhKud3Henex0PCM7uO9O9joeECqhKud3Henex0PCM7uO9O9joeECqhKud3Henex0PCAdDwQxPzcvTUauycEMT83L01GrsrIARvwQxPzcvTUauycEMT83L01GrsrIARvwQxPzcvTUauycEMT83L01GrsrIARvwQxPzcvTUauycEMT83L01GrsrIARvwQxPzcvTUauycEMT83L01GrsrIARvwQxPzcvTUauycEMT83L01GrsrIARvwQxPzcvTUauycEMT83L01GrsrIARvwQxPzcvTUauycEMT83L01GrsrIARvwQxPzcvTUauycEMT83L01GrsrIARvwQxPzcvTUauycEMT83L01GrsrIARvwQxPzcvTUauycEMT83L01GrsrIARvwQxPzcvTUauycEMT83L01GrsrIARvwQxPzcvTUauyLIAAAAAAAAATJu/8AtCq9Xp/KLN2kbv8A7QqvV6fyizcFc7lns8uLq8PnF6p5Xcs9nlw9Xh84vVAMXyluTbi6Wp3ZW0MXyluTbi6Wp3ZQYIoXJt9Wb1639EqelC5NvqzevW/olBrwAAAAAAAAAAAAAAAAAJk3f/aFV6vT+UWbtI3f/aFV6vT+UWbgrncs9nlw9Xh84vVPK7lns8uLq8PnF6oBi+UtybcXS1O7K2hi+UtybcXS1O7KDBFC5NvqzevW/olT0oXJt9Wb1639EoNeAAAAAAAAAAAAAAAAABMm7/7QqvV6fyizdpG7/wC0Kr1en8os3BXO5Z7PLh6vD5xeqTXhzdnvS4LjsVhoXVZJpLPT/Tlnnmn8qaH7x3o+92Of6+dDWL+c/wCQUGxfKW5NuLpandldJn+vnQ1i/nP+Xk90DdEt2OLPY6dtsNCnCzzTTyxpRmjGbyoQhx78fcDxahcm31ZvXrf0Sp6e5wDulW/BN32mz2OwWepLWq/rRmqzTQjCO9CXe4o+4FVDo8E33WxHha77faaUkk9okjPNJT3/ACJd6aMOLf8Ag7wAAAAAAAAAAAAAAAAEybv/ALQqvV6fyizdRG6TuU3ni/E89usl4WWSSNKWnCSrCaM+/L548UPe8tmBvvTFh/jPsgyAa/mCvvTFh/jPsvuYG+9M2H+M/wCAY+NgzA31pmxfxn/DyeP9zu3YHs9jqW220KkLRNNJLClCaEZfJhCPHvw94PFg9xgHc1t+NrvtNosVvs9OFGr+jGWrCaMYx3oTb/FD3g3vch9nFx9FN35nsHR4IuWth3Ct32C01ZJqlnkjJNPT3/IjvzRjxb/xd4AAAAAAAAAAAAAAAAAAAAAxfKW5NuLpandlbQxfKW5NuLpandlBgihcm31ZvXrf0Sp6ULk2+rN69b+iUGvAAAAAAAAAAAAAAAAAAAAAAMXyluTbi6Wp3ZW0MXyluTbi6Wp3ZQYIoXJt9Wb1639EqelC5NvqzevW/olBrwAAAAAAAAAAAAAAAAAAAAADF8pbk24ulqd2VtDF8pbk24ulqd2UGCKFybfVm9et/RKnpQuTb6s3r1v6JQa8AAAAAAAAAAAAAAAAAAAAAAxjKU5OuLpandlfQGEKAyb/AFbvXrcO5KANdAAAAAAAAA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746267" y="1005518"/>
            <a:ext cx="7858180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11. a) Las fracciones de nuestra historia eran fracciones equivalentes. Si todas las fracciones buscaran que su pareja fuera una fracción equivalente a ella, ¿Existirían fracciones sin pareja?.</a:t>
            </a:r>
          </a:p>
          <a:p>
            <a:pPr algn="just"/>
            <a:r>
              <a:rPr lang="es-ES" sz="20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s-ES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b). Busca una pareja equivalente para las siguientes fracciones: </a:t>
            </a:r>
          </a:p>
          <a:p>
            <a:pPr algn="ctr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2/5, 4/7, 1/3, 6/5, 9/2, 6/4</a:t>
            </a:r>
          </a:p>
          <a:p>
            <a:pPr algn="ctr"/>
            <a:endParaRPr lang="es-ES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c) Del conjunto de todas las parejas equivalentes de una fracción dada, siempre hay una que no se puede reducir más . Obtén la pareja irreducible de estas fracciones</a:t>
            </a:r>
          </a:p>
          <a:p>
            <a:pPr algn="just"/>
            <a:endParaRPr lang="es-ES" sz="20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     50/80, 78/24, 64/16, 27/81, 26/96, 145/30</a:t>
            </a: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590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458144"/>
            <a:ext cx="8229600" cy="1258888"/>
          </a:xfrm>
        </p:spPr>
        <p:txBody>
          <a:bodyPr>
            <a:normAutofit fontScale="90000"/>
          </a:bodyPr>
          <a:lstStyle/>
          <a:p>
            <a:r>
              <a:rPr lang="es-ES" sz="5400" dirty="0"/>
              <a:t>SITUACIONES DE LA </a:t>
            </a:r>
            <a:br>
              <a:rPr lang="es-ES" sz="5400" dirty="0"/>
            </a:br>
            <a:r>
              <a:rPr lang="es-ES" sz="5400" dirty="0"/>
              <a:t>VIDA REAL EN LAS QUE</a:t>
            </a:r>
            <a:br>
              <a:rPr lang="es-ES" sz="5400" dirty="0"/>
            </a:br>
            <a:r>
              <a:rPr lang="es-ES" sz="5400" dirty="0"/>
              <a:t>APARECEN</a:t>
            </a:r>
            <a:br>
              <a:rPr lang="es-ES" sz="5400" dirty="0"/>
            </a:br>
            <a:br>
              <a:rPr lang="es-ES" sz="5400" dirty="0"/>
            </a:br>
            <a:r>
              <a:rPr lang="es-ES" sz="5400" dirty="0"/>
              <a:t>“LAS FRACCIONES”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3. FRACCIONES EQUIVALENTES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827584" y="1196752"/>
            <a:ext cx="7416824" cy="48965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ES" sz="4000" b="1" dirty="0"/>
              <a:t>VIDEO DE PROPORCIONALIDAD CON GALLETAS</a:t>
            </a:r>
          </a:p>
          <a:p>
            <a:pPr marL="285750" indent="-285750" algn="ctr">
              <a:buFontTx/>
              <a:buChar char="-"/>
            </a:pPr>
            <a:endParaRPr lang="es-ES" sz="4000" b="1" dirty="0"/>
          </a:p>
          <a:p>
            <a:pPr marL="285750" indent="-285750" algn="ctr">
              <a:buFontTx/>
              <a:buChar char="-"/>
            </a:pPr>
            <a:r>
              <a:rPr lang="es-ES" sz="4000" b="1" dirty="0"/>
              <a:t>VIDEO DE TRONCHO Y PONCHO</a:t>
            </a:r>
          </a:p>
          <a:p>
            <a:pPr marL="285750" indent="-285750" algn="ctr"/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4048394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a) Comprueba si las siguientes fracciones son equivalentes justificando tu respuesta: 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62ED04-26F5-E54A-BD6E-3E9570C7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45" y="2204864"/>
            <a:ext cx="1948248" cy="10947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B1C9E5-34BB-3746-ACC5-AF6B6530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204864"/>
            <a:ext cx="1818664" cy="10947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B78660-9F87-E044-AE83-59FA49D0F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747" y="2218347"/>
            <a:ext cx="1717594" cy="109473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chemeClr val="bg1"/>
                </a:solidFill>
              </a:rPr>
              <a:t>b) Representa gráficamente cada fracción en un rectángulo. ¿Cómo es su representación cuando son equivalentes?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62ED04-26F5-E54A-BD6E-3E9570C7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45" y="2299947"/>
            <a:ext cx="1948248" cy="10947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B1C9E5-34BB-3746-ACC5-AF6B6530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299565"/>
            <a:ext cx="1818664" cy="10947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B78660-9F87-E044-AE83-59FA49D0F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747" y="2328510"/>
            <a:ext cx="1717594" cy="109473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ECA8C02-DAC9-AF46-A8D2-A92A8F1CE9DC}"/>
              </a:ext>
            </a:extLst>
          </p:cNvPr>
          <p:cNvSpPr/>
          <p:nvPr/>
        </p:nvSpPr>
        <p:spPr>
          <a:xfrm>
            <a:off x="656964" y="3717032"/>
            <a:ext cx="1924729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252359E-BFCB-8B42-9F39-7E717C74D3D8}"/>
              </a:ext>
            </a:extLst>
          </p:cNvPr>
          <p:cNvSpPr/>
          <p:nvPr/>
        </p:nvSpPr>
        <p:spPr>
          <a:xfrm>
            <a:off x="675710" y="4759467"/>
            <a:ext cx="1924729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810E44B-EEAB-6745-B6C0-CA1DB6117C23}"/>
              </a:ext>
            </a:extLst>
          </p:cNvPr>
          <p:cNvSpPr/>
          <p:nvPr/>
        </p:nvSpPr>
        <p:spPr>
          <a:xfrm>
            <a:off x="3015893" y="3717032"/>
            <a:ext cx="126807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73FBD66-7481-9B4D-B3FC-039A3661CDB8}"/>
              </a:ext>
            </a:extLst>
          </p:cNvPr>
          <p:cNvSpPr/>
          <p:nvPr/>
        </p:nvSpPr>
        <p:spPr>
          <a:xfrm>
            <a:off x="4473220" y="3717032"/>
            <a:ext cx="1270435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BEF2C06-5030-BC4E-A69E-8D612414E147}"/>
              </a:ext>
            </a:extLst>
          </p:cNvPr>
          <p:cNvSpPr/>
          <p:nvPr/>
        </p:nvSpPr>
        <p:spPr>
          <a:xfrm>
            <a:off x="3029013" y="4733226"/>
            <a:ext cx="126807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C2A1152-470F-EB40-B853-663D3685A4C5}"/>
              </a:ext>
            </a:extLst>
          </p:cNvPr>
          <p:cNvSpPr/>
          <p:nvPr/>
        </p:nvSpPr>
        <p:spPr>
          <a:xfrm>
            <a:off x="4486340" y="4733226"/>
            <a:ext cx="1270435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1D31DE8-7F7B-CC4E-A00E-CFA99E987263}"/>
              </a:ext>
            </a:extLst>
          </p:cNvPr>
          <p:cNvSpPr/>
          <p:nvPr/>
        </p:nvSpPr>
        <p:spPr>
          <a:xfrm>
            <a:off x="5989796" y="3717032"/>
            <a:ext cx="126807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520314A-27E9-E24F-918F-05005E2AB5B1}"/>
              </a:ext>
            </a:extLst>
          </p:cNvPr>
          <p:cNvSpPr/>
          <p:nvPr/>
        </p:nvSpPr>
        <p:spPr>
          <a:xfrm>
            <a:off x="7447123" y="3717032"/>
            <a:ext cx="1270435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70FC592-854D-F24D-BD17-B20611817CE7}"/>
              </a:ext>
            </a:extLst>
          </p:cNvPr>
          <p:cNvSpPr/>
          <p:nvPr/>
        </p:nvSpPr>
        <p:spPr>
          <a:xfrm>
            <a:off x="5989796" y="4730904"/>
            <a:ext cx="1268076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AC56031-5FCA-C54D-B5DE-D69F53CED7EB}"/>
              </a:ext>
            </a:extLst>
          </p:cNvPr>
          <p:cNvSpPr/>
          <p:nvPr/>
        </p:nvSpPr>
        <p:spPr>
          <a:xfrm>
            <a:off x="7447123" y="4730904"/>
            <a:ext cx="1270435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9669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chemeClr val="bg1"/>
                </a:solidFill>
              </a:rPr>
              <a:t>Inventa una fracción equivalente a cada una de las siguientes fracciones: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62C3BCA8-AFFB-7147-85F6-7CA9FE38CE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179"/>
                  </p:ext>
                </p:extLst>
              </p:nvPr>
            </p:nvGraphicFramePr>
            <p:xfrm>
              <a:off x="640214" y="2132856"/>
              <a:ext cx="7776864" cy="120599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592040">
                      <a:extLst>
                        <a:ext uri="{9D8B030D-6E8A-4147-A177-3AD203B41FA5}">
                          <a16:colId xmlns:a16="http://schemas.microsoft.com/office/drawing/2014/main" val="2516770510"/>
                        </a:ext>
                      </a:extLst>
                    </a:gridCol>
                    <a:gridCol w="2592040">
                      <a:extLst>
                        <a:ext uri="{9D8B030D-6E8A-4147-A177-3AD203B41FA5}">
                          <a16:colId xmlns:a16="http://schemas.microsoft.com/office/drawing/2014/main" val="2470014642"/>
                        </a:ext>
                      </a:extLst>
                    </a:gridCol>
                    <a:gridCol w="2592784">
                      <a:extLst>
                        <a:ext uri="{9D8B030D-6E8A-4147-A177-3AD203B41FA5}">
                          <a16:colId xmlns:a16="http://schemas.microsoft.com/office/drawing/2014/main" val="345934886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" sz="36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s-ES" sz="36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s-ES" sz="3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36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s-ES" sz="36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s-ES" sz="36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3600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S" sz="3200" dirty="0">
                              <a:solidFill>
                                <a:schemeClr val="bg1"/>
                              </a:solidFill>
                              <a:effectLst/>
                              <a:sym typeface="Wingdings" pitchFamily="2" charset="2"/>
                            </a:rPr>
                            <a:t></a:t>
                          </a:r>
                          <a:r>
                            <a:rPr lang="es-ES" sz="3200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endParaRPr lang="es-ES" sz="2800" dirty="0">
                            <a:solidFill>
                              <a:schemeClr val="bg1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800" dirty="0">
                              <a:solidFill>
                                <a:schemeClr val="bg1"/>
                              </a:solidFill>
                              <a:effectLst/>
                            </a:rPr>
                            <a:t> </a:t>
                          </a:r>
                          <a:endParaRPr lang="es-ES" sz="28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" sz="36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s-ES" sz="36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s-ES" sz="3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36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s-ES" sz="36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s-ES" sz="36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360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S" sz="3200">
                              <a:solidFill>
                                <a:schemeClr val="bg1"/>
                              </a:solidFill>
                              <a:effectLst/>
                              <a:sym typeface="Wingdings" pitchFamily="2" charset="2"/>
                            </a:rPr>
                            <a:t></a:t>
                          </a:r>
                          <a:r>
                            <a:rPr lang="es-ES" sz="320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endParaRPr lang="es-E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" sz="36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360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f>
                                <m:fPr>
                                  <m:ctrlPr>
                                    <a:rPr lang="es-ES" sz="36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36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s-ES" sz="36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  <m:r>
                                <a:rPr lang="es-ES" sz="36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3600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S" sz="3200" dirty="0">
                              <a:solidFill>
                                <a:schemeClr val="bg1"/>
                              </a:solidFill>
                              <a:effectLst/>
                              <a:sym typeface="Wingdings" pitchFamily="2" charset="2"/>
                            </a:rPr>
                            <a:t></a:t>
                          </a:r>
                          <a:r>
                            <a:rPr lang="es-ES" sz="3200" dirty="0">
                              <a:solidFill>
                                <a:schemeClr val="bg1"/>
                              </a:solidFill>
                              <a:effectLst/>
                            </a:rPr>
                            <a:t> </a:t>
                          </a:r>
                          <a:endParaRPr lang="es-ES" sz="280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09747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62C3BCA8-AFFB-7147-85F6-7CA9FE38CE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179"/>
                  </p:ext>
                </p:extLst>
              </p:nvPr>
            </p:nvGraphicFramePr>
            <p:xfrm>
              <a:off x="640214" y="2132856"/>
              <a:ext cx="7776864" cy="121920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592040">
                      <a:extLst>
                        <a:ext uri="{9D8B030D-6E8A-4147-A177-3AD203B41FA5}">
                          <a16:colId xmlns:a16="http://schemas.microsoft.com/office/drawing/2014/main" val="2516770510"/>
                        </a:ext>
                      </a:extLst>
                    </a:gridCol>
                    <a:gridCol w="2592040">
                      <a:extLst>
                        <a:ext uri="{9D8B030D-6E8A-4147-A177-3AD203B41FA5}">
                          <a16:colId xmlns:a16="http://schemas.microsoft.com/office/drawing/2014/main" val="2470014642"/>
                        </a:ext>
                      </a:extLst>
                    </a:gridCol>
                    <a:gridCol w="2592784">
                      <a:extLst>
                        <a:ext uri="{9D8B030D-6E8A-4147-A177-3AD203B41FA5}">
                          <a16:colId xmlns:a16="http://schemas.microsoft.com/office/drawing/2014/main" val="3459348867"/>
                        </a:ext>
                      </a:extLst>
                    </a:gridCol>
                  </a:tblGrid>
                  <a:tr h="121920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0" r="-2004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000" r="-9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09747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60213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chemeClr val="bg1"/>
                </a:solidFill>
              </a:rPr>
              <a:t>Calcula el valor de “x” para que las siguientes fracciones sean equivalentes: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F47EE3-1057-7A44-B9B6-FC4FD2A25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2856"/>
            <a:ext cx="3047481" cy="10801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373737-838B-4042-984E-2BDDF282D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422775"/>
            <a:ext cx="3583107" cy="10576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C8B98E-ECA0-AF48-B9D5-5125E94A9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43" y="4690238"/>
            <a:ext cx="3527848" cy="10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745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chemeClr val="bg1"/>
                </a:solidFill>
              </a:rPr>
              <a:t>Simplifica las siguientes fracciones: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>
                <a:extLst>
                  <a:ext uri="{FF2B5EF4-FFF2-40B4-BE49-F238E27FC236}">
                    <a16:creationId xmlns:a16="http://schemas.microsoft.com/office/drawing/2014/main" id="{33B36E05-D6C1-2E4B-8F2E-53273C1B9C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3406463"/>
                  </p:ext>
                </p:extLst>
              </p:nvPr>
            </p:nvGraphicFramePr>
            <p:xfrm>
              <a:off x="755576" y="2132857"/>
              <a:ext cx="7632848" cy="37444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544039">
                      <a:extLst>
                        <a:ext uri="{9D8B030D-6E8A-4147-A177-3AD203B41FA5}">
                          <a16:colId xmlns:a16="http://schemas.microsoft.com/office/drawing/2014/main" val="3675088953"/>
                        </a:ext>
                      </a:extLst>
                    </a:gridCol>
                    <a:gridCol w="2544039">
                      <a:extLst>
                        <a:ext uri="{9D8B030D-6E8A-4147-A177-3AD203B41FA5}">
                          <a16:colId xmlns:a16="http://schemas.microsoft.com/office/drawing/2014/main" val="3600322663"/>
                        </a:ext>
                      </a:extLst>
                    </a:gridCol>
                    <a:gridCol w="2544770">
                      <a:extLst>
                        <a:ext uri="{9D8B030D-6E8A-4147-A177-3AD203B41FA5}">
                          <a16:colId xmlns:a16="http://schemas.microsoft.com/office/drawing/2014/main" val="2780955411"/>
                        </a:ext>
                      </a:extLst>
                    </a:gridCol>
                  </a:tblGrid>
                  <a:tr h="1256662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105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30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387351"/>
                      </a:ext>
                    </a:extLst>
                  </a:tr>
                  <a:tr h="1243876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28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e)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44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42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721264"/>
                      </a:ext>
                    </a:extLst>
                  </a:tr>
                  <a:tr h="1243876"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48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46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s-ES" sz="20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S" sz="2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60</m:t>
                                  </m:r>
                                </m:num>
                                <m:den>
                                  <m:r>
                                    <a:rPr lang="es-ES" sz="28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90</m:t>
                                  </m:r>
                                </m:den>
                              </m:f>
                            </m:oMath>
                          </a14:m>
                          <a:r>
                            <a:rPr lang="es-ES" sz="28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s-ES" sz="2000" dirty="0">
                              <a:solidFill>
                                <a:schemeClr val="bg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=</a:t>
                          </a:r>
                          <a:endParaRPr lang="es-ES" sz="2000" dirty="0">
                            <a:solidFill>
                              <a:schemeClr val="bg1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0009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>
                <a:extLst>
                  <a:ext uri="{FF2B5EF4-FFF2-40B4-BE49-F238E27FC236}">
                    <a16:creationId xmlns:a16="http://schemas.microsoft.com/office/drawing/2014/main" id="{33B36E05-D6C1-2E4B-8F2E-53273C1B9C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3406463"/>
                  </p:ext>
                </p:extLst>
              </p:nvPr>
            </p:nvGraphicFramePr>
            <p:xfrm>
              <a:off x="755576" y="2132857"/>
              <a:ext cx="7632848" cy="37444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544039">
                      <a:extLst>
                        <a:ext uri="{9D8B030D-6E8A-4147-A177-3AD203B41FA5}">
                          <a16:colId xmlns:a16="http://schemas.microsoft.com/office/drawing/2014/main" val="3675088953"/>
                        </a:ext>
                      </a:extLst>
                    </a:gridCol>
                    <a:gridCol w="2544039">
                      <a:extLst>
                        <a:ext uri="{9D8B030D-6E8A-4147-A177-3AD203B41FA5}">
                          <a16:colId xmlns:a16="http://schemas.microsoft.com/office/drawing/2014/main" val="3600322663"/>
                        </a:ext>
                      </a:extLst>
                    </a:gridCol>
                    <a:gridCol w="2544770">
                      <a:extLst>
                        <a:ext uri="{9D8B030D-6E8A-4147-A177-3AD203B41FA5}">
                          <a16:colId xmlns:a16="http://schemas.microsoft.com/office/drawing/2014/main" val="2780955411"/>
                        </a:ext>
                      </a:extLst>
                    </a:gridCol>
                  </a:tblGrid>
                  <a:tr h="1256662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8" r="-19950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00" r="-1005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387351"/>
                      </a:ext>
                    </a:extLst>
                  </a:tr>
                  <a:tr h="124387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8" t="-100000" r="-19950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00" t="-100000" r="-100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000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721264"/>
                      </a:ext>
                    </a:extLst>
                  </a:tr>
                  <a:tr h="1243876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8" t="-202041" r="-199502" b="-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1000" t="-202041" r="-100500" b="-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000" t="-202041" b="-10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400092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14056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chemeClr val="bg1"/>
                </a:solidFill>
              </a:rPr>
              <a:t>¿Qué fracciones representan la parte coloreada?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7DDCE3-52F2-9A4C-830D-72854AE4D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645"/>
          <a:stretch/>
        </p:blipFill>
        <p:spPr>
          <a:xfrm>
            <a:off x="1547664" y="2071522"/>
            <a:ext cx="4111286" cy="15687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52D84D-F958-C844-8072-0B6A74DF7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15"/>
          <a:stretch/>
        </p:blipFill>
        <p:spPr>
          <a:xfrm>
            <a:off x="1547664" y="3846112"/>
            <a:ext cx="5994437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24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0EE9DF3-FF64-7147-AA6F-7704D3068E3F}"/>
              </a:ext>
            </a:extLst>
          </p:cNvPr>
          <p:cNvSpPr/>
          <p:nvPr/>
        </p:nvSpPr>
        <p:spPr>
          <a:xfrm>
            <a:off x="1547664" y="1034733"/>
            <a:ext cx="7056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Razona si son ciertas o no las siguientes afirmaciones justificando tu respuesta: </a:t>
            </a:r>
          </a:p>
          <a:p>
            <a:pPr lvl="0"/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67F5AB-4EAD-504F-9F64-DE409AF288F7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6478EDF-18FB-0148-843A-C5DC7099F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910122"/>
              </p:ext>
            </p:extLst>
          </p:nvPr>
        </p:nvGraphicFramePr>
        <p:xfrm>
          <a:off x="827583" y="1988840"/>
          <a:ext cx="7776864" cy="36439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25960">
                  <a:extLst>
                    <a:ext uri="{9D8B030D-6E8A-4147-A177-3AD203B41FA5}">
                      <a16:colId xmlns:a16="http://schemas.microsoft.com/office/drawing/2014/main" val="5647322"/>
                    </a:ext>
                  </a:extLst>
                </a:gridCol>
                <a:gridCol w="758616">
                  <a:extLst>
                    <a:ext uri="{9D8B030D-6E8A-4147-A177-3AD203B41FA5}">
                      <a16:colId xmlns:a16="http://schemas.microsoft.com/office/drawing/2014/main" val="85430982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856414458"/>
                    </a:ext>
                  </a:extLst>
                </a:gridCol>
              </a:tblGrid>
              <a:tr h="5959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Afirmación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V/F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Justificación</a:t>
                      </a:r>
                      <a:endParaRPr lang="es-E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978043"/>
                  </a:ext>
                </a:extLst>
              </a:tr>
              <a:tr h="595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a)  Si el denominador de una fracción es un número primo entonces la fracción es irreducible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696271"/>
                  </a:ext>
                </a:extLst>
              </a:tr>
              <a:tr h="893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b)  Si el denominador de una fracción no es un número primo entonces la fracción no es irreducible.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48273"/>
                  </a:ext>
                </a:extLst>
              </a:tr>
              <a:tr h="595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c) Cualquier fracción puede ser reducida a una fracción irreducible</a:t>
                      </a:r>
                      <a:endParaRPr lang="es-E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247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8587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1268760"/>
            <a:ext cx="7757225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3" y="3068960"/>
            <a:ext cx="7445653" cy="2897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1124744"/>
            <a:ext cx="789872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3933056"/>
            <a:ext cx="5429250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04664"/>
            <a:ext cx="4269160" cy="640432"/>
          </a:xfrm>
        </p:spPr>
        <p:txBody>
          <a:bodyPr>
            <a:normAutofit/>
          </a:bodyPr>
          <a:lstStyle/>
          <a:p>
            <a:r>
              <a:rPr lang="es-ES" sz="2800" dirty="0"/>
              <a:t>Media taza de café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83568" y="1107092"/>
            <a:ext cx="4876800" cy="336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6223974" y="739919"/>
            <a:ext cx="174148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9600" dirty="0">
                <a:solidFill>
                  <a:srgbClr val="FF0000"/>
                </a:solidFill>
                <a:latin typeface="Times New Roman" pitchFamily="18" charset="0"/>
              </a:rPr>
              <a:t>1/2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0D9E370-9258-5C44-BBAD-1BF6754DC0F5}"/>
              </a:ext>
            </a:extLst>
          </p:cNvPr>
          <p:cNvSpPr txBox="1">
            <a:spLocks noChangeArrowheads="1"/>
          </p:cNvSpPr>
          <p:nvPr/>
        </p:nvSpPr>
        <p:spPr>
          <a:xfrm>
            <a:off x="20434" y="4701684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/>
              <a:t>Media Maratón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F985AF1-990B-BE46-958F-3B180AB2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499992" y="2457450"/>
            <a:ext cx="3962400" cy="387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5ECA73-79CA-D440-962D-D8FF21C447CF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F42EB6B-1CFC-114A-AD39-E24B2EEC035E}"/>
              </a:ext>
            </a:extLst>
          </p:cNvPr>
          <p:cNvSpPr/>
          <p:nvPr/>
        </p:nvSpPr>
        <p:spPr>
          <a:xfrm>
            <a:off x="1547664" y="1034733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Calcula mentalmente los siguientes </a:t>
            </a:r>
            <a:r>
              <a:rPr lang="es-ES" sz="2400" dirty="0" err="1">
                <a:solidFill>
                  <a:schemeClr val="bg1"/>
                </a:solidFill>
              </a:rPr>
              <a:t>m.c.m</a:t>
            </a:r>
            <a:r>
              <a:rPr lang="es-ES" sz="2400" dirty="0">
                <a:solidFill>
                  <a:schemeClr val="bg1"/>
                </a:solidFill>
              </a:rPr>
              <a:t>.  : </a:t>
            </a:r>
          </a:p>
          <a:p>
            <a:pPr lvl="0"/>
            <a:endParaRPr lang="es-ES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2311983-E899-9B4C-AF18-B6264F5D5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15870"/>
              </p:ext>
            </p:extLst>
          </p:nvPr>
        </p:nvGraphicFramePr>
        <p:xfrm>
          <a:off x="755576" y="2060848"/>
          <a:ext cx="7416824" cy="731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8412">
                  <a:extLst>
                    <a:ext uri="{9D8B030D-6E8A-4147-A177-3AD203B41FA5}">
                      <a16:colId xmlns:a16="http://schemas.microsoft.com/office/drawing/2014/main" val="631584439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26587053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effectLst/>
                        </a:rPr>
                        <a:t>a) mcm(2,4,8)=_____</a:t>
                      </a:r>
                      <a:endParaRPr lang="es-E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>
                          <a:solidFill>
                            <a:schemeClr val="bg1"/>
                          </a:solidFill>
                          <a:effectLst/>
                        </a:rPr>
                        <a:t>c) mcm(2,3,6)=_____</a:t>
                      </a:r>
                      <a:endParaRPr lang="es-E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439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effectLst/>
                        </a:rPr>
                        <a:t>b) mcm(3,9,27)=_____</a:t>
                      </a:r>
                      <a:endParaRPr lang="es-E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effectLst/>
                        </a:rPr>
                        <a:t>d) mcm(2,5,10)=_____</a:t>
                      </a:r>
                      <a:endParaRPr lang="es-E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7099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A5CB44C-7F6A-884A-8D26-62133A8F3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28530"/>
              </p:ext>
            </p:extLst>
          </p:nvPr>
        </p:nvGraphicFramePr>
        <p:xfrm>
          <a:off x="755576" y="3054911"/>
          <a:ext cx="7416824" cy="731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8412">
                  <a:extLst>
                    <a:ext uri="{9D8B030D-6E8A-4147-A177-3AD203B41FA5}">
                      <a16:colId xmlns:a16="http://schemas.microsoft.com/office/drawing/2014/main" val="527701911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3696010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>
                          <a:solidFill>
                            <a:schemeClr val="bg1"/>
                          </a:solidFill>
                          <a:effectLst/>
                        </a:rPr>
                        <a:t>e) mcm(20,40)=_____</a:t>
                      </a:r>
                      <a:endParaRPr lang="es-E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>
                          <a:solidFill>
                            <a:schemeClr val="bg1"/>
                          </a:solidFill>
                          <a:effectLst/>
                        </a:rPr>
                        <a:t>g) mcm(6,12,24)=_____</a:t>
                      </a:r>
                      <a:endParaRPr lang="es-E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661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effectLst/>
                        </a:rPr>
                        <a:t>f) mcm(9,12,36)=_____</a:t>
                      </a:r>
                      <a:endParaRPr lang="es-E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2400" dirty="0">
                          <a:solidFill>
                            <a:schemeClr val="bg1"/>
                          </a:solidFill>
                          <a:effectLst/>
                        </a:rPr>
                        <a:t>h) mcm(7,14,28)=_____</a:t>
                      </a:r>
                      <a:endParaRPr lang="es-E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53822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0D30AB5-ADF3-A34F-92C8-6FF9210423B5}"/>
              </a:ext>
            </a:extLst>
          </p:cNvPr>
          <p:cNvSpPr/>
          <p:nvPr/>
        </p:nvSpPr>
        <p:spPr>
          <a:xfrm>
            <a:off x="721476" y="4048974"/>
            <a:ext cx="74509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Viendo los anteriores mcm, ¿podrías enunciar alguna propiedad que puedas utilizar en algunos casos puntuales para facilitar el cálculo del mcm?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91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5ECA73-79CA-D440-962D-D8FF21C447CF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F42EB6B-1CFC-114A-AD39-E24B2EEC035E}"/>
              </a:ext>
            </a:extLst>
          </p:cNvPr>
          <p:cNvSpPr/>
          <p:nvPr/>
        </p:nvSpPr>
        <p:spPr>
          <a:xfrm>
            <a:off x="1547664" y="1034733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Calcula mentalmente los siguientes </a:t>
            </a:r>
            <a:r>
              <a:rPr lang="es-ES" sz="2400" dirty="0" err="1">
                <a:solidFill>
                  <a:schemeClr val="bg1"/>
                </a:solidFill>
              </a:rPr>
              <a:t>m.c.m</a:t>
            </a:r>
            <a:r>
              <a:rPr lang="es-ES" sz="2400" dirty="0">
                <a:solidFill>
                  <a:schemeClr val="bg1"/>
                </a:solidFill>
              </a:rPr>
              <a:t>.  : </a:t>
            </a:r>
          </a:p>
          <a:p>
            <a:pPr lvl="0"/>
            <a:endParaRPr lang="es-ES" sz="2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2311983-E899-9B4C-AF18-B6264F5D5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895736"/>
              </p:ext>
            </p:extLst>
          </p:nvPr>
        </p:nvGraphicFramePr>
        <p:xfrm>
          <a:off x="755576" y="2060848"/>
          <a:ext cx="7416824" cy="731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8412">
                  <a:extLst>
                    <a:ext uri="{9D8B030D-6E8A-4147-A177-3AD203B41FA5}">
                      <a16:colId xmlns:a16="http://schemas.microsoft.com/office/drawing/2014/main" val="631584439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2658705304"/>
                    </a:ext>
                  </a:extLst>
                </a:gridCol>
              </a:tblGrid>
              <a:tr h="10515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mcm(2,7)=_____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mcm(2,3,5)=_____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439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mcm(3,10)=_____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d) mcm(2,5,6)=_____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7099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A5CB44C-7F6A-884A-8D26-62133A8F3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899633"/>
              </p:ext>
            </p:extLst>
          </p:nvPr>
        </p:nvGraphicFramePr>
        <p:xfrm>
          <a:off x="755576" y="3054911"/>
          <a:ext cx="7416824" cy="731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8412">
                  <a:extLst>
                    <a:ext uri="{9D8B030D-6E8A-4147-A177-3AD203B41FA5}">
                      <a16:colId xmlns:a16="http://schemas.microsoft.com/office/drawing/2014/main" val="527701911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36960101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e) mcm(20,30)=_____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g) mcm(6,12,18)=_____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661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f) mcm(3,9,2)=_____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es-ES" sz="2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h) mcm(7,14,21)=_____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5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2216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5ECA73-79CA-D440-962D-D8FF21C447CF}"/>
              </a:ext>
            </a:extLst>
          </p:cNvPr>
          <p:cNvSpPr txBox="1"/>
          <p:nvPr/>
        </p:nvSpPr>
        <p:spPr>
          <a:xfrm>
            <a:off x="611560" y="1065510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F42EB6B-1CFC-114A-AD39-E24B2EEC035E}"/>
              </a:ext>
            </a:extLst>
          </p:cNvPr>
          <p:cNvSpPr/>
          <p:nvPr/>
        </p:nvSpPr>
        <p:spPr>
          <a:xfrm>
            <a:off x="1547664" y="999892"/>
            <a:ext cx="7056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Calcula los siguientes </a:t>
            </a:r>
            <a:r>
              <a:rPr lang="es-ES" sz="2400" dirty="0" err="1">
                <a:solidFill>
                  <a:schemeClr val="bg1"/>
                </a:solidFill>
              </a:rPr>
              <a:t>m.c.m</a:t>
            </a:r>
            <a:r>
              <a:rPr lang="es-ES" sz="2400" dirty="0">
                <a:solidFill>
                  <a:schemeClr val="bg1"/>
                </a:solidFill>
              </a:rPr>
              <a:t>. utilizando el método de descomposición factorial: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C0D3D83-E185-C848-910E-8AB4D2B4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95" y="2121618"/>
            <a:ext cx="2134785" cy="51529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91A576C-F555-F742-80EE-3D2FFBA38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6" y="4005064"/>
            <a:ext cx="2387524" cy="5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5ECA73-79CA-D440-962D-D8FF21C447CF}"/>
              </a:ext>
            </a:extLst>
          </p:cNvPr>
          <p:cNvSpPr txBox="1"/>
          <p:nvPr/>
        </p:nvSpPr>
        <p:spPr>
          <a:xfrm>
            <a:off x="611560" y="1065510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F42EB6B-1CFC-114A-AD39-E24B2EEC035E}"/>
              </a:ext>
            </a:extLst>
          </p:cNvPr>
          <p:cNvSpPr/>
          <p:nvPr/>
        </p:nvSpPr>
        <p:spPr>
          <a:xfrm>
            <a:off x="1547664" y="999892"/>
            <a:ext cx="7056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Ordena de menor a mayor las siguientes fracciones: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C6D2B7-C460-0E4D-A462-B6D0DDF2F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2166068"/>
            <a:ext cx="2662217" cy="8308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AAE21E3-99CE-8947-B25D-3E688289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3210835"/>
            <a:ext cx="2289165" cy="83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4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5ECA73-79CA-D440-962D-D8FF21C447CF}"/>
              </a:ext>
            </a:extLst>
          </p:cNvPr>
          <p:cNvSpPr txBox="1"/>
          <p:nvPr/>
        </p:nvSpPr>
        <p:spPr>
          <a:xfrm>
            <a:off x="611560" y="1065510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F42EB6B-1CFC-114A-AD39-E24B2EEC035E}"/>
              </a:ext>
            </a:extLst>
          </p:cNvPr>
          <p:cNvSpPr/>
          <p:nvPr/>
        </p:nvSpPr>
        <p:spPr>
          <a:xfrm>
            <a:off x="1547664" y="999892"/>
            <a:ext cx="7056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Ordena de menor a mayor las siguientes fracciones: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A3CC20-3EF3-F142-B2BC-022220818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47" y="2185118"/>
            <a:ext cx="2420956" cy="8838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A5DA8A-24A6-DC4C-946A-A62619236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933056"/>
            <a:ext cx="2541011" cy="9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5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4. COMPARACIÓN DE FRACCIONES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5ECA73-79CA-D440-962D-D8FF21C447CF}"/>
              </a:ext>
            </a:extLst>
          </p:cNvPr>
          <p:cNvSpPr txBox="1"/>
          <p:nvPr/>
        </p:nvSpPr>
        <p:spPr>
          <a:xfrm>
            <a:off x="611560" y="1065510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F42EB6B-1CFC-114A-AD39-E24B2EEC035E}"/>
              </a:ext>
            </a:extLst>
          </p:cNvPr>
          <p:cNvSpPr/>
          <p:nvPr/>
        </p:nvSpPr>
        <p:spPr>
          <a:xfrm>
            <a:off x="1547664" y="999892"/>
            <a:ext cx="7056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Ordena de menor a mayor las siguientes fracciones: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9977CA-3AF5-9644-92F7-F0389B20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86" y="2172418"/>
            <a:ext cx="2861532" cy="10405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7A2962-B3AA-0941-AF7E-9AC33E9E9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36" y="4221088"/>
            <a:ext cx="266204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660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5. SUMA Y RESTA DE FRACCIONES</a:t>
            </a:r>
          </a:p>
        </p:txBody>
      </p:sp>
      <p:sp>
        <p:nvSpPr>
          <p:cNvPr id="2" name="1 Rectángulo redondeado"/>
          <p:cNvSpPr/>
          <p:nvPr/>
        </p:nvSpPr>
        <p:spPr>
          <a:xfrm>
            <a:off x="827584" y="1196752"/>
            <a:ext cx="7416824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s-ES" sz="4000" b="1" dirty="0"/>
              <a:t>VÍDEO PRACTICOPEDIA</a:t>
            </a:r>
            <a:br>
              <a:rPr lang="es-ES" sz="4000" b="1" dirty="0"/>
            </a:br>
            <a:r>
              <a:rPr lang="es-ES" sz="4000" b="1" dirty="0"/>
              <a:t>SUMAR FRACCIONES</a:t>
            </a:r>
            <a:endParaRPr lang="es-ES"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7E7220-4FB4-1F4A-A3C4-672D697C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049796"/>
            <a:ext cx="4028739" cy="325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87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5. SUMA Y RESTA DE FRACCIONES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59" y="1124744"/>
            <a:ext cx="8005595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1680" y="3284984"/>
            <a:ext cx="5117879" cy="245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5. SUMA Y RESTA DE FRACCIONES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1124744"/>
            <a:ext cx="768033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3789040"/>
            <a:ext cx="2160240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5. SUMA Y RESTA DE FRACCIONES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142984"/>
            <a:ext cx="5500726" cy="51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2214546" y="3286124"/>
            <a:ext cx="500066" cy="857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857884" y="3357562"/>
            <a:ext cx="500066" cy="8572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428992" y="3714752"/>
            <a:ext cx="2286016" cy="2571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5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103040" y="268288"/>
            <a:ext cx="8229600" cy="1398587"/>
          </a:xfrm>
        </p:spPr>
        <p:txBody>
          <a:bodyPr/>
          <a:lstStyle/>
          <a:p>
            <a:r>
              <a:rPr lang="es-ES" dirty="0"/>
              <a:t>Un tercio de Cerveza</a:t>
            </a: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301750" y="1628775"/>
            <a:ext cx="3270250" cy="453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012160" y="2019300"/>
            <a:ext cx="20828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1700" dirty="0">
                <a:solidFill>
                  <a:srgbClr val="FF0000"/>
                </a:solidFill>
                <a:latin typeface="Times New Roman" pitchFamily="18" charset="0"/>
              </a:rPr>
              <a:t>1/3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6C3C7126-7C01-9D4C-A066-4E2420BCF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656" y="3573016"/>
            <a:ext cx="2101857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1700" dirty="0">
                <a:solidFill>
                  <a:srgbClr val="FF0000"/>
                </a:solidFill>
                <a:latin typeface="Times New Roman" pitchFamily="18" charset="0"/>
              </a:rPr>
              <a:t>1/5</a:t>
            </a:r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y completa el dibujo: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891A4B-A0E0-9445-9AF7-F077DB2D6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3086100" cy="1181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E43D42-F001-5949-9AA5-6C740DCA8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11" y="2146264"/>
            <a:ext cx="4466580" cy="11809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FCC112-FDBF-B140-88D5-66CC1B287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689511"/>
            <a:ext cx="4991100" cy="1130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3962A3-CC8B-4A4F-AF9C-F96B20A7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867" y="5082643"/>
            <a:ext cx="4466580" cy="118099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y completa el dibujo: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121AB9-4B3C-DD4E-97AA-00E1F992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7" y="2017449"/>
            <a:ext cx="4940300" cy="1155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3BD5F62-40C0-8B49-95C5-38DC8B405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60464"/>
            <a:ext cx="3816423" cy="10309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301304-41F7-284C-B68F-262E3148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17" y="4378726"/>
            <a:ext cx="5067300" cy="1117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83E80F9-D9BF-0B40-9006-93718EE7C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609" y="5558126"/>
            <a:ext cx="4211960" cy="8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26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y completa el dibujo: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4453EC-7A2C-1042-B0EB-2F272818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81717"/>
            <a:ext cx="5092700" cy="1193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CE1B6C-3271-D345-86CC-1D07C348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0" y="4293096"/>
            <a:ext cx="4965700" cy="10541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14C903-C5B8-3749-9A9D-F9AAB770C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110" y="3266067"/>
            <a:ext cx="3877816" cy="93647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28F03B-9C1B-8443-B1E0-0BAEF98B2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418" y="5437746"/>
            <a:ext cx="3818508" cy="9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78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y completa el dibujo: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B17F48-39BC-1249-BD65-F02F3EA2F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1" y="4293096"/>
            <a:ext cx="6908800" cy="1054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EB8A0E-E300-9643-AE4A-398BAFA7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69" y="2005236"/>
            <a:ext cx="4991100" cy="1104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2CEE139-4064-094F-A1A1-27F91D93D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1" y="3212976"/>
            <a:ext cx="3666905" cy="944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06DC57-0568-604C-BF6D-77652E087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288" y="5445224"/>
            <a:ext cx="4803409" cy="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163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y completa el dibujo: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F36487-7A90-6C4C-BA80-B452F6EF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9" y="2204864"/>
            <a:ext cx="6756400" cy="11049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0D8084-9B25-BC42-A3E9-DE3BDBDA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67" y="3708449"/>
            <a:ext cx="7596336" cy="16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3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D48F02-76A1-0547-B477-BECBE453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1717"/>
            <a:ext cx="5934411" cy="12961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E326935-ED8B-A64F-B0CA-0B37205C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425360"/>
            <a:ext cx="5772920" cy="12481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9D36B1-374B-554F-83EB-F29C61B57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821058"/>
            <a:ext cx="5772920" cy="12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75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D15000-2047-744F-BBA4-266BEF535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81717"/>
            <a:ext cx="5934411" cy="11191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C7D780-9D6B-4140-90C0-275752E1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356992"/>
            <a:ext cx="5760640" cy="11730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55414CC-D48A-A84E-894A-75CC5BBF8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797152"/>
            <a:ext cx="5688632" cy="11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791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C2B9EB-1C1A-C14B-A6B5-2768E990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16832"/>
            <a:ext cx="6095402" cy="22322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368AB9-8CB3-E848-A5C3-29804B7E7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305538"/>
            <a:ext cx="6095402" cy="209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571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BE0A49-044F-5445-9927-541DBDB2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26" y="1916832"/>
            <a:ext cx="5903767" cy="20882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77B582-DC4B-834F-8FDD-E80F9B92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96" y="4221088"/>
            <a:ext cx="6031443" cy="2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498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13114F-C775-9247-B002-07DE8BAA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78" y="2058596"/>
            <a:ext cx="4125968" cy="95601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544F94-96B2-9547-BBAA-5F7D2A130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78" y="3156352"/>
            <a:ext cx="4205003" cy="8343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47FF30-0A24-B040-924E-C5F39F65F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78" y="4132418"/>
            <a:ext cx="5524503" cy="8242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4733632-E3E7-9944-8033-98AF8BA1A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78" y="5157192"/>
            <a:ext cx="5807064" cy="7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022920" y="86197"/>
            <a:ext cx="8229600" cy="1398587"/>
          </a:xfrm>
        </p:spPr>
        <p:txBody>
          <a:bodyPr>
            <a:normAutofit/>
          </a:bodyPr>
          <a:lstStyle/>
          <a:p>
            <a:r>
              <a:rPr lang="es-ES" sz="2800" dirty="0"/>
              <a:t>Densidad de habitantes de Hellín</a:t>
            </a:r>
          </a:p>
        </p:txBody>
      </p:sp>
      <p:pic>
        <p:nvPicPr>
          <p:cNvPr id="19467" name="Picture 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11560" y="1844824"/>
            <a:ext cx="3353144" cy="3172569"/>
          </a:xfrm>
          <a:noFill/>
          <a:ln/>
        </p:spPr>
      </p:pic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4643438" y="1268760"/>
            <a:ext cx="403301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Habitantes: 30184 (2018)</a:t>
            </a:r>
          </a:p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Superficie: 781km^2</a:t>
            </a:r>
          </a:p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¿Qué densidad de habitantes </a:t>
            </a:r>
          </a:p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hay en Hellín 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(</a:t>
            </a:r>
            <a:r>
              <a:rPr lang="es-ES" sz="1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hab</a:t>
            </a:r>
            <a:r>
              <a:rPr lang="es-ES" sz="1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/km^2)</a:t>
            </a:r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47108" name="Picture 4" descr="https://encrypted-tbn2.gstatic.com/images?q=tbn:ANd9GcQH3WbCLYBm3UxhsVHAHBLncx0as-2BXgvEB0nEHm8hrMZKyqv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214686"/>
            <a:ext cx="4513232" cy="293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08648F-09D8-4242-804A-BD9A95D7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4" y="4229879"/>
            <a:ext cx="7391400" cy="1993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6DAAB1-F9F3-2E44-8DCF-136044A6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4" y="1959806"/>
            <a:ext cx="74676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540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5B9182-E355-814F-9EA3-9CE9E83A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60848"/>
            <a:ext cx="7226300" cy="2032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BC7264-70C6-6548-9559-92154A06B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14" y="4319115"/>
            <a:ext cx="7907033" cy="17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830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con fracciones reduciendo a común denominador: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5BE998-EB56-C04A-8ABF-6F6E0FED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04864"/>
            <a:ext cx="7848872" cy="167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037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FB916E1-758B-CD49-8C52-7BA395D8CE86}"/>
                  </a:ext>
                </a:extLst>
              </p:cNvPr>
              <p:cNvSpPr/>
              <p:nvPr/>
            </p:nvSpPr>
            <p:spPr>
              <a:xfrm>
                <a:off x="1547664" y="1064777"/>
                <a:ext cx="6912768" cy="2203104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just"/>
                <a:r>
                  <a:rPr lang="es-ES" sz="2800" dirty="0">
                    <a:solidFill>
                      <a:schemeClr val="bg1"/>
                    </a:solidFill>
                  </a:rPr>
                  <a:t>Antonio se come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s-E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s-ES" sz="2800" dirty="0">
                    <a:solidFill>
                      <a:schemeClr val="bg1"/>
                    </a:solidFill>
                  </a:rPr>
                  <a:t> de una tarta y Pepe se come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s-E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s-ES" sz="2800" dirty="0">
                    <a:solidFill>
                      <a:schemeClr val="bg1"/>
                    </a:solidFill>
                  </a:rPr>
                  <a:t> . ¿Quién come más tarta?. ¿Qué fracción de tarta sobrará?. </a:t>
                </a: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FB916E1-758B-CD49-8C52-7BA395D8C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064777"/>
                <a:ext cx="6912768" cy="2203104"/>
              </a:xfrm>
              <a:prstGeom prst="rect">
                <a:avLst/>
              </a:prstGeom>
              <a:blipFill>
                <a:blip r:embed="rId2"/>
                <a:stretch>
                  <a:fillRect l="-1645" r="-1645" b="-568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>
            <a:extLst>
              <a:ext uri="{FF2B5EF4-FFF2-40B4-BE49-F238E27FC236}">
                <a16:creationId xmlns:a16="http://schemas.microsoft.com/office/drawing/2014/main" id="{3B4F1227-9F1C-7146-99C1-652B2C31A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93305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21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MULTIPLICACIÓN DE FRACCIONES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568" y="1196752"/>
            <a:ext cx="7971603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3284983"/>
            <a:ext cx="6336704" cy="284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los siguientes productos de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FC19D9-4B45-F54B-A76D-37DAB345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71998"/>
            <a:ext cx="2628900" cy="10922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5CAD9C-E432-944B-9560-A0C5E4F2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245" y="1927548"/>
            <a:ext cx="2717800" cy="1206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5E996E-12C4-4249-A842-7B5C299C8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830" y="1927548"/>
            <a:ext cx="2565400" cy="1193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4FDFC29-236F-BB45-9504-F3E40276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45" y="3356992"/>
            <a:ext cx="2527300" cy="1092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CE750BF-482E-804E-B369-C93929403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298" y="3421093"/>
            <a:ext cx="3111500" cy="990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AC166A-EB03-1248-9C12-3D2AA1EBA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54" y="4748468"/>
            <a:ext cx="2755900" cy="10668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1F6E02-9935-A348-9529-56FA0FC15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895" y="4748468"/>
            <a:ext cx="4686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46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los siguientes productos de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D53585-4006-C849-8E43-6DAAAC237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49" y="1527405"/>
            <a:ext cx="2628900" cy="10668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449A741-4DE5-6242-8168-208D6FB49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3" y="1523851"/>
            <a:ext cx="3898900" cy="977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6E86826-5070-874D-991F-4CECAB994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78" y="2717844"/>
            <a:ext cx="5232400" cy="11811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F5B567-D96B-E649-B89D-FAB830C13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78" y="4022583"/>
            <a:ext cx="6159500" cy="1016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D522EB4-169F-634B-9417-24E6C5B03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78" y="5166320"/>
            <a:ext cx="6299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648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1064777"/>
            <a:ext cx="6912768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</a:rPr>
              <a:t>A un paquete de zumo le cabe un cuarto de litro. ¿Cuántos litros de zumo habrá en 20 paquetes?</a:t>
            </a:r>
          </a:p>
        </p:txBody>
      </p:sp>
    </p:spTree>
    <p:extLst>
      <p:ext uri="{BB962C8B-B14F-4D97-AF65-F5344CB8AC3E}">
        <p14:creationId xmlns:p14="http://schemas.microsoft.com/office/powerpoint/2010/main" val="18414823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FB916E1-758B-CD49-8C52-7BA395D8CE86}"/>
                  </a:ext>
                </a:extLst>
              </p:cNvPr>
              <p:cNvSpPr/>
              <p:nvPr/>
            </p:nvSpPr>
            <p:spPr>
              <a:xfrm>
                <a:off x="1547664" y="1064777"/>
                <a:ext cx="6912768" cy="176792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ES" sz="2800" dirty="0"/>
                  <a:t>Nos cortamos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s-ES" sz="2800" dirty="0"/>
                  <a:t> de tarta. De ese trozo le damos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s-ES" sz="2800" dirty="0"/>
                  <a:t> a un amigo. ¿Qué fracción del total le hemos dado?.</a:t>
                </a:r>
                <a:endParaRPr lang="es-E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FB916E1-758B-CD49-8C52-7BA395D8C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064777"/>
                <a:ext cx="6912768" cy="1767920"/>
              </a:xfrm>
              <a:prstGeom prst="rect">
                <a:avLst/>
              </a:prstGeom>
              <a:blipFill>
                <a:blip r:embed="rId2"/>
                <a:stretch>
                  <a:fillRect l="-1645" r="-1645" b="-70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1844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Resuelve las siguientes operaciones con 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E094CB-26DC-DB4A-BEE3-FAD05506C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66" y="2132856"/>
            <a:ext cx="1968500" cy="1104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00BDB5-50A1-8D40-81B5-CC3BB076C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296" y="2145556"/>
            <a:ext cx="2057400" cy="1092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0CCB5E-788F-B543-9439-97C11723F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96" y="4077072"/>
            <a:ext cx="2349500" cy="1117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D0B2B85-9203-D74B-AF0F-215C41D2E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860" y="4077072"/>
            <a:ext cx="31115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2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214290"/>
            <a:ext cx="8229600" cy="1398587"/>
          </a:xfrm>
        </p:spPr>
        <p:txBody>
          <a:bodyPr/>
          <a:lstStyle/>
          <a:p>
            <a:r>
              <a:rPr lang="es-ES" dirty="0"/>
              <a:t>Porcentajes son fracciones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B4B71E-456D-D448-B824-7B789A0D7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7884368" cy="47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838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DIVISIÓN DE FRACCIONES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600" y="1196752"/>
            <a:ext cx="7463160" cy="1459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0727" y="3284984"/>
            <a:ext cx="7729705" cy="197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divisiones de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58D03F-2883-974A-9C5C-A4B7021B5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1981661"/>
            <a:ext cx="2453335" cy="117021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6E0457-71DC-6245-8427-F94433314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981661"/>
            <a:ext cx="2399921" cy="117021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07C5A73-99C1-0743-B5C5-2F4165F1A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995" y="1981661"/>
            <a:ext cx="2679452" cy="117021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C0A3D37-80BB-1448-B088-694CB4490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3309756"/>
            <a:ext cx="2453335" cy="113075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6AB6867-455D-0342-A079-D2A8CE166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083" y="3309756"/>
            <a:ext cx="3370149" cy="11551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36B202-22B2-3C44-892B-9E7CEA078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59" y="4643552"/>
            <a:ext cx="2438400" cy="11811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B981EB5-E2C5-A640-A50E-6D462D457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56" y="4643552"/>
            <a:ext cx="2413000" cy="10795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3CC7F2B-EAED-7645-B401-CE2C390CFD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821" y="4643552"/>
            <a:ext cx="2463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3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divisiones de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68FA9A-E43B-7C4E-A743-166645EB4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060848"/>
            <a:ext cx="4851400" cy="1206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BC8B2D-E1A5-BB42-B98A-41F05CCF2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507282"/>
            <a:ext cx="5143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735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FB916E1-758B-CD49-8C52-7BA395D8CE86}"/>
                  </a:ext>
                </a:extLst>
              </p:cNvPr>
              <p:cNvSpPr/>
              <p:nvPr/>
            </p:nvSpPr>
            <p:spPr>
              <a:xfrm>
                <a:off x="1547664" y="1064777"/>
                <a:ext cx="6912768" cy="157440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/>
                <a:r>
                  <a:rPr lang="es-ES" sz="2800" dirty="0"/>
                  <a:t>Si 8 paquetes de chocolate pesan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s-ES" sz="2800" dirty="0"/>
                  <a:t> de Kg, ¿Qué fracción representa lo que pesará un paquete suelto?.</a:t>
                </a:r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BFB916E1-758B-CD49-8C52-7BA395D8CE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064777"/>
                <a:ext cx="6912768" cy="1574405"/>
              </a:xfrm>
              <a:prstGeom prst="rect">
                <a:avLst/>
              </a:prstGeom>
              <a:blipFill>
                <a:blip r:embed="rId2"/>
                <a:stretch>
                  <a:fillRect l="-1645" b="-787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0785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combinadas con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972961-0372-2A44-8E0E-955B823BA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27" y="1960935"/>
            <a:ext cx="3530600" cy="1092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A3353AC-B3B6-0D46-8CDE-08BD1548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27" y="4149080"/>
            <a:ext cx="38481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689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combinadas con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99D7CB-091F-2340-B6BD-C339A638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92108"/>
            <a:ext cx="4940300" cy="10287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188C0-D7D3-6E4F-87F3-C5D3BCAB6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22687"/>
            <a:ext cx="33655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248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combinadas con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E56AF5-5AD0-6143-9C8E-3B94D12B0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8" y="1981717"/>
            <a:ext cx="4381500" cy="1016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F358883-CA58-0F42-86D1-5B589ECEB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8" y="4010715"/>
            <a:ext cx="3035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220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CuadroTexto">
            <a:extLst>
              <a:ext uri="{FF2B5EF4-FFF2-40B4-BE49-F238E27FC236}">
                <a16:creationId xmlns:a16="http://schemas.microsoft.com/office/drawing/2014/main" id="{5F0745B8-9E47-654D-AF6E-CAC696AEF795}"/>
              </a:ext>
            </a:extLst>
          </p:cNvPr>
          <p:cNvSpPr txBox="1"/>
          <p:nvPr/>
        </p:nvSpPr>
        <p:spPr>
          <a:xfrm>
            <a:off x="611560" y="476672"/>
            <a:ext cx="7992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2">
                    <a:lumMod val="75000"/>
                  </a:schemeClr>
                </a:solidFill>
              </a:rPr>
              <a:t>EJERCICIOS  PROPUESTOS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D36AA1-3AB0-0F48-8B3E-13D461DCB1FB}"/>
              </a:ext>
            </a:extLst>
          </p:cNvPr>
          <p:cNvSpPr txBox="1"/>
          <p:nvPr/>
        </p:nvSpPr>
        <p:spPr>
          <a:xfrm>
            <a:off x="611560" y="1064777"/>
            <a:ext cx="794436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B916E1-758B-CD49-8C52-7BA395D8CE86}"/>
              </a:ext>
            </a:extLst>
          </p:cNvPr>
          <p:cNvSpPr/>
          <p:nvPr/>
        </p:nvSpPr>
        <p:spPr>
          <a:xfrm>
            <a:off x="1547664" y="962725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 las siguientes operaciones combinadas con fracciones:</a:t>
            </a:r>
            <a:endParaRPr lang="es-E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418B28-1CF4-834E-8E57-1D6ED079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60848"/>
            <a:ext cx="4521200" cy="9779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FA7922-F345-CB4A-A561-285F5B780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099704"/>
            <a:ext cx="3390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79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42918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EL JUEGO DE LOS CRUCINÚMEROS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OPERACIONES CON FRACCIONES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643050"/>
            <a:ext cx="3970354" cy="435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4819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57158" y="642918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EL JUEGO DE LA RULETA DE FRACCIONES</a:t>
            </a:r>
          </a:p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</a:rPr>
              <a:t>OPERACIONES CON FRACCIONES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8F6513-5B7E-C94D-9646-E4FC689C6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6" y="1700808"/>
            <a:ext cx="4392488" cy="45797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031175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61172</TotalTime>
  <Words>2615</Words>
  <Application>Microsoft Macintosh PowerPoint</Application>
  <PresentationFormat>Presentación en pantalla (4:3)</PresentationFormat>
  <Paragraphs>430</Paragraphs>
  <Slides>129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129</vt:i4>
      </vt:variant>
    </vt:vector>
  </HeadingPairs>
  <TitlesOfParts>
    <vt:vector size="138" baseType="lpstr">
      <vt:lpstr>Arial</vt:lpstr>
      <vt:lpstr>Calibri</vt:lpstr>
      <vt:lpstr>Cambria Math</vt:lpstr>
      <vt:lpstr>Century Gothic</vt:lpstr>
      <vt:lpstr>Times New Roman</vt:lpstr>
      <vt:lpstr>Verdana</vt:lpstr>
      <vt:lpstr>Wingdings</vt:lpstr>
      <vt:lpstr>Wingdings 2</vt:lpstr>
      <vt:lpstr>Brío</vt:lpstr>
      <vt:lpstr>LAS FRACCIONES</vt:lpstr>
      <vt:lpstr>Presentación de PowerPoint</vt:lpstr>
      <vt:lpstr>Presentación de PowerPoint</vt:lpstr>
      <vt:lpstr>Presentación de PowerPoint</vt:lpstr>
      <vt:lpstr>SITUACIONES DE LA  VIDA REAL EN LAS QUE APARECEN  “LAS FRACCIONES”</vt:lpstr>
      <vt:lpstr>Media taza de café</vt:lpstr>
      <vt:lpstr>Un tercio de Cerveza</vt:lpstr>
      <vt:lpstr>Densidad de habitantes de Hellín</vt:lpstr>
      <vt:lpstr>Porcentajes son fracciones</vt:lpstr>
      <vt:lpstr>¿Qué consolas gustan más?</vt:lpstr>
      <vt:lpstr>Comprar en el Supermercado</vt:lpstr>
      <vt:lpstr>Fases División Celular</vt:lpstr>
      <vt:lpstr>Al mirar por un microscopio.</vt:lpstr>
      <vt:lpstr>Pluviometro</vt:lpstr>
      <vt:lpstr>Presentación de PowerPoint</vt:lpstr>
      <vt:lpstr>BALONCESTO</vt:lpstr>
      <vt:lpstr>Resultados de un partido de Baloncesto</vt:lpstr>
      <vt:lpstr>Emiciclo del Parlamento</vt:lpstr>
      <vt:lpstr>¿Qué fracción de bolas de  billar se han colado?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Dani-HP</dc:creator>
  <cp:lastModifiedBy>Usuario de Microsoft Office</cp:lastModifiedBy>
  <cp:revision>152</cp:revision>
  <cp:lastPrinted>2019-01-12T03:48:53Z</cp:lastPrinted>
  <dcterms:created xsi:type="dcterms:W3CDTF">2012-10-20T15:39:23Z</dcterms:created>
  <dcterms:modified xsi:type="dcterms:W3CDTF">2019-09-09T15:17:23Z</dcterms:modified>
</cp:coreProperties>
</file>