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350" r:id="rId3"/>
    <p:sldId id="388" r:id="rId4"/>
    <p:sldId id="354" r:id="rId5"/>
    <p:sldId id="389" r:id="rId6"/>
    <p:sldId id="385" r:id="rId7"/>
    <p:sldId id="355" r:id="rId8"/>
    <p:sldId id="433" r:id="rId9"/>
    <p:sldId id="352" r:id="rId10"/>
    <p:sldId id="428" r:id="rId11"/>
    <p:sldId id="374" r:id="rId12"/>
    <p:sldId id="435" r:id="rId13"/>
    <p:sldId id="353" r:id="rId14"/>
    <p:sldId id="357" r:id="rId15"/>
    <p:sldId id="434" r:id="rId16"/>
    <p:sldId id="395" r:id="rId17"/>
    <p:sldId id="436" r:id="rId18"/>
    <p:sldId id="437" r:id="rId19"/>
    <p:sldId id="438" r:id="rId20"/>
    <p:sldId id="439" r:id="rId21"/>
    <p:sldId id="356" r:id="rId22"/>
    <p:sldId id="429" r:id="rId23"/>
    <p:sldId id="430" r:id="rId24"/>
    <p:sldId id="359" r:id="rId25"/>
    <p:sldId id="375" r:id="rId26"/>
    <p:sldId id="377" r:id="rId27"/>
    <p:sldId id="379" r:id="rId28"/>
    <p:sldId id="378" r:id="rId29"/>
    <p:sldId id="363" r:id="rId30"/>
    <p:sldId id="422" r:id="rId31"/>
    <p:sldId id="360" r:id="rId32"/>
    <p:sldId id="424" r:id="rId33"/>
    <p:sldId id="427" r:id="rId34"/>
    <p:sldId id="384" r:id="rId35"/>
    <p:sldId id="425" r:id="rId36"/>
    <p:sldId id="440" r:id="rId37"/>
    <p:sldId id="361" r:id="rId38"/>
    <p:sldId id="441" r:id="rId39"/>
    <p:sldId id="442" r:id="rId40"/>
    <p:sldId id="443" r:id="rId41"/>
    <p:sldId id="426" r:id="rId42"/>
    <p:sldId id="444" r:id="rId43"/>
    <p:sldId id="445" r:id="rId44"/>
    <p:sldId id="380" r:id="rId45"/>
    <p:sldId id="386" r:id="rId46"/>
    <p:sldId id="382" r:id="rId47"/>
    <p:sldId id="383" r:id="rId48"/>
    <p:sldId id="423" r:id="rId49"/>
    <p:sldId id="376" r:id="rId50"/>
    <p:sldId id="432" r:id="rId51"/>
    <p:sldId id="446" r:id="rId52"/>
    <p:sldId id="431" r:id="rId53"/>
    <p:sldId id="387" r:id="rId54"/>
    <p:sldId id="448" r:id="rId55"/>
    <p:sldId id="449" r:id="rId56"/>
    <p:sldId id="447" r:id="rId57"/>
    <p:sldId id="365" r:id="rId58"/>
    <p:sldId id="450" r:id="rId59"/>
    <p:sldId id="451" r:id="rId60"/>
    <p:sldId id="407" r:id="rId61"/>
    <p:sldId id="408" r:id="rId62"/>
    <p:sldId id="409" r:id="rId63"/>
    <p:sldId id="366" r:id="rId64"/>
    <p:sldId id="410" r:id="rId65"/>
    <p:sldId id="411" r:id="rId66"/>
    <p:sldId id="404" r:id="rId67"/>
    <p:sldId id="412" r:id="rId68"/>
    <p:sldId id="413" r:id="rId69"/>
    <p:sldId id="405" r:id="rId70"/>
    <p:sldId id="414" r:id="rId71"/>
    <p:sldId id="415" r:id="rId72"/>
    <p:sldId id="406" r:id="rId73"/>
    <p:sldId id="416" r:id="rId74"/>
    <p:sldId id="417" r:id="rId75"/>
    <p:sldId id="418" r:id="rId76"/>
    <p:sldId id="371" r:id="rId77"/>
    <p:sldId id="369" r:id="rId78"/>
    <p:sldId id="370" r:id="rId7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7"/>
    <p:restoredTop sz="92760" autoAdjust="0"/>
  </p:normalViewPr>
  <p:slideViewPr>
    <p:cSldViewPr>
      <p:cViewPr varScale="1">
        <p:scale>
          <a:sx n="106" d="100"/>
          <a:sy n="106" d="100"/>
        </p:scale>
        <p:origin x="62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51D7A-065E-48BE-8E42-2BD661869309}"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s-ES"/>
        </a:p>
      </dgm:t>
    </dgm:pt>
    <dgm:pt modelId="{B26D7620-F88E-4731-A41F-E1EAF13CC406}">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Unidad 3</a:t>
          </a:r>
        </a:p>
      </dgm:t>
    </dgm:pt>
    <dgm:pt modelId="{7F1D966C-9684-4168-B6EF-C8E66EB80790}" type="parTrans" cxnId="{86EAA0D9-B475-4AC2-87CB-5EE33124670D}">
      <dgm:prSet/>
      <dgm:spPr/>
      <dgm:t>
        <a:bodyPr/>
        <a:lstStyle/>
        <a:p>
          <a:endParaRPr lang="es-ES"/>
        </a:p>
      </dgm:t>
    </dgm:pt>
    <dgm:pt modelId="{52308B19-4FD0-482D-941C-ADAF3688257D}" type="sibTrans" cxnId="{86EAA0D9-B475-4AC2-87CB-5EE33124670D}">
      <dgm:prSet/>
      <dgm:spPr/>
      <dgm:t>
        <a:bodyPr/>
        <a:lstStyle/>
        <a:p>
          <a:endParaRPr lang="es-ES"/>
        </a:p>
      </dgm:t>
    </dgm:pt>
    <dgm:pt modelId="{574E7344-7CDC-4748-A0C0-7BD6DFED767B}">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Divisibilidad</a:t>
          </a:r>
        </a:p>
      </dgm:t>
    </dgm:pt>
    <dgm:pt modelId="{1F04EDEB-F08D-409C-8DD0-C9D2BDC1EC68}" type="parTrans" cxnId="{138D511E-1123-497B-AD1C-068A3B82BCAB}">
      <dgm:prSet/>
      <dgm:spPr/>
      <dgm:t>
        <a:bodyPr/>
        <a:lstStyle/>
        <a:p>
          <a:endParaRPr lang="es-ES"/>
        </a:p>
      </dgm:t>
    </dgm:pt>
    <dgm:pt modelId="{E2D10FC2-8332-4166-82F1-1E00C9E8133B}" type="sibTrans" cxnId="{138D511E-1123-497B-AD1C-068A3B82BCAB}">
      <dgm:prSet/>
      <dgm:spPr/>
      <dgm:t>
        <a:bodyPr/>
        <a:lstStyle/>
        <a:p>
          <a:endParaRPr lang="es-ES"/>
        </a:p>
      </dgm:t>
    </dgm:pt>
    <dgm:pt modelId="{25B4D6FB-2ED3-4251-9D7D-AB7079F1E041}">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Múltiplos y divisores</a:t>
          </a:r>
        </a:p>
      </dgm:t>
    </dgm:pt>
    <dgm:pt modelId="{CC85777A-8B89-40D3-991A-12AF317A852E}" type="parTrans" cxnId="{5CE5D156-6354-4D5B-AB2F-E49E7C4EDE86}">
      <dgm:prSet/>
      <dgm:spPr/>
      <dgm:t>
        <a:bodyPr/>
        <a:lstStyle/>
        <a:p>
          <a:endParaRPr lang="es-ES"/>
        </a:p>
      </dgm:t>
    </dgm:pt>
    <dgm:pt modelId="{24F7C866-43DF-4895-9D19-2E24F96EDA3C}" type="sibTrans" cxnId="{5CE5D156-6354-4D5B-AB2F-E49E7C4EDE86}">
      <dgm:prSet/>
      <dgm:spPr/>
      <dgm:t>
        <a:bodyPr/>
        <a:lstStyle/>
        <a:p>
          <a:endParaRPr lang="es-ES"/>
        </a:p>
      </dgm:t>
    </dgm:pt>
    <dgm:pt modelId="{9FBC23F7-C2F1-4879-8F2E-679348B33687}">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Criterios Divisibilidad. Factorización</a:t>
          </a:r>
        </a:p>
      </dgm:t>
    </dgm:pt>
    <dgm:pt modelId="{CD51BEA6-F6CA-4030-9B51-A5A6F72363C0}" type="parTrans" cxnId="{9F8F057D-06BA-4108-ACCF-F07382261B96}">
      <dgm:prSet/>
      <dgm:spPr/>
      <dgm:t>
        <a:bodyPr/>
        <a:lstStyle/>
        <a:p>
          <a:endParaRPr lang="es-ES"/>
        </a:p>
      </dgm:t>
    </dgm:pt>
    <dgm:pt modelId="{0F6778E6-986C-4E88-863C-FBFE936F42E5}" type="sibTrans" cxnId="{9F8F057D-06BA-4108-ACCF-F07382261B96}">
      <dgm:prSet/>
      <dgm:spPr/>
      <dgm:t>
        <a:bodyPr/>
        <a:lstStyle/>
        <a:p>
          <a:endParaRPr lang="es-ES"/>
        </a:p>
      </dgm:t>
    </dgm:pt>
    <dgm:pt modelId="{0BAEC402-4142-4B5A-82F3-799C229A9ADB}">
      <dgm:prSet phldrT="[Texto]">
        <dgm:style>
          <a:lnRef idx="2">
            <a:schemeClr val="accent5"/>
          </a:lnRef>
          <a:fillRef idx="1">
            <a:schemeClr val="lt1"/>
          </a:fillRef>
          <a:effectRef idx="0">
            <a:schemeClr val="accent5"/>
          </a:effectRef>
          <a:fontRef idx="minor">
            <a:schemeClr val="dk1"/>
          </a:fontRef>
        </dgm:style>
      </dgm:prSet>
      <dgm:spPr/>
      <dgm:t>
        <a:bodyPr/>
        <a:lstStyle/>
        <a:p>
          <a:r>
            <a:rPr lang="es-ES"/>
            <a:t>m.c.m y m.c.d</a:t>
          </a:r>
        </a:p>
      </dgm:t>
    </dgm:pt>
    <dgm:pt modelId="{9ACB7A8D-0BF5-4746-B6F1-5BA94EE725EB}" type="parTrans" cxnId="{D4166925-4A63-4805-8AAF-E702738F788F}">
      <dgm:prSet/>
      <dgm:spPr/>
      <dgm:t>
        <a:bodyPr/>
        <a:lstStyle/>
        <a:p>
          <a:endParaRPr lang="es-ES"/>
        </a:p>
      </dgm:t>
    </dgm:pt>
    <dgm:pt modelId="{0E4D9A23-710C-425C-BD34-091F22C9C701}" type="sibTrans" cxnId="{D4166925-4A63-4805-8AAF-E702738F788F}">
      <dgm:prSet/>
      <dgm:spPr/>
      <dgm:t>
        <a:bodyPr/>
        <a:lstStyle/>
        <a:p>
          <a:endParaRPr lang="es-ES"/>
        </a:p>
      </dgm:t>
    </dgm:pt>
    <dgm:pt modelId="{BFBC3671-69BE-46CC-B75F-CD3AD43F6B6C}">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Problemas de Divisibilidad</a:t>
          </a:r>
        </a:p>
      </dgm:t>
    </dgm:pt>
    <dgm:pt modelId="{F48D3371-8366-4C8F-858C-7B2BF787B56C}" type="parTrans" cxnId="{BA0280FF-B9A9-48AA-99B7-37738723C247}">
      <dgm:prSet/>
      <dgm:spPr/>
      <dgm:t>
        <a:bodyPr/>
        <a:lstStyle/>
        <a:p>
          <a:endParaRPr lang="es-ES"/>
        </a:p>
      </dgm:t>
    </dgm:pt>
    <dgm:pt modelId="{59958CD7-2C4D-4D41-BDB2-02D974EACDF5}" type="sibTrans" cxnId="{BA0280FF-B9A9-48AA-99B7-37738723C247}">
      <dgm:prSet/>
      <dgm:spPr/>
      <dgm:t>
        <a:bodyPr/>
        <a:lstStyle/>
        <a:p>
          <a:endParaRPr lang="es-ES"/>
        </a:p>
      </dgm:t>
    </dgm:pt>
    <dgm:pt modelId="{224398A6-4C2B-47F6-8C0C-CABB8E872A08}" type="pres">
      <dgm:prSet presAssocID="{23051D7A-065E-48BE-8E42-2BD661869309}" presName="hierChild1" presStyleCnt="0">
        <dgm:presLayoutVars>
          <dgm:orgChart val="1"/>
          <dgm:chPref val="1"/>
          <dgm:dir/>
          <dgm:animOne val="branch"/>
          <dgm:animLvl val="lvl"/>
          <dgm:resizeHandles/>
        </dgm:presLayoutVars>
      </dgm:prSet>
      <dgm:spPr/>
    </dgm:pt>
    <dgm:pt modelId="{63495320-BD9B-48A6-9CC2-DE1AAD1EDF08}" type="pres">
      <dgm:prSet presAssocID="{B26D7620-F88E-4731-A41F-E1EAF13CC406}" presName="hierRoot1" presStyleCnt="0">
        <dgm:presLayoutVars>
          <dgm:hierBranch val="init"/>
        </dgm:presLayoutVars>
      </dgm:prSet>
      <dgm:spPr/>
    </dgm:pt>
    <dgm:pt modelId="{CCE47850-2462-485E-AD39-69DA4937A109}" type="pres">
      <dgm:prSet presAssocID="{B26D7620-F88E-4731-A41F-E1EAF13CC406}" presName="rootComposite1" presStyleCnt="0"/>
      <dgm:spPr/>
    </dgm:pt>
    <dgm:pt modelId="{D96695FB-F3E2-4589-B51B-248BD3829854}" type="pres">
      <dgm:prSet presAssocID="{B26D7620-F88E-4731-A41F-E1EAF13CC406}" presName="rootText1" presStyleLbl="node0" presStyleIdx="0" presStyleCnt="1">
        <dgm:presLayoutVars>
          <dgm:chPref val="3"/>
        </dgm:presLayoutVars>
      </dgm:prSet>
      <dgm:spPr/>
    </dgm:pt>
    <dgm:pt modelId="{2ED5E7ED-A639-44BD-A0A7-457C718B0FAD}" type="pres">
      <dgm:prSet presAssocID="{B26D7620-F88E-4731-A41F-E1EAF13CC406}" presName="rootConnector1" presStyleLbl="node1" presStyleIdx="0" presStyleCnt="0"/>
      <dgm:spPr/>
    </dgm:pt>
    <dgm:pt modelId="{209CC395-168B-402E-8600-86BEBA5B9CC7}" type="pres">
      <dgm:prSet presAssocID="{B26D7620-F88E-4731-A41F-E1EAF13CC406}" presName="hierChild2" presStyleCnt="0"/>
      <dgm:spPr/>
    </dgm:pt>
    <dgm:pt modelId="{3323304E-5A18-49D7-ABA5-66EEE3FB08F0}" type="pres">
      <dgm:prSet presAssocID="{1F04EDEB-F08D-409C-8DD0-C9D2BDC1EC68}" presName="Name37" presStyleLbl="parChTrans1D2" presStyleIdx="0" presStyleCnt="1"/>
      <dgm:spPr/>
    </dgm:pt>
    <dgm:pt modelId="{9978343A-C37D-4768-B0C7-CA3171210EF1}" type="pres">
      <dgm:prSet presAssocID="{574E7344-7CDC-4748-A0C0-7BD6DFED767B}" presName="hierRoot2" presStyleCnt="0">
        <dgm:presLayoutVars>
          <dgm:hierBranch val="init"/>
        </dgm:presLayoutVars>
      </dgm:prSet>
      <dgm:spPr/>
    </dgm:pt>
    <dgm:pt modelId="{2F792431-71E7-462B-A0D6-922095A4B83E}" type="pres">
      <dgm:prSet presAssocID="{574E7344-7CDC-4748-A0C0-7BD6DFED767B}" presName="rootComposite" presStyleCnt="0"/>
      <dgm:spPr/>
    </dgm:pt>
    <dgm:pt modelId="{E5CB6B5B-D1A0-47B9-ACE1-0C194E2F356C}" type="pres">
      <dgm:prSet presAssocID="{574E7344-7CDC-4748-A0C0-7BD6DFED767B}" presName="rootText" presStyleLbl="node2" presStyleIdx="0" presStyleCnt="1" custScaleX="283824">
        <dgm:presLayoutVars>
          <dgm:chPref val="3"/>
        </dgm:presLayoutVars>
      </dgm:prSet>
      <dgm:spPr/>
    </dgm:pt>
    <dgm:pt modelId="{247D4487-1DAC-4CF8-95A6-9876731F2F61}" type="pres">
      <dgm:prSet presAssocID="{574E7344-7CDC-4748-A0C0-7BD6DFED767B}" presName="rootConnector" presStyleLbl="node2" presStyleIdx="0" presStyleCnt="1"/>
      <dgm:spPr/>
    </dgm:pt>
    <dgm:pt modelId="{23DAC695-EF7B-4657-8F9D-3BF7EC29E547}" type="pres">
      <dgm:prSet presAssocID="{574E7344-7CDC-4748-A0C0-7BD6DFED767B}" presName="hierChild4" presStyleCnt="0"/>
      <dgm:spPr/>
    </dgm:pt>
    <dgm:pt modelId="{16BD25AD-379B-4E8D-8FC4-16F5D8D66D1B}" type="pres">
      <dgm:prSet presAssocID="{CC85777A-8B89-40D3-991A-12AF317A852E}" presName="Name37" presStyleLbl="parChTrans1D3" presStyleIdx="0" presStyleCnt="4"/>
      <dgm:spPr/>
    </dgm:pt>
    <dgm:pt modelId="{51E22E4A-E226-4359-9420-DE4770721781}" type="pres">
      <dgm:prSet presAssocID="{25B4D6FB-2ED3-4251-9D7D-AB7079F1E041}" presName="hierRoot2" presStyleCnt="0">
        <dgm:presLayoutVars>
          <dgm:hierBranch val="init"/>
        </dgm:presLayoutVars>
      </dgm:prSet>
      <dgm:spPr/>
    </dgm:pt>
    <dgm:pt modelId="{0C1AFD5C-E242-4D36-AB53-990F7387A848}" type="pres">
      <dgm:prSet presAssocID="{25B4D6FB-2ED3-4251-9D7D-AB7079F1E041}" presName="rootComposite" presStyleCnt="0"/>
      <dgm:spPr/>
    </dgm:pt>
    <dgm:pt modelId="{F3BA181D-0257-4C7A-B9D0-6170EBF01B02}" type="pres">
      <dgm:prSet presAssocID="{25B4D6FB-2ED3-4251-9D7D-AB7079F1E041}" presName="rootText" presStyleLbl="node3" presStyleIdx="0" presStyleCnt="4" custScaleX="221547">
        <dgm:presLayoutVars>
          <dgm:chPref val="3"/>
        </dgm:presLayoutVars>
      </dgm:prSet>
      <dgm:spPr/>
    </dgm:pt>
    <dgm:pt modelId="{B1AB3867-C6D7-42C4-95A1-9F9273CF373B}" type="pres">
      <dgm:prSet presAssocID="{25B4D6FB-2ED3-4251-9D7D-AB7079F1E041}" presName="rootConnector" presStyleLbl="node3" presStyleIdx="0" presStyleCnt="4"/>
      <dgm:spPr/>
    </dgm:pt>
    <dgm:pt modelId="{9BBD14C7-DCFF-44F7-A345-C96D43268209}" type="pres">
      <dgm:prSet presAssocID="{25B4D6FB-2ED3-4251-9D7D-AB7079F1E041}" presName="hierChild4" presStyleCnt="0"/>
      <dgm:spPr/>
    </dgm:pt>
    <dgm:pt modelId="{482B4150-C1EB-4D34-99CB-94144D115416}" type="pres">
      <dgm:prSet presAssocID="{25B4D6FB-2ED3-4251-9D7D-AB7079F1E041}" presName="hierChild5" presStyleCnt="0"/>
      <dgm:spPr/>
    </dgm:pt>
    <dgm:pt modelId="{976A0175-A177-4688-9360-92E28E44308D}" type="pres">
      <dgm:prSet presAssocID="{CD51BEA6-F6CA-4030-9B51-A5A6F72363C0}" presName="Name37" presStyleLbl="parChTrans1D3" presStyleIdx="1" presStyleCnt="4"/>
      <dgm:spPr/>
    </dgm:pt>
    <dgm:pt modelId="{6015262D-F4C2-4F33-BDCE-672D4C6FC1C9}" type="pres">
      <dgm:prSet presAssocID="{9FBC23F7-C2F1-4879-8F2E-679348B33687}" presName="hierRoot2" presStyleCnt="0">
        <dgm:presLayoutVars>
          <dgm:hierBranch val="init"/>
        </dgm:presLayoutVars>
      </dgm:prSet>
      <dgm:spPr/>
    </dgm:pt>
    <dgm:pt modelId="{5E833B92-7F01-464F-B915-380E29C6F1D5}" type="pres">
      <dgm:prSet presAssocID="{9FBC23F7-C2F1-4879-8F2E-679348B33687}" presName="rootComposite" presStyleCnt="0"/>
      <dgm:spPr/>
    </dgm:pt>
    <dgm:pt modelId="{BE2BF002-4DA4-400A-8E0D-28E253B42617}" type="pres">
      <dgm:prSet presAssocID="{9FBC23F7-C2F1-4879-8F2E-679348B33687}" presName="rootText" presStyleLbl="node3" presStyleIdx="1" presStyleCnt="4" custScaleX="225889">
        <dgm:presLayoutVars>
          <dgm:chPref val="3"/>
        </dgm:presLayoutVars>
      </dgm:prSet>
      <dgm:spPr/>
    </dgm:pt>
    <dgm:pt modelId="{1CBFE220-EC64-4455-A1E9-FD5790B170DB}" type="pres">
      <dgm:prSet presAssocID="{9FBC23F7-C2F1-4879-8F2E-679348B33687}" presName="rootConnector" presStyleLbl="node3" presStyleIdx="1" presStyleCnt="4"/>
      <dgm:spPr/>
    </dgm:pt>
    <dgm:pt modelId="{B2F066EC-2947-4A81-8A2B-CEE7E3F27D96}" type="pres">
      <dgm:prSet presAssocID="{9FBC23F7-C2F1-4879-8F2E-679348B33687}" presName="hierChild4" presStyleCnt="0"/>
      <dgm:spPr/>
    </dgm:pt>
    <dgm:pt modelId="{147C55DD-8D81-4AF6-9A5A-33FA52A49A84}" type="pres">
      <dgm:prSet presAssocID="{9FBC23F7-C2F1-4879-8F2E-679348B33687}" presName="hierChild5" presStyleCnt="0"/>
      <dgm:spPr/>
    </dgm:pt>
    <dgm:pt modelId="{3269D115-6DEB-4A1A-8E66-A38D22A69BDC}" type="pres">
      <dgm:prSet presAssocID="{9ACB7A8D-0BF5-4746-B6F1-5BA94EE725EB}" presName="Name37" presStyleLbl="parChTrans1D3" presStyleIdx="2" presStyleCnt="4"/>
      <dgm:spPr/>
    </dgm:pt>
    <dgm:pt modelId="{DBCF0D4A-A3F7-417A-BB61-4FAFEBA239A2}" type="pres">
      <dgm:prSet presAssocID="{0BAEC402-4142-4B5A-82F3-799C229A9ADB}" presName="hierRoot2" presStyleCnt="0">
        <dgm:presLayoutVars>
          <dgm:hierBranch val="init"/>
        </dgm:presLayoutVars>
      </dgm:prSet>
      <dgm:spPr/>
    </dgm:pt>
    <dgm:pt modelId="{18AB8627-F720-4BC5-AE98-9D9A44B82A9B}" type="pres">
      <dgm:prSet presAssocID="{0BAEC402-4142-4B5A-82F3-799C229A9ADB}" presName="rootComposite" presStyleCnt="0"/>
      <dgm:spPr/>
    </dgm:pt>
    <dgm:pt modelId="{49C43594-B45D-4315-B79C-0EAB1EE28384}" type="pres">
      <dgm:prSet presAssocID="{0BAEC402-4142-4B5A-82F3-799C229A9ADB}" presName="rootText" presStyleLbl="node3" presStyleIdx="2" presStyleCnt="4">
        <dgm:presLayoutVars>
          <dgm:chPref val="3"/>
        </dgm:presLayoutVars>
      </dgm:prSet>
      <dgm:spPr/>
    </dgm:pt>
    <dgm:pt modelId="{893D15BB-5ADD-43D4-B878-815111C26CEB}" type="pres">
      <dgm:prSet presAssocID="{0BAEC402-4142-4B5A-82F3-799C229A9ADB}" presName="rootConnector" presStyleLbl="node3" presStyleIdx="2" presStyleCnt="4"/>
      <dgm:spPr/>
    </dgm:pt>
    <dgm:pt modelId="{C619AF50-DF89-43EB-B35C-AFABAF904559}" type="pres">
      <dgm:prSet presAssocID="{0BAEC402-4142-4B5A-82F3-799C229A9ADB}" presName="hierChild4" presStyleCnt="0"/>
      <dgm:spPr/>
    </dgm:pt>
    <dgm:pt modelId="{98B99233-3DF3-49A9-89BC-9A8047DF14D3}" type="pres">
      <dgm:prSet presAssocID="{0BAEC402-4142-4B5A-82F3-799C229A9ADB}" presName="hierChild5" presStyleCnt="0"/>
      <dgm:spPr/>
    </dgm:pt>
    <dgm:pt modelId="{07225497-5000-46C0-AE11-1FFD49C9A98A}" type="pres">
      <dgm:prSet presAssocID="{F48D3371-8366-4C8F-858C-7B2BF787B56C}" presName="Name37" presStyleLbl="parChTrans1D3" presStyleIdx="3" presStyleCnt="4"/>
      <dgm:spPr/>
    </dgm:pt>
    <dgm:pt modelId="{21597927-964A-4205-AB78-3C34BC0FB6DA}" type="pres">
      <dgm:prSet presAssocID="{BFBC3671-69BE-46CC-B75F-CD3AD43F6B6C}" presName="hierRoot2" presStyleCnt="0">
        <dgm:presLayoutVars>
          <dgm:hierBranch val="init"/>
        </dgm:presLayoutVars>
      </dgm:prSet>
      <dgm:spPr/>
    </dgm:pt>
    <dgm:pt modelId="{1F24BD99-E51E-4C82-ACB9-AC6CEF98F5A1}" type="pres">
      <dgm:prSet presAssocID="{BFBC3671-69BE-46CC-B75F-CD3AD43F6B6C}" presName="rootComposite" presStyleCnt="0"/>
      <dgm:spPr/>
    </dgm:pt>
    <dgm:pt modelId="{7D0FA35D-8C54-4B1C-AECF-1C13FD40F8AE}" type="pres">
      <dgm:prSet presAssocID="{BFBC3671-69BE-46CC-B75F-CD3AD43F6B6C}" presName="rootText" presStyleLbl="node3" presStyleIdx="3" presStyleCnt="4">
        <dgm:presLayoutVars>
          <dgm:chPref val="3"/>
        </dgm:presLayoutVars>
      </dgm:prSet>
      <dgm:spPr/>
    </dgm:pt>
    <dgm:pt modelId="{4A6CD16E-35E3-4466-A8C8-4D49F7DB4B8D}" type="pres">
      <dgm:prSet presAssocID="{BFBC3671-69BE-46CC-B75F-CD3AD43F6B6C}" presName="rootConnector" presStyleLbl="node3" presStyleIdx="3" presStyleCnt="4"/>
      <dgm:spPr/>
    </dgm:pt>
    <dgm:pt modelId="{924697C3-82C0-44EF-8FD6-72A9EB16464F}" type="pres">
      <dgm:prSet presAssocID="{BFBC3671-69BE-46CC-B75F-CD3AD43F6B6C}" presName="hierChild4" presStyleCnt="0"/>
      <dgm:spPr/>
    </dgm:pt>
    <dgm:pt modelId="{78F02626-BA68-49A4-A546-7927D3EF555D}" type="pres">
      <dgm:prSet presAssocID="{BFBC3671-69BE-46CC-B75F-CD3AD43F6B6C}" presName="hierChild5" presStyleCnt="0"/>
      <dgm:spPr/>
    </dgm:pt>
    <dgm:pt modelId="{3D5598B4-CE99-4E19-B349-1FE98DAFFCB8}" type="pres">
      <dgm:prSet presAssocID="{574E7344-7CDC-4748-A0C0-7BD6DFED767B}" presName="hierChild5" presStyleCnt="0"/>
      <dgm:spPr/>
    </dgm:pt>
    <dgm:pt modelId="{3FAC35F1-D9CF-4BF9-9767-BB7EE82E6363}" type="pres">
      <dgm:prSet presAssocID="{B26D7620-F88E-4731-A41F-E1EAF13CC406}" presName="hierChild3" presStyleCnt="0"/>
      <dgm:spPr/>
    </dgm:pt>
  </dgm:ptLst>
  <dgm:cxnLst>
    <dgm:cxn modelId="{6E768011-3A2C-4891-B8B6-8D5496AFFF3B}" type="presOf" srcId="{CD51BEA6-F6CA-4030-9B51-A5A6F72363C0}" destId="{976A0175-A177-4688-9360-92E28E44308D}" srcOrd="0" destOrd="0" presId="urn:microsoft.com/office/officeart/2005/8/layout/orgChart1"/>
    <dgm:cxn modelId="{138D511E-1123-497B-AD1C-068A3B82BCAB}" srcId="{B26D7620-F88E-4731-A41F-E1EAF13CC406}" destId="{574E7344-7CDC-4748-A0C0-7BD6DFED767B}" srcOrd="0" destOrd="0" parTransId="{1F04EDEB-F08D-409C-8DD0-C9D2BDC1EC68}" sibTransId="{E2D10FC2-8332-4166-82F1-1E00C9E8133B}"/>
    <dgm:cxn modelId="{1DDF6722-42DC-4705-9087-A3C7A54C4A9C}" type="presOf" srcId="{9ACB7A8D-0BF5-4746-B6F1-5BA94EE725EB}" destId="{3269D115-6DEB-4A1A-8E66-A38D22A69BDC}" srcOrd="0" destOrd="0" presId="urn:microsoft.com/office/officeart/2005/8/layout/orgChart1"/>
    <dgm:cxn modelId="{D4166925-4A63-4805-8AAF-E702738F788F}" srcId="{574E7344-7CDC-4748-A0C0-7BD6DFED767B}" destId="{0BAEC402-4142-4B5A-82F3-799C229A9ADB}" srcOrd="2" destOrd="0" parTransId="{9ACB7A8D-0BF5-4746-B6F1-5BA94EE725EB}" sibTransId="{0E4D9A23-710C-425C-BD34-091F22C9C701}"/>
    <dgm:cxn modelId="{CB0BB82B-A309-4154-A0DF-40BB11773AFC}" type="presOf" srcId="{574E7344-7CDC-4748-A0C0-7BD6DFED767B}" destId="{E5CB6B5B-D1A0-47B9-ACE1-0C194E2F356C}" srcOrd="0" destOrd="0" presId="urn:microsoft.com/office/officeart/2005/8/layout/orgChart1"/>
    <dgm:cxn modelId="{ADF8A043-D869-4A42-94DF-AF8F1310EA25}" type="presOf" srcId="{25B4D6FB-2ED3-4251-9D7D-AB7079F1E041}" destId="{B1AB3867-C6D7-42C4-95A1-9F9273CF373B}" srcOrd="1" destOrd="0" presId="urn:microsoft.com/office/officeart/2005/8/layout/orgChart1"/>
    <dgm:cxn modelId="{5CE5D156-6354-4D5B-AB2F-E49E7C4EDE86}" srcId="{574E7344-7CDC-4748-A0C0-7BD6DFED767B}" destId="{25B4D6FB-2ED3-4251-9D7D-AB7079F1E041}" srcOrd="0" destOrd="0" parTransId="{CC85777A-8B89-40D3-991A-12AF317A852E}" sibTransId="{24F7C866-43DF-4895-9D19-2E24F96EDA3C}"/>
    <dgm:cxn modelId="{AC0DFB5E-93DE-454A-8196-C60B0560C306}" type="presOf" srcId="{9FBC23F7-C2F1-4879-8F2E-679348B33687}" destId="{BE2BF002-4DA4-400A-8E0D-28E253B42617}" srcOrd="0" destOrd="0" presId="urn:microsoft.com/office/officeart/2005/8/layout/orgChart1"/>
    <dgm:cxn modelId="{D92D1B6A-0FF8-4D06-ACC8-DFAB88A24C29}" type="presOf" srcId="{0BAEC402-4142-4B5A-82F3-799C229A9ADB}" destId="{49C43594-B45D-4315-B79C-0EAB1EE28384}" srcOrd="0" destOrd="0" presId="urn:microsoft.com/office/officeart/2005/8/layout/orgChart1"/>
    <dgm:cxn modelId="{808B366E-88DC-4D33-AEC0-5E0E8E6A063C}" type="presOf" srcId="{F48D3371-8366-4C8F-858C-7B2BF787B56C}" destId="{07225497-5000-46C0-AE11-1FFD49C9A98A}" srcOrd="0" destOrd="0" presId="urn:microsoft.com/office/officeart/2005/8/layout/orgChart1"/>
    <dgm:cxn modelId="{B35D4F76-22F3-44EC-8D84-6330E51D8095}" type="presOf" srcId="{9FBC23F7-C2F1-4879-8F2E-679348B33687}" destId="{1CBFE220-EC64-4455-A1E9-FD5790B170DB}" srcOrd="1" destOrd="0" presId="urn:microsoft.com/office/officeart/2005/8/layout/orgChart1"/>
    <dgm:cxn modelId="{B41BAB78-44AE-4AC1-973A-F9F6471EAE26}" type="presOf" srcId="{1F04EDEB-F08D-409C-8DD0-C9D2BDC1EC68}" destId="{3323304E-5A18-49D7-ABA5-66EEE3FB08F0}" srcOrd="0" destOrd="0" presId="urn:microsoft.com/office/officeart/2005/8/layout/orgChart1"/>
    <dgm:cxn modelId="{F85A567C-3782-4B70-9AB4-F537419FAC11}" type="presOf" srcId="{BFBC3671-69BE-46CC-B75F-CD3AD43F6B6C}" destId="{7D0FA35D-8C54-4B1C-AECF-1C13FD40F8AE}" srcOrd="0" destOrd="0" presId="urn:microsoft.com/office/officeart/2005/8/layout/orgChart1"/>
    <dgm:cxn modelId="{9F8F057D-06BA-4108-ACCF-F07382261B96}" srcId="{574E7344-7CDC-4748-A0C0-7BD6DFED767B}" destId="{9FBC23F7-C2F1-4879-8F2E-679348B33687}" srcOrd="1" destOrd="0" parTransId="{CD51BEA6-F6CA-4030-9B51-A5A6F72363C0}" sibTransId="{0F6778E6-986C-4E88-863C-FBFE936F42E5}"/>
    <dgm:cxn modelId="{E9445894-9713-4C61-8DFE-CCB25DB64C42}" type="presOf" srcId="{BFBC3671-69BE-46CC-B75F-CD3AD43F6B6C}" destId="{4A6CD16E-35E3-4466-A8C8-4D49F7DB4B8D}" srcOrd="1" destOrd="0" presId="urn:microsoft.com/office/officeart/2005/8/layout/orgChart1"/>
    <dgm:cxn modelId="{E1CD28A6-ACA5-480F-8600-447B6C1A6D79}" type="presOf" srcId="{0BAEC402-4142-4B5A-82F3-799C229A9ADB}" destId="{893D15BB-5ADD-43D4-B878-815111C26CEB}" srcOrd="1" destOrd="0" presId="urn:microsoft.com/office/officeart/2005/8/layout/orgChart1"/>
    <dgm:cxn modelId="{69C7C2B0-98AC-4280-A915-3BDDC4DA3047}" type="presOf" srcId="{CC85777A-8B89-40D3-991A-12AF317A852E}" destId="{16BD25AD-379B-4E8D-8FC4-16F5D8D66D1B}" srcOrd="0" destOrd="0" presId="urn:microsoft.com/office/officeart/2005/8/layout/orgChart1"/>
    <dgm:cxn modelId="{BA97A9C5-3794-4850-89AF-5559B8F17553}" type="presOf" srcId="{574E7344-7CDC-4748-A0C0-7BD6DFED767B}" destId="{247D4487-1DAC-4CF8-95A6-9876731F2F61}" srcOrd="1" destOrd="0" presId="urn:microsoft.com/office/officeart/2005/8/layout/orgChart1"/>
    <dgm:cxn modelId="{AA5912CC-C70A-4EE4-BBDC-4EFC44D1671F}" type="presOf" srcId="{B26D7620-F88E-4731-A41F-E1EAF13CC406}" destId="{D96695FB-F3E2-4589-B51B-248BD3829854}" srcOrd="0" destOrd="0" presId="urn:microsoft.com/office/officeart/2005/8/layout/orgChart1"/>
    <dgm:cxn modelId="{86EAA0D9-B475-4AC2-87CB-5EE33124670D}" srcId="{23051D7A-065E-48BE-8E42-2BD661869309}" destId="{B26D7620-F88E-4731-A41F-E1EAF13CC406}" srcOrd="0" destOrd="0" parTransId="{7F1D966C-9684-4168-B6EF-C8E66EB80790}" sibTransId="{52308B19-4FD0-482D-941C-ADAF3688257D}"/>
    <dgm:cxn modelId="{547426F8-7B91-4F98-B38B-BF0451E0452A}" type="presOf" srcId="{23051D7A-065E-48BE-8E42-2BD661869309}" destId="{224398A6-4C2B-47F6-8C0C-CABB8E872A08}" srcOrd="0" destOrd="0" presId="urn:microsoft.com/office/officeart/2005/8/layout/orgChart1"/>
    <dgm:cxn modelId="{DF6CD8F8-5B35-4287-B548-626D5A9A4CF8}" type="presOf" srcId="{25B4D6FB-2ED3-4251-9D7D-AB7079F1E041}" destId="{F3BA181D-0257-4C7A-B9D0-6170EBF01B02}" srcOrd="0" destOrd="0" presId="urn:microsoft.com/office/officeart/2005/8/layout/orgChart1"/>
    <dgm:cxn modelId="{3F616FF9-8510-40C5-9705-3F454F45D09B}" type="presOf" srcId="{B26D7620-F88E-4731-A41F-E1EAF13CC406}" destId="{2ED5E7ED-A639-44BD-A0A7-457C718B0FAD}" srcOrd="1" destOrd="0" presId="urn:microsoft.com/office/officeart/2005/8/layout/orgChart1"/>
    <dgm:cxn modelId="{BA0280FF-B9A9-48AA-99B7-37738723C247}" srcId="{574E7344-7CDC-4748-A0C0-7BD6DFED767B}" destId="{BFBC3671-69BE-46CC-B75F-CD3AD43F6B6C}" srcOrd="3" destOrd="0" parTransId="{F48D3371-8366-4C8F-858C-7B2BF787B56C}" sibTransId="{59958CD7-2C4D-4D41-BDB2-02D974EACDF5}"/>
    <dgm:cxn modelId="{CA7FED81-2B1F-4C5D-A720-4FA907E02F6B}" type="presParOf" srcId="{224398A6-4C2B-47F6-8C0C-CABB8E872A08}" destId="{63495320-BD9B-48A6-9CC2-DE1AAD1EDF08}" srcOrd="0" destOrd="0" presId="urn:microsoft.com/office/officeart/2005/8/layout/orgChart1"/>
    <dgm:cxn modelId="{B183C9CB-3F33-476D-8082-F21E7EA828BE}" type="presParOf" srcId="{63495320-BD9B-48A6-9CC2-DE1AAD1EDF08}" destId="{CCE47850-2462-485E-AD39-69DA4937A109}" srcOrd="0" destOrd="0" presId="urn:microsoft.com/office/officeart/2005/8/layout/orgChart1"/>
    <dgm:cxn modelId="{E2C0AA6F-5F9C-4579-A5A9-E63C563B4B3E}" type="presParOf" srcId="{CCE47850-2462-485E-AD39-69DA4937A109}" destId="{D96695FB-F3E2-4589-B51B-248BD3829854}" srcOrd="0" destOrd="0" presId="urn:microsoft.com/office/officeart/2005/8/layout/orgChart1"/>
    <dgm:cxn modelId="{C600EF94-5C2E-4D8F-B1BA-626294401763}" type="presParOf" srcId="{CCE47850-2462-485E-AD39-69DA4937A109}" destId="{2ED5E7ED-A639-44BD-A0A7-457C718B0FAD}" srcOrd="1" destOrd="0" presId="urn:microsoft.com/office/officeart/2005/8/layout/orgChart1"/>
    <dgm:cxn modelId="{6358EE1A-759D-440B-98BF-D9983A041AB8}" type="presParOf" srcId="{63495320-BD9B-48A6-9CC2-DE1AAD1EDF08}" destId="{209CC395-168B-402E-8600-86BEBA5B9CC7}" srcOrd="1" destOrd="0" presId="urn:microsoft.com/office/officeart/2005/8/layout/orgChart1"/>
    <dgm:cxn modelId="{86E492A3-785D-45ED-88D8-06F2CE141038}" type="presParOf" srcId="{209CC395-168B-402E-8600-86BEBA5B9CC7}" destId="{3323304E-5A18-49D7-ABA5-66EEE3FB08F0}" srcOrd="0" destOrd="0" presId="urn:microsoft.com/office/officeart/2005/8/layout/orgChart1"/>
    <dgm:cxn modelId="{4D402400-8CAB-42EE-8C00-583D23C50C3E}" type="presParOf" srcId="{209CC395-168B-402E-8600-86BEBA5B9CC7}" destId="{9978343A-C37D-4768-B0C7-CA3171210EF1}" srcOrd="1" destOrd="0" presId="urn:microsoft.com/office/officeart/2005/8/layout/orgChart1"/>
    <dgm:cxn modelId="{AF91CAEE-4648-4DB3-A083-45636D498027}" type="presParOf" srcId="{9978343A-C37D-4768-B0C7-CA3171210EF1}" destId="{2F792431-71E7-462B-A0D6-922095A4B83E}" srcOrd="0" destOrd="0" presId="urn:microsoft.com/office/officeart/2005/8/layout/orgChart1"/>
    <dgm:cxn modelId="{E93B404D-DCC7-465C-8CA0-CE487EB426DE}" type="presParOf" srcId="{2F792431-71E7-462B-A0D6-922095A4B83E}" destId="{E5CB6B5B-D1A0-47B9-ACE1-0C194E2F356C}" srcOrd="0" destOrd="0" presId="urn:microsoft.com/office/officeart/2005/8/layout/orgChart1"/>
    <dgm:cxn modelId="{5154341F-831B-4889-9ABF-35B6C941B417}" type="presParOf" srcId="{2F792431-71E7-462B-A0D6-922095A4B83E}" destId="{247D4487-1DAC-4CF8-95A6-9876731F2F61}" srcOrd="1" destOrd="0" presId="urn:microsoft.com/office/officeart/2005/8/layout/orgChart1"/>
    <dgm:cxn modelId="{17FFC83C-D076-4E82-9276-591F60607135}" type="presParOf" srcId="{9978343A-C37D-4768-B0C7-CA3171210EF1}" destId="{23DAC695-EF7B-4657-8F9D-3BF7EC29E547}" srcOrd="1" destOrd="0" presId="urn:microsoft.com/office/officeart/2005/8/layout/orgChart1"/>
    <dgm:cxn modelId="{99FD3B24-8B5C-4411-9B65-C4AA8D76BA53}" type="presParOf" srcId="{23DAC695-EF7B-4657-8F9D-3BF7EC29E547}" destId="{16BD25AD-379B-4E8D-8FC4-16F5D8D66D1B}" srcOrd="0" destOrd="0" presId="urn:microsoft.com/office/officeart/2005/8/layout/orgChart1"/>
    <dgm:cxn modelId="{D5C6CAC7-C7C5-4DF8-876D-D53ED811252A}" type="presParOf" srcId="{23DAC695-EF7B-4657-8F9D-3BF7EC29E547}" destId="{51E22E4A-E226-4359-9420-DE4770721781}" srcOrd="1" destOrd="0" presId="urn:microsoft.com/office/officeart/2005/8/layout/orgChart1"/>
    <dgm:cxn modelId="{BDC09C53-68C0-4212-889F-F2DBFF33A674}" type="presParOf" srcId="{51E22E4A-E226-4359-9420-DE4770721781}" destId="{0C1AFD5C-E242-4D36-AB53-990F7387A848}" srcOrd="0" destOrd="0" presId="urn:microsoft.com/office/officeart/2005/8/layout/orgChart1"/>
    <dgm:cxn modelId="{D0237182-3A87-443C-A972-92E781BF502F}" type="presParOf" srcId="{0C1AFD5C-E242-4D36-AB53-990F7387A848}" destId="{F3BA181D-0257-4C7A-B9D0-6170EBF01B02}" srcOrd="0" destOrd="0" presId="urn:microsoft.com/office/officeart/2005/8/layout/orgChart1"/>
    <dgm:cxn modelId="{C9E6CD5B-EF71-444C-94FF-CBF42CBD6155}" type="presParOf" srcId="{0C1AFD5C-E242-4D36-AB53-990F7387A848}" destId="{B1AB3867-C6D7-42C4-95A1-9F9273CF373B}" srcOrd="1" destOrd="0" presId="urn:microsoft.com/office/officeart/2005/8/layout/orgChart1"/>
    <dgm:cxn modelId="{35A04527-630B-45D1-9BEF-1DEB7A3EF9B7}" type="presParOf" srcId="{51E22E4A-E226-4359-9420-DE4770721781}" destId="{9BBD14C7-DCFF-44F7-A345-C96D43268209}" srcOrd="1" destOrd="0" presId="urn:microsoft.com/office/officeart/2005/8/layout/orgChart1"/>
    <dgm:cxn modelId="{696FC6DC-9182-4112-B6FD-4D7496D1BE67}" type="presParOf" srcId="{51E22E4A-E226-4359-9420-DE4770721781}" destId="{482B4150-C1EB-4D34-99CB-94144D115416}" srcOrd="2" destOrd="0" presId="urn:microsoft.com/office/officeart/2005/8/layout/orgChart1"/>
    <dgm:cxn modelId="{B0B8975A-045D-4681-88B7-345AA02CD3C8}" type="presParOf" srcId="{23DAC695-EF7B-4657-8F9D-3BF7EC29E547}" destId="{976A0175-A177-4688-9360-92E28E44308D}" srcOrd="2" destOrd="0" presId="urn:microsoft.com/office/officeart/2005/8/layout/orgChart1"/>
    <dgm:cxn modelId="{C7CC514D-E2B6-4B76-BE23-341CCB0FB5A7}" type="presParOf" srcId="{23DAC695-EF7B-4657-8F9D-3BF7EC29E547}" destId="{6015262D-F4C2-4F33-BDCE-672D4C6FC1C9}" srcOrd="3" destOrd="0" presId="urn:microsoft.com/office/officeart/2005/8/layout/orgChart1"/>
    <dgm:cxn modelId="{E6B021E5-D287-4875-A7DE-A7425DE8040B}" type="presParOf" srcId="{6015262D-F4C2-4F33-BDCE-672D4C6FC1C9}" destId="{5E833B92-7F01-464F-B915-380E29C6F1D5}" srcOrd="0" destOrd="0" presId="urn:microsoft.com/office/officeart/2005/8/layout/orgChart1"/>
    <dgm:cxn modelId="{6CED39B0-F232-4C1E-8B72-D83C3714F4E5}" type="presParOf" srcId="{5E833B92-7F01-464F-B915-380E29C6F1D5}" destId="{BE2BF002-4DA4-400A-8E0D-28E253B42617}" srcOrd="0" destOrd="0" presId="urn:microsoft.com/office/officeart/2005/8/layout/orgChart1"/>
    <dgm:cxn modelId="{8B60F613-CD21-43F7-A525-EF9595BEFB32}" type="presParOf" srcId="{5E833B92-7F01-464F-B915-380E29C6F1D5}" destId="{1CBFE220-EC64-4455-A1E9-FD5790B170DB}" srcOrd="1" destOrd="0" presId="urn:microsoft.com/office/officeart/2005/8/layout/orgChart1"/>
    <dgm:cxn modelId="{732AE760-4E1A-4807-8545-E33902857E76}" type="presParOf" srcId="{6015262D-F4C2-4F33-BDCE-672D4C6FC1C9}" destId="{B2F066EC-2947-4A81-8A2B-CEE7E3F27D96}" srcOrd="1" destOrd="0" presId="urn:microsoft.com/office/officeart/2005/8/layout/orgChart1"/>
    <dgm:cxn modelId="{10F3B7E7-681A-45AB-A9B0-F69EC38D90FB}" type="presParOf" srcId="{6015262D-F4C2-4F33-BDCE-672D4C6FC1C9}" destId="{147C55DD-8D81-4AF6-9A5A-33FA52A49A84}" srcOrd="2" destOrd="0" presId="urn:microsoft.com/office/officeart/2005/8/layout/orgChart1"/>
    <dgm:cxn modelId="{748E1409-0DD8-431A-B62E-BB7345485DC4}" type="presParOf" srcId="{23DAC695-EF7B-4657-8F9D-3BF7EC29E547}" destId="{3269D115-6DEB-4A1A-8E66-A38D22A69BDC}" srcOrd="4" destOrd="0" presId="urn:microsoft.com/office/officeart/2005/8/layout/orgChart1"/>
    <dgm:cxn modelId="{6BA93D6A-7CC1-4F4C-9FCB-0C5CDCFF8F13}" type="presParOf" srcId="{23DAC695-EF7B-4657-8F9D-3BF7EC29E547}" destId="{DBCF0D4A-A3F7-417A-BB61-4FAFEBA239A2}" srcOrd="5" destOrd="0" presId="urn:microsoft.com/office/officeart/2005/8/layout/orgChart1"/>
    <dgm:cxn modelId="{EF49062E-2C16-48EA-828D-9BE404CC3790}" type="presParOf" srcId="{DBCF0D4A-A3F7-417A-BB61-4FAFEBA239A2}" destId="{18AB8627-F720-4BC5-AE98-9D9A44B82A9B}" srcOrd="0" destOrd="0" presId="urn:microsoft.com/office/officeart/2005/8/layout/orgChart1"/>
    <dgm:cxn modelId="{F84CB2BE-2015-4030-8CBD-F45D5328E43C}" type="presParOf" srcId="{18AB8627-F720-4BC5-AE98-9D9A44B82A9B}" destId="{49C43594-B45D-4315-B79C-0EAB1EE28384}" srcOrd="0" destOrd="0" presId="urn:microsoft.com/office/officeart/2005/8/layout/orgChart1"/>
    <dgm:cxn modelId="{8ED380D4-D102-4221-A225-9BA057CDBD46}" type="presParOf" srcId="{18AB8627-F720-4BC5-AE98-9D9A44B82A9B}" destId="{893D15BB-5ADD-43D4-B878-815111C26CEB}" srcOrd="1" destOrd="0" presId="urn:microsoft.com/office/officeart/2005/8/layout/orgChart1"/>
    <dgm:cxn modelId="{A1BFD3E2-71C2-4012-9A26-5EC3C9DC2421}" type="presParOf" srcId="{DBCF0D4A-A3F7-417A-BB61-4FAFEBA239A2}" destId="{C619AF50-DF89-43EB-B35C-AFABAF904559}" srcOrd="1" destOrd="0" presId="urn:microsoft.com/office/officeart/2005/8/layout/orgChart1"/>
    <dgm:cxn modelId="{EC3E26F4-8662-4B2F-9386-4D57AFA476D8}" type="presParOf" srcId="{DBCF0D4A-A3F7-417A-BB61-4FAFEBA239A2}" destId="{98B99233-3DF3-49A9-89BC-9A8047DF14D3}" srcOrd="2" destOrd="0" presId="urn:microsoft.com/office/officeart/2005/8/layout/orgChart1"/>
    <dgm:cxn modelId="{FC32FD7B-ABE3-4770-B71F-4C89431C1673}" type="presParOf" srcId="{23DAC695-EF7B-4657-8F9D-3BF7EC29E547}" destId="{07225497-5000-46C0-AE11-1FFD49C9A98A}" srcOrd="6" destOrd="0" presId="urn:microsoft.com/office/officeart/2005/8/layout/orgChart1"/>
    <dgm:cxn modelId="{AC02B1A0-83FB-4CFC-BB1D-3482D6403B34}" type="presParOf" srcId="{23DAC695-EF7B-4657-8F9D-3BF7EC29E547}" destId="{21597927-964A-4205-AB78-3C34BC0FB6DA}" srcOrd="7" destOrd="0" presId="urn:microsoft.com/office/officeart/2005/8/layout/orgChart1"/>
    <dgm:cxn modelId="{9228AA71-2E5E-4E00-93A9-5CB0338A5BFE}" type="presParOf" srcId="{21597927-964A-4205-AB78-3C34BC0FB6DA}" destId="{1F24BD99-E51E-4C82-ACB9-AC6CEF98F5A1}" srcOrd="0" destOrd="0" presId="urn:microsoft.com/office/officeart/2005/8/layout/orgChart1"/>
    <dgm:cxn modelId="{2B7ECA6D-5D8B-45F1-BFB0-5479A69F91B6}" type="presParOf" srcId="{1F24BD99-E51E-4C82-ACB9-AC6CEF98F5A1}" destId="{7D0FA35D-8C54-4B1C-AECF-1C13FD40F8AE}" srcOrd="0" destOrd="0" presId="urn:microsoft.com/office/officeart/2005/8/layout/orgChart1"/>
    <dgm:cxn modelId="{0A8348C7-8AE2-4E6F-A6F1-7B8D09B91C3E}" type="presParOf" srcId="{1F24BD99-E51E-4C82-ACB9-AC6CEF98F5A1}" destId="{4A6CD16E-35E3-4466-A8C8-4D49F7DB4B8D}" srcOrd="1" destOrd="0" presId="urn:microsoft.com/office/officeart/2005/8/layout/orgChart1"/>
    <dgm:cxn modelId="{F54E803F-27ED-4C5D-9E49-E544766FC315}" type="presParOf" srcId="{21597927-964A-4205-AB78-3C34BC0FB6DA}" destId="{924697C3-82C0-44EF-8FD6-72A9EB16464F}" srcOrd="1" destOrd="0" presId="urn:microsoft.com/office/officeart/2005/8/layout/orgChart1"/>
    <dgm:cxn modelId="{B22B8CF0-7C13-40AB-9C65-6561033D68E8}" type="presParOf" srcId="{21597927-964A-4205-AB78-3C34BC0FB6DA}" destId="{78F02626-BA68-49A4-A546-7927D3EF555D}" srcOrd="2" destOrd="0" presId="urn:microsoft.com/office/officeart/2005/8/layout/orgChart1"/>
    <dgm:cxn modelId="{2EB13914-696F-4456-A984-0B4649F53FD6}" type="presParOf" srcId="{9978343A-C37D-4768-B0C7-CA3171210EF1}" destId="{3D5598B4-CE99-4E19-B349-1FE98DAFFCB8}" srcOrd="2" destOrd="0" presId="urn:microsoft.com/office/officeart/2005/8/layout/orgChart1"/>
    <dgm:cxn modelId="{2D150E48-0CA8-43CD-A942-F61C3EC8FB07}" type="presParOf" srcId="{63495320-BD9B-48A6-9CC2-DE1AAD1EDF08}" destId="{3FAC35F1-D9CF-4BF9-9767-BB7EE82E6363}" srcOrd="2" destOrd="0" presId="urn:microsoft.com/office/officeart/2005/8/layout/orgChart1"/>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25497-5000-46C0-AE11-1FFD49C9A98A}">
      <dsp:nvSpPr>
        <dsp:cNvPr id="0" name=""/>
        <dsp:cNvSpPr/>
      </dsp:nvSpPr>
      <dsp:spPr>
        <a:xfrm>
          <a:off x="2611594" y="1473107"/>
          <a:ext cx="517937" cy="3150914"/>
        </a:xfrm>
        <a:custGeom>
          <a:avLst/>
          <a:gdLst/>
          <a:ahLst/>
          <a:cxnLst/>
          <a:rect l="0" t="0" r="0" b="0"/>
          <a:pathLst>
            <a:path>
              <a:moveTo>
                <a:pt x="0" y="0"/>
              </a:moveTo>
              <a:lnTo>
                <a:pt x="0" y="3150914"/>
              </a:lnTo>
              <a:lnTo>
                <a:pt x="517937" y="3150914"/>
              </a:lnTo>
            </a:path>
          </a:pathLst>
        </a:custGeom>
        <a:noFill/>
        <a:ln w="425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69D115-6DEB-4A1A-8E66-A38D22A69BDC}">
      <dsp:nvSpPr>
        <dsp:cNvPr id="0" name=""/>
        <dsp:cNvSpPr/>
      </dsp:nvSpPr>
      <dsp:spPr>
        <a:xfrm>
          <a:off x="2611594" y="1473107"/>
          <a:ext cx="517937" cy="2287150"/>
        </a:xfrm>
        <a:custGeom>
          <a:avLst/>
          <a:gdLst/>
          <a:ahLst/>
          <a:cxnLst/>
          <a:rect l="0" t="0" r="0" b="0"/>
          <a:pathLst>
            <a:path>
              <a:moveTo>
                <a:pt x="0" y="0"/>
              </a:moveTo>
              <a:lnTo>
                <a:pt x="0" y="2287150"/>
              </a:lnTo>
              <a:lnTo>
                <a:pt x="517937" y="2287150"/>
              </a:lnTo>
            </a:path>
          </a:pathLst>
        </a:custGeom>
        <a:noFill/>
        <a:ln w="425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A0175-A177-4688-9360-92E28E44308D}">
      <dsp:nvSpPr>
        <dsp:cNvPr id="0" name=""/>
        <dsp:cNvSpPr/>
      </dsp:nvSpPr>
      <dsp:spPr>
        <a:xfrm>
          <a:off x="2611594" y="1473107"/>
          <a:ext cx="517937" cy="1423386"/>
        </a:xfrm>
        <a:custGeom>
          <a:avLst/>
          <a:gdLst/>
          <a:ahLst/>
          <a:cxnLst/>
          <a:rect l="0" t="0" r="0" b="0"/>
          <a:pathLst>
            <a:path>
              <a:moveTo>
                <a:pt x="0" y="0"/>
              </a:moveTo>
              <a:lnTo>
                <a:pt x="0" y="1423386"/>
              </a:lnTo>
              <a:lnTo>
                <a:pt x="517937" y="1423386"/>
              </a:lnTo>
            </a:path>
          </a:pathLst>
        </a:custGeom>
        <a:noFill/>
        <a:ln w="425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BD25AD-379B-4E8D-8FC4-16F5D8D66D1B}">
      <dsp:nvSpPr>
        <dsp:cNvPr id="0" name=""/>
        <dsp:cNvSpPr/>
      </dsp:nvSpPr>
      <dsp:spPr>
        <a:xfrm>
          <a:off x="2611594" y="1473107"/>
          <a:ext cx="517937" cy="559621"/>
        </a:xfrm>
        <a:custGeom>
          <a:avLst/>
          <a:gdLst/>
          <a:ahLst/>
          <a:cxnLst/>
          <a:rect l="0" t="0" r="0" b="0"/>
          <a:pathLst>
            <a:path>
              <a:moveTo>
                <a:pt x="0" y="0"/>
              </a:moveTo>
              <a:lnTo>
                <a:pt x="0" y="559621"/>
              </a:lnTo>
              <a:lnTo>
                <a:pt x="517937" y="559621"/>
              </a:lnTo>
            </a:path>
          </a:pathLst>
        </a:custGeom>
        <a:noFill/>
        <a:ln w="425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3304E-5A18-49D7-ABA5-66EEE3FB08F0}">
      <dsp:nvSpPr>
        <dsp:cNvPr id="0" name=""/>
        <dsp:cNvSpPr/>
      </dsp:nvSpPr>
      <dsp:spPr>
        <a:xfrm>
          <a:off x="3947040" y="609342"/>
          <a:ext cx="91440" cy="255479"/>
        </a:xfrm>
        <a:custGeom>
          <a:avLst/>
          <a:gdLst/>
          <a:ahLst/>
          <a:cxnLst/>
          <a:rect l="0" t="0" r="0" b="0"/>
          <a:pathLst>
            <a:path>
              <a:moveTo>
                <a:pt x="45720" y="0"/>
              </a:moveTo>
              <a:lnTo>
                <a:pt x="45720" y="255479"/>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695FB-F3E2-4589-B51B-248BD3829854}">
      <dsp:nvSpPr>
        <dsp:cNvPr id="0" name=""/>
        <dsp:cNvSpPr/>
      </dsp:nvSpPr>
      <dsp:spPr>
        <a:xfrm>
          <a:off x="3384476" y="1058"/>
          <a:ext cx="1216569"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Unidad 3</a:t>
          </a:r>
        </a:p>
      </dsp:txBody>
      <dsp:txXfrm>
        <a:off x="3384476" y="1058"/>
        <a:ext cx="1216569" cy="608284"/>
      </dsp:txXfrm>
    </dsp:sp>
    <dsp:sp modelId="{E5CB6B5B-D1A0-47B9-ACE1-0C194E2F356C}">
      <dsp:nvSpPr>
        <dsp:cNvPr id="0" name=""/>
        <dsp:cNvSpPr/>
      </dsp:nvSpPr>
      <dsp:spPr>
        <a:xfrm>
          <a:off x="2266302" y="864822"/>
          <a:ext cx="3452915"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Divisibilidad</a:t>
          </a:r>
        </a:p>
      </dsp:txBody>
      <dsp:txXfrm>
        <a:off x="2266302" y="864822"/>
        <a:ext cx="3452915" cy="608284"/>
      </dsp:txXfrm>
    </dsp:sp>
    <dsp:sp modelId="{F3BA181D-0257-4C7A-B9D0-6170EBF01B02}">
      <dsp:nvSpPr>
        <dsp:cNvPr id="0" name=""/>
        <dsp:cNvSpPr/>
      </dsp:nvSpPr>
      <dsp:spPr>
        <a:xfrm>
          <a:off x="3129531" y="1728586"/>
          <a:ext cx="2695272"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Múltiplos y divisores</a:t>
          </a:r>
        </a:p>
      </dsp:txBody>
      <dsp:txXfrm>
        <a:off x="3129531" y="1728586"/>
        <a:ext cx="2695272" cy="608284"/>
      </dsp:txXfrm>
    </dsp:sp>
    <dsp:sp modelId="{BE2BF002-4DA4-400A-8E0D-28E253B42617}">
      <dsp:nvSpPr>
        <dsp:cNvPr id="0" name=""/>
        <dsp:cNvSpPr/>
      </dsp:nvSpPr>
      <dsp:spPr>
        <a:xfrm>
          <a:off x="3129531" y="2592350"/>
          <a:ext cx="2748096"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Criterios Divisibilidad. Factorización</a:t>
          </a:r>
        </a:p>
      </dsp:txBody>
      <dsp:txXfrm>
        <a:off x="3129531" y="2592350"/>
        <a:ext cx="2748096" cy="608284"/>
      </dsp:txXfrm>
    </dsp:sp>
    <dsp:sp modelId="{49C43594-B45D-4315-B79C-0EAB1EE28384}">
      <dsp:nvSpPr>
        <dsp:cNvPr id="0" name=""/>
        <dsp:cNvSpPr/>
      </dsp:nvSpPr>
      <dsp:spPr>
        <a:xfrm>
          <a:off x="3129531" y="3456114"/>
          <a:ext cx="1216569"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a:t>m.c.m y m.c.d</a:t>
          </a:r>
        </a:p>
      </dsp:txBody>
      <dsp:txXfrm>
        <a:off x="3129531" y="3456114"/>
        <a:ext cx="1216569" cy="608284"/>
      </dsp:txXfrm>
    </dsp:sp>
    <dsp:sp modelId="{7D0FA35D-8C54-4B1C-AECF-1C13FD40F8AE}">
      <dsp:nvSpPr>
        <dsp:cNvPr id="0" name=""/>
        <dsp:cNvSpPr/>
      </dsp:nvSpPr>
      <dsp:spPr>
        <a:xfrm>
          <a:off x="3129531" y="4319879"/>
          <a:ext cx="1216569" cy="608284"/>
        </a:xfrm>
        <a:prstGeom prst="rect">
          <a:avLst/>
        </a:prstGeom>
        <a:solidFill>
          <a:schemeClr val="lt1"/>
        </a:solidFill>
        <a:ln w="42500" cap="flat" cmpd="sng" algn="ctr">
          <a:solidFill>
            <a:schemeClr val="accent5"/>
          </a:solidFill>
          <a:prstDash val="solid"/>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Problemas de Divisibilidad</a:t>
          </a:r>
        </a:p>
      </dsp:txBody>
      <dsp:txXfrm>
        <a:off x="3129531" y="4319879"/>
        <a:ext cx="1216569" cy="6082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72965-5D50-4581-B93C-D5FF8804D4A8}" type="datetimeFigureOut">
              <a:rPr lang="es-ES" smtClean="0"/>
              <a:pPr/>
              <a:t>9/9/19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E0A81-863A-4488-9482-E2DF4BA8954C}" type="slidenum">
              <a:rPr lang="es-ES" smtClean="0"/>
              <a:pPr/>
              <a:t>‹Nº›</a:t>
            </a:fld>
            <a:endParaRPr lang="es-ES"/>
          </a:p>
        </p:txBody>
      </p:sp>
    </p:spTree>
    <p:extLst>
      <p:ext uri="{BB962C8B-B14F-4D97-AF65-F5344CB8AC3E}">
        <p14:creationId xmlns:p14="http://schemas.microsoft.com/office/powerpoint/2010/main" val="281747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57E0A81-863A-4488-9482-E2DF4BA8954C}" type="slidenum">
              <a:rPr lang="es-ES" smtClean="0"/>
              <a:pPr/>
              <a:t>7</a:t>
            </a:fld>
            <a:endParaRPr lang="es-ES"/>
          </a:p>
        </p:txBody>
      </p:sp>
    </p:spTree>
    <p:extLst>
      <p:ext uri="{BB962C8B-B14F-4D97-AF65-F5344CB8AC3E}">
        <p14:creationId xmlns:p14="http://schemas.microsoft.com/office/powerpoint/2010/main" val="322571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31</a:t>
            </a:fld>
            <a:endParaRPr lang="es-ES"/>
          </a:p>
        </p:txBody>
      </p:sp>
    </p:spTree>
    <p:extLst>
      <p:ext uri="{BB962C8B-B14F-4D97-AF65-F5344CB8AC3E}">
        <p14:creationId xmlns:p14="http://schemas.microsoft.com/office/powerpoint/2010/main" val="10981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32</a:t>
            </a:fld>
            <a:endParaRPr lang="es-ES"/>
          </a:p>
        </p:txBody>
      </p:sp>
    </p:spTree>
    <p:extLst>
      <p:ext uri="{BB962C8B-B14F-4D97-AF65-F5344CB8AC3E}">
        <p14:creationId xmlns:p14="http://schemas.microsoft.com/office/powerpoint/2010/main" val="399001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33</a:t>
            </a:fld>
            <a:endParaRPr lang="es-ES"/>
          </a:p>
        </p:txBody>
      </p:sp>
    </p:spTree>
    <p:extLst>
      <p:ext uri="{BB962C8B-B14F-4D97-AF65-F5344CB8AC3E}">
        <p14:creationId xmlns:p14="http://schemas.microsoft.com/office/powerpoint/2010/main" val="3208244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34</a:t>
            </a:fld>
            <a:endParaRPr lang="es-ES"/>
          </a:p>
        </p:txBody>
      </p:sp>
    </p:spTree>
    <p:extLst>
      <p:ext uri="{BB962C8B-B14F-4D97-AF65-F5344CB8AC3E}">
        <p14:creationId xmlns:p14="http://schemas.microsoft.com/office/powerpoint/2010/main" val="1623009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35</a:t>
            </a:fld>
            <a:endParaRPr lang="es-ES"/>
          </a:p>
        </p:txBody>
      </p:sp>
    </p:spTree>
    <p:extLst>
      <p:ext uri="{BB962C8B-B14F-4D97-AF65-F5344CB8AC3E}">
        <p14:creationId xmlns:p14="http://schemas.microsoft.com/office/powerpoint/2010/main" val="107745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36</a:t>
            </a:fld>
            <a:endParaRPr lang="es-ES"/>
          </a:p>
        </p:txBody>
      </p:sp>
    </p:spTree>
    <p:extLst>
      <p:ext uri="{BB962C8B-B14F-4D97-AF65-F5344CB8AC3E}">
        <p14:creationId xmlns:p14="http://schemas.microsoft.com/office/powerpoint/2010/main" val="423197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37</a:t>
            </a:fld>
            <a:endParaRPr lang="es-ES"/>
          </a:p>
        </p:txBody>
      </p:sp>
    </p:spTree>
    <p:extLst>
      <p:ext uri="{BB962C8B-B14F-4D97-AF65-F5344CB8AC3E}">
        <p14:creationId xmlns:p14="http://schemas.microsoft.com/office/powerpoint/2010/main" val="95821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38</a:t>
            </a:fld>
            <a:endParaRPr lang="es-ES"/>
          </a:p>
        </p:txBody>
      </p:sp>
    </p:spTree>
    <p:extLst>
      <p:ext uri="{BB962C8B-B14F-4D97-AF65-F5344CB8AC3E}">
        <p14:creationId xmlns:p14="http://schemas.microsoft.com/office/powerpoint/2010/main" val="77452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39</a:t>
            </a:fld>
            <a:endParaRPr lang="es-ES"/>
          </a:p>
        </p:txBody>
      </p:sp>
    </p:spTree>
    <p:extLst>
      <p:ext uri="{BB962C8B-B14F-4D97-AF65-F5344CB8AC3E}">
        <p14:creationId xmlns:p14="http://schemas.microsoft.com/office/powerpoint/2010/main" val="2329257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40</a:t>
            </a:fld>
            <a:endParaRPr lang="es-ES"/>
          </a:p>
        </p:txBody>
      </p:sp>
    </p:spTree>
    <p:extLst>
      <p:ext uri="{BB962C8B-B14F-4D97-AF65-F5344CB8AC3E}">
        <p14:creationId xmlns:p14="http://schemas.microsoft.com/office/powerpoint/2010/main" val="255158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57E0A81-863A-4488-9482-E2DF4BA8954C}" type="slidenum">
              <a:rPr lang="es-ES" smtClean="0"/>
              <a:pPr/>
              <a:t>8</a:t>
            </a:fld>
            <a:endParaRPr lang="es-ES"/>
          </a:p>
        </p:txBody>
      </p:sp>
    </p:spTree>
    <p:extLst>
      <p:ext uri="{BB962C8B-B14F-4D97-AF65-F5344CB8AC3E}">
        <p14:creationId xmlns:p14="http://schemas.microsoft.com/office/powerpoint/2010/main" val="119269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41</a:t>
            </a:fld>
            <a:endParaRPr lang="es-ES"/>
          </a:p>
        </p:txBody>
      </p:sp>
    </p:spTree>
    <p:extLst>
      <p:ext uri="{BB962C8B-B14F-4D97-AF65-F5344CB8AC3E}">
        <p14:creationId xmlns:p14="http://schemas.microsoft.com/office/powerpoint/2010/main" val="11025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42</a:t>
            </a:fld>
            <a:endParaRPr lang="es-ES"/>
          </a:p>
        </p:txBody>
      </p:sp>
    </p:spTree>
    <p:extLst>
      <p:ext uri="{BB962C8B-B14F-4D97-AF65-F5344CB8AC3E}">
        <p14:creationId xmlns:p14="http://schemas.microsoft.com/office/powerpoint/2010/main" val="231668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43</a:t>
            </a:fld>
            <a:endParaRPr lang="es-ES"/>
          </a:p>
        </p:txBody>
      </p:sp>
    </p:spTree>
    <p:extLst>
      <p:ext uri="{BB962C8B-B14F-4D97-AF65-F5344CB8AC3E}">
        <p14:creationId xmlns:p14="http://schemas.microsoft.com/office/powerpoint/2010/main" val="2380606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44</a:t>
            </a:fld>
            <a:endParaRPr lang="es-ES"/>
          </a:p>
        </p:txBody>
      </p:sp>
    </p:spTree>
    <p:extLst>
      <p:ext uri="{BB962C8B-B14F-4D97-AF65-F5344CB8AC3E}">
        <p14:creationId xmlns:p14="http://schemas.microsoft.com/office/powerpoint/2010/main" val="463209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45</a:t>
            </a:fld>
            <a:endParaRPr lang="es-ES"/>
          </a:p>
        </p:txBody>
      </p:sp>
    </p:spTree>
    <p:extLst>
      <p:ext uri="{BB962C8B-B14F-4D97-AF65-F5344CB8AC3E}">
        <p14:creationId xmlns:p14="http://schemas.microsoft.com/office/powerpoint/2010/main" val="531157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49</a:t>
            </a:fld>
            <a:endParaRPr lang="es-ES"/>
          </a:p>
        </p:txBody>
      </p:sp>
    </p:spTree>
    <p:extLst>
      <p:ext uri="{BB962C8B-B14F-4D97-AF65-F5344CB8AC3E}">
        <p14:creationId xmlns:p14="http://schemas.microsoft.com/office/powerpoint/2010/main" val="1930961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51</a:t>
            </a:fld>
            <a:endParaRPr lang="es-ES"/>
          </a:p>
        </p:txBody>
      </p:sp>
    </p:spTree>
    <p:extLst>
      <p:ext uri="{BB962C8B-B14F-4D97-AF65-F5344CB8AC3E}">
        <p14:creationId xmlns:p14="http://schemas.microsoft.com/office/powerpoint/2010/main" val="316226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52</a:t>
            </a:fld>
            <a:endParaRPr lang="es-ES"/>
          </a:p>
        </p:txBody>
      </p:sp>
    </p:spTree>
    <p:extLst>
      <p:ext uri="{BB962C8B-B14F-4D97-AF65-F5344CB8AC3E}">
        <p14:creationId xmlns:p14="http://schemas.microsoft.com/office/powerpoint/2010/main" val="1328767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53</a:t>
            </a:fld>
            <a:endParaRPr lang="es-ES"/>
          </a:p>
        </p:txBody>
      </p:sp>
    </p:spTree>
    <p:extLst>
      <p:ext uri="{BB962C8B-B14F-4D97-AF65-F5344CB8AC3E}">
        <p14:creationId xmlns:p14="http://schemas.microsoft.com/office/powerpoint/2010/main" val="39937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54</a:t>
            </a:fld>
            <a:endParaRPr lang="es-ES"/>
          </a:p>
        </p:txBody>
      </p:sp>
    </p:spTree>
    <p:extLst>
      <p:ext uri="{BB962C8B-B14F-4D97-AF65-F5344CB8AC3E}">
        <p14:creationId xmlns:p14="http://schemas.microsoft.com/office/powerpoint/2010/main" val="412016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24</a:t>
            </a:fld>
            <a:endParaRPr lang="es-ES"/>
          </a:p>
        </p:txBody>
      </p:sp>
    </p:spTree>
    <p:extLst>
      <p:ext uri="{BB962C8B-B14F-4D97-AF65-F5344CB8AC3E}">
        <p14:creationId xmlns:p14="http://schemas.microsoft.com/office/powerpoint/2010/main" val="1210432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55</a:t>
            </a:fld>
            <a:endParaRPr lang="es-ES"/>
          </a:p>
        </p:txBody>
      </p:sp>
    </p:spTree>
    <p:extLst>
      <p:ext uri="{BB962C8B-B14F-4D97-AF65-F5344CB8AC3E}">
        <p14:creationId xmlns:p14="http://schemas.microsoft.com/office/powerpoint/2010/main" val="2949402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56</a:t>
            </a:fld>
            <a:endParaRPr lang="es-ES"/>
          </a:p>
        </p:txBody>
      </p:sp>
    </p:spTree>
    <p:extLst>
      <p:ext uri="{BB962C8B-B14F-4D97-AF65-F5344CB8AC3E}">
        <p14:creationId xmlns:p14="http://schemas.microsoft.com/office/powerpoint/2010/main" val="1222737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57</a:t>
            </a:fld>
            <a:endParaRPr lang="es-ES"/>
          </a:p>
        </p:txBody>
      </p:sp>
    </p:spTree>
    <p:extLst>
      <p:ext uri="{BB962C8B-B14F-4D97-AF65-F5344CB8AC3E}">
        <p14:creationId xmlns:p14="http://schemas.microsoft.com/office/powerpoint/2010/main" val="1347042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58</a:t>
            </a:fld>
            <a:endParaRPr lang="es-ES"/>
          </a:p>
        </p:txBody>
      </p:sp>
    </p:spTree>
    <p:extLst>
      <p:ext uri="{BB962C8B-B14F-4D97-AF65-F5344CB8AC3E}">
        <p14:creationId xmlns:p14="http://schemas.microsoft.com/office/powerpoint/2010/main" val="2090294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59</a:t>
            </a:fld>
            <a:endParaRPr lang="es-ES"/>
          </a:p>
        </p:txBody>
      </p:sp>
    </p:spTree>
    <p:extLst>
      <p:ext uri="{BB962C8B-B14F-4D97-AF65-F5344CB8AC3E}">
        <p14:creationId xmlns:p14="http://schemas.microsoft.com/office/powerpoint/2010/main" val="3308875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60</a:t>
            </a:fld>
            <a:endParaRPr lang="es-ES"/>
          </a:p>
        </p:txBody>
      </p:sp>
    </p:spTree>
    <p:extLst>
      <p:ext uri="{BB962C8B-B14F-4D97-AF65-F5344CB8AC3E}">
        <p14:creationId xmlns:p14="http://schemas.microsoft.com/office/powerpoint/2010/main" val="1150150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62</a:t>
            </a:fld>
            <a:endParaRPr lang="es-ES"/>
          </a:p>
        </p:txBody>
      </p:sp>
    </p:spTree>
    <p:extLst>
      <p:ext uri="{BB962C8B-B14F-4D97-AF65-F5344CB8AC3E}">
        <p14:creationId xmlns:p14="http://schemas.microsoft.com/office/powerpoint/2010/main" val="1073382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63</a:t>
            </a:fld>
            <a:endParaRPr lang="es-ES"/>
          </a:p>
        </p:txBody>
      </p:sp>
    </p:spTree>
    <p:extLst>
      <p:ext uri="{BB962C8B-B14F-4D97-AF65-F5344CB8AC3E}">
        <p14:creationId xmlns:p14="http://schemas.microsoft.com/office/powerpoint/2010/main" val="1469513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64</a:t>
            </a:fld>
            <a:endParaRPr lang="es-ES"/>
          </a:p>
        </p:txBody>
      </p:sp>
    </p:spTree>
    <p:extLst>
      <p:ext uri="{BB962C8B-B14F-4D97-AF65-F5344CB8AC3E}">
        <p14:creationId xmlns:p14="http://schemas.microsoft.com/office/powerpoint/2010/main" val="2045806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65</a:t>
            </a:fld>
            <a:endParaRPr lang="es-ES"/>
          </a:p>
        </p:txBody>
      </p:sp>
    </p:spTree>
    <p:extLst>
      <p:ext uri="{BB962C8B-B14F-4D97-AF65-F5344CB8AC3E}">
        <p14:creationId xmlns:p14="http://schemas.microsoft.com/office/powerpoint/2010/main" val="5150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25</a:t>
            </a:fld>
            <a:endParaRPr lang="es-ES"/>
          </a:p>
        </p:txBody>
      </p:sp>
    </p:spTree>
    <p:extLst>
      <p:ext uri="{BB962C8B-B14F-4D97-AF65-F5344CB8AC3E}">
        <p14:creationId xmlns:p14="http://schemas.microsoft.com/office/powerpoint/2010/main" val="618590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66</a:t>
            </a:fld>
            <a:endParaRPr lang="es-ES"/>
          </a:p>
        </p:txBody>
      </p:sp>
    </p:spTree>
    <p:extLst>
      <p:ext uri="{BB962C8B-B14F-4D97-AF65-F5344CB8AC3E}">
        <p14:creationId xmlns:p14="http://schemas.microsoft.com/office/powerpoint/2010/main" val="1619337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67</a:t>
            </a:fld>
            <a:endParaRPr lang="es-ES"/>
          </a:p>
        </p:txBody>
      </p:sp>
    </p:spTree>
    <p:extLst>
      <p:ext uri="{BB962C8B-B14F-4D97-AF65-F5344CB8AC3E}">
        <p14:creationId xmlns:p14="http://schemas.microsoft.com/office/powerpoint/2010/main" val="1142129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68</a:t>
            </a:fld>
            <a:endParaRPr lang="es-ES"/>
          </a:p>
        </p:txBody>
      </p:sp>
    </p:spTree>
    <p:extLst>
      <p:ext uri="{BB962C8B-B14F-4D97-AF65-F5344CB8AC3E}">
        <p14:creationId xmlns:p14="http://schemas.microsoft.com/office/powerpoint/2010/main" val="1557131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69</a:t>
            </a:fld>
            <a:endParaRPr lang="es-ES"/>
          </a:p>
        </p:txBody>
      </p:sp>
    </p:spTree>
    <p:extLst>
      <p:ext uri="{BB962C8B-B14F-4D97-AF65-F5344CB8AC3E}">
        <p14:creationId xmlns:p14="http://schemas.microsoft.com/office/powerpoint/2010/main" val="1477162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70</a:t>
            </a:fld>
            <a:endParaRPr lang="es-ES"/>
          </a:p>
        </p:txBody>
      </p:sp>
    </p:spTree>
    <p:extLst>
      <p:ext uri="{BB962C8B-B14F-4D97-AF65-F5344CB8AC3E}">
        <p14:creationId xmlns:p14="http://schemas.microsoft.com/office/powerpoint/2010/main" val="1766337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71</a:t>
            </a:fld>
            <a:endParaRPr lang="es-ES"/>
          </a:p>
        </p:txBody>
      </p:sp>
    </p:spTree>
    <p:extLst>
      <p:ext uri="{BB962C8B-B14F-4D97-AF65-F5344CB8AC3E}">
        <p14:creationId xmlns:p14="http://schemas.microsoft.com/office/powerpoint/2010/main" val="28191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72</a:t>
            </a:fld>
            <a:endParaRPr lang="es-ES"/>
          </a:p>
        </p:txBody>
      </p:sp>
    </p:spTree>
    <p:extLst>
      <p:ext uri="{BB962C8B-B14F-4D97-AF65-F5344CB8AC3E}">
        <p14:creationId xmlns:p14="http://schemas.microsoft.com/office/powerpoint/2010/main" val="1363196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73</a:t>
            </a:fld>
            <a:endParaRPr lang="es-ES"/>
          </a:p>
        </p:txBody>
      </p:sp>
    </p:spTree>
    <p:extLst>
      <p:ext uri="{BB962C8B-B14F-4D97-AF65-F5344CB8AC3E}">
        <p14:creationId xmlns:p14="http://schemas.microsoft.com/office/powerpoint/2010/main" val="1894785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74</a:t>
            </a:fld>
            <a:endParaRPr lang="es-ES"/>
          </a:p>
        </p:txBody>
      </p:sp>
    </p:spTree>
    <p:extLst>
      <p:ext uri="{BB962C8B-B14F-4D97-AF65-F5344CB8AC3E}">
        <p14:creationId xmlns:p14="http://schemas.microsoft.com/office/powerpoint/2010/main" val="170438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75</a:t>
            </a:fld>
            <a:endParaRPr lang="es-ES"/>
          </a:p>
        </p:txBody>
      </p:sp>
    </p:spTree>
    <p:extLst>
      <p:ext uri="{BB962C8B-B14F-4D97-AF65-F5344CB8AC3E}">
        <p14:creationId xmlns:p14="http://schemas.microsoft.com/office/powerpoint/2010/main" val="195850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26</a:t>
            </a:fld>
            <a:endParaRPr lang="es-ES"/>
          </a:p>
        </p:txBody>
      </p:sp>
    </p:spTree>
    <p:extLst>
      <p:ext uri="{BB962C8B-B14F-4D97-AF65-F5344CB8AC3E}">
        <p14:creationId xmlns:p14="http://schemas.microsoft.com/office/powerpoint/2010/main" val="683879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76</a:t>
            </a:fld>
            <a:endParaRPr lang="es-ES"/>
          </a:p>
        </p:txBody>
      </p:sp>
    </p:spTree>
    <p:extLst>
      <p:ext uri="{BB962C8B-B14F-4D97-AF65-F5344CB8AC3E}">
        <p14:creationId xmlns:p14="http://schemas.microsoft.com/office/powerpoint/2010/main" val="2096383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77</a:t>
            </a:fld>
            <a:endParaRPr lang="es-ES"/>
          </a:p>
        </p:txBody>
      </p:sp>
    </p:spTree>
    <p:extLst>
      <p:ext uri="{BB962C8B-B14F-4D97-AF65-F5344CB8AC3E}">
        <p14:creationId xmlns:p14="http://schemas.microsoft.com/office/powerpoint/2010/main" val="2028814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78</a:t>
            </a:fld>
            <a:endParaRPr lang="es-ES"/>
          </a:p>
        </p:txBody>
      </p:sp>
    </p:spTree>
    <p:extLst>
      <p:ext uri="{BB962C8B-B14F-4D97-AF65-F5344CB8AC3E}">
        <p14:creationId xmlns:p14="http://schemas.microsoft.com/office/powerpoint/2010/main" val="539265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27</a:t>
            </a:fld>
            <a:endParaRPr lang="es-ES"/>
          </a:p>
        </p:txBody>
      </p:sp>
    </p:spTree>
    <p:extLst>
      <p:ext uri="{BB962C8B-B14F-4D97-AF65-F5344CB8AC3E}">
        <p14:creationId xmlns:p14="http://schemas.microsoft.com/office/powerpoint/2010/main" val="62310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28</a:t>
            </a:fld>
            <a:endParaRPr lang="es-ES"/>
          </a:p>
        </p:txBody>
      </p:sp>
    </p:spTree>
    <p:extLst>
      <p:ext uri="{BB962C8B-B14F-4D97-AF65-F5344CB8AC3E}">
        <p14:creationId xmlns:p14="http://schemas.microsoft.com/office/powerpoint/2010/main" val="133105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29</a:t>
            </a:fld>
            <a:endParaRPr lang="es-ES"/>
          </a:p>
        </p:txBody>
      </p:sp>
    </p:spTree>
    <p:extLst>
      <p:ext uri="{BB962C8B-B14F-4D97-AF65-F5344CB8AC3E}">
        <p14:creationId xmlns:p14="http://schemas.microsoft.com/office/powerpoint/2010/main" val="63695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21430B9-F70D-4E8B-9E47-B0C71E430181}" type="slidenum">
              <a:rPr lang="es-ES" smtClean="0"/>
              <a:pPr/>
              <a:t>30</a:t>
            </a:fld>
            <a:endParaRPr lang="es-ES"/>
          </a:p>
        </p:txBody>
      </p:sp>
    </p:spTree>
    <p:extLst>
      <p:ext uri="{BB962C8B-B14F-4D97-AF65-F5344CB8AC3E}">
        <p14:creationId xmlns:p14="http://schemas.microsoft.com/office/powerpoint/2010/main" val="253708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9/9/19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9/9/19</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file:////var/folders/_r/n1dpvmqx4ws16kmd1ls2btnm0000gn/T/com.microsoft.Word/WebArchiveCopyPasteTempFiles/vector-arbol-pino-sobre-fondo-blanco_28952-133.jpg"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retomates.es/?idw=tt&amp;idJuego=mcmmcd"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mediablogs.cadenaser.com/grado-361/files/2013/05/cigarra.jpg" TargetMode="External"/><Relationship Id="rId1" Type="http://schemas.openxmlformats.org/officeDocument/2006/relationships/slideLayout" Target="../slideLayouts/slideLayout7.xml"/><Relationship Id="rId6" Type="http://schemas.openxmlformats.org/officeDocument/2006/relationships/hyperlink" Target="http://en.wikipedia.org/wiki/Magicicada_tredecim" TargetMode="External"/><Relationship Id="rId5" Type="http://schemas.openxmlformats.org/officeDocument/2006/relationships/hyperlink" Target="http://en.wikipedia.org/wiki/Magicicada_septendecim" TargetMode="External"/><Relationship Id="rId4" Type="http://schemas.openxmlformats.org/officeDocument/2006/relationships/hyperlink" Target="http://www.cadenaser.com/espana/audios/ventana-00-20-00-070513/csrcsrpor/20130507csrcsrnac_57/Ae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algn="ctr"/>
            <a:r>
              <a:rPr lang="es-ES" dirty="0"/>
              <a:t>Divisibilidad</a:t>
            </a:r>
            <a:br>
              <a:rPr lang="es-ES" dirty="0"/>
            </a:br>
            <a:endParaRPr lang="es-ES" dirty="0"/>
          </a:p>
        </p:txBody>
      </p:sp>
      <p:sp>
        <p:nvSpPr>
          <p:cNvPr id="19458" name="AutoShape 2" descr="data:image/jpeg;base64,/9j/4AAQSkZJRgABAQAAAQABAAD/2wCEAAkGBhISERITERQVFBMWFBQYGRcUGBgXGBgYFhQVGBgYFRgZGyYeFxkjGhUXHy8gIycpLCwsFR4xNTAqNSYrLCkBCQoKDgwOGg8PGi8kHyQyLC8uLC4sLCwvLDQsLCoqLCovMDQsLywsLywsLCwsLCwsKSwqLCwsLCwsLCwsLCwsLP/AABEIAKgBLAMBIgACEQEDEQH/xAAcAAEAAwADAQEAAAAAAAAAAAAABQYHAgMEAQj/xAA+EAACAQIDBAkBBgUEAQUAAAABAgADEQQSIQUGMVEHEyJBYXGBkaEyQlJicrHBFCOi0fAzgpLhwhUWY5Oy/8QAGwEAAQUBAQAAAAAAAAAAAAAAAAIDBAUGAQf/xAAyEQACAgIABQEGBQQDAQAAAAAAAQIDBBEFEiExQRMiMlFxgZEUYbHB8EKh0eEjM/EV/9oADAMBAAIRAxEAPwDcYiIAIiIAIiIAIiIAJ58VtClTyio6pm4ZiBed1RwoJJsACST3ATK9vbWOIrM/2eCjko4e/H1kvFxvXlrwiJlZPoRWu7NVVgRcajwn2U/o7xRKVkN7KVYcgGBFhy+m8nNqbx0MOypUY5iL6C9hzMbsolGx1x6jkL4yrVkuhKROjB46nVXNTYOOYP68p3xlprox5NNbQiInDoiIgAiIgAiJX9499KOEOQg1Kv3FtpyLk/T5anwnUt9h2qmd0uStbZYImaN0pYi+lKkByJYn/lcfpJ3YHSJSrsKdZepc2AN8yEngM1gQfMW14xTg0TbeF5VceZx6fk0y3RERBWiIiACIiACIiACJ118QqKWchVAuSdAJXMX0gYZTZA9TxUAD+ogmM2311e/JIfpxrbv+uLZZ4nXh64dFddVZQwPgRcTsjyexlrXRiIiBwREQAREQAREQAREGAFU362zkQUFPafVvBeXqfgGUAgsQqi5YgADvJNgB5nSSe16jVq1R7hiWNhwNhotr8dLTxYbEtSqJUA7aG4zDvsRqPWaXHq9KrUe/7mayLfUt5pdv2NN2VgEwWG7RHZBeo3Nra/2A8BM32ltBq1V6jcWN7ch3D0Ektt75PiaS0ioTW7EG+a3AWtoL68TwEr943iUSr5p2e8x3LvVnLCvsi4dHbnrqosbFATyFm0v4m59jL7IjdfY/8PQVSP5jdp/M93kBYekl5TZNistckXOPX6daiIiebaWNFGlUqHgik+Z7h6mw9ZHb0PNqK2z0xM0o9IWKQ3fJUHIrlt4Aj97ybwPSXQb/AFUemeY7a/GvxGY3QZX18Sx59N6+f80XCJ4cBt3D1v8ASqox5A2b/idRPdHU99ifGSktxezpxlfJTd/uqzewJmHYoFiztUzO2rEg3LHja1x+k3ciQeM3KwdTjRCnmhZPhTb4i4y5S54bnV4rlzp9ddtGPYeohaz314ZSAfYg3+JxYcQZpe2sZgtnUTQp0ld2BOQ9o6/aqsbny79NNBpmbtc3Meg2+rNViZLyU5qLUfG/P568Gubg7YNfCLnOZ6TGmxPE2AKk8zlIueYMskoXRUhC4jkTTPrZ/wBgPcS+xh9+hi+IQjDJnGPbf+xETwbZ25RwtPrKzZRewHFmPJQNSZwiQhKclGK234PfEht296aONRmpZlKGzI9swvwOhIsbHXwPKTMBVlc6pOE1prwIiIDZTekTGkLTpA6Ndj424X8OMoVidBxlp39xGbE5fuoo9eP/AJSs0qpVlYcVYHXhob6zG50+fJk323r7G74XXyYsdLv1+5s+Fo5ERB9lVHsLTtmfUukmtftUqZHgWX51lk2JvfQxBC6pU+63f+U8D+vhNLTnUWPljLr9jK5HDsmlOc49PiupOxESaVwiIgAiIgAiIgAiIgBWNq7jUql2pMabHuOq/wBxKhtbY+IoaVUunAMO0o8m4r5G01aUnf8Ax7ErRW+UAM1uZuFB8tT6yzw77JTUH1X5lbmU1xg560yjMk7KRZMr2IsQwNu8G4I56icXBOg4nhbU+Fh3mWTd7cDFJVpHEFDSuHYBidQLhSCON7A204y2uuhWvaZU00zsfsmg7PdzSpmpo5RS35rC/wAz0REy7e2adLS0J5Nq4HrqTU72vbXyIP7T1xEtbWmDSktMzjae5NZbnLnH/wAevxofgyuV9mFTY3U8mBB+dZtU6sRhUqC1RFccmAI+ZHeOvDKuzhVUusehiD4Nh3e0mth7fxNKrSUVHKl1BRjmFiwBAB4acpf8RufhmvZCh/AdPY3HxPJg9yUp1lql8wQ5gCoGo4XN+A48O6N+jNPoRI8MtrsThLoWaU7e/fpaF6OHIatwZuK0/wC7+HAd/KRu9u/hcGlhGspuGqjiRyp8h+L25yhsJZwh5Z6Jw7hO9WXr5R/z/j7n2rVZmLMSzMbknUk8yZzwOEerUWnSUvUbgo+Sx7lHeZ5+rJKjMFBIuxBOUd5ygXa3ITXNyMLgadMrhKgqVCAajnSoeWZTYqt+AtYecJyfZFxxDLeLXuMd/TovmyR3Z2GMLQWnfM57TsNLsQL28AAAPKS0RGTDTm5ycpd2JQelTAM60XAuEzi/i2UkeoW48jL9KtvxvJhaNF6NU56jLpTS2YHuYngoB11+Zxk3hkrIZUJVx2/h/ZmYbr7wNg8SlXUoezUXmhOp8xxHlbvll3q6TmqZqWDuicDVOjt+QfYHidfKUKs9zc2BPLh6TlhMM9R1RFZ3Y2VVFyT/AJ7Wje/Bv78HGnYsi2PVL6fN/HRfOirblTr3w7MWR1ZxmJOV1IuRf7wOvl5zUpStyNxWwxFauR1tjZF1VMwt2m+01rjTQXPHjLoTHF0RhOLXVXZLnT2/cyjeivmxVY/jI9uz+0hs09uPfM5a31G/vrO7d3ZKYjEpTqNlUhjpoWsL5Qe64v6AzEcrut0u8n+rNhGSox9vtFfoiKWupNjpO0qVI9CCPggzSNodH+EdLU06pwNGUk6/iBPaHzM7xFAocjcVvf3I/aPZeHPG1zefI1h59eXvk7rumaRuZt84ikVc3qU7An7wPBvPQg+XjLFM16PqhGLI7jSa/oVI/wA8ZpU0fD7pW0Jy79jJcUojRkuMez6/cRE4V6wRWZjZVBJPgBcyeVpznwmUmj0n07nPRYL3FWBNvEG2vrPRtffrDvha3UuetKFVUqQbtpflpe/HuiuVk38BepJOL6ngbpOIqN/JVqeYgEOQxAOh4W142l12djlrUqdVL5XUML8bEX1mGsbTYdzaLLgcPmJuUzC/crEso9FIi5xS7E/iWJVTCLgtMmoiI0UZ5Np7USgmeoTa9hbUk8hKDt3EU69U1aVXU2ujgqRYAdluB4cxPd0hbQu6Uh9kZj5tw+B8ymdcAQCwHmbStlxK3Hufp66dOpV5VvM3DwWnc7ZXWYjrKuXKmoBI7T91h4anztNFmNqe8EHyN5qO7VYthaRa5IWxJ8DaSK+Iyy7PbWug7hyWuVIk4iJKJ4iIgAiIgAnm2jSZqVRU+oowF+ZBnpiB1PT2ZDitgYhfrwzaaXCt8lCR6yPqYdL2ZHQ+BBt5qQD8zbp11sMjizqrDkwBHzFc7Rew41Je9H7NmH1sEPssG/pPs1vi8l9xA4x1PLfgyn8pBZr/APEetpfcduPhanBTTPOmbf0m6/EbvbnU8LUaoHZ2KlRcAAAkE6DiTYa+HiZ1zbWiTdxaqyiUeu2tdV/EWCIiIMwfDMC2vgqnXVLglmdiSeOpJNzzHD0m/SExm5+Gq1uudST3rfsMeZHf5XsZxrZc8J4hHClJyXdfoZDhd1sRUptVRCaafU50W2l8ve1u+3DWeCjVejVV0OWpTYEHkVPyP1Bn6FFIWy2GW1rW0tytymZ7wbg1TiLUaeZGNw1wFUcn79PLUW4xLj8C9wuORvlKN+kvHy+DL9u/tcYrDUq4GXOtyOTAkMBzFwdZImRm7ux/4XDpRLZiLkm1hdjchR3DWScWY67k9SXp+7t6+XgyrbGzerqvTOlmIBPjqp8iDIoBka4urKfIgiadvLu4MSuZbCqo0J4MPut+xmd46hUptkqqVYaAMLG3ge8e8yWZiSom348M2PD82N9aTfXyv3Janv8AYsLlPVk2+oqb+dgQL+krtaoWYsxuxNyT3kz6RPTs3ZVSu4SmuY99uAHNj3CRpzuv1GTb+BMhDHxk5xSj8SxdHGDvVq1e5UCjzYgn4X5mgSP2HshcNSFNdTxY8LseJ8tAPSSE1eFQ6KVB9/Jis/IWRfKxdvH0Ejd5EvhK4sTem3DyklElkSEuWSl8DDHpDunSRbjNqxewcPV/1KKMeeUA+41mQbaWmMRWFIWphyqi5Oi6HU8yCfWSIz5jW4easltJNaPIFvfS/Pv95NYLfHF0gAtUlRoA4DDy11+ZFbK3fxWKqN/D2tTVS12K3zFgADaxPZPtJTEbAxaC1Wi/mFD/ACt4p6fcftlTJ8k9N/B6ND3P3gbF0WZwA6uVOXgdAQQDw429JOOwAJOgAufSVHo52Q9KlUqVFZTUYABrg5UvqQeF2ZvYSybWRjQqhBdijADncf2kWb1toyOYoRtkodjLNs4s1q1Sp95iR5cB8WkVW2WtQqWJFuX/AHJKts7E3J6l7X+439p1I3EMpVh6e4Myjct7Zmnzb2yV2NuaKwzUK6m1syupVl9iQR4zSdn4MUqSUwb5QBfme8+pmXbH2g1Gsjr3EX8VJ7Q9prAMt+H8jTaXXyWGI4tNpdT7ERLQmiRe1N5MPh2C1nsxF7BWY25mw0/6kpMs32UjFPfU3PtYEfDSLlXSqhzRLLhuJDKu5JvprwaRs3alLEJnpNmW5HAggjuIOo/7nrlH6McT2cRT5Mj/APIFf/CXiLx7PVrU2MZuOse+VS7L/wBEREfIgiIgAiIgBxqVAouxAHMmwkZiN68Gn1YilfkHDH2W5lI6UcSxqohPYVbgd1z325yh55BtynCTikVl+a65uEV2NexPSVgl+k1Kn5EI+XyiTexdtUsVSFWkTa5BB0KkcQRz1HvMLE0XoqqEDEIeBKuPbKf0WcpyJznpnMbLsss5Zdi/RESeWgiIgAnViMKlQZaiq45MAR8ztica33OptdURX/tXCXv1Ce2ntwkhh8MlNcqKqryUAD2E7YiY1xj7qSFSsnP3m39RERFiBESC25vhQwtRadQOWIv2ADYHhe5HKLhCU3qK2N22wqjzTekTsxna+zWpu4dChzHiCBx7jwImj4XfrBPp1oU/jBX5It8yVobQo1foqU3/ACsrfvF8s6+6ZLwOJV1NuDUt/mQHR3szqsKXIINVy2v3QAq+hC5v90tM+T7Gm9vYm6x2zc35EqG9+0KwqqtJmAVQTkNiSb8uNhb3lvkLtvd0VjnQ5anjwNuF+R8ZFyoTnXqBFui5R0iq4bfXEpoxV/zDX3W08u2d43xAAZEW3eo7Xlc93hO/aGw66nt02P4gM3yP3kaMCxNgrE8gCZRznfrkk39Ssl6vutnmopcj/NJrmDUimgPEKt/OwvKju5um+YVKwyqCCEPEkcM3IeEuks8CiVacpeSbi1uEevkTrxFYIjMeCqSbeAvOycalMMCDwIIPrLImLW+pluP3xxnWPasUGY2UKlgL6C5W5kNjdoVKrFqrF2NtSAOAt3Adwl2rdHjMxPWoeRKm9vHWQe8G59TDKrmorKbiwUjhrzPj7TP3U5Gm5b18/wDZucTKweZRq0pfktf30QeE2hUpEmk7ISLEqbXHjPQdu4k8a9b/AOxv7zpwGDFWrTplsmd1XNa9sxsNO/WXij0ZoPqrufJFH941TTbYvY7fMkZeVi48v+bW3+W/2LJu7jGq4WhUc3ZkFzzI0J9SLyRkLid5MJhgKRqXKALlW7kWFu1l4HznDC76YRzbOV/OpUe/ATTQqsUFtNnn1tsHNtdFt9CdicUcEAggg8CNQfKcpw4IiIAZl0oU/wCch5oP8+JRUUZgCbKSASBcgE6kDvIGtvCaH0o0e1Sb8NvYmZ8aRlRkdLGZ/LermXDZ2z9j3AbFVSfxqaa+5p2HvNB2BszDUqd8LlKtY5w2fNy7VzMTyT2bE25WwtTPRa2vaU/S/gw/fiIqvJUX1ivoO05qi/aivobpE8eydppiKKVqf0uL27weBU+III9J7JaJ7W0XSaa2hETqxOIWmjOxsqqWJ5BRc/pOnTLekffCumL6qhVZFpKt8hIu5GY3txABUW85PdGm91fF9dTr9s0whD2APauMrWAB4XB95k+0ca1arUqt9VR2c+GYk29OHpNX6Itk9Xg2rH6q7kj8iXVfnMfWWV9cYUpa6kmcVGBatsbeoYVA+IcIpNhoWJPgFBJnLZu28PiBehVSpzCkXHmvEeomU9LO1OsxgpA6UUAP5nszfGT2kPuClRtoYYUyQQ9z+QAlwfArceojSxV6XO31Eqr2dm+RESEMCZVv1SLYyqTcaKBfhbIOHrearONSkG0YAjxF5Jxr/Rlza2QM/EeVWoKWuu/iYE+FadfVsOc2/E7sYV/qop5qMp91tIvE9HmGb6TUTyII/qBPzLKOfU++0UM+D5Mfdaf9v59zMcJt7E0/orVAB3B2t7XtJfC9I2NTi6uPxqP1FjLDiejE65Kqn8ykfIJ/SQ+L6O8SvBFfxRh+jWMc58ezyvr/ALGfSzqP6ZL5Pf6HvwvSw2nW0FPMoxHwQf1kvhulDCN9S1U81BHwb/EoWK3Yr0/qpVF8SpI9wLSOOCbznHh0z6pfZilxTJr6Sf3Rs2E3vwdT6a6DwY5D/VaSlKurC6sGHMEH9JgLYdh3T7Td0N1LKeYJEYlw6PhkuHG5f1RT+T1/k/QMTEcJvbjKf013I/Ec3/6vLbufvvia+Ip0auVwwbtBbEWUtfTTutw75GswZwTltdCfTxaqySg003/P50NBiIkEtxITfDCGphmspYqQbDU2sQbDyMm4iZx5ouI7TY6pqa8GQ7H2S74ikFDf6iG4U6AMCSeVgJbt+d5GpjqKRysR22HEA/ZU9xPEnkRzlwmO7zYhmxVUtoc7C3K3d/nKP8JwYqxpvfk5xvik74qWteDxI1p306qd4YHmp/UHj8SU3T3Y/i2ZnJWkhAJXizHXKCeFhx8xOe+OysJhii0av80mxpFsxAse0e9ddNeN9OE0jupVno66mXVVrh6vg9W6m3WouEJvSY6juH4lHcR3iaPMXwFX+YgHEsB7kTZaS2VQe4D9JU8RqjCaa8lngWucGn4OcRErCxKzvtsKpiEQ01zFb3FwDrwIv6yvbP6MXYA1nCeA7Z9dQB8y3b07f/hKOdVDMTYA8PEm0pVTpNxVtKdEeNnPxmkK70VPc+5XXyx42bs7kljej1aFNqtKs+amC2oAFlFza3A253HdM7qG5J01PcLD0HdJjam9mLxAK1atkPFEAVT521I8CSJELSJIAF7yDdOEn7C0VeRbCxpVrRpPRZiCaFZDwWoGHhnGvypPrLtKxuDso0cOWPFyD6C9j7k+lpZ5a0JqtJl/jxca4piVDpQ2p1WBZAe1WYU/9v1P6ZRb/dLfM36VaLM9MsjmmtPsuPpDlu0G8wF7x6yZQt2LZJrW5Iy6oL6D5/efoTY1WhSwdPqqiPRpUgM6MGFkXU3HfoTMArU7ThRJW+UkXFjbS45G3ES0up9VLrokzjzI9G1cY1atUqv9VR2Yjlc3t6DT0l96G9k3fEYgjgBSXzNmf9F9zM5LTT+iveekqLg2UrULVGDaZXPG3MMFHrl490Tk7VWonJ+70NJiIlORBERABERABET4zAAk6AamAEbtzb9HCU89U6n6VH1MfAfvwmdbW38q1ibUqKr+JBUb1LC3xIzeXbLYnEPUN8t8qA9yjh78T5yLC38BzMqbcqbl7L0jS43DalBO2O2/j2+Wj3f+rEm706beQKe2QgfEndi7NweLORaj0Kx4I+V1P5CMpPkdZVlQc58VyCCCQQbgjQgjgR4xyniWTW+k21+fX9RnK4BgZCa9JJ/FLX6aLxiujOqPoem3ndT+h/We7c7dCrh8QatVQAFIGoNybcLd1r8ZP7p7ZOKwqVG+sXV/zL3+osfWTMvPx9llenrTMd/8emi7a2nF9t9BERIpZCIiACRG0N1MNWc1HTtm1yCRe3eRwv4yXiKjOUHuL0JlCM1qS2ZBvNjai1Hw2HdqGGpsVyIxUsQe0zsO2xJ8bWtIPC4Kmmqj9h6ASy77bGeliKj2JSo2cN3drUi/MG+nK0jdmbu4qvbq6TZfvMMq+7WB9LzTUOuNSnv6/wA8meu9RzcNfRHRRxDIwdDldSCpsDYg6aHT4lz2Dv8AOSFxADD76izDxI4EeVpGYzo9xFKiamdHKglkW97DjlY2zHwsJW6dWxBEJV05abT3oI2W4r01rZuSOCAQbg6gjvE+yF3RxGfDL4EgeXH9zJqZmceWTj8DQwlzRTIneLYpxNMAEAqTa/A3FiPCUbE7hVgdEP8AtII/W80+JGsohY9sZtxq7XuSMrp7h4hj9Leth+plj2HuAtMhqxB/CNb+Z5eA95cYiYY1cXsTXiVQe0j4BbQT7ESSShBERACD2puXg8RfPRUN95OwfPs8fW8yHffZCYPENQpMWTKjHMBcE5tLgcrHu4zep+fd68Sa2Kr1D9qo1vyg5V/pAk/DlJy6voP1NvuQ9EFiAASTwABJPkBqZeei7YxqYzrSpyUVY3IIGduyBfmAWNvCdfRJsnrMa1UjSghI8HqAqv8AT1k2WLyb9bghVk9dBERK0jCIiACIiACR+8LEYWuRx6tv01+JIThXoh1ZW1DAg+RFjEyW00Kg+WSbMFqLYmW/o6xmFR3WtlFUkdWz2tawuqk6Br+48pCbX2QaNZqdS4I4NzXubxBEjK1Eg20PiNQZRQk65b12NhOMcivl338o07fzAYY0DVJRaq2ykWDPrqun1aX8pls+BQOAnJVubRVtnqS5taDGo9CHK5bNL6LEP8NVPcaxt6U0vLpITc7ZRw+EpowsxuzDvBY3sfECw9JNy3oi41pMy2XNTulJfERER4jCIiACIiAFV3x3ubCkU6SKzst8z3yrcm3ZGrHTmJWcD0kYmk18Qoqoe4KEYDmmlj5H3Es2+27j18lWkLugIK97KSD2fEa6d95m9dSLqw4HUEag+IPAy8wsei2rr38lNl5F1VnTt4LTtnpRFWmaeHpOpYWLVMugPEKFJuTwuSLSnppPoRRwAk3u1utUxbgkFaIPafhcfdTmf0ljCurEg32RX2W2ZUlHuzQNycOVwdK/Frt6Em3xaTs406YUBVFgAAByA4TlMrZPnm5fE01cOSCj8BESJ3k3mo4Gl1lYnU2VVsWY+AJHDvJ/tEpNvSHYQlOSjFbbJaJVthdJGCxJC9Z1Tn7Fay31to18pJ5Xv4Tj0g74tgaKGkFarUJC5tQFW2ZrDjxUcfteFitVy5uXXUfWLa7FU46b+Ja4mYbh9Jdevilw+Kyt1mbI6jKQwUtY20IIBHnaafOTg4PTOZONPHnyT7iIiII4lP2z0ZYasWamWpOSTp2lufwnUehEuERcZyg9xZ1Sa7EFujuquBpMgbOztmZrW4CwAFzoPPvMnYiJlJye2De3tiIicOCIiACIiACIiAEZtzd+liky1BYj6XX6l8uY8DMk29gRQrPRVw+Xiy6f7SOY7+M1HfLbDYfDMUNqjnIp5Eg3b0APraY8VPE3OvHjc+J7zKvMcObSXU0PCoz5XJv2fCPgEv24O6d7YmsNONNT3n758B3e/KRW5W6ZxD9ZUH8lTr+I/dHhzPp36aqqgCw0A7hDFo5vbl28HOI5uv8Aig+vn/B9iIloZ8REQAREQAREQATx43Y9Ct/q01Y8yNfcaz2ROqTi9o40mtMiaO6mEU3FFb/iu3wxMlVUAWGg5CfYnZTlL3ns5GEY+6tCIiJFCY10whjjUBJy9QuW/D63zW8eF/SbLPFtTY1DEpkr01qL3ZhqPFTxU+IjtVnpy2TMLJWNarGtn5oZZzq4p2CqzsQgIUFiQoPEKDoB5S29Ie6+HwNVEoVHJcFjTaxyLcgWfjYkEAEE9njKTVrhSA3A8D/eWinFx5vBtKro3QVq7fmT24rU02hQqYmqKdKmxa9jqwFlU2+kXN7nSw8Z+iMPiEdQyMrqRcMpBBHMEaGfl5fCWHcfbtehjMOlFmy1K1NHTUqwd1ViV4XA1zd1uV5Hux0/aTKziXD/AFk7lLql57H6EiIlcZIREQAREQAREQAREQAREQAREQA8m09lUsQnV1VzLe/Egg8wRwlefo2wpOjVR4Bh+6mIjc6oTe5IervsrWoSaLNg8IlJFp0xlVRYD/OJ8Z3REcS10Gm23tiIiBwREQAREQAREQAREQAREQAREQAREQAyLpb2NV/iRXyM1M00AZQSFK5rq1uHG+vPwnj6LN1Hq4hq1ejfDCk6kVV7NQvYWAYdoAAknyiJJdjdWi4/GT/B8n0LNt3ocw73bCMaDfcN3pnyv2l9CR4Tp3B6NauGxRxGKyEoCKQQlu02hc3AtZbgfmPC0RGvVly8u+hD/G3Ot1uXRmkxERshiIiACIiACIiA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459" name="Picture 3"/>
          <p:cNvPicPr>
            <a:picLocks noChangeAspect="1" noChangeArrowheads="1"/>
          </p:cNvPicPr>
          <p:nvPr/>
        </p:nvPicPr>
        <p:blipFill>
          <a:blip r:embed="rId2"/>
          <a:srcRect/>
          <a:stretch>
            <a:fillRect/>
          </a:stretch>
        </p:blipFill>
        <p:spPr bwMode="auto">
          <a:xfrm>
            <a:off x="4551589" y="3929066"/>
            <a:ext cx="3878043" cy="2171704"/>
          </a:xfrm>
          <a:prstGeom prst="rect">
            <a:avLst/>
          </a:prstGeom>
          <a:noFill/>
          <a:ln w="9525">
            <a:noFill/>
            <a:miter lim="800000"/>
            <a:headEnd/>
            <a:tailEnd/>
          </a:ln>
          <a:effectLst/>
        </p:spPr>
      </p:pic>
      <p:pic>
        <p:nvPicPr>
          <p:cNvPr id="19461" name="Picture 5" descr="https://encrypted-tbn2.gstatic.com/images?q=tbn:ANd9GcT_WDoZLMOVG840CwCUGz7k0VMZ0ltbupFlPyLe1F6Ejr0FMSV0gg"/>
          <p:cNvPicPr>
            <a:picLocks noChangeAspect="1" noChangeArrowheads="1"/>
          </p:cNvPicPr>
          <p:nvPr/>
        </p:nvPicPr>
        <p:blipFill>
          <a:blip r:embed="rId3"/>
          <a:srcRect/>
          <a:stretch>
            <a:fillRect/>
          </a:stretch>
        </p:blipFill>
        <p:spPr bwMode="auto">
          <a:xfrm>
            <a:off x="714348" y="3701680"/>
            <a:ext cx="2928958" cy="248481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construir múltiplos de un número?</a:t>
            </a:r>
          </a:p>
        </p:txBody>
      </p:sp>
      <p:sp>
        <p:nvSpPr>
          <p:cNvPr id="6" name="5 CuadroTexto"/>
          <p:cNvSpPr txBox="1"/>
          <p:nvPr/>
        </p:nvSpPr>
        <p:spPr>
          <a:xfrm>
            <a:off x="714348" y="1500174"/>
            <a:ext cx="7500990" cy="461665"/>
          </a:xfrm>
          <a:prstGeom prst="rect">
            <a:avLst/>
          </a:prstGeom>
          <a:noFill/>
        </p:spPr>
        <p:txBody>
          <a:bodyPr wrap="square" rtlCol="0">
            <a:spAutoFit/>
          </a:bodyPr>
          <a:lstStyle/>
          <a:p>
            <a:r>
              <a:rPr lang="es-ES" sz="2400" b="1" dirty="0">
                <a:solidFill>
                  <a:schemeClr val="accent3">
                    <a:lumMod val="75000"/>
                  </a:schemeClr>
                </a:solidFill>
              </a:rPr>
              <a:t>Escribe los 4 primeros múltiplos de 4 …</a:t>
            </a:r>
            <a:r>
              <a:rPr lang="es-ES" sz="2400" b="1" dirty="0"/>
              <a:t> </a:t>
            </a:r>
          </a:p>
        </p:txBody>
      </p:sp>
      <p:sp>
        <p:nvSpPr>
          <p:cNvPr id="8" name="7 CuadroTexto"/>
          <p:cNvSpPr txBox="1"/>
          <p:nvPr/>
        </p:nvSpPr>
        <p:spPr>
          <a:xfrm>
            <a:off x="571472" y="4786322"/>
            <a:ext cx="7816952" cy="461665"/>
          </a:xfrm>
          <a:prstGeom prst="rect">
            <a:avLst/>
          </a:prstGeom>
          <a:noFill/>
        </p:spPr>
        <p:txBody>
          <a:bodyPr wrap="square" rtlCol="0">
            <a:spAutoFit/>
          </a:bodyPr>
          <a:lstStyle/>
          <a:p>
            <a:r>
              <a:rPr lang="es-ES" sz="2400" b="1" dirty="0">
                <a:solidFill>
                  <a:schemeClr val="accent4">
                    <a:lumMod val="75000"/>
                  </a:schemeClr>
                </a:solidFill>
              </a:rPr>
              <a:t>4. Escribe los 5 primeros múltiplos de 12 … </a:t>
            </a:r>
          </a:p>
        </p:txBody>
      </p:sp>
      <p:pic>
        <p:nvPicPr>
          <p:cNvPr id="1026" name="Picture 2"/>
          <p:cNvPicPr>
            <a:picLocks noChangeAspect="1" noChangeArrowheads="1"/>
          </p:cNvPicPr>
          <p:nvPr/>
        </p:nvPicPr>
        <p:blipFill>
          <a:blip r:embed="rId2"/>
          <a:srcRect/>
          <a:stretch>
            <a:fillRect/>
          </a:stretch>
        </p:blipFill>
        <p:spPr bwMode="auto">
          <a:xfrm>
            <a:off x="1142976" y="2113720"/>
            <a:ext cx="6215106" cy="2458288"/>
          </a:xfrm>
          <a:prstGeom prst="rect">
            <a:avLst/>
          </a:prstGeom>
          <a:noFill/>
          <a:ln w="9525">
            <a:noFill/>
            <a:miter lim="800000"/>
            <a:headEnd/>
            <a:tailEnd/>
          </a:ln>
          <a:effectLst/>
        </p:spPr>
      </p:pic>
    </p:spTree>
    <p:extLst>
      <p:ext uri="{BB962C8B-B14F-4D97-AF65-F5344CB8AC3E}">
        <p14:creationId xmlns:p14="http://schemas.microsoft.com/office/powerpoint/2010/main" val="167079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construir múltiplos de un número?</a:t>
            </a:r>
          </a:p>
        </p:txBody>
      </p:sp>
      <p:sp>
        <p:nvSpPr>
          <p:cNvPr id="5" name="Rectángulo 4">
            <a:extLst>
              <a:ext uri="{FF2B5EF4-FFF2-40B4-BE49-F238E27FC236}">
                <a16:creationId xmlns:a16="http://schemas.microsoft.com/office/drawing/2014/main" id="{0FF73C54-A3E3-6049-9F30-4F13C3541EE3}"/>
              </a:ext>
            </a:extLst>
          </p:cNvPr>
          <p:cNvSpPr/>
          <p:nvPr/>
        </p:nvSpPr>
        <p:spPr>
          <a:xfrm>
            <a:off x="575556" y="1071546"/>
            <a:ext cx="7992888"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r>
              <a:rPr lang="es-ES_tradnl" sz="2400" dirty="0">
                <a:solidFill>
                  <a:schemeClr val="bg1"/>
                </a:solidFill>
              </a:rPr>
              <a:t>5. ¿Cuántos múltiplos tiene el número 9?. Escribe algunos</a:t>
            </a:r>
            <a:r>
              <a:rPr lang="es-ES_tradnl" dirty="0"/>
              <a:t>.</a:t>
            </a:r>
            <a:endParaRPr lang="es-ES" dirty="0"/>
          </a:p>
        </p:txBody>
      </p:sp>
      <p:sp>
        <p:nvSpPr>
          <p:cNvPr id="6" name="Rectángulo 5">
            <a:extLst>
              <a:ext uri="{FF2B5EF4-FFF2-40B4-BE49-F238E27FC236}">
                <a16:creationId xmlns:a16="http://schemas.microsoft.com/office/drawing/2014/main" id="{DEA1FA8D-32D1-7F41-86E8-CD08729C811C}"/>
              </a:ext>
            </a:extLst>
          </p:cNvPr>
          <p:cNvSpPr/>
          <p:nvPr/>
        </p:nvSpPr>
        <p:spPr>
          <a:xfrm>
            <a:off x="571233" y="3356992"/>
            <a:ext cx="7992888"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_tradnl" sz="2400" dirty="0">
                <a:solidFill>
                  <a:schemeClr val="bg1"/>
                </a:solidFill>
              </a:rPr>
              <a:t>6. </a:t>
            </a:r>
            <a:r>
              <a:rPr lang="es-ES_tradnl" sz="2400" dirty="0"/>
              <a:t>Halla todos los múltiplos de 7 comprendidos entre 100 y 130.</a:t>
            </a:r>
            <a:endParaRPr lang="es-ES" dirty="0"/>
          </a:p>
        </p:txBody>
      </p:sp>
    </p:spTree>
    <p:extLst>
      <p:ext uri="{BB962C8B-B14F-4D97-AF65-F5344CB8AC3E}">
        <p14:creationId xmlns:p14="http://schemas.microsoft.com/office/powerpoint/2010/main" val="101751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construir múltiplos de un número?</a:t>
            </a:r>
          </a:p>
        </p:txBody>
      </p:sp>
      <p:sp>
        <p:nvSpPr>
          <p:cNvPr id="5" name="Rectángulo 4">
            <a:extLst>
              <a:ext uri="{FF2B5EF4-FFF2-40B4-BE49-F238E27FC236}">
                <a16:creationId xmlns:a16="http://schemas.microsoft.com/office/drawing/2014/main" id="{0FF73C54-A3E3-6049-9F30-4F13C3541EE3}"/>
              </a:ext>
            </a:extLst>
          </p:cNvPr>
          <p:cNvSpPr/>
          <p:nvPr/>
        </p:nvSpPr>
        <p:spPr>
          <a:xfrm>
            <a:off x="575556" y="1071546"/>
            <a:ext cx="799288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_tradnl" sz="2400" dirty="0">
                <a:solidFill>
                  <a:schemeClr val="bg1"/>
                </a:solidFill>
              </a:rPr>
              <a:t>7. </a:t>
            </a:r>
            <a:r>
              <a:rPr lang="es-ES_tradnl" sz="2400" dirty="0"/>
              <a:t>Halla todos los múltiplos de 11 comprendidos entre 200 y 250.</a:t>
            </a:r>
            <a:endParaRPr lang="es-ES" sz="2400" dirty="0"/>
          </a:p>
        </p:txBody>
      </p:sp>
      <p:sp>
        <p:nvSpPr>
          <p:cNvPr id="6" name="Rectángulo 5">
            <a:extLst>
              <a:ext uri="{FF2B5EF4-FFF2-40B4-BE49-F238E27FC236}">
                <a16:creationId xmlns:a16="http://schemas.microsoft.com/office/drawing/2014/main" id="{DEA1FA8D-32D1-7F41-86E8-CD08729C811C}"/>
              </a:ext>
            </a:extLst>
          </p:cNvPr>
          <p:cNvSpPr/>
          <p:nvPr/>
        </p:nvSpPr>
        <p:spPr>
          <a:xfrm>
            <a:off x="571233" y="3356992"/>
            <a:ext cx="7992888" cy="830997"/>
          </a:xfrm>
          <a:prstGeom prst="rect">
            <a:avLst/>
          </a:prstGeom>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_tradnl" sz="2400" dirty="0">
                <a:solidFill>
                  <a:schemeClr val="bg1"/>
                </a:solidFill>
              </a:rPr>
              <a:t>8. </a:t>
            </a:r>
            <a:r>
              <a:rPr lang="es-ES_tradnl" sz="2400" dirty="0"/>
              <a:t>Halla todos los múltiplos de 3 comprendidos entre 123 y 133.</a:t>
            </a:r>
            <a:endParaRPr lang="es-ES" dirty="0"/>
          </a:p>
        </p:txBody>
      </p:sp>
    </p:spTree>
    <p:extLst>
      <p:ext uri="{BB962C8B-B14F-4D97-AF65-F5344CB8AC3E}">
        <p14:creationId xmlns:p14="http://schemas.microsoft.com/office/powerpoint/2010/main" val="473449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sacar los divisores de un número?</a:t>
            </a:r>
          </a:p>
        </p:txBody>
      </p:sp>
      <p:sp>
        <p:nvSpPr>
          <p:cNvPr id="6" name="5 CuadroTexto"/>
          <p:cNvSpPr txBox="1"/>
          <p:nvPr/>
        </p:nvSpPr>
        <p:spPr>
          <a:xfrm>
            <a:off x="714348" y="1500174"/>
            <a:ext cx="7500990" cy="461665"/>
          </a:xfrm>
          <a:prstGeom prst="rect">
            <a:avLst/>
          </a:prstGeom>
          <a:noFill/>
        </p:spPr>
        <p:txBody>
          <a:bodyPr wrap="square" rtlCol="0">
            <a:spAutoFit/>
          </a:bodyPr>
          <a:lstStyle/>
          <a:p>
            <a:r>
              <a:rPr lang="es-ES" sz="2400" b="1" dirty="0">
                <a:solidFill>
                  <a:schemeClr val="accent3">
                    <a:lumMod val="75000"/>
                  </a:schemeClr>
                </a:solidFill>
              </a:rPr>
              <a:t>9. Escribe los divisores de 12 …</a:t>
            </a:r>
            <a:r>
              <a:rPr lang="es-ES" sz="2400" b="1" dirty="0"/>
              <a:t> </a:t>
            </a:r>
          </a:p>
        </p:txBody>
      </p:sp>
      <p:sp>
        <p:nvSpPr>
          <p:cNvPr id="8" name="7 CuadroTexto"/>
          <p:cNvSpPr txBox="1"/>
          <p:nvPr/>
        </p:nvSpPr>
        <p:spPr>
          <a:xfrm>
            <a:off x="714348" y="3143248"/>
            <a:ext cx="7500990" cy="461665"/>
          </a:xfrm>
          <a:prstGeom prst="rect">
            <a:avLst/>
          </a:prstGeom>
          <a:noFill/>
        </p:spPr>
        <p:txBody>
          <a:bodyPr wrap="square" rtlCol="0">
            <a:spAutoFit/>
          </a:bodyPr>
          <a:lstStyle/>
          <a:p>
            <a:r>
              <a:rPr lang="es-ES" sz="2400" b="1" dirty="0">
                <a:solidFill>
                  <a:schemeClr val="accent4">
                    <a:lumMod val="75000"/>
                  </a:schemeClr>
                </a:solidFill>
              </a:rPr>
              <a:t>10. Escribe los divisores de 20 … </a:t>
            </a:r>
          </a:p>
        </p:txBody>
      </p:sp>
    </p:spTree>
    <p:extLst>
      <p:ext uri="{BB962C8B-B14F-4D97-AF65-F5344CB8AC3E}">
        <p14:creationId xmlns:p14="http://schemas.microsoft.com/office/powerpoint/2010/main" val="58184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sacar los divisores de un número?</a:t>
            </a:r>
          </a:p>
        </p:txBody>
      </p:sp>
      <p:sp>
        <p:nvSpPr>
          <p:cNvPr id="6" name="5 CuadroTexto"/>
          <p:cNvSpPr txBox="1"/>
          <p:nvPr/>
        </p:nvSpPr>
        <p:spPr>
          <a:xfrm>
            <a:off x="714348" y="1500174"/>
            <a:ext cx="7500990" cy="830997"/>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2400" b="1" dirty="0">
                <a:solidFill>
                  <a:schemeClr val="accent3">
                    <a:lumMod val="75000"/>
                  </a:schemeClr>
                </a:solidFill>
              </a:rPr>
              <a:t>11. Calcula todos los divisores de los siguientes números: 15, 27, 42 y 75</a:t>
            </a:r>
            <a:endParaRPr lang="es-ES" sz="2400" b="1" dirty="0"/>
          </a:p>
        </p:txBody>
      </p:sp>
    </p:spTree>
    <p:extLst>
      <p:ext uri="{BB962C8B-B14F-4D97-AF65-F5344CB8AC3E}">
        <p14:creationId xmlns:p14="http://schemas.microsoft.com/office/powerpoint/2010/main" val="24933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sacar los divisores de un número?</a:t>
            </a:r>
          </a:p>
        </p:txBody>
      </p:sp>
      <p:sp>
        <p:nvSpPr>
          <p:cNvPr id="6" name="5 CuadroTexto"/>
          <p:cNvSpPr txBox="1"/>
          <p:nvPr/>
        </p:nvSpPr>
        <p:spPr>
          <a:xfrm>
            <a:off x="714348" y="1500174"/>
            <a:ext cx="7500990" cy="830997"/>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s-ES" sz="2400" b="1" dirty="0">
                <a:solidFill>
                  <a:schemeClr val="accent3">
                    <a:lumMod val="75000"/>
                  </a:schemeClr>
                </a:solidFill>
              </a:rPr>
              <a:t>12. Calcula todos los divisores de los siguientes números: 24, 25, 13 y 32</a:t>
            </a:r>
            <a:endParaRPr lang="es-ES" sz="2400" b="1" dirty="0"/>
          </a:p>
        </p:txBody>
      </p:sp>
    </p:spTree>
    <p:extLst>
      <p:ext uri="{BB962C8B-B14F-4D97-AF65-F5344CB8AC3E}">
        <p14:creationId xmlns:p14="http://schemas.microsoft.com/office/powerpoint/2010/main" val="8115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2" name="Rectángulo 1">
            <a:extLst>
              <a:ext uri="{FF2B5EF4-FFF2-40B4-BE49-F238E27FC236}">
                <a16:creationId xmlns:a16="http://schemas.microsoft.com/office/drawing/2014/main" id="{0943F361-A784-8949-9B2D-63F5354C84BF}"/>
              </a:ext>
            </a:extLst>
          </p:cNvPr>
          <p:cNvSpPr/>
          <p:nvPr/>
        </p:nvSpPr>
        <p:spPr>
          <a:xfrm>
            <a:off x="755576" y="1268760"/>
            <a:ext cx="7632848" cy="2554545"/>
          </a:xfrm>
          <a:prstGeom prst="rect">
            <a:avLst/>
          </a:prstGeom>
          <a:ln>
            <a:solidFill>
              <a:schemeClr val="accent4">
                <a:lumMod val="60000"/>
                <a:lumOff val="40000"/>
              </a:schemeClr>
            </a:solidFill>
          </a:ln>
        </p:spPr>
        <p:txBody>
          <a:bodyPr wrap="square">
            <a:spAutoFit/>
          </a:bodyPr>
          <a:lstStyle/>
          <a:p>
            <a:pPr lvl="0" algn="just">
              <a:spcAft>
                <a:spcPts val="600"/>
              </a:spcAft>
            </a:pPr>
            <a:r>
              <a:rPr lang="es-ES" sz="3200" dirty="0">
                <a:solidFill>
                  <a:schemeClr val="bg1"/>
                </a:solidFill>
                <a:latin typeface="Calibri" panose="020F0502020204030204" pitchFamily="34" charset="0"/>
                <a:ea typeface="Times New Roman" panose="02020603050405020304" pitchFamily="18" charset="0"/>
              </a:rPr>
              <a:t>13. El nº de alumnos de todo 1º de ESO cumple que se puede agrupar por parejas, por tríos y en grupos de 5 sin que sobre ninguno. ¿Cuántos alumnos son si el nº de alumnos está entre 55 y 65?.</a:t>
            </a:r>
          </a:p>
        </p:txBody>
      </p:sp>
    </p:spTree>
    <p:extLst>
      <p:ext uri="{BB962C8B-B14F-4D97-AF65-F5344CB8AC3E}">
        <p14:creationId xmlns:p14="http://schemas.microsoft.com/office/powerpoint/2010/main" val="3718455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2" name="Rectángulo 1">
            <a:extLst>
              <a:ext uri="{FF2B5EF4-FFF2-40B4-BE49-F238E27FC236}">
                <a16:creationId xmlns:a16="http://schemas.microsoft.com/office/drawing/2014/main" id="{0943F361-A784-8949-9B2D-63F5354C84BF}"/>
              </a:ext>
            </a:extLst>
          </p:cNvPr>
          <p:cNvSpPr/>
          <p:nvPr/>
        </p:nvSpPr>
        <p:spPr>
          <a:xfrm>
            <a:off x="755576" y="1268760"/>
            <a:ext cx="7632848" cy="1692771"/>
          </a:xfrm>
          <a:prstGeom prst="rect">
            <a:avLst/>
          </a:prstGeom>
          <a:ln>
            <a:solidFill>
              <a:schemeClr val="accent4">
                <a:lumMod val="60000"/>
                <a:lumOff val="40000"/>
              </a:schemeClr>
            </a:solidFill>
          </a:ln>
        </p:spPr>
        <p:txBody>
          <a:bodyPr wrap="square">
            <a:spAutoFit/>
          </a:bodyPr>
          <a:lstStyle/>
          <a:p>
            <a:pPr algn="just">
              <a:spcAft>
                <a:spcPts val="600"/>
              </a:spcAft>
            </a:pPr>
            <a:r>
              <a:rPr lang="es-ES" sz="3200" dirty="0">
                <a:solidFill>
                  <a:schemeClr val="bg1"/>
                </a:solidFill>
                <a:latin typeface="Calibri" panose="020F0502020204030204" pitchFamily="34" charset="0"/>
                <a:ea typeface="Times New Roman" panose="02020603050405020304" pitchFamily="18" charset="0"/>
              </a:rPr>
              <a:t>14.</a:t>
            </a:r>
            <a:r>
              <a:rPr lang="es-ES" sz="4800" dirty="0">
                <a:solidFill>
                  <a:schemeClr val="bg1"/>
                </a:solidFill>
                <a:latin typeface="Calibri" panose="020F0502020204030204" pitchFamily="34" charset="0"/>
                <a:ea typeface="Times New Roman" panose="02020603050405020304" pitchFamily="18" charset="0"/>
              </a:rPr>
              <a:t> </a:t>
            </a:r>
            <a:r>
              <a:rPr lang="es-ES" sz="2800" dirty="0">
                <a:solidFill>
                  <a:schemeClr val="bg1"/>
                </a:solidFill>
              </a:rPr>
              <a:t>¿De cuántas formas se pueden plantar 36 pinos en un parque rectangular formando filas y columnas?</a:t>
            </a:r>
            <a:endParaRPr lang="es-ES" sz="3200" dirty="0">
              <a:solidFill>
                <a:schemeClr val="bg1"/>
              </a:solidFill>
              <a:latin typeface="Calibri" panose="020F0502020204030204" pitchFamily="34" charset="0"/>
              <a:ea typeface="Times New Roman" panose="02020603050405020304" pitchFamily="18" charset="0"/>
            </a:endParaRPr>
          </a:p>
        </p:txBody>
      </p:sp>
      <p:pic>
        <p:nvPicPr>
          <p:cNvPr id="5" name="Imagen 4" descr="Resultado de imagen de PINO">
            <a:extLst>
              <a:ext uri="{FF2B5EF4-FFF2-40B4-BE49-F238E27FC236}">
                <a16:creationId xmlns:a16="http://schemas.microsoft.com/office/drawing/2014/main" id="{BB9E6998-3C9B-AB47-8213-0D430B108F34}"/>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48937" y="3356992"/>
            <a:ext cx="2587277" cy="2477045"/>
          </a:xfrm>
          <a:prstGeom prst="rect">
            <a:avLst/>
          </a:prstGeom>
          <a:noFill/>
          <a:ln>
            <a:noFill/>
          </a:ln>
        </p:spPr>
      </p:pic>
    </p:spTree>
    <p:extLst>
      <p:ext uri="{BB962C8B-B14F-4D97-AF65-F5344CB8AC3E}">
        <p14:creationId xmlns:p14="http://schemas.microsoft.com/office/powerpoint/2010/main" val="3107636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2" name="Rectángulo 1">
            <a:extLst>
              <a:ext uri="{FF2B5EF4-FFF2-40B4-BE49-F238E27FC236}">
                <a16:creationId xmlns:a16="http://schemas.microsoft.com/office/drawing/2014/main" id="{0943F361-A784-8949-9B2D-63F5354C84BF}"/>
              </a:ext>
            </a:extLst>
          </p:cNvPr>
          <p:cNvSpPr/>
          <p:nvPr/>
        </p:nvSpPr>
        <p:spPr>
          <a:xfrm>
            <a:off x="755576" y="1268760"/>
            <a:ext cx="7632848" cy="2308324"/>
          </a:xfrm>
          <a:prstGeom prst="rect">
            <a:avLst/>
          </a:prstGeom>
          <a:ln>
            <a:solidFill>
              <a:schemeClr val="accent4">
                <a:lumMod val="60000"/>
                <a:lumOff val="40000"/>
              </a:schemeClr>
            </a:solidFill>
          </a:ln>
        </p:spPr>
        <p:txBody>
          <a:bodyPr wrap="square">
            <a:spAutoFit/>
          </a:bodyPr>
          <a:lstStyle/>
          <a:p>
            <a:pPr algn="just">
              <a:spcAft>
                <a:spcPts val="600"/>
              </a:spcAft>
            </a:pPr>
            <a:r>
              <a:rPr lang="es-ES" sz="3200" dirty="0">
                <a:solidFill>
                  <a:schemeClr val="bg1"/>
                </a:solidFill>
                <a:latin typeface="Calibri" panose="020F0502020204030204" pitchFamily="34" charset="0"/>
                <a:ea typeface="Times New Roman" panose="02020603050405020304" pitchFamily="18" charset="0"/>
              </a:rPr>
              <a:t>15. </a:t>
            </a:r>
            <a:r>
              <a:rPr lang="es-ES" sz="2800" dirty="0">
                <a:solidFill>
                  <a:schemeClr val="bg1"/>
                </a:solidFill>
              </a:rPr>
              <a:t>Tenemos 24 botellas de agua. Queremos envasarlas en cajas que sean todas iguales sin que sobren ni falten botellas. Averigua todas las soluciones posibles.</a:t>
            </a:r>
            <a:endParaRPr lang="es-ES" sz="3200" dirty="0">
              <a:solidFill>
                <a:schemeClr val="bg1"/>
              </a:solidFill>
              <a:latin typeface="Calibri" panose="020F0502020204030204" pitchFamily="34" charset="0"/>
              <a:ea typeface="Times New Roman" panose="02020603050405020304" pitchFamily="18" charset="0"/>
            </a:endParaRPr>
          </a:p>
        </p:txBody>
      </p:sp>
      <p:pic>
        <p:nvPicPr>
          <p:cNvPr id="3" name="Imagen 2">
            <a:extLst>
              <a:ext uri="{FF2B5EF4-FFF2-40B4-BE49-F238E27FC236}">
                <a16:creationId xmlns:a16="http://schemas.microsoft.com/office/drawing/2014/main" id="{1D2DE659-D14F-524B-9EA8-7944D9BD51BC}"/>
              </a:ext>
            </a:extLst>
          </p:cNvPr>
          <p:cNvPicPr>
            <a:picLocks noChangeAspect="1"/>
          </p:cNvPicPr>
          <p:nvPr/>
        </p:nvPicPr>
        <p:blipFill>
          <a:blip r:embed="rId2"/>
          <a:stretch>
            <a:fillRect/>
          </a:stretch>
        </p:blipFill>
        <p:spPr>
          <a:xfrm>
            <a:off x="6183560" y="4005064"/>
            <a:ext cx="2204864" cy="2204864"/>
          </a:xfrm>
          <a:prstGeom prst="rect">
            <a:avLst/>
          </a:prstGeom>
        </p:spPr>
      </p:pic>
    </p:spTree>
    <p:extLst>
      <p:ext uri="{BB962C8B-B14F-4D97-AF65-F5344CB8AC3E}">
        <p14:creationId xmlns:p14="http://schemas.microsoft.com/office/powerpoint/2010/main" val="3701295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2" name="Rectángulo 1">
            <a:extLst>
              <a:ext uri="{FF2B5EF4-FFF2-40B4-BE49-F238E27FC236}">
                <a16:creationId xmlns:a16="http://schemas.microsoft.com/office/drawing/2014/main" id="{0943F361-A784-8949-9B2D-63F5354C84BF}"/>
              </a:ext>
            </a:extLst>
          </p:cNvPr>
          <p:cNvSpPr/>
          <p:nvPr/>
        </p:nvSpPr>
        <p:spPr>
          <a:xfrm>
            <a:off x="755576" y="1268760"/>
            <a:ext cx="7632848" cy="1877437"/>
          </a:xfrm>
          <a:prstGeom prst="rect">
            <a:avLst/>
          </a:prstGeom>
          <a:ln>
            <a:solidFill>
              <a:schemeClr val="accent4">
                <a:lumMod val="60000"/>
                <a:lumOff val="40000"/>
              </a:schemeClr>
            </a:solidFill>
          </a:ln>
        </p:spPr>
        <p:txBody>
          <a:bodyPr wrap="square">
            <a:spAutoFit/>
          </a:bodyPr>
          <a:lstStyle/>
          <a:p>
            <a:pPr algn="just">
              <a:spcAft>
                <a:spcPts val="600"/>
              </a:spcAft>
            </a:pPr>
            <a:r>
              <a:rPr lang="es-ES" sz="3200" dirty="0">
                <a:solidFill>
                  <a:schemeClr val="bg1"/>
                </a:solidFill>
                <a:latin typeface="Calibri" panose="020F0502020204030204" pitchFamily="34" charset="0"/>
                <a:ea typeface="Times New Roman" panose="02020603050405020304" pitchFamily="18" charset="0"/>
              </a:rPr>
              <a:t>16. </a:t>
            </a:r>
            <a:r>
              <a:rPr lang="es-ES" sz="2800" dirty="0">
                <a:solidFill>
                  <a:schemeClr val="bg1"/>
                </a:solidFill>
              </a:rPr>
              <a:t>En el almacén tenemos 45 paquetes de 1 kg de arroz. Hay que meterlos en cajas iguales sin que sobren ni falten. Calcula todas las soluciones posibles.</a:t>
            </a:r>
          </a:p>
        </p:txBody>
      </p:sp>
      <p:pic>
        <p:nvPicPr>
          <p:cNvPr id="5" name="6 Imagen">
            <a:extLst>
              <a:ext uri="{FF2B5EF4-FFF2-40B4-BE49-F238E27FC236}">
                <a16:creationId xmlns:a16="http://schemas.microsoft.com/office/drawing/2014/main" id="{63241A6F-0930-5547-AE7F-C25EAFB20FAC}"/>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14348" y="3286124"/>
            <a:ext cx="2286016" cy="3000396"/>
          </a:xfrm>
          <a:prstGeom prst="rect">
            <a:avLst/>
          </a:prstGeom>
          <a:noFill/>
          <a:ln>
            <a:noFill/>
          </a:ln>
        </p:spPr>
      </p:pic>
    </p:spTree>
    <p:extLst>
      <p:ext uri="{BB962C8B-B14F-4D97-AF65-F5344CB8AC3E}">
        <p14:creationId xmlns:p14="http://schemas.microsoft.com/office/powerpoint/2010/main" val="183940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Estándares del tema</a:t>
            </a:r>
          </a:p>
        </p:txBody>
      </p:sp>
      <p:graphicFrame>
        <p:nvGraphicFramePr>
          <p:cNvPr id="2" name="1 Tabla"/>
          <p:cNvGraphicFramePr>
            <a:graphicFrameLocks noGrp="1"/>
          </p:cNvGraphicFramePr>
          <p:nvPr>
            <p:extLst>
              <p:ext uri="{D42A27DB-BD31-4B8C-83A1-F6EECF244321}">
                <p14:modId xmlns:p14="http://schemas.microsoft.com/office/powerpoint/2010/main" val="1940481791"/>
              </p:ext>
            </p:extLst>
          </p:nvPr>
        </p:nvGraphicFramePr>
        <p:xfrm>
          <a:off x="827584" y="1484784"/>
          <a:ext cx="7704856" cy="3306037"/>
        </p:xfrm>
        <a:graphic>
          <a:graphicData uri="http://schemas.openxmlformats.org/drawingml/2006/table">
            <a:tbl>
              <a:tblPr>
                <a:tableStyleId>{5C22544A-7EE6-4342-B048-85BDC9FD1C3A}</a:tableStyleId>
              </a:tblPr>
              <a:tblGrid>
                <a:gridCol w="7704856">
                  <a:extLst>
                    <a:ext uri="{9D8B030D-6E8A-4147-A177-3AD203B41FA5}">
                      <a16:colId xmlns:a16="http://schemas.microsoft.com/office/drawing/2014/main" val="20000"/>
                    </a:ext>
                  </a:extLst>
                </a:gridCol>
              </a:tblGrid>
              <a:tr h="846867">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kumimoji="0" lang="es-ES" sz="2000" kern="1200" dirty="0">
                          <a:solidFill>
                            <a:schemeClr val="dk1"/>
                          </a:solidFill>
                          <a:effectLst/>
                          <a:latin typeface="+mn-lt"/>
                          <a:ea typeface="+mn-ea"/>
                          <a:cs typeface="+mn-cs"/>
                        </a:rPr>
                        <a:t>B2.C2.2. Aplica los criterios de divisibilidad y los emplea en actividades y problemas contextualizados</a:t>
                      </a:r>
                    </a:p>
                    <a:p>
                      <a:pPr algn="just">
                        <a:lnSpc>
                          <a:spcPct val="115000"/>
                        </a:lnSpc>
                        <a:spcAft>
                          <a:spcPts val="0"/>
                        </a:spcAft>
                      </a:pPr>
                      <a:endParaRPr kumimoji="0" lang="es-ES" sz="2000" kern="1200" dirty="0">
                        <a:solidFill>
                          <a:schemeClr val="dk1"/>
                        </a:solidFill>
                        <a:effectLst/>
                        <a:latin typeface="+mn-lt"/>
                        <a:ea typeface="+mn-ea"/>
                        <a:cs typeface="+mn-cs"/>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85192">
                <a:tc>
                  <a:txBody>
                    <a:bodyPr/>
                    <a:lstStyle/>
                    <a:p>
                      <a:pPr algn="just">
                        <a:lnSpc>
                          <a:spcPct val="115000"/>
                        </a:lnSpc>
                        <a:spcAft>
                          <a:spcPts val="0"/>
                        </a:spcAft>
                      </a:pPr>
                      <a:r>
                        <a:rPr kumimoji="0" lang="es-ES" sz="2000" kern="1200" dirty="0">
                          <a:solidFill>
                            <a:schemeClr val="dk1"/>
                          </a:solidFill>
                          <a:effectLst/>
                          <a:latin typeface="+mn-lt"/>
                          <a:ea typeface="+mn-ea"/>
                          <a:cs typeface="+mn-cs"/>
                        </a:rPr>
                        <a:t>B2.C2.1. Resuelve problemas sobre divisibilidad</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612833">
                <a:tc>
                  <a:txBody>
                    <a:bodyPr/>
                    <a:lstStyle/>
                    <a:p>
                      <a:pPr algn="just">
                        <a:lnSpc>
                          <a:spcPct val="115000"/>
                        </a:lnSpc>
                        <a:spcAft>
                          <a:spcPts val="0"/>
                        </a:spcAft>
                      </a:pPr>
                      <a:r>
                        <a:rPr kumimoji="0" lang="es-ES" sz="2000" kern="1200" dirty="0">
                          <a:solidFill>
                            <a:schemeClr val="dk1"/>
                          </a:solidFill>
                          <a:effectLst/>
                          <a:latin typeface="+mn-lt"/>
                          <a:ea typeface="+mn-ea"/>
                          <a:cs typeface="+mn-cs"/>
                        </a:rPr>
                        <a:t>B2.C2.3. Identifica y calcula el mcd y el mcm de dos o más números naturales mediante el algoritmo adecuado y lo aplica a problemas.</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2" name="Rectángulo 1">
            <a:extLst>
              <a:ext uri="{FF2B5EF4-FFF2-40B4-BE49-F238E27FC236}">
                <a16:creationId xmlns:a16="http://schemas.microsoft.com/office/drawing/2014/main" id="{0943F361-A784-8949-9B2D-63F5354C84BF}"/>
              </a:ext>
            </a:extLst>
          </p:cNvPr>
          <p:cNvSpPr/>
          <p:nvPr/>
        </p:nvSpPr>
        <p:spPr>
          <a:xfrm>
            <a:off x="755576" y="1268760"/>
            <a:ext cx="7632848" cy="2554545"/>
          </a:xfrm>
          <a:prstGeom prst="rect">
            <a:avLst/>
          </a:prstGeom>
          <a:ln>
            <a:solidFill>
              <a:schemeClr val="accent4">
                <a:lumMod val="60000"/>
                <a:lumOff val="40000"/>
              </a:schemeClr>
            </a:solidFill>
          </a:ln>
        </p:spPr>
        <p:txBody>
          <a:bodyPr wrap="square">
            <a:spAutoFit/>
          </a:bodyPr>
          <a:lstStyle/>
          <a:p>
            <a:pPr algn="just">
              <a:spcAft>
                <a:spcPts val="600"/>
              </a:spcAft>
            </a:pPr>
            <a:r>
              <a:rPr lang="es-ES" sz="3200" dirty="0">
                <a:solidFill>
                  <a:schemeClr val="bg1"/>
                </a:solidFill>
                <a:latin typeface="Calibri" panose="020F0502020204030204" pitchFamily="34" charset="0"/>
                <a:ea typeface="Times New Roman" panose="02020603050405020304" pitchFamily="18" charset="0"/>
              </a:rPr>
              <a:t>17. </a:t>
            </a:r>
            <a:r>
              <a:rPr lang="es-ES" sz="3200" dirty="0">
                <a:solidFill>
                  <a:schemeClr val="bg1"/>
                </a:solidFill>
              </a:rPr>
              <a:t>De cuántas formas distintas se pueden envasar 80 botes de mermelada en cajas iguales? Indica el nº de cajas necesarias y el número de botes por caja.</a:t>
            </a:r>
            <a:endParaRPr lang="es-ES" dirty="0">
              <a:solidFill>
                <a:schemeClr val="bg1"/>
              </a:solidFill>
            </a:endParaRPr>
          </a:p>
        </p:txBody>
      </p:sp>
      <p:pic>
        <p:nvPicPr>
          <p:cNvPr id="3" name="Imagen 2">
            <a:extLst>
              <a:ext uri="{FF2B5EF4-FFF2-40B4-BE49-F238E27FC236}">
                <a16:creationId xmlns:a16="http://schemas.microsoft.com/office/drawing/2014/main" id="{89FEB099-ABFB-B74A-85D5-7270442945CE}"/>
              </a:ext>
            </a:extLst>
          </p:cNvPr>
          <p:cNvPicPr>
            <a:picLocks noChangeAspect="1"/>
          </p:cNvPicPr>
          <p:nvPr/>
        </p:nvPicPr>
        <p:blipFill rotWithShape="1">
          <a:blip r:embed="rId2"/>
          <a:srcRect t="18852" b="16436"/>
          <a:stretch/>
        </p:blipFill>
        <p:spPr>
          <a:xfrm>
            <a:off x="5868144" y="4051714"/>
            <a:ext cx="2649420" cy="2160240"/>
          </a:xfrm>
          <a:prstGeom prst="rect">
            <a:avLst/>
          </a:prstGeom>
        </p:spPr>
      </p:pic>
    </p:spTree>
    <p:extLst>
      <p:ext uri="{BB962C8B-B14F-4D97-AF65-F5344CB8AC3E}">
        <p14:creationId xmlns:p14="http://schemas.microsoft.com/office/powerpoint/2010/main" val="2628675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Primos y Compuestos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584" y="1196752"/>
            <a:ext cx="7776864" cy="2230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dematematica.com/wp-content/uploads/2010/03/numeros-primo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6068" y="3645024"/>
            <a:ext cx="2918099" cy="262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33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 Números Primos</a:t>
            </a:r>
          </a:p>
          <a:p>
            <a:pPr algn="ctr"/>
            <a:r>
              <a:rPr lang="es-ES" sz="2400" b="1" dirty="0">
                <a:solidFill>
                  <a:schemeClr val="accent1">
                    <a:lumMod val="50000"/>
                  </a:schemeClr>
                </a:solidFill>
              </a:rPr>
              <a:t>10_Videos&gt;02_Números&gt;</a:t>
            </a:r>
          </a:p>
          <a:p>
            <a:pPr algn="ctr"/>
            <a:r>
              <a:rPr lang="es-ES" sz="2400" b="1" dirty="0">
                <a:solidFill>
                  <a:schemeClr val="accent1">
                    <a:lumMod val="50000"/>
                  </a:schemeClr>
                </a:solidFill>
              </a:rPr>
              <a:t>T03_02_Números_Primos.flv</a:t>
            </a:r>
          </a:p>
        </p:txBody>
      </p:sp>
      <p:pic>
        <p:nvPicPr>
          <p:cNvPr id="3" name="Imagen 2">
            <a:extLst>
              <a:ext uri="{FF2B5EF4-FFF2-40B4-BE49-F238E27FC236}">
                <a16:creationId xmlns:a16="http://schemas.microsoft.com/office/drawing/2014/main" id="{320A0A4F-983F-1E46-9793-3BDBF3420362}"/>
              </a:ext>
            </a:extLst>
          </p:cNvPr>
          <p:cNvPicPr>
            <a:picLocks noChangeAspect="1"/>
          </p:cNvPicPr>
          <p:nvPr/>
        </p:nvPicPr>
        <p:blipFill>
          <a:blip r:embed="rId2"/>
          <a:stretch>
            <a:fillRect/>
          </a:stretch>
        </p:blipFill>
        <p:spPr>
          <a:xfrm>
            <a:off x="1712404" y="1988840"/>
            <a:ext cx="5719192" cy="4214141"/>
          </a:xfrm>
          <a:prstGeom prst="rect">
            <a:avLst/>
          </a:prstGeom>
        </p:spPr>
      </p:pic>
    </p:spTree>
    <p:extLst>
      <p:ext uri="{BB962C8B-B14F-4D97-AF65-F5344CB8AC3E}">
        <p14:creationId xmlns:p14="http://schemas.microsoft.com/office/powerpoint/2010/main" val="1827425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 Criba de </a:t>
            </a:r>
            <a:r>
              <a:rPr lang="es-ES" sz="2400" b="1" dirty="0" err="1">
                <a:solidFill>
                  <a:schemeClr val="accent1">
                    <a:lumMod val="50000"/>
                  </a:schemeClr>
                </a:solidFill>
              </a:rPr>
              <a:t>Erastótenes</a:t>
            </a:r>
            <a:r>
              <a:rPr lang="es-ES" sz="2400" b="1" dirty="0">
                <a:solidFill>
                  <a:schemeClr val="accent1">
                    <a:lumMod val="50000"/>
                  </a:schemeClr>
                </a:solidFill>
              </a:rPr>
              <a:t> (Canal Derivando)</a:t>
            </a:r>
          </a:p>
          <a:p>
            <a:pPr algn="ctr"/>
            <a:r>
              <a:rPr lang="es-ES" sz="2400" b="1" dirty="0">
                <a:solidFill>
                  <a:schemeClr val="accent1">
                    <a:lumMod val="50000"/>
                  </a:schemeClr>
                </a:solidFill>
              </a:rPr>
              <a:t>10_Videos&gt;02_Números&gt;</a:t>
            </a:r>
          </a:p>
          <a:p>
            <a:pPr algn="ctr"/>
            <a:r>
              <a:rPr lang="es-ES" sz="2400" b="1" dirty="0">
                <a:solidFill>
                  <a:schemeClr val="accent1">
                    <a:lumMod val="50000"/>
                  </a:schemeClr>
                </a:solidFill>
              </a:rPr>
              <a:t>T03_03_Derivando_Primos_Criba_Erastotenes</a:t>
            </a:r>
          </a:p>
        </p:txBody>
      </p:sp>
      <p:pic>
        <p:nvPicPr>
          <p:cNvPr id="3" name="Imagen 2">
            <a:extLst>
              <a:ext uri="{FF2B5EF4-FFF2-40B4-BE49-F238E27FC236}">
                <a16:creationId xmlns:a16="http://schemas.microsoft.com/office/drawing/2014/main" id="{82228F15-E646-714F-8DC5-0840218428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1720" y="2204864"/>
            <a:ext cx="5436096" cy="4023061"/>
          </a:xfrm>
          <a:prstGeom prst="rect">
            <a:avLst/>
          </a:prstGeom>
        </p:spPr>
      </p:pic>
    </p:spTree>
    <p:extLst>
      <p:ext uri="{BB962C8B-B14F-4D97-AF65-F5344CB8AC3E}">
        <p14:creationId xmlns:p14="http://schemas.microsoft.com/office/powerpoint/2010/main" val="4118594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4.bp.blogspot.com/-j9uIVKyUTn8/T6RL_6pCXJI/AAAAAAAAABU/H3aXsue064U/s1600/investigador.jpg"/>
          <p:cNvPicPr>
            <a:picLocks noChangeAspect="1" noChangeArrowheads="1"/>
          </p:cNvPicPr>
          <p:nvPr/>
        </p:nvPicPr>
        <p:blipFill>
          <a:blip r:embed="rId3"/>
          <a:srcRect/>
          <a:stretch>
            <a:fillRect/>
          </a:stretch>
        </p:blipFill>
        <p:spPr bwMode="auto">
          <a:xfrm>
            <a:off x="6184696" y="3143248"/>
            <a:ext cx="2602146" cy="3357566"/>
          </a:xfrm>
          <a:prstGeom prst="rect">
            <a:avLst/>
          </a:prstGeom>
          <a:noFill/>
        </p:spPr>
      </p:pic>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¿Cómo encontramos números primos?</a:t>
            </a:r>
          </a:p>
        </p:txBody>
      </p:sp>
      <p:pic>
        <p:nvPicPr>
          <p:cNvPr id="3074" name="Picture 2"/>
          <p:cNvPicPr>
            <a:picLocks noChangeAspect="1" noChangeArrowheads="1"/>
          </p:cNvPicPr>
          <p:nvPr/>
        </p:nvPicPr>
        <p:blipFill rotWithShape="1">
          <a:blip r:embed="rId4"/>
          <a:srcRect/>
          <a:stretch/>
        </p:blipFill>
        <p:spPr bwMode="auto">
          <a:xfrm>
            <a:off x="642910" y="1214422"/>
            <a:ext cx="6395148" cy="3033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080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8"/>
          <p:cNvPicPr>
            <a:picLocks noChangeAspect="1" noChangeArrowheads="1"/>
          </p:cNvPicPr>
          <p:nvPr/>
        </p:nvPicPr>
        <p:blipFill>
          <a:blip r:embed="rId3"/>
          <a:srcRect/>
          <a:stretch>
            <a:fillRect/>
          </a:stretch>
        </p:blipFill>
        <p:spPr bwMode="auto">
          <a:xfrm>
            <a:off x="428596" y="785794"/>
            <a:ext cx="2071702" cy="2071702"/>
          </a:xfrm>
          <a:prstGeom prst="rect">
            <a:avLst/>
          </a:prstGeom>
          <a:noFill/>
          <a:ln w="9525">
            <a:noFill/>
            <a:miter lim="800000"/>
            <a:headEnd/>
            <a:tailEnd/>
          </a:ln>
          <a:effectLst/>
        </p:spPr>
      </p:pic>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18. Criba de </a:t>
            </a:r>
            <a:r>
              <a:rPr lang="es-ES" sz="2400" b="1" dirty="0" err="1">
                <a:solidFill>
                  <a:schemeClr val="accent1">
                    <a:lumMod val="50000"/>
                  </a:schemeClr>
                </a:solidFill>
              </a:rPr>
              <a:t>Erastótenes</a:t>
            </a:r>
            <a:endParaRPr lang="es-ES" sz="2400" b="1" dirty="0">
              <a:solidFill>
                <a:schemeClr val="accent1">
                  <a:lumMod val="50000"/>
                </a:schemeClr>
              </a:solidFill>
            </a:endParaRPr>
          </a:p>
        </p:txBody>
      </p:sp>
      <p:pic>
        <p:nvPicPr>
          <p:cNvPr id="1026" name="Picture 2"/>
          <p:cNvPicPr>
            <a:picLocks noChangeAspect="1" noChangeArrowheads="1"/>
          </p:cNvPicPr>
          <p:nvPr/>
        </p:nvPicPr>
        <p:blipFill>
          <a:blip r:embed="rId4"/>
          <a:srcRect/>
          <a:stretch>
            <a:fillRect/>
          </a:stretch>
        </p:blipFill>
        <p:spPr bwMode="auto">
          <a:xfrm>
            <a:off x="2143108" y="1214422"/>
            <a:ext cx="5214974" cy="5214974"/>
          </a:xfrm>
          <a:prstGeom prst="rect">
            <a:avLst/>
          </a:prstGeom>
          <a:noFill/>
          <a:ln w="9525">
            <a:noFill/>
            <a:miter lim="800000"/>
            <a:headEnd/>
            <a:tailEnd/>
          </a:ln>
          <a:effectLst/>
        </p:spPr>
      </p:pic>
      <p:pic>
        <p:nvPicPr>
          <p:cNvPr id="31746" name="Picture 2" descr="https://encrypted-tbn3.gstatic.com/images?q=tbn:ANd9GcQMSuyxysbv3TTGln-mwmMrZrHOjgeBM1ZGD26zeB_aERZxteEi"/>
          <p:cNvPicPr>
            <a:picLocks noChangeAspect="1" noChangeArrowheads="1"/>
          </p:cNvPicPr>
          <p:nvPr/>
        </p:nvPicPr>
        <p:blipFill>
          <a:blip r:embed="rId5" cstate="email"/>
          <a:srcRect/>
          <a:stretch>
            <a:fillRect/>
          </a:stretch>
        </p:blipFill>
        <p:spPr bwMode="auto">
          <a:xfrm flipH="1">
            <a:off x="7306340" y="5143512"/>
            <a:ext cx="1375444" cy="1252532"/>
          </a:xfrm>
          <a:prstGeom prst="rect">
            <a:avLst/>
          </a:prstGeom>
          <a:noFill/>
        </p:spPr>
      </p:pic>
    </p:spTree>
    <p:extLst>
      <p:ext uri="{BB962C8B-B14F-4D97-AF65-F5344CB8AC3E}">
        <p14:creationId xmlns:p14="http://schemas.microsoft.com/office/powerpoint/2010/main" val="39908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3"/>
          <a:srcRect/>
          <a:stretch>
            <a:fillRect/>
          </a:stretch>
        </p:blipFill>
        <p:spPr bwMode="auto">
          <a:xfrm>
            <a:off x="571472" y="4214818"/>
            <a:ext cx="1981200" cy="2305050"/>
          </a:xfrm>
          <a:prstGeom prst="rect">
            <a:avLst/>
          </a:prstGeom>
          <a:noFill/>
          <a:ln w="9525">
            <a:noFill/>
            <a:miter lim="800000"/>
            <a:headEnd/>
            <a:tailEnd/>
          </a:ln>
          <a:effectLst/>
        </p:spPr>
      </p:pic>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 de Criptografía</a:t>
            </a:r>
          </a:p>
        </p:txBody>
      </p:sp>
      <p:pic>
        <p:nvPicPr>
          <p:cNvPr id="58370" name="Picture 2"/>
          <p:cNvPicPr>
            <a:picLocks noChangeAspect="1" noChangeArrowheads="1"/>
          </p:cNvPicPr>
          <p:nvPr/>
        </p:nvPicPr>
        <p:blipFill>
          <a:blip r:embed="rId4"/>
          <a:srcRect/>
          <a:stretch>
            <a:fillRect/>
          </a:stretch>
        </p:blipFill>
        <p:spPr bwMode="auto">
          <a:xfrm>
            <a:off x="785786" y="2428868"/>
            <a:ext cx="7180052" cy="1857388"/>
          </a:xfrm>
          <a:prstGeom prst="rect">
            <a:avLst/>
          </a:prstGeom>
          <a:noFill/>
          <a:ln w="9525">
            <a:noFill/>
            <a:miter lim="800000"/>
            <a:headEnd/>
            <a:tailEnd/>
          </a:ln>
          <a:effectLst/>
        </p:spPr>
      </p:pic>
      <p:sp>
        <p:nvSpPr>
          <p:cNvPr id="8" name="7 CuadroTexto"/>
          <p:cNvSpPr txBox="1"/>
          <p:nvPr/>
        </p:nvSpPr>
        <p:spPr>
          <a:xfrm>
            <a:off x="642910" y="1285860"/>
            <a:ext cx="7786742" cy="1015663"/>
          </a:xfrm>
          <a:prstGeom prst="rect">
            <a:avLst/>
          </a:prstGeom>
          <a:noFill/>
        </p:spPr>
        <p:txBody>
          <a:bodyPr wrap="square" rtlCol="0">
            <a:spAutoFit/>
          </a:bodyPr>
          <a:lstStyle/>
          <a:p>
            <a:pPr algn="just"/>
            <a:r>
              <a:rPr lang="es-ES" sz="2000" dirty="0">
                <a:solidFill>
                  <a:schemeClr val="bg1"/>
                </a:solidFill>
              </a:rPr>
              <a:t>19. A cada letra del alfabeto le haremos corresponder un número de dos cifras. La letra A la sustituiremos por 10,</a:t>
            </a:r>
          </a:p>
          <a:p>
            <a:pPr algn="just"/>
            <a:r>
              <a:rPr lang="es-ES" sz="2000" dirty="0">
                <a:solidFill>
                  <a:schemeClr val="bg1"/>
                </a:solidFill>
              </a:rPr>
              <a:t>la B por 11 y así sucesivamente.</a:t>
            </a:r>
          </a:p>
        </p:txBody>
      </p:sp>
      <p:sp>
        <p:nvSpPr>
          <p:cNvPr id="10" name="9 Rectángulo"/>
          <p:cNvSpPr/>
          <p:nvPr/>
        </p:nvSpPr>
        <p:spPr>
          <a:xfrm>
            <a:off x="2571736" y="4500570"/>
            <a:ext cx="6143668" cy="830997"/>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r>
              <a:rPr lang="es-ES" sz="2400" b="1" dirty="0">
                <a:solidFill>
                  <a:schemeClr val="bg1"/>
                </a:solidFill>
              </a:rPr>
              <a:t>Traduce</a:t>
            </a:r>
          </a:p>
          <a:p>
            <a:pPr algn="ctr"/>
            <a:r>
              <a:rPr lang="es-ES" sz="2400" b="1" dirty="0">
                <a:solidFill>
                  <a:schemeClr val="bg1"/>
                </a:solidFill>
              </a:rPr>
              <a:t>211029 2210301429 2225211023</a:t>
            </a:r>
          </a:p>
        </p:txBody>
      </p:sp>
    </p:spTree>
    <p:extLst>
      <p:ext uri="{BB962C8B-B14F-4D97-AF65-F5344CB8AC3E}">
        <p14:creationId xmlns:p14="http://schemas.microsoft.com/office/powerpoint/2010/main" val="39908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 de Criptografía</a:t>
            </a:r>
          </a:p>
        </p:txBody>
      </p:sp>
      <p:sp>
        <p:nvSpPr>
          <p:cNvPr id="8" name="7 CuadroTexto"/>
          <p:cNvSpPr txBox="1"/>
          <p:nvPr/>
        </p:nvSpPr>
        <p:spPr>
          <a:xfrm>
            <a:off x="642910" y="1142984"/>
            <a:ext cx="7786742" cy="892552"/>
          </a:xfrm>
          <a:prstGeom prst="rect">
            <a:avLst/>
          </a:prstGeom>
          <a:noFill/>
        </p:spPr>
        <p:txBody>
          <a:bodyPr wrap="square" rtlCol="0">
            <a:spAutoFit/>
          </a:bodyPr>
          <a:lstStyle/>
          <a:p>
            <a:pPr algn="just"/>
            <a:r>
              <a:rPr lang="es-ES" sz="2600" dirty="0">
                <a:solidFill>
                  <a:schemeClr val="bg1"/>
                </a:solidFill>
              </a:rPr>
              <a:t>El problema es que es código lo traduce un ordenador probando en tan sólo 1 segundo.</a:t>
            </a:r>
          </a:p>
        </p:txBody>
      </p:sp>
      <p:sp>
        <p:nvSpPr>
          <p:cNvPr id="7" name="6 Rectángulo"/>
          <p:cNvSpPr/>
          <p:nvPr/>
        </p:nvSpPr>
        <p:spPr>
          <a:xfrm>
            <a:off x="1428728" y="2143116"/>
            <a:ext cx="6143668" cy="1200329"/>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r>
              <a:rPr lang="es-ES" sz="2400" b="1" dirty="0">
                <a:solidFill>
                  <a:schemeClr val="bg1"/>
                </a:solidFill>
              </a:rPr>
              <a:t>Traduce</a:t>
            </a:r>
          </a:p>
          <a:p>
            <a:pPr algn="ctr"/>
            <a:r>
              <a:rPr lang="es-ES" sz="2400" b="1" dirty="0">
                <a:solidFill>
                  <a:schemeClr val="bg1"/>
                </a:solidFill>
              </a:rPr>
              <a:t>211029 2210301429 2225211023</a:t>
            </a:r>
          </a:p>
          <a:p>
            <a:pPr algn="ctr"/>
            <a:r>
              <a:rPr lang="es-ES" sz="2400" b="1" dirty="0">
                <a:solidFill>
                  <a:schemeClr val="bg1"/>
                </a:solidFill>
              </a:rPr>
              <a:t>Las          mates         molan   </a:t>
            </a:r>
          </a:p>
        </p:txBody>
      </p:sp>
      <p:pic>
        <p:nvPicPr>
          <p:cNvPr id="59394" name="Picture 2"/>
          <p:cNvPicPr>
            <a:picLocks noChangeAspect="1" noChangeArrowheads="1"/>
          </p:cNvPicPr>
          <p:nvPr/>
        </p:nvPicPr>
        <p:blipFill>
          <a:blip r:embed="rId3"/>
          <a:srcRect/>
          <a:stretch>
            <a:fillRect/>
          </a:stretch>
        </p:blipFill>
        <p:spPr bwMode="auto">
          <a:xfrm>
            <a:off x="2571736" y="3500438"/>
            <a:ext cx="4214842" cy="2675378"/>
          </a:xfrm>
          <a:prstGeom prst="rect">
            <a:avLst/>
          </a:prstGeom>
          <a:noFill/>
          <a:ln w="9525">
            <a:noFill/>
            <a:miter lim="800000"/>
            <a:headEnd/>
            <a:tailEnd/>
          </a:ln>
          <a:effectLst/>
        </p:spPr>
      </p:pic>
    </p:spTree>
    <p:extLst>
      <p:ext uri="{BB962C8B-B14F-4D97-AF65-F5344CB8AC3E}">
        <p14:creationId xmlns:p14="http://schemas.microsoft.com/office/powerpoint/2010/main" val="39908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 de Criptografía</a:t>
            </a:r>
          </a:p>
        </p:txBody>
      </p:sp>
      <p:sp>
        <p:nvSpPr>
          <p:cNvPr id="6" name="5 Rectángulo"/>
          <p:cNvSpPr/>
          <p:nvPr/>
        </p:nvSpPr>
        <p:spPr>
          <a:xfrm>
            <a:off x="500034" y="4253219"/>
            <a:ext cx="8143932" cy="830997"/>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s-ES" sz="2400" b="1" dirty="0">
                <a:solidFill>
                  <a:schemeClr val="bg1"/>
                </a:solidFill>
              </a:rPr>
              <a:t>TRADUCE</a:t>
            </a:r>
          </a:p>
          <a:p>
            <a:pPr algn="ctr"/>
            <a:r>
              <a:rPr lang="es-ES" sz="2400" b="1" dirty="0">
                <a:solidFill>
                  <a:schemeClr val="bg1"/>
                </a:solidFill>
              </a:rPr>
              <a:t>604844234429  573144   4429603113484058</a:t>
            </a:r>
          </a:p>
        </p:txBody>
      </p:sp>
      <p:sp>
        <p:nvSpPr>
          <p:cNvPr id="5" name="4 CuadroTexto"/>
          <p:cNvSpPr txBox="1"/>
          <p:nvPr/>
        </p:nvSpPr>
        <p:spPr>
          <a:xfrm>
            <a:off x="642910" y="1285860"/>
            <a:ext cx="7786742" cy="707886"/>
          </a:xfrm>
          <a:prstGeom prst="rect">
            <a:avLst/>
          </a:prstGeom>
          <a:noFill/>
        </p:spPr>
        <p:txBody>
          <a:bodyPr wrap="square" rtlCol="0">
            <a:spAutoFit/>
          </a:bodyPr>
          <a:lstStyle/>
          <a:p>
            <a:pPr algn="just"/>
            <a:r>
              <a:rPr lang="es-ES" sz="2000" dirty="0">
                <a:solidFill>
                  <a:schemeClr val="bg1"/>
                </a:solidFill>
              </a:rPr>
              <a:t>20. Para complicar la traducción, los números primos se dejan igual y a los no primos se les suma 30.</a:t>
            </a:r>
          </a:p>
        </p:txBody>
      </p:sp>
      <p:pic>
        <p:nvPicPr>
          <p:cNvPr id="60418" name="Picture 2"/>
          <p:cNvPicPr>
            <a:picLocks noChangeAspect="1" noChangeArrowheads="1"/>
          </p:cNvPicPr>
          <p:nvPr/>
        </p:nvPicPr>
        <p:blipFill>
          <a:blip r:embed="rId3"/>
          <a:srcRect/>
          <a:stretch>
            <a:fillRect/>
          </a:stretch>
        </p:blipFill>
        <p:spPr bwMode="auto">
          <a:xfrm>
            <a:off x="857224" y="2214554"/>
            <a:ext cx="7178176" cy="1857388"/>
          </a:xfrm>
          <a:prstGeom prst="rect">
            <a:avLst/>
          </a:prstGeom>
          <a:noFill/>
          <a:ln w="9525">
            <a:noFill/>
            <a:miter lim="800000"/>
            <a:headEnd/>
            <a:tailEnd/>
          </a:ln>
          <a:effectLst/>
        </p:spPr>
      </p:pic>
    </p:spTree>
    <p:extLst>
      <p:ext uri="{BB962C8B-B14F-4D97-AF65-F5344CB8AC3E}">
        <p14:creationId xmlns:p14="http://schemas.microsoft.com/office/powerpoint/2010/main" val="39908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VIDEO SERIE +X- SOBRE ANECDOTAS </a:t>
            </a:r>
          </a:p>
          <a:p>
            <a:pPr algn="ctr"/>
            <a:r>
              <a:rPr lang="es-ES" sz="2400" b="1" dirty="0">
                <a:solidFill>
                  <a:schemeClr val="accent1">
                    <a:lumMod val="50000"/>
                  </a:schemeClr>
                </a:solidFill>
              </a:rPr>
              <a:t>DE LOS NÚMEROS PRIMOS</a:t>
            </a:r>
          </a:p>
        </p:txBody>
      </p:sp>
      <p:sp>
        <p:nvSpPr>
          <p:cNvPr id="11" name="10 Rectángulo redondeado"/>
          <p:cNvSpPr/>
          <p:nvPr/>
        </p:nvSpPr>
        <p:spPr>
          <a:xfrm>
            <a:off x="678629" y="1628800"/>
            <a:ext cx="7786742" cy="1584176"/>
          </a:xfrm>
          <a:prstGeom prst="roundRect">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2400" b="1" dirty="0"/>
              <a:t>21. Responde en tu cuaderno al ver el video:</a:t>
            </a:r>
          </a:p>
          <a:p>
            <a:pPr algn="just"/>
            <a:r>
              <a:rPr lang="es-ES" sz="2400" dirty="0"/>
              <a:t>Escribe tres fórmulas que permiten generar números primos.</a:t>
            </a:r>
          </a:p>
        </p:txBody>
      </p:sp>
      <p:sp>
        <p:nvSpPr>
          <p:cNvPr id="5" name="3 CuadroTexto">
            <a:extLst>
              <a:ext uri="{FF2B5EF4-FFF2-40B4-BE49-F238E27FC236}">
                <a16:creationId xmlns:a16="http://schemas.microsoft.com/office/drawing/2014/main" id="{748E6F7F-4BE4-7A4C-B26C-AC1597A02BA7}"/>
              </a:ext>
            </a:extLst>
          </p:cNvPr>
          <p:cNvSpPr txBox="1"/>
          <p:nvPr/>
        </p:nvSpPr>
        <p:spPr>
          <a:xfrm>
            <a:off x="357158" y="3434303"/>
            <a:ext cx="8429684" cy="461665"/>
          </a:xfrm>
          <a:prstGeom prst="rect">
            <a:avLst/>
          </a:prstGeom>
          <a:noFill/>
        </p:spPr>
        <p:txBody>
          <a:bodyPr wrap="square" rtlCol="0">
            <a:spAutoFit/>
          </a:bodyPr>
          <a:lstStyle/>
          <a:p>
            <a:pPr algn="ctr"/>
            <a:r>
              <a:rPr lang="es-ES" sz="2400" b="1" dirty="0">
                <a:solidFill>
                  <a:schemeClr val="accent1">
                    <a:lumMod val="50000"/>
                  </a:schemeClr>
                </a:solidFill>
              </a:rPr>
              <a:t>Vídeo incluido en la siguiente diapositiva…</a:t>
            </a:r>
          </a:p>
        </p:txBody>
      </p:sp>
    </p:spTree>
    <p:extLst>
      <p:ext uri="{BB962C8B-B14F-4D97-AF65-F5344CB8AC3E}">
        <p14:creationId xmlns:p14="http://schemas.microsoft.com/office/powerpoint/2010/main" val="1379439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Esquema del tema</a:t>
            </a:r>
          </a:p>
        </p:txBody>
      </p:sp>
      <p:graphicFrame>
        <p:nvGraphicFramePr>
          <p:cNvPr id="9" name="8 Diagrama"/>
          <p:cNvGraphicFramePr/>
          <p:nvPr>
            <p:extLst>
              <p:ext uri="{D42A27DB-BD31-4B8C-83A1-F6EECF244321}">
                <p14:modId xmlns:p14="http://schemas.microsoft.com/office/powerpoint/2010/main" val="3416242612"/>
              </p:ext>
            </p:extLst>
          </p:nvPr>
        </p:nvGraphicFramePr>
        <p:xfrm>
          <a:off x="500034" y="1214422"/>
          <a:ext cx="8143931"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945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Vídeo </a:t>
            </a:r>
            <a:r>
              <a:rPr lang="es-ES" sz="2400" b="1" dirty="0" err="1">
                <a:solidFill>
                  <a:schemeClr val="accent1">
                    <a:lumMod val="50000"/>
                  </a:schemeClr>
                </a:solidFill>
              </a:rPr>
              <a:t>Serie+x</a:t>
            </a:r>
            <a:r>
              <a:rPr lang="es-ES" sz="2400" b="1" dirty="0">
                <a:solidFill>
                  <a:schemeClr val="accent1">
                    <a:lumMod val="50000"/>
                  </a:schemeClr>
                </a:solidFill>
              </a:rPr>
              <a:t>- Nº Primos (Capítulo 8)</a:t>
            </a:r>
          </a:p>
        </p:txBody>
      </p:sp>
      <p:pic>
        <p:nvPicPr>
          <p:cNvPr id="2" name="Merge 1 files (1).mp4">
            <a:hlinkClick r:id="" action="ppaction://media"/>
            <a:extLst>
              <a:ext uri="{FF2B5EF4-FFF2-40B4-BE49-F238E27FC236}">
                <a16:creationId xmlns:a16="http://schemas.microsoft.com/office/drawing/2014/main" id="{64481D72-8611-5248-95E6-5957A2F3FA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1640" y="1196752"/>
            <a:ext cx="6768752" cy="5076564"/>
          </a:xfrm>
          <a:prstGeom prst="rect">
            <a:avLst/>
          </a:prstGeom>
        </p:spPr>
      </p:pic>
    </p:spTree>
    <p:extLst>
      <p:ext uri="{BB962C8B-B14F-4D97-AF65-F5344CB8AC3E}">
        <p14:creationId xmlns:p14="http://schemas.microsoft.com/office/powerpoint/2010/main" val="15686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24" y="1268760"/>
            <a:ext cx="7800151" cy="232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7584" y="3721595"/>
            <a:ext cx="5629275" cy="37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1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Otras Reglas de divisibilidad</a:t>
            </a:r>
          </a:p>
        </p:txBody>
      </p:sp>
      <p:sp>
        <p:nvSpPr>
          <p:cNvPr id="2" name="CuadroTexto 1">
            <a:extLst>
              <a:ext uri="{FF2B5EF4-FFF2-40B4-BE49-F238E27FC236}">
                <a16:creationId xmlns:a16="http://schemas.microsoft.com/office/drawing/2014/main" id="{AF1F51C6-BD60-C348-BD93-10A5ABBFFB5D}"/>
              </a:ext>
            </a:extLst>
          </p:cNvPr>
          <p:cNvSpPr txBox="1"/>
          <p:nvPr/>
        </p:nvSpPr>
        <p:spPr>
          <a:xfrm>
            <a:off x="755576" y="1124744"/>
            <a:ext cx="7776864"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800" b="1" dirty="0">
                <a:solidFill>
                  <a:schemeClr val="bg1"/>
                </a:solidFill>
              </a:rPr>
              <a:t>Regla del 4: </a:t>
            </a:r>
            <a:r>
              <a:rPr lang="es-ES" sz="2800" dirty="0">
                <a:solidFill>
                  <a:schemeClr val="bg1"/>
                </a:solidFill>
              </a:rPr>
              <a:t>Un número es divisible por 4 si las últimas dos últimas cifras son divisibles por 4.</a:t>
            </a:r>
          </a:p>
        </p:txBody>
      </p:sp>
      <p:sp>
        <p:nvSpPr>
          <p:cNvPr id="3" name="Rectángulo 2">
            <a:extLst>
              <a:ext uri="{FF2B5EF4-FFF2-40B4-BE49-F238E27FC236}">
                <a16:creationId xmlns:a16="http://schemas.microsoft.com/office/drawing/2014/main" id="{E5FE7226-69B7-7E44-962F-368040C69BA1}"/>
              </a:ext>
            </a:extLst>
          </p:cNvPr>
          <p:cNvSpPr/>
          <p:nvPr/>
        </p:nvSpPr>
        <p:spPr>
          <a:xfrm>
            <a:off x="755576" y="2638446"/>
            <a:ext cx="777686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2800" b="1" dirty="0">
                <a:solidFill>
                  <a:schemeClr val="bg1"/>
                </a:solidFill>
              </a:rPr>
              <a:t>Regla del 9: </a:t>
            </a:r>
            <a:r>
              <a:rPr lang="es-ES" sz="2800" dirty="0">
                <a:solidFill>
                  <a:schemeClr val="bg1"/>
                </a:solidFill>
              </a:rPr>
              <a:t>Un número es divisible entre 9 cuando la suma de sus dígitos es 9 o múltiplo de 9.</a:t>
            </a:r>
          </a:p>
        </p:txBody>
      </p:sp>
      <p:sp>
        <p:nvSpPr>
          <p:cNvPr id="5" name="Rectángulo 4">
            <a:extLst>
              <a:ext uri="{FF2B5EF4-FFF2-40B4-BE49-F238E27FC236}">
                <a16:creationId xmlns:a16="http://schemas.microsoft.com/office/drawing/2014/main" id="{B4562AFE-EBBC-9648-9D9C-F4DDCBC5A094}"/>
              </a:ext>
            </a:extLst>
          </p:cNvPr>
          <p:cNvSpPr/>
          <p:nvPr/>
        </p:nvSpPr>
        <p:spPr>
          <a:xfrm>
            <a:off x="755576" y="4222996"/>
            <a:ext cx="7776864" cy="200054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sz="2800" b="1" dirty="0">
                <a:solidFill>
                  <a:schemeClr val="bg1"/>
                </a:solidFill>
              </a:rPr>
              <a:t>Regla del 7</a:t>
            </a:r>
            <a:r>
              <a:rPr lang="es-ES" sz="2800" dirty="0">
                <a:solidFill>
                  <a:schemeClr val="bg1"/>
                </a:solidFill>
              </a:rPr>
              <a:t>. </a:t>
            </a:r>
            <a:r>
              <a:rPr lang="es-ES" sz="2400" dirty="0">
                <a:solidFill>
                  <a:schemeClr val="bg1"/>
                </a:solidFill>
              </a:rPr>
              <a:t>Para saber si un número es divisible entre 7 hay que restar el número sin la cifra de las unidades y el doble de la cifra de las unidades. Si el resultado es 0 o múltiplo de 7 entonces el número es divisible entre 7. </a:t>
            </a:r>
            <a:endParaRPr lang="es-ES" sz="2800" dirty="0">
              <a:solidFill>
                <a:schemeClr val="bg1"/>
              </a:solidFill>
            </a:endParaRPr>
          </a:p>
        </p:txBody>
      </p:sp>
    </p:spTree>
    <p:extLst>
      <p:ext uri="{BB962C8B-B14F-4D97-AF65-F5344CB8AC3E}">
        <p14:creationId xmlns:p14="http://schemas.microsoft.com/office/powerpoint/2010/main" val="4207786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Vídeo de Troncho y Poncho – C. Divisibilidad</a:t>
            </a:r>
          </a:p>
        </p:txBody>
      </p:sp>
      <p:pic>
        <p:nvPicPr>
          <p:cNvPr id="6" name="Imagen 5">
            <a:extLst>
              <a:ext uri="{FF2B5EF4-FFF2-40B4-BE49-F238E27FC236}">
                <a16:creationId xmlns:a16="http://schemas.microsoft.com/office/drawing/2014/main" id="{8B59FA18-8A0C-804A-BA2B-5B464AEB3831}"/>
              </a:ext>
            </a:extLst>
          </p:cNvPr>
          <p:cNvPicPr>
            <a:picLocks noChangeAspect="1"/>
          </p:cNvPicPr>
          <p:nvPr/>
        </p:nvPicPr>
        <p:blipFill>
          <a:blip r:embed="rId3"/>
          <a:stretch>
            <a:fillRect/>
          </a:stretch>
        </p:blipFill>
        <p:spPr>
          <a:xfrm>
            <a:off x="577850" y="1162050"/>
            <a:ext cx="7988300" cy="4533900"/>
          </a:xfrm>
          <a:prstGeom prst="rect">
            <a:avLst/>
          </a:prstGeom>
        </p:spPr>
      </p:pic>
    </p:spTree>
    <p:extLst>
      <p:ext uri="{BB962C8B-B14F-4D97-AF65-F5344CB8AC3E}">
        <p14:creationId xmlns:p14="http://schemas.microsoft.com/office/powerpoint/2010/main" val="2920479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Juego de buscar primos con 3 dados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124744"/>
            <a:ext cx="7560840" cy="522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941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22. Juego de buscar primos con 3 dados</a:t>
            </a:r>
          </a:p>
        </p:txBody>
      </p:sp>
      <p:graphicFrame>
        <p:nvGraphicFramePr>
          <p:cNvPr id="3" name="Tabla 2">
            <a:extLst>
              <a:ext uri="{FF2B5EF4-FFF2-40B4-BE49-F238E27FC236}">
                <a16:creationId xmlns:a16="http://schemas.microsoft.com/office/drawing/2014/main" id="{23F0A1B7-D634-FF41-A528-42280E3DD963}"/>
              </a:ext>
            </a:extLst>
          </p:cNvPr>
          <p:cNvGraphicFramePr>
            <a:graphicFrameLocks noGrp="1"/>
          </p:cNvGraphicFramePr>
          <p:nvPr>
            <p:extLst>
              <p:ext uri="{D42A27DB-BD31-4B8C-83A1-F6EECF244321}">
                <p14:modId xmlns:p14="http://schemas.microsoft.com/office/powerpoint/2010/main" val="3111446062"/>
              </p:ext>
            </p:extLst>
          </p:nvPr>
        </p:nvGraphicFramePr>
        <p:xfrm>
          <a:off x="647565" y="1412776"/>
          <a:ext cx="7848872" cy="4497311"/>
        </p:xfrm>
        <a:graphic>
          <a:graphicData uri="http://schemas.openxmlformats.org/drawingml/2006/table">
            <a:tbl>
              <a:tblPr firstRow="1" bandRow="1">
                <a:tableStyleId>{D7AC3CCA-C797-4891-BE02-D94E43425B78}</a:tableStyleId>
              </a:tblPr>
              <a:tblGrid>
                <a:gridCol w="981109">
                  <a:extLst>
                    <a:ext uri="{9D8B030D-6E8A-4147-A177-3AD203B41FA5}">
                      <a16:colId xmlns:a16="http://schemas.microsoft.com/office/drawing/2014/main" val="2991630000"/>
                    </a:ext>
                  </a:extLst>
                </a:gridCol>
                <a:gridCol w="981109">
                  <a:extLst>
                    <a:ext uri="{9D8B030D-6E8A-4147-A177-3AD203B41FA5}">
                      <a16:colId xmlns:a16="http://schemas.microsoft.com/office/drawing/2014/main" val="3649854929"/>
                    </a:ext>
                  </a:extLst>
                </a:gridCol>
                <a:gridCol w="981109">
                  <a:extLst>
                    <a:ext uri="{9D8B030D-6E8A-4147-A177-3AD203B41FA5}">
                      <a16:colId xmlns:a16="http://schemas.microsoft.com/office/drawing/2014/main" val="2217229806"/>
                    </a:ext>
                  </a:extLst>
                </a:gridCol>
                <a:gridCol w="981109">
                  <a:extLst>
                    <a:ext uri="{9D8B030D-6E8A-4147-A177-3AD203B41FA5}">
                      <a16:colId xmlns:a16="http://schemas.microsoft.com/office/drawing/2014/main" val="3532943067"/>
                    </a:ext>
                  </a:extLst>
                </a:gridCol>
                <a:gridCol w="981109">
                  <a:extLst>
                    <a:ext uri="{9D8B030D-6E8A-4147-A177-3AD203B41FA5}">
                      <a16:colId xmlns:a16="http://schemas.microsoft.com/office/drawing/2014/main" val="4133500348"/>
                    </a:ext>
                  </a:extLst>
                </a:gridCol>
                <a:gridCol w="981109">
                  <a:extLst>
                    <a:ext uri="{9D8B030D-6E8A-4147-A177-3AD203B41FA5}">
                      <a16:colId xmlns:a16="http://schemas.microsoft.com/office/drawing/2014/main" val="3706545652"/>
                    </a:ext>
                  </a:extLst>
                </a:gridCol>
                <a:gridCol w="981109">
                  <a:extLst>
                    <a:ext uri="{9D8B030D-6E8A-4147-A177-3AD203B41FA5}">
                      <a16:colId xmlns:a16="http://schemas.microsoft.com/office/drawing/2014/main" val="444265248"/>
                    </a:ext>
                  </a:extLst>
                </a:gridCol>
                <a:gridCol w="981109">
                  <a:extLst>
                    <a:ext uri="{9D8B030D-6E8A-4147-A177-3AD203B41FA5}">
                      <a16:colId xmlns:a16="http://schemas.microsoft.com/office/drawing/2014/main" val="3393815829"/>
                    </a:ext>
                  </a:extLst>
                </a:gridCol>
              </a:tblGrid>
              <a:tr h="551033">
                <a:tc>
                  <a:txBody>
                    <a:bodyPr/>
                    <a:lstStyle/>
                    <a:p>
                      <a:r>
                        <a:rPr lang="es-ES" dirty="0" err="1"/>
                        <a:t>Nºs</a:t>
                      </a:r>
                      <a:r>
                        <a:rPr lang="es-ES" dirty="0"/>
                        <a:t> Dado</a:t>
                      </a:r>
                    </a:p>
                  </a:txBody>
                  <a:tcPr>
                    <a:solidFill>
                      <a:schemeClr val="tx1"/>
                    </a:solidFill>
                  </a:tcPr>
                </a:tc>
                <a:tc>
                  <a:txBody>
                    <a:bodyPr/>
                    <a:lstStyle/>
                    <a:p>
                      <a:pPr algn="ctr"/>
                      <a:r>
                        <a:rPr lang="es-ES" dirty="0"/>
                        <a:t>Regla del 2</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Verdana"/>
                          <a:ea typeface="+mn-ea"/>
                          <a:cs typeface="+mn-cs"/>
                        </a:rPr>
                        <a:t>Regla del 3</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Verdana"/>
                          <a:ea typeface="+mn-ea"/>
                          <a:cs typeface="+mn-cs"/>
                        </a:rPr>
                        <a:t>Regla del 5</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Verdana"/>
                          <a:ea typeface="+mn-ea"/>
                          <a:cs typeface="+mn-cs"/>
                        </a:rPr>
                        <a:t>Regla del 11</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Verdana"/>
                          <a:ea typeface="+mn-ea"/>
                          <a:cs typeface="+mn-cs"/>
                        </a:rPr>
                        <a:t>Regla del 4</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Verdana"/>
                          <a:ea typeface="+mn-ea"/>
                          <a:cs typeface="+mn-cs"/>
                        </a:rPr>
                        <a:t>Regla del 9</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Verdana"/>
                          <a:ea typeface="+mn-ea"/>
                          <a:cs typeface="+mn-cs"/>
                        </a:rPr>
                        <a:t>Divisible</a:t>
                      </a:r>
                      <a:r>
                        <a:rPr kumimoji="0" lang="es-ES" sz="1800" b="1" i="0" u="none" strike="noStrike" kern="1200" cap="none" spc="0" normalizeH="0" baseline="0" noProof="0" dirty="0">
                          <a:ln>
                            <a:noFill/>
                          </a:ln>
                          <a:solidFill>
                            <a:prstClr val="black"/>
                          </a:solidFill>
                          <a:effectLst/>
                          <a:uLnTx/>
                          <a:uFillTx/>
                          <a:latin typeface="Verdana"/>
                          <a:ea typeface="+mn-ea"/>
                          <a:cs typeface="+mn-cs"/>
                        </a:rPr>
                        <a:t> por 7</a:t>
                      </a:r>
                    </a:p>
                  </a:txBody>
                  <a:tcPr>
                    <a:solidFill>
                      <a:schemeClr val="tx1"/>
                    </a:solidFill>
                  </a:tcPr>
                </a:tc>
                <a:extLst>
                  <a:ext uri="{0D108BD9-81ED-4DB2-BD59-A6C34878D82A}">
                    <a16:rowId xmlns:a16="http://schemas.microsoft.com/office/drawing/2014/main" val="1404324214"/>
                  </a:ext>
                </a:extLst>
              </a:tr>
              <a:tr h="551033">
                <a:tc>
                  <a:txBody>
                    <a:bodyPr/>
                    <a:lstStyle/>
                    <a:p>
                      <a:endParaRPr lang="es-ES"/>
                    </a:p>
                  </a:txBody>
                  <a:tcPr>
                    <a:solidFill>
                      <a:schemeClr val="tx1"/>
                    </a:solidFill>
                  </a:tcPr>
                </a:tc>
                <a:tc>
                  <a:txBody>
                    <a:bodyPr/>
                    <a:lstStyle/>
                    <a:p>
                      <a:endParaRPr lang="es-ES"/>
                    </a:p>
                  </a:txBody>
                  <a:tcPr>
                    <a:solidFill>
                      <a:schemeClr val="tx1"/>
                    </a:solidFill>
                  </a:tcPr>
                </a:tc>
                <a:tc>
                  <a:txBody>
                    <a:bodyPr/>
                    <a:lstStyle/>
                    <a:p>
                      <a:endParaRPr lang="es-ES"/>
                    </a:p>
                  </a:txBody>
                  <a:tcPr>
                    <a:solidFill>
                      <a:schemeClr val="tx1"/>
                    </a:solidFill>
                  </a:tcPr>
                </a:tc>
                <a:tc>
                  <a:txBody>
                    <a:bodyPr/>
                    <a:lstStyle/>
                    <a:p>
                      <a:endParaRPr lang="es-ES"/>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1485724317"/>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4036351307"/>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1735958017"/>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481379595"/>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3494968908"/>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346993717"/>
                  </a:ext>
                </a:extLst>
              </a:tr>
              <a:tr h="551033">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tc>
                  <a:txBody>
                    <a:bodyPr/>
                    <a:lstStyle/>
                    <a:p>
                      <a:endParaRPr lang="es-ES" dirty="0"/>
                    </a:p>
                  </a:txBody>
                  <a:tcPr>
                    <a:solidFill>
                      <a:schemeClr val="tx1"/>
                    </a:solidFill>
                  </a:tcPr>
                </a:tc>
                <a:extLst>
                  <a:ext uri="{0D108BD9-81ED-4DB2-BD59-A6C34878D82A}">
                    <a16:rowId xmlns:a16="http://schemas.microsoft.com/office/drawing/2014/main" val="3785572806"/>
                  </a:ext>
                </a:extLst>
              </a:tr>
            </a:tbl>
          </a:graphicData>
        </a:graphic>
      </p:graphicFrame>
    </p:spTree>
    <p:extLst>
      <p:ext uri="{BB962C8B-B14F-4D97-AF65-F5344CB8AC3E}">
        <p14:creationId xmlns:p14="http://schemas.microsoft.com/office/powerpoint/2010/main" val="1398689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692696"/>
            <a:ext cx="7959258" cy="1200329"/>
          </a:xfrm>
          <a:prstGeom prst="rect">
            <a:avLst/>
          </a:prstGeom>
          <a:noFill/>
        </p:spPr>
        <p:txBody>
          <a:bodyPr wrap="square" rtlCol="0">
            <a:spAutoFit/>
          </a:bodyPr>
          <a:lstStyle/>
          <a:p>
            <a:pPr algn="just"/>
            <a:r>
              <a:rPr lang="es-ES" sz="2400" b="1" dirty="0">
                <a:solidFill>
                  <a:schemeClr val="accent1">
                    <a:lumMod val="50000"/>
                  </a:schemeClr>
                </a:solidFill>
              </a:rPr>
              <a:t>23. </a:t>
            </a:r>
            <a:r>
              <a:rPr lang="es-ES" sz="2400" dirty="0">
                <a:solidFill>
                  <a:schemeClr val="bg1"/>
                </a:solidFill>
              </a:rPr>
              <a:t>Aplica los criterios de divisibilidad del 2, 3, 5, 7 y 11 a los siguientes números: </a:t>
            </a:r>
          </a:p>
          <a:p>
            <a:pPr algn="ctr"/>
            <a:endParaRPr lang="es-ES" sz="2400" b="1" dirty="0">
              <a:solidFill>
                <a:schemeClr val="accent1">
                  <a:lumMod val="50000"/>
                </a:schemeClr>
              </a:solidFill>
            </a:endParaRPr>
          </a:p>
        </p:txBody>
      </p:sp>
      <p:graphicFrame>
        <p:nvGraphicFramePr>
          <p:cNvPr id="2" name="Tabla 1">
            <a:extLst>
              <a:ext uri="{FF2B5EF4-FFF2-40B4-BE49-F238E27FC236}">
                <a16:creationId xmlns:a16="http://schemas.microsoft.com/office/drawing/2014/main" id="{CAFFED2E-9234-374F-B374-0DC0FED0345D}"/>
              </a:ext>
            </a:extLst>
          </p:cNvPr>
          <p:cNvGraphicFramePr>
            <a:graphicFrameLocks noGrp="1"/>
          </p:cNvGraphicFramePr>
          <p:nvPr>
            <p:extLst>
              <p:ext uri="{D42A27DB-BD31-4B8C-83A1-F6EECF244321}">
                <p14:modId xmlns:p14="http://schemas.microsoft.com/office/powerpoint/2010/main" val="2018450404"/>
              </p:ext>
            </p:extLst>
          </p:nvPr>
        </p:nvGraphicFramePr>
        <p:xfrm>
          <a:off x="611560" y="1772816"/>
          <a:ext cx="7959255" cy="4056258"/>
        </p:xfrm>
        <a:graphic>
          <a:graphicData uri="http://schemas.openxmlformats.org/drawingml/2006/table">
            <a:tbl>
              <a:tblPr firstRow="1" firstCol="1" bandRow="1">
                <a:tableStyleId>{5940675A-B579-460E-94D1-54222C63F5DA}</a:tableStyleId>
              </a:tblPr>
              <a:tblGrid>
                <a:gridCol w="1326163">
                  <a:extLst>
                    <a:ext uri="{9D8B030D-6E8A-4147-A177-3AD203B41FA5}">
                      <a16:colId xmlns:a16="http://schemas.microsoft.com/office/drawing/2014/main" val="2357531831"/>
                    </a:ext>
                  </a:extLst>
                </a:gridCol>
                <a:gridCol w="1326922">
                  <a:extLst>
                    <a:ext uri="{9D8B030D-6E8A-4147-A177-3AD203B41FA5}">
                      <a16:colId xmlns:a16="http://schemas.microsoft.com/office/drawing/2014/main" val="1673519743"/>
                    </a:ext>
                  </a:extLst>
                </a:gridCol>
                <a:gridCol w="1326163">
                  <a:extLst>
                    <a:ext uri="{9D8B030D-6E8A-4147-A177-3AD203B41FA5}">
                      <a16:colId xmlns:a16="http://schemas.microsoft.com/office/drawing/2014/main" val="2521829569"/>
                    </a:ext>
                  </a:extLst>
                </a:gridCol>
                <a:gridCol w="1326922">
                  <a:extLst>
                    <a:ext uri="{9D8B030D-6E8A-4147-A177-3AD203B41FA5}">
                      <a16:colId xmlns:a16="http://schemas.microsoft.com/office/drawing/2014/main" val="148182183"/>
                    </a:ext>
                  </a:extLst>
                </a:gridCol>
                <a:gridCol w="1326163">
                  <a:extLst>
                    <a:ext uri="{9D8B030D-6E8A-4147-A177-3AD203B41FA5}">
                      <a16:colId xmlns:a16="http://schemas.microsoft.com/office/drawing/2014/main" val="2364377099"/>
                    </a:ext>
                  </a:extLst>
                </a:gridCol>
                <a:gridCol w="1326922">
                  <a:extLst>
                    <a:ext uri="{9D8B030D-6E8A-4147-A177-3AD203B41FA5}">
                      <a16:colId xmlns:a16="http://schemas.microsoft.com/office/drawing/2014/main" val="3492558425"/>
                    </a:ext>
                  </a:extLst>
                </a:gridCol>
              </a:tblGrid>
              <a:tr h="790394">
                <a:tc>
                  <a:txBody>
                    <a:bodyPr/>
                    <a:lstStyle/>
                    <a:p>
                      <a:pPr>
                        <a:spcAft>
                          <a:spcPts val="0"/>
                        </a:spcAft>
                      </a:pPr>
                      <a:r>
                        <a:rPr lang="es-ES" sz="2000">
                          <a:solidFill>
                            <a:schemeClr val="bg1"/>
                          </a:solidFill>
                          <a:effectLst/>
                        </a:rPr>
                        <a:t> </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kern="1200">
                          <a:solidFill>
                            <a:schemeClr val="bg1"/>
                          </a:solidFill>
                          <a:effectLst/>
                        </a:rPr>
                        <a:t>Regla del 2</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kern="1200">
                          <a:solidFill>
                            <a:schemeClr val="bg1"/>
                          </a:solidFill>
                          <a:effectLst/>
                        </a:rPr>
                        <a:t>Regla del 3</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kern="1200">
                          <a:solidFill>
                            <a:schemeClr val="bg1"/>
                          </a:solidFill>
                          <a:effectLst/>
                        </a:rPr>
                        <a:t>Regla del 5</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kern="1200">
                          <a:solidFill>
                            <a:schemeClr val="bg1"/>
                          </a:solidFill>
                          <a:effectLst/>
                        </a:rPr>
                        <a:t>Regla del 7</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kern="1200">
                          <a:solidFill>
                            <a:schemeClr val="bg1"/>
                          </a:solidFill>
                          <a:effectLst/>
                        </a:rPr>
                        <a:t>Regla del 11</a:t>
                      </a:r>
                      <a:endParaRPr lang="es-ES" sz="240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7278520"/>
                  </a:ext>
                </a:extLst>
              </a:tr>
              <a:tr h="466552">
                <a:tc>
                  <a:txBody>
                    <a:bodyPr/>
                    <a:lstStyle/>
                    <a:p>
                      <a:pPr algn="ctr">
                        <a:spcAft>
                          <a:spcPts val="0"/>
                        </a:spcAft>
                      </a:pPr>
                      <a:r>
                        <a:rPr lang="es-ES" sz="2400">
                          <a:solidFill>
                            <a:schemeClr val="bg1"/>
                          </a:solidFill>
                          <a:effectLst/>
                        </a:rPr>
                        <a:t>30</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9961467"/>
                  </a:ext>
                </a:extLst>
              </a:tr>
              <a:tr h="466552">
                <a:tc>
                  <a:txBody>
                    <a:bodyPr/>
                    <a:lstStyle/>
                    <a:p>
                      <a:pPr algn="ctr">
                        <a:spcAft>
                          <a:spcPts val="0"/>
                        </a:spcAft>
                      </a:pPr>
                      <a:r>
                        <a:rPr lang="es-ES" sz="2400">
                          <a:solidFill>
                            <a:schemeClr val="bg1"/>
                          </a:solidFill>
                          <a:effectLst/>
                        </a:rPr>
                        <a:t>363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3718097"/>
                  </a:ext>
                </a:extLst>
              </a:tr>
              <a:tr h="466552">
                <a:tc>
                  <a:txBody>
                    <a:bodyPr/>
                    <a:lstStyle/>
                    <a:p>
                      <a:pPr algn="ctr">
                        <a:spcAft>
                          <a:spcPts val="0"/>
                        </a:spcAft>
                      </a:pPr>
                      <a:r>
                        <a:rPr lang="es-ES" sz="2400">
                          <a:solidFill>
                            <a:schemeClr val="bg1"/>
                          </a:solidFill>
                          <a:effectLst/>
                        </a:rPr>
                        <a:t>66</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9117401"/>
                  </a:ext>
                </a:extLst>
              </a:tr>
              <a:tr h="466552">
                <a:tc>
                  <a:txBody>
                    <a:bodyPr/>
                    <a:lstStyle/>
                    <a:p>
                      <a:pPr algn="ctr">
                        <a:spcAft>
                          <a:spcPts val="0"/>
                        </a:spcAft>
                      </a:pPr>
                      <a:r>
                        <a:rPr lang="es-ES" sz="2400">
                          <a:solidFill>
                            <a:schemeClr val="bg1"/>
                          </a:solidFill>
                          <a:effectLst/>
                        </a:rPr>
                        <a:t>5025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9174081"/>
                  </a:ext>
                </a:extLst>
              </a:tr>
              <a:tr h="466552">
                <a:tc>
                  <a:txBody>
                    <a:bodyPr/>
                    <a:lstStyle/>
                    <a:p>
                      <a:pPr algn="ctr">
                        <a:spcAft>
                          <a:spcPts val="0"/>
                        </a:spcAft>
                      </a:pPr>
                      <a:r>
                        <a:rPr lang="es-ES" sz="2400">
                          <a:solidFill>
                            <a:schemeClr val="bg1"/>
                          </a:solidFill>
                          <a:effectLst/>
                        </a:rPr>
                        <a:t>262</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8961631"/>
                  </a:ext>
                </a:extLst>
              </a:tr>
              <a:tr h="466552">
                <a:tc>
                  <a:txBody>
                    <a:bodyPr/>
                    <a:lstStyle/>
                    <a:p>
                      <a:pPr algn="ctr">
                        <a:spcAft>
                          <a:spcPts val="0"/>
                        </a:spcAft>
                      </a:pPr>
                      <a:r>
                        <a:rPr lang="es-ES" sz="2400">
                          <a:solidFill>
                            <a:schemeClr val="bg1"/>
                          </a:solidFill>
                          <a:effectLst/>
                        </a:rPr>
                        <a:t>900</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831632"/>
                  </a:ext>
                </a:extLst>
              </a:tr>
              <a:tr h="466552">
                <a:tc>
                  <a:txBody>
                    <a:bodyPr/>
                    <a:lstStyle/>
                    <a:p>
                      <a:pPr algn="ctr">
                        <a:spcAft>
                          <a:spcPts val="0"/>
                        </a:spcAft>
                      </a:pPr>
                      <a:r>
                        <a:rPr lang="es-ES" sz="2400">
                          <a:solidFill>
                            <a:schemeClr val="bg1"/>
                          </a:solidFill>
                          <a:effectLst/>
                        </a:rPr>
                        <a:t>245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dirty="0">
                          <a:solidFill>
                            <a:schemeClr val="bg1"/>
                          </a:solidFill>
                          <a:effectLst/>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10406427"/>
                  </a:ext>
                </a:extLst>
              </a:tr>
            </a:tbl>
          </a:graphicData>
        </a:graphic>
      </p:graphicFrame>
    </p:spTree>
    <p:extLst>
      <p:ext uri="{BB962C8B-B14F-4D97-AF65-F5344CB8AC3E}">
        <p14:creationId xmlns:p14="http://schemas.microsoft.com/office/powerpoint/2010/main" val="2231960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2" name="Rectángulo 1">
            <a:extLst>
              <a:ext uri="{FF2B5EF4-FFF2-40B4-BE49-F238E27FC236}">
                <a16:creationId xmlns:a16="http://schemas.microsoft.com/office/drawing/2014/main" id="{10EAFBAA-B74C-DC4C-8B01-870CD3A4F785}"/>
              </a:ext>
            </a:extLst>
          </p:cNvPr>
          <p:cNvSpPr/>
          <p:nvPr/>
        </p:nvSpPr>
        <p:spPr>
          <a:xfrm>
            <a:off x="575556" y="2215808"/>
            <a:ext cx="7992888" cy="1938992"/>
          </a:xfrm>
          <a:prstGeom prst="rect">
            <a:avLst/>
          </a:prstGeom>
        </p:spPr>
        <p:txBody>
          <a:bodyPr wrap="square">
            <a:spAutoFit/>
          </a:bodyPr>
          <a:lstStyle/>
          <a:p>
            <a:pPr marL="742950" indent="-742950">
              <a:spcAft>
                <a:spcPts val="0"/>
              </a:spcAft>
              <a:buAutoNum type="alphaLcParenR"/>
            </a:pPr>
            <a:r>
              <a:rPr lang="es-ES" sz="4000" dirty="0">
                <a:solidFill>
                  <a:schemeClr val="bg1"/>
                </a:solidFill>
                <a:latin typeface="Calibri" panose="020F0502020204030204" pitchFamily="34" charset="0"/>
                <a:ea typeface="Times New Roman" panose="02020603050405020304" pitchFamily="18" charset="0"/>
              </a:rPr>
              <a:t>4 _ 3	         b) 111 _          c) 74 _2	</a:t>
            </a:r>
          </a:p>
          <a:p>
            <a:pPr>
              <a:spcAft>
                <a:spcPts val="0"/>
              </a:spcAft>
            </a:pPr>
            <a:endParaRPr lang="es-ES" sz="4000" dirty="0">
              <a:solidFill>
                <a:schemeClr val="bg1"/>
              </a:solidFill>
              <a:latin typeface="Calibri" panose="020F0502020204030204" pitchFamily="34" charset="0"/>
              <a:ea typeface="Times New Roman" panose="02020603050405020304" pitchFamily="18" charset="0"/>
            </a:endParaRPr>
          </a:p>
          <a:p>
            <a:pPr>
              <a:spcAft>
                <a:spcPts val="0"/>
              </a:spcAft>
            </a:pPr>
            <a:r>
              <a:rPr lang="es-ES" sz="4000" dirty="0">
                <a:solidFill>
                  <a:schemeClr val="bg1"/>
                </a:solidFill>
                <a:latin typeface="Calibri" panose="020F0502020204030204" pitchFamily="34" charset="0"/>
                <a:ea typeface="Times New Roman" panose="02020603050405020304" pitchFamily="18" charset="0"/>
              </a:rPr>
              <a:t>d)  _112	         e) 56 _8</a:t>
            </a:r>
            <a:endParaRPr lang="es-E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3 CuadroTexto">
            <a:extLst>
              <a:ext uri="{FF2B5EF4-FFF2-40B4-BE49-F238E27FC236}">
                <a16:creationId xmlns:a16="http://schemas.microsoft.com/office/drawing/2014/main" id="{13A719F6-8088-7447-90E3-04DA5DC5409D}"/>
              </a:ext>
            </a:extLst>
          </p:cNvPr>
          <p:cNvSpPr txBox="1"/>
          <p:nvPr/>
        </p:nvSpPr>
        <p:spPr>
          <a:xfrm>
            <a:off x="357158" y="1350026"/>
            <a:ext cx="7959258" cy="830997"/>
          </a:xfrm>
          <a:prstGeom prst="rect">
            <a:avLst/>
          </a:prstGeom>
          <a:noFill/>
        </p:spPr>
        <p:txBody>
          <a:bodyPr wrap="square" rtlCol="0">
            <a:spAutoFit/>
          </a:bodyPr>
          <a:lstStyle/>
          <a:p>
            <a:pPr lvl="0"/>
            <a:r>
              <a:rPr lang="es-ES" sz="2400" b="1" dirty="0">
                <a:solidFill>
                  <a:schemeClr val="accent1">
                    <a:lumMod val="50000"/>
                  </a:schemeClr>
                </a:solidFill>
              </a:rPr>
              <a:t>24. </a:t>
            </a:r>
            <a:r>
              <a:rPr lang="es-ES" sz="2400" dirty="0">
                <a:solidFill>
                  <a:schemeClr val="bg1"/>
                </a:solidFill>
              </a:rPr>
              <a:t>Completa los siguientes números para que sean divisibles por 3</a:t>
            </a:r>
            <a:endParaRPr lang="es-ES" sz="2400" b="1" dirty="0">
              <a:solidFill>
                <a:schemeClr val="accent1">
                  <a:lumMod val="50000"/>
                </a:schemeClr>
              </a:solidFill>
            </a:endParaRPr>
          </a:p>
        </p:txBody>
      </p:sp>
    </p:spTree>
    <p:extLst>
      <p:ext uri="{BB962C8B-B14F-4D97-AF65-F5344CB8AC3E}">
        <p14:creationId xmlns:p14="http://schemas.microsoft.com/office/powerpoint/2010/main" val="3090655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6" name="3 CuadroTexto">
            <a:extLst>
              <a:ext uri="{FF2B5EF4-FFF2-40B4-BE49-F238E27FC236}">
                <a16:creationId xmlns:a16="http://schemas.microsoft.com/office/drawing/2014/main" id="{13A719F6-8088-7447-90E3-04DA5DC5409D}"/>
              </a:ext>
            </a:extLst>
          </p:cNvPr>
          <p:cNvSpPr txBox="1"/>
          <p:nvPr/>
        </p:nvSpPr>
        <p:spPr>
          <a:xfrm>
            <a:off x="357158" y="1350026"/>
            <a:ext cx="7959258" cy="830997"/>
          </a:xfrm>
          <a:prstGeom prst="rect">
            <a:avLst/>
          </a:prstGeom>
          <a:noFill/>
        </p:spPr>
        <p:txBody>
          <a:bodyPr wrap="square" rtlCol="0">
            <a:spAutoFit/>
          </a:bodyPr>
          <a:lstStyle/>
          <a:p>
            <a:r>
              <a:rPr lang="es-ES" sz="2400" b="1" dirty="0">
                <a:solidFill>
                  <a:schemeClr val="accent1">
                    <a:lumMod val="50000"/>
                  </a:schemeClr>
                </a:solidFill>
              </a:rPr>
              <a:t>25</a:t>
            </a:r>
            <a:r>
              <a:rPr lang="es-ES" sz="2400" b="1" dirty="0">
                <a:solidFill>
                  <a:schemeClr val="bg1"/>
                </a:solidFill>
              </a:rPr>
              <a:t>. </a:t>
            </a:r>
            <a:r>
              <a:rPr lang="es-ES" sz="2400" dirty="0">
                <a:solidFill>
                  <a:schemeClr val="bg1"/>
                </a:solidFill>
              </a:rPr>
              <a:t>Encuentra cuál de los siguientes números es primo justificando tu respuesta: </a:t>
            </a:r>
            <a:endParaRPr lang="es-ES" sz="2400" b="1" dirty="0">
              <a:solidFill>
                <a:schemeClr val="accent1">
                  <a:lumMod val="50000"/>
                </a:schemeClr>
              </a:solidFill>
            </a:endParaRPr>
          </a:p>
        </p:txBody>
      </p:sp>
      <p:graphicFrame>
        <p:nvGraphicFramePr>
          <p:cNvPr id="3" name="Tabla 2">
            <a:extLst>
              <a:ext uri="{FF2B5EF4-FFF2-40B4-BE49-F238E27FC236}">
                <a16:creationId xmlns:a16="http://schemas.microsoft.com/office/drawing/2014/main" id="{D0187888-348F-324F-97DB-82C79F3DF27B}"/>
              </a:ext>
            </a:extLst>
          </p:cNvPr>
          <p:cNvGraphicFramePr>
            <a:graphicFrameLocks noGrp="1"/>
          </p:cNvGraphicFramePr>
          <p:nvPr>
            <p:extLst>
              <p:ext uri="{D42A27DB-BD31-4B8C-83A1-F6EECF244321}">
                <p14:modId xmlns:p14="http://schemas.microsoft.com/office/powerpoint/2010/main" val="2383299193"/>
              </p:ext>
            </p:extLst>
          </p:nvPr>
        </p:nvGraphicFramePr>
        <p:xfrm>
          <a:off x="539552" y="2459502"/>
          <a:ext cx="8064896" cy="3777810"/>
        </p:xfrm>
        <a:graphic>
          <a:graphicData uri="http://schemas.openxmlformats.org/drawingml/2006/table">
            <a:tbl>
              <a:tblPr firstRow="1" firstCol="1" bandRow="1">
                <a:tableStyleId>{5940675A-B579-460E-94D1-54222C63F5DA}</a:tableStyleId>
              </a:tblPr>
              <a:tblGrid>
                <a:gridCol w="1512168">
                  <a:extLst>
                    <a:ext uri="{9D8B030D-6E8A-4147-A177-3AD203B41FA5}">
                      <a16:colId xmlns:a16="http://schemas.microsoft.com/office/drawing/2014/main" val="3276158838"/>
                    </a:ext>
                  </a:extLst>
                </a:gridCol>
                <a:gridCol w="2160240">
                  <a:extLst>
                    <a:ext uri="{9D8B030D-6E8A-4147-A177-3AD203B41FA5}">
                      <a16:colId xmlns:a16="http://schemas.microsoft.com/office/drawing/2014/main" val="270058368"/>
                    </a:ext>
                  </a:extLst>
                </a:gridCol>
                <a:gridCol w="4392488">
                  <a:extLst>
                    <a:ext uri="{9D8B030D-6E8A-4147-A177-3AD203B41FA5}">
                      <a16:colId xmlns:a16="http://schemas.microsoft.com/office/drawing/2014/main" val="1084828834"/>
                    </a:ext>
                  </a:extLst>
                </a:gridCol>
              </a:tblGrid>
              <a:tr h="629635">
                <a:tc>
                  <a:txBody>
                    <a:bodyPr/>
                    <a:lstStyle/>
                    <a:p>
                      <a:pPr algn="ctr">
                        <a:spcAft>
                          <a:spcPts val="0"/>
                        </a:spcAft>
                      </a:pPr>
                      <a:r>
                        <a:rPr lang="es-ES" sz="2400">
                          <a:solidFill>
                            <a:schemeClr val="bg1"/>
                          </a:solidFill>
                          <a:effectLst/>
                        </a:rPr>
                        <a:t>Números</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a:solidFill>
                            <a:schemeClr val="bg1"/>
                          </a:solidFill>
                          <a:effectLst/>
                        </a:rPr>
                        <a:t>¿Es primo?</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rPr>
                        <a:t>Justificación</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2613804"/>
                  </a:ext>
                </a:extLst>
              </a:tr>
              <a:tr h="629635">
                <a:tc>
                  <a:txBody>
                    <a:bodyPr/>
                    <a:lstStyle/>
                    <a:p>
                      <a:pPr algn="ctr">
                        <a:spcAft>
                          <a:spcPts val="600"/>
                        </a:spcAft>
                      </a:pPr>
                      <a:r>
                        <a:rPr lang="es-ES" sz="2400">
                          <a:solidFill>
                            <a:schemeClr val="bg1"/>
                          </a:solidFill>
                          <a:effectLst/>
                        </a:rPr>
                        <a:t>13330</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9506320"/>
                  </a:ext>
                </a:extLst>
              </a:tr>
              <a:tr h="629635">
                <a:tc>
                  <a:txBody>
                    <a:bodyPr/>
                    <a:lstStyle/>
                    <a:p>
                      <a:pPr algn="ctr">
                        <a:spcAft>
                          <a:spcPts val="600"/>
                        </a:spcAft>
                      </a:pPr>
                      <a:r>
                        <a:rPr lang="es-ES" sz="2400">
                          <a:solidFill>
                            <a:schemeClr val="bg1"/>
                          </a:solidFill>
                          <a:effectLst/>
                        </a:rPr>
                        <a:t>853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4193011"/>
                  </a:ext>
                </a:extLst>
              </a:tr>
              <a:tr h="629635">
                <a:tc>
                  <a:txBody>
                    <a:bodyPr/>
                    <a:lstStyle/>
                    <a:p>
                      <a:pPr algn="ctr">
                        <a:spcAft>
                          <a:spcPts val="600"/>
                        </a:spcAft>
                      </a:pPr>
                      <a:r>
                        <a:rPr lang="es-ES" sz="2400">
                          <a:solidFill>
                            <a:schemeClr val="bg1"/>
                          </a:solidFill>
                          <a:effectLst/>
                        </a:rPr>
                        <a:t>702</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dirty="0">
                          <a:solidFill>
                            <a:schemeClr val="bg1"/>
                          </a:solidFill>
                          <a:effectLst/>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8151910"/>
                  </a:ext>
                </a:extLst>
              </a:tr>
              <a:tr h="629635">
                <a:tc>
                  <a:txBody>
                    <a:bodyPr/>
                    <a:lstStyle/>
                    <a:p>
                      <a:pPr algn="ctr">
                        <a:spcAft>
                          <a:spcPts val="600"/>
                        </a:spcAft>
                      </a:pPr>
                      <a:r>
                        <a:rPr lang="es-ES" sz="2400">
                          <a:solidFill>
                            <a:schemeClr val="bg1"/>
                          </a:solidFill>
                          <a:effectLst/>
                        </a:rPr>
                        <a:t>3113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620931"/>
                  </a:ext>
                </a:extLst>
              </a:tr>
              <a:tr h="629635">
                <a:tc>
                  <a:txBody>
                    <a:bodyPr/>
                    <a:lstStyle/>
                    <a:p>
                      <a:pPr algn="ctr">
                        <a:spcAft>
                          <a:spcPts val="600"/>
                        </a:spcAft>
                      </a:pPr>
                      <a:r>
                        <a:rPr lang="es-ES" sz="2400">
                          <a:solidFill>
                            <a:schemeClr val="bg1"/>
                          </a:solidFill>
                          <a:effectLst/>
                        </a:rPr>
                        <a:t>287</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dirty="0">
                          <a:solidFill>
                            <a:schemeClr val="bg1"/>
                          </a:solidFill>
                          <a:effectLst/>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400" dirty="0">
                          <a:solidFill>
                            <a:schemeClr val="bg1"/>
                          </a:solidFill>
                          <a:effectLst/>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27018974"/>
                  </a:ext>
                </a:extLst>
              </a:tr>
            </a:tbl>
          </a:graphicData>
        </a:graphic>
      </p:graphicFrame>
    </p:spTree>
    <p:extLst>
      <p:ext uri="{BB962C8B-B14F-4D97-AF65-F5344CB8AC3E}">
        <p14:creationId xmlns:p14="http://schemas.microsoft.com/office/powerpoint/2010/main" val="1914301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6" name="3 CuadroTexto">
            <a:extLst>
              <a:ext uri="{FF2B5EF4-FFF2-40B4-BE49-F238E27FC236}">
                <a16:creationId xmlns:a16="http://schemas.microsoft.com/office/drawing/2014/main" id="{13A719F6-8088-7447-90E3-04DA5DC5409D}"/>
              </a:ext>
            </a:extLst>
          </p:cNvPr>
          <p:cNvSpPr txBox="1"/>
          <p:nvPr/>
        </p:nvSpPr>
        <p:spPr>
          <a:xfrm>
            <a:off x="357158" y="1350026"/>
            <a:ext cx="7959258" cy="954107"/>
          </a:xfrm>
          <a:prstGeom prst="rect">
            <a:avLst/>
          </a:prstGeom>
          <a:noFill/>
        </p:spPr>
        <p:txBody>
          <a:bodyPr wrap="square" rtlCol="0">
            <a:spAutoFit/>
          </a:bodyPr>
          <a:lstStyle/>
          <a:p>
            <a:r>
              <a:rPr lang="es-ES" sz="2400" b="1" dirty="0">
                <a:solidFill>
                  <a:schemeClr val="accent1">
                    <a:lumMod val="50000"/>
                  </a:schemeClr>
                </a:solidFill>
              </a:rPr>
              <a:t>26</a:t>
            </a:r>
            <a:r>
              <a:rPr lang="es-ES" sz="2400" b="1" dirty="0">
                <a:solidFill>
                  <a:schemeClr val="bg1"/>
                </a:solidFill>
              </a:rPr>
              <a:t>. </a:t>
            </a:r>
            <a:r>
              <a:rPr lang="es-ES" sz="2400" dirty="0">
                <a:solidFill>
                  <a:schemeClr val="bg1"/>
                </a:solidFill>
              </a:rPr>
              <a:t>Inventa números que cumplan las siguientes condiciones:</a:t>
            </a:r>
            <a:r>
              <a:rPr lang="es-ES" sz="3200" dirty="0">
                <a:solidFill>
                  <a:schemeClr val="bg1"/>
                </a:solidFill>
              </a:rPr>
              <a:t> </a:t>
            </a:r>
            <a:endParaRPr lang="es-ES" sz="2400" b="1" dirty="0">
              <a:solidFill>
                <a:schemeClr val="bg1"/>
              </a:solidFill>
            </a:endParaRPr>
          </a:p>
        </p:txBody>
      </p:sp>
      <p:graphicFrame>
        <p:nvGraphicFramePr>
          <p:cNvPr id="2" name="Tabla 1">
            <a:extLst>
              <a:ext uri="{FF2B5EF4-FFF2-40B4-BE49-F238E27FC236}">
                <a16:creationId xmlns:a16="http://schemas.microsoft.com/office/drawing/2014/main" id="{39E9D7FF-3DBC-9743-A3D3-F03EABAB9A8E}"/>
              </a:ext>
            </a:extLst>
          </p:cNvPr>
          <p:cNvGraphicFramePr>
            <a:graphicFrameLocks noGrp="1"/>
          </p:cNvGraphicFramePr>
          <p:nvPr>
            <p:extLst>
              <p:ext uri="{D42A27DB-BD31-4B8C-83A1-F6EECF244321}">
                <p14:modId xmlns:p14="http://schemas.microsoft.com/office/powerpoint/2010/main" val="3444935976"/>
              </p:ext>
            </p:extLst>
          </p:nvPr>
        </p:nvGraphicFramePr>
        <p:xfrm>
          <a:off x="539552" y="2420888"/>
          <a:ext cx="7992888" cy="3657600"/>
        </p:xfrm>
        <a:graphic>
          <a:graphicData uri="http://schemas.openxmlformats.org/drawingml/2006/table">
            <a:tbl>
              <a:tblPr firstRow="1" firstCol="1" bandRow="1">
                <a:tableStyleId>{5940675A-B579-460E-94D1-54222C63F5DA}</a:tableStyleId>
              </a:tblPr>
              <a:tblGrid>
                <a:gridCol w="5669677">
                  <a:extLst>
                    <a:ext uri="{9D8B030D-6E8A-4147-A177-3AD203B41FA5}">
                      <a16:colId xmlns:a16="http://schemas.microsoft.com/office/drawing/2014/main" val="2813029583"/>
                    </a:ext>
                  </a:extLst>
                </a:gridCol>
                <a:gridCol w="2323211">
                  <a:extLst>
                    <a:ext uri="{9D8B030D-6E8A-4147-A177-3AD203B41FA5}">
                      <a16:colId xmlns:a16="http://schemas.microsoft.com/office/drawing/2014/main" val="1630870203"/>
                    </a:ext>
                  </a:extLst>
                </a:gridCol>
              </a:tblGrid>
              <a:tr h="720080">
                <a:tc>
                  <a:txBody>
                    <a:bodyPr/>
                    <a:lstStyle/>
                    <a:p>
                      <a:pPr>
                        <a:spcBef>
                          <a:spcPts val="600"/>
                        </a:spcBef>
                        <a:spcAft>
                          <a:spcPts val="600"/>
                        </a:spcAft>
                      </a:pPr>
                      <a:r>
                        <a:rPr lang="es-ES" sz="2400">
                          <a:solidFill>
                            <a:schemeClr val="bg1"/>
                          </a:solidFill>
                          <a:effectLst/>
                        </a:rPr>
                        <a:t>a) Un número de 4 cifras que sea divisible por 2</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9497511"/>
                  </a:ext>
                </a:extLst>
              </a:tr>
              <a:tr h="720080">
                <a:tc>
                  <a:txBody>
                    <a:bodyPr/>
                    <a:lstStyle/>
                    <a:p>
                      <a:pPr>
                        <a:spcBef>
                          <a:spcPts val="600"/>
                        </a:spcBef>
                        <a:spcAft>
                          <a:spcPts val="600"/>
                        </a:spcAft>
                      </a:pPr>
                      <a:r>
                        <a:rPr lang="es-ES" sz="2400">
                          <a:solidFill>
                            <a:schemeClr val="bg1"/>
                          </a:solidFill>
                          <a:effectLst/>
                        </a:rPr>
                        <a:t>b) Un número de 6 cifras que sea divisible por 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2671568"/>
                  </a:ext>
                </a:extLst>
              </a:tr>
              <a:tr h="720080">
                <a:tc>
                  <a:txBody>
                    <a:bodyPr/>
                    <a:lstStyle/>
                    <a:p>
                      <a:pPr>
                        <a:spcBef>
                          <a:spcPts val="600"/>
                        </a:spcBef>
                        <a:spcAft>
                          <a:spcPts val="600"/>
                        </a:spcAft>
                      </a:pPr>
                      <a:r>
                        <a:rPr lang="es-ES" sz="2400">
                          <a:solidFill>
                            <a:schemeClr val="bg1"/>
                          </a:solidFill>
                          <a:effectLst/>
                        </a:rPr>
                        <a:t>c) Un número de 5 cifras que sea divisible por 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223691"/>
                  </a:ext>
                </a:extLst>
              </a:tr>
              <a:tr h="720080">
                <a:tc>
                  <a:txBody>
                    <a:bodyPr/>
                    <a:lstStyle/>
                    <a:p>
                      <a:pPr>
                        <a:spcBef>
                          <a:spcPts val="600"/>
                        </a:spcBef>
                        <a:spcAft>
                          <a:spcPts val="600"/>
                        </a:spcAft>
                      </a:pPr>
                      <a:r>
                        <a:rPr lang="es-ES" sz="2400">
                          <a:solidFill>
                            <a:schemeClr val="bg1"/>
                          </a:solidFill>
                          <a:effectLst/>
                        </a:rPr>
                        <a:t>d) Un número de 3 cifras que sea divisible por 7</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0760788"/>
                  </a:ext>
                </a:extLst>
              </a:tr>
              <a:tr h="720080">
                <a:tc>
                  <a:txBody>
                    <a:bodyPr/>
                    <a:lstStyle/>
                    <a:p>
                      <a:pPr>
                        <a:spcBef>
                          <a:spcPts val="600"/>
                        </a:spcBef>
                        <a:spcAft>
                          <a:spcPts val="600"/>
                        </a:spcAft>
                      </a:pPr>
                      <a:r>
                        <a:rPr lang="es-ES" sz="2400">
                          <a:solidFill>
                            <a:schemeClr val="bg1"/>
                          </a:solidFill>
                          <a:effectLst/>
                        </a:rPr>
                        <a:t>e) Un número de 4 cifras que sea divisible por 11</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dirty="0">
                          <a:solidFill>
                            <a:schemeClr val="bg1"/>
                          </a:solidFill>
                          <a:effectLst/>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8595818"/>
                  </a:ext>
                </a:extLst>
              </a:tr>
            </a:tbl>
          </a:graphicData>
        </a:graphic>
      </p:graphicFrame>
    </p:spTree>
    <p:extLst>
      <p:ext uri="{BB962C8B-B14F-4D97-AF65-F5344CB8AC3E}">
        <p14:creationId xmlns:p14="http://schemas.microsoft.com/office/powerpoint/2010/main" val="246868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Relación de divisibilidad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476" y="1071546"/>
            <a:ext cx="7572524" cy="336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4601691"/>
            <a:ext cx="7377408" cy="828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4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2" name="Rectángulo 1">
            <a:extLst>
              <a:ext uri="{FF2B5EF4-FFF2-40B4-BE49-F238E27FC236}">
                <a16:creationId xmlns:a16="http://schemas.microsoft.com/office/drawing/2014/main" id="{10EAFBAA-B74C-DC4C-8B01-870CD3A4F785}"/>
              </a:ext>
            </a:extLst>
          </p:cNvPr>
          <p:cNvSpPr/>
          <p:nvPr/>
        </p:nvSpPr>
        <p:spPr>
          <a:xfrm>
            <a:off x="467544" y="2636912"/>
            <a:ext cx="7992888" cy="707886"/>
          </a:xfrm>
          <a:prstGeom prst="rect">
            <a:avLst/>
          </a:prstGeom>
        </p:spPr>
        <p:txBody>
          <a:bodyPr wrap="square">
            <a:spAutoFit/>
          </a:bodyPr>
          <a:lstStyle/>
          <a:p>
            <a:pPr marL="742950" indent="-742950">
              <a:spcAft>
                <a:spcPts val="0"/>
              </a:spcAft>
              <a:buAutoNum type="alphaLcParenR"/>
            </a:pPr>
            <a:r>
              <a:rPr lang="es-ES" sz="4000" dirty="0">
                <a:solidFill>
                  <a:schemeClr val="bg1"/>
                </a:solidFill>
                <a:latin typeface="Calibri" panose="020F0502020204030204" pitchFamily="34" charset="0"/>
                <a:ea typeface="Times New Roman" panose="02020603050405020304" pitchFamily="18" charset="0"/>
              </a:rPr>
              <a:t>4 _	         b) 12_          c) 25_	</a:t>
            </a:r>
          </a:p>
        </p:txBody>
      </p:sp>
      <p:sp>
        <p:nvSpPr>
          <p:cNvPr id="6" name="3 CuadroTexto">
            <a:extLst>
              <a:ext uri="{FF2B5EF4-FFF2-40B4-BE49-F238E27FC236}">
                <a16:creationId xmlns:a16="http://schemas.microsoft.com/office/drawing/2014/main" id="{13A719F6-8088-7447-90E3-04DA5DC5409D}"/>
              </a:ext>
            </a:extLst>
          </p:cNvPr>
          <p:cNvSpPr txBox="1"/>
          <p:nvPr/>
        </p:nvSpPr>
        <p:spPr>
          <a:xfrm>
            <a:off x="357158" y="1350026"/>
            <a:ext cx="7959258" cy="830997"/>
          </a:xfrm>
          <a:prstGeom prst="rect">
            <a:avLst/>
          </a:prstGeom>
          <a:noFill/>
        </p:spPr>
        <p:txBody>
          <a:bodyPr wrap="square" rtlCol="0">
            <a:spAutoFit/>
          </a:bodyPr>
          <a:lstStyle/>
          <a:p>
            <a:pPr lvl="0"/>
            <a:r>
              <a:rPr lang="es-ES" sz="2400" b="1" dirty="0">
                <a:solidFill>
                  <a:schemeClr val="accent1">
                    <a:lumMod val="50000"/>
                  </a:schemeClr>
                </a:solidFill>
              </a:rPr>
              <a:t>27. </a:t>
            </a:r>
            <a:r>
              <a:rPr lang="es-ES" sz="2400" dirty="0">
                <a:solidFill>
                  <a:schemeClr val="bg1"/>
                </a:solidFill>
              </a:rPr>
              <a:t>Completa los siguientes números para que sean divisibles por 2 y por 3</a:t>
            </a:r>
            <a:endParaRPr lang="es-ES" sz="2400" b="1" dirty="0">
              <a:solidFill>
                <a:schemeClr val="accent1">
                  <a:lumMod val="50000"/>
                </a:schemeClr>
              </a:solidFill>
            </a:endParaRPr>
          </a:p>
        </p:txBody>
      </p:sp>
    </p:spTree>
    <p:extLst>
      <p:ext uri="{BB962C8B-B14F-4D97-AF65-F5344CB8AC3E}">
        <p14:creationId xmlns:p14="http://schemas.microsoft.com/office/powerpoint/2010/main" val="1847834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5" name="3 CuadroTexto">
            <a:extLst>
              <a:ext uri="{FF2B5EF4-FFF2-40B4-BE49-F238E27FC236}">
                <a16:creationId xmlns:a16="http://schemas.microsoft.com/office/drawing/2014/main" id="{AB7B1020-6501-8141-BA7D-B9B6C559B425}"/>
              </a:ext>
            </a:extLst>
          </p:cNvPr>
          <p:cNvSpPr txBox="1"/>
          <p:nvPr/>
        </p:nvSpPr>
        <p:spPr>
          <a:xfrm>
            <a:off x="818456" y="1340768"/>
            <a:ext cx="7641976" cy="830997"/>
          </a:xfrm>
          <a:prstGeom prst="rect">
            <a:avLst/>
          </a:prstGeom>
          <a:noFill/>
        </p:spPr>
        <p:txBody>
          <a:bodyPr wrap="square" rtlCol="0">
            <a:spAutoFit/>
          </a:bodyPr>
          <a:lstStyle/>
          <a:p>
            <a:pPr lvl="0"/>
            <a:r>
              <a:rPr lang="es-ES" sz="2400" b="1" dirty="0">
                <a:solidFill>
                  <a:schemeClr val="accent1">
                    <a:lumMod val="50000"/>
                  </a:schemeClr>
                </a:solidFill>
              </a:rPr>
              <a:t>28. </a:t>
            </a:r>
            <a:r>
              <a:rPr lang="es-ES" sz="2400" dirty="0">
                <a:solidFill>
                  <a:schemeClr val="bg1"/>
                </a:solidFill>
              </a:rPr>
              <a:t>Halla la descomposición factorial de los siguientes números: 30, 16, 18 y 60 </a:t>
            </a:r>
            <a:endParaRPr lang="es-ES" sz="2400" b="1" dirty="0">
              <a:solidFill>
                <a:schemeClr val="accent1">
                  <a:lumMod val="50000"/>
                </a:schemeClr>
              </a:solidFill>
            </a:endParaRPr>
          </a:p>
        </p:txBody>
      </p:sp>
    </p:spTree>
    <p:extLst>
      <p:ext uri="{BB962C8B-B14F-4D97-AF65-F5344CB8AC3E}">
        <p14:creationId xmlns:p14="http://schemas.microsoft.com/office/powerpoint/2010/main" val="2866888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5" name="3 CuadroTexto">
            <a:extLst>
              <a:ext uri="{FF2B5EF4-FFF2-40B4-BE49-F238E27FC236}">
                <a16:creationId xmlns:a16="http://schemas.microsoft.com/office/drawing/2014/main" id="{AB7B1020-6501-8141-BA7D-B9B6C559B425}"/>
              </a:ext>
            </a:extLst>
          </p:cNvPr>
          <p:cNvSpPr txBox="1"/>
          <p:nvPr/>
        </p:nvSpPr>
        <p:spPr>
          <a:xfrm>
            <a:off x="818456" y="1340768"/>
            <a:ext cx="7641976" cy="830997"/>
          </a:xfrm>
          <a:prstGeom prst="rect">
            <a:avLst/>
          </a:prstGeom>
          <a:noFill/>
        </p:spPr>
        <p:txBody>
          <a:bodyPr wrap="square" rtlCol="0">
            <a:spAutoFit/>
          </a:bodyPr>
          <a:lstStyle/>
          <a:p>
            <a:pPr lvl="0"/>
            <a:r>
              <a:rPr lang="es-ES" sz="2400" b="1" dirty="0">
                <a:solidFill>
                  <a:schemeClr val="accent1">
                    <a:lumMod val="50000"/>
                  </a:schemeClr>
                </a:solidFill>
              </a:rPr>
              <a:t>29. </a:t>
            </a:r>
            <a:r>
              <a:rPr lang="es-ES" sz="2400" dirty="0">
                <a:solidFill>
                  <a:schemeClr val="bg1"/>
                </a:solidFill>
              </a:rPr>
              <a:t>Halla la descomposición factorial de los siguientes números: 36, 98, 100 y 150 </a:t>
            </a:r>
            <a:endParaRPr lang="es-ES" sz="2400" b="1" dirty="0">
              <a:solidFill>
                <a:schemeClr val="accent1">
                  <a:lumMod val="50000"/>
                </a:schemeClr>
              </a:solidFill>
            </a:endParaRPr>
          </a:p>
        </p:txBody>
      </p:sp>
    </p:spTree>
    <p:extLst>
      <p:ext uri="{BB962C8B-B14F-4D97-AF65-F5344CB8AC3E}">
        <p14:creationId xmlns:p14="http://schemas.microsoft.com/office/powerpoint/2010/main" val="1438839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Reglas de divisibilidad</a:t>
            </a:r>
          </a:p>
        </p:txBody>
      </p:sp>
      <p:sp>
        <p:nvSpPr>
          <p:cNvPr id="5" name="3 CuadroTexto">
            <a:extLst>
              <a:ext uri="{FF2B5EF4-FFF2-40B4-BE49-F238E27FC236}">
                <a16:creationId xmlns:a16="http://schemas.microsoft.com/office/drawing/2014/main" id="{AB7B1020-6501-8141-BA7D-B9B6C559B425}"/>
              </a:ext>
            </a:extLst>
          </p:cNvPr>
          <p:cNvSpPr txBox="1"/>
          <p:nvPr/>
        </p:nvSpPr>
        <p:spPr>
          <a:xfrm>
            <a:off x="818456" y="1340768"/>
            <a:ext cx="7641976" cy="830997"/>
          </a:xfrm>
          <a:prstGeom prst="rect">
            <a:avLst/>
          </a:prstGeom>
          <a:noFill/>
        </p:spPr>
        <p:txBody>
          <a:bodyPr wrap="square" rtlCol="0">
            <a:spAutoFit/>
          </a:bodyPr>
          <a:lstStyle/>
          <a:p>
            <a:pPr lvl="0"/>
            <a:r>
              <a:rPr lang="es-ES" sz="2400" b="1" dirty="0">
                <a:solidFill>
                  <a:schemeClr val="accent1">
                    <a:lumMod val="50000"/>
                  </a:schemeClr>
                </a:solidFill>
              </a:rPr>
              <a:t>30. </a:t>
            </a:r>
            <a:r>
              <a:rPr lang="es-ES" sz="2400" dirty="0">
                <a:solidFill>
                  <a:schemeClr val="bg1"/>
                </a:solidFill>
              </a:rPr>
              <a:t>Halla la descomposición factorial de los siguientes números: 242, 77, 29 y 2400 </a:t>
            </a:r>
            <a:endParaRPr lang="es-ES" sz="2400" b="1" dirty="0">
              <a:solidFill>
                <a:schemeClr val="accent1">
                  <a:lumMod val="50000"/>
                </a:schemeClr>
              </a:solidFill>
            </a:endParaRPr>
          </a:p>
        </p:txBody>
      </p:sp>
    </p:spTree>
    <p:extLst>
      <p:ext uri="{BB962C8B-B14F-4D97-AF65-F5344CB8AC3E}">
        <p14:creationId xmlns:p14="http://schemas.microsoft.com/office/powerpoint/2010/main" val="2226647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COMPETICIÓN FACTORITRÓN</a:t>
            </a:r>
          </a:p>
        </p:txBody>
      </p:sp>
      <p:pic>
        <p:nvPicPr>
          <p:cNvPr id="5" name="Imagen 4">
            <a:extLst>
              <a:ext uri="{FF2B5EF4-FFF2-40B4-BE49-F238E27FC236}">
                <a16:creationId xmlns:a16="http://schemas.microsoft.com/office/drawing/2014/main" id="{219CE481-8126-9A41-9C44-691DB813924F}"/>
              </a:ext>
            </a:extLst>
          </p:cNvPr>
          <p:cNvPicPr>
            <a:picLocks noChangeAspect="1"/>
          </p:cNvPicPr>
          <p:nvPr/>
        </p:nvPicPr>
        <p:blipFill>
          <a:blip r:embed="rId3"/>
          <a:stretch>
            <a:fillRect/>
          </a:stretch>
        </p:blipFill>
        <p:spPr>
          <a:xfrm>
            <a:off x="521804" y="1340768"/>
            <a:ext cx="8100392" cy="3956306"/>
          </a:xfrm>
          <a:prstGeom prst="rect">
            <a:avLst/>
          </a:prstGeom>
        </p:spPr>
      </p:pic>
    </p:spTree>
    <p:extLst>
      <p:ext uri="{BB962C8B-B14F-4D97-AF65-F5344CB8AC3E}">
        <p14:creationId xmlns:p14="http://schemas.microsoft.com/office/powerpoint/2010/main" val="1379439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3"/>
          <a:srcRect/>
          <a:stretch>
            <a:fillRect/>
          </a:stretch>
        </p:blipFill>
        <p:spPr bwMode="auto">
          <a:xfrm>
            <a:off x="6429388" y="4214818"/>
            <a:ext cx="2133600" cy="2143125"/>
          </a:xfrm>
          <a:prstGeom prst="rect">
            <a:avLst/>
          </a:prstGeom>
          <a:noFill/>
          <a:ln w="9525">
            <a:noFill/>
            <a:miter lim="800000"/>
            <a:headEnd/>
            <a:tailEnd/>
          </a:ln>
          <a:effectLst/>
        </p:spPr>
      </p:pic>
      <p:sp>
        <p:nvSpPr>
          <p:cNvPr id="4" name="3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CARRERAS DE DIVISORES Y DE FACTORIZACIÓN</a:t>
            </a:r>
          </a:p>
        </p:txBody>
      </p:sp>
      <p:pic>
        <p:nvPicPr>
          <p:cNvPr id="61442" name="Picture 2"/>
          <p:cNvPicPr>
            <a:picLocks noChangeAspect="1" noChangeArrowheads="1"/>
          </p:cNvPicPr>
          <p:nvPr/>
        </p:nvPicPr>
        <p:blipFill>
          <a:blip r:embed="rId4"/>
          <a:srcRect/>
          <a:stretch>
            <a:fillRect/>
          </a:stretch>
        </p:blipFill>
        <p:spPr bwMode="auto">
          <a:xfrm>
            <a:off x="785786" y="1500174"/>
            <a:ext cx="3429024" cy="4858794"/>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4572000" y="1984709"/>
            <a:ext cx="4143404" cy="1015663"/>
          </a:xfrm>
          <a:prstGeom prst="rect">
            <a:avLst/>
          </a:prstGeom>
          <a:noFill/>
          <a:ln>
            <a:solidFill>
              <a:schemeClr val="accent6">
                <a:lumMod val="75000"/>
              </a:schemeClr>
            </a:solidFill>
          </a:ln>
        </p:spPr>
        <p:txBody>
          <a:bodyPr wrap="square" rtlCol="0">
            <a:spAutoFit/>
          </a:bodyPr>
          <a:lstStyle/>
          <a:p>
            <a:pPr algn="just"/>
            <a:r>
              <a:rPr lang="es-ES" sz="2000" dirty="0">
                <a:solidFill>
                  <a:schemeClr val="bg1"/>
                </a:solidFill>
              </a:rPr>
              <a:t>1) Por cada divisor acertado el alumno se suma 1 punto y por cada fallo se resta 1 punto.</a:t>
            </a:r>
          </a:p>
        </p:txBody>
      </p:sp>
      <p:sp>
        <p:nvSpPr>
          <p:cNvPr id="6" name="5 CuadroTexto"/>
          <p:cNvSpPr txBox="1"/>
          <p:nvPr/>
        </p:nvSpPr>
        <p:spPr>
          <a:xfrm>
            <a:off x="4572000" y="1462619"/>
            <a:ext cx="4143404" cy="400110"/>
          </a:xfrm>
          <a:prstGeom prst="rect">
            <a:avLst/>
          </a:prstGeom>
          <a:solidFill>
            <a:schemeClr val="accent5">
              <a:lumMod val="20000"/>
              <a:lumOff val="80000"/>
            </a:schemeClr>
          </a:solidFill>
          <a:ln>
            <a:solidFill>
              <a:schemeClr val="accent6">
                <a:lumMod val="75000"/>
              </a:schemeClr>
            </a:solidFill>
          </a:ln>
        </p:spPr>
        <p:txBody>
          <a:bodyPr wrap="square" rtlCol="0">
            <a:spAutoFit/>
          </a:bodyPr>
          <a:lstStyle/>
          <a:p>
            <a:pPr algn="just"/>
            <a:r>
              <a:rPr lang="es-ES" sz="2000" dirty="0">
                <a:solidFill>
                  <a:schemeClr val="bg1"/>
                </a:solidFill>
              </a:rPr>
              <a:t>Dos carreras por parejas.</a:t>
            </a:r>
          </a:p>
        </p:txBody>
      </p:sp>
      <p:sp>
        <p:nvSpPr>
          <p:cNvPr id="8" name="7 CuadroTexto"/>
          <p:cNvSpPr txBox="1"/>
          <p:nvPr/>
        </p:nvSpPr>
        <p:spPr>
          <a:xfrm>
            <a:off x="4572000" y="3143248"/>
            <a:ext cx="4143404" cy="1015663"/>
          </a:xfrm>
          <a:prstGeom prst="rect">
            <a:avLst/>
          </a:prstGeom>
          <a:noFill/>
          <a:ln>
            <a:solidFill>
              <a:schemeClr val="accent6">
                <a:lumMod val="75000"/>
              </a:schemeClr>
            </a:solidFill>
          </a:ln>
        </p:spPr>
        <p:txBody>
          <a:bodyPr wrap="square" rtlCol="0">
            <a:spAutoFit/>
          </a:bodyPr>
          <a:lstStyle/>
          <a:p>
            <a:pPr algn="just"/>
            <a:r>
              <a:rPr lang="es-ES" sz="2000" dirty="0">
                <a:solidFill>
                  <a:schemeClr val="bg1"/>
                </a:solidFill>
              </a:rPr>
              <a:t>2) La suma de los factores serán los puntos. Cada fallo resta 10 puntos.</a:t>
            </a:r>
          </a:p>
        </p:txBody>
      </p:sp>
    </p:spTree>
    <p:extLst>
      <p:ext uri="{BB962C8B-B14F-4D97-AF65-F5344CB8AC3E}">
        <p14:creationId xmlns:p14="http://schemas.microsoft.com/office/powerpoint/2010/main" val="13794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5" name="4 CuadroTexto"/>
          <p:cNvSpPr txBox="1"/>
          <p:nvPr/>
        </p:nvSpPr>
        <p:spPr>
          <a:xfrm>
            <a:off x="642910" y="1176306"/>
            <a:ext cx="7858180"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400" b="1" dirty="0">
                <a:solidFill>
                  <a:schemeClr val="bg1"/>
                </a:solidFill>
              </a:rPr>
              <a:t>31</a:t>
            </a:r>
            <a:r>
              <a:rPr lang="es-ES" sz="2400" dirty="0">
                <a:solidFill>
                  <a:schemeClr val="bg1"/>
                </a:solidFill>
              </a:rPr>
              <a:t>. </a:t>
            </a:r>
            <a:r>
              <a:rPr lang="es-ES" sz="2400" dirty="0"/>
              <a:t>Una caja de bombones contiene menos de 100 bombones. Contados de 7 en 7 sobran 3, y contados de 11 en 11 sobra 1. ¿Cuántos bombones tiene la caja?</a:t>
            </a:r>
            <a:endParaRPr lang="es-ES" sz="2400" dirty="0">
              <a:solidFill>
                <a:schemeClr val="bg1"/>
              </a:solidFill>
            </a:endParaRPr>
          </a:p>
        </p:txBody>
      </p:sp>
      <p:pic>
        <p:nvPicPr>
          <p:cNvPr id="1026" name="Picture 2" descr="https://encrypted-tbn2.gstatic.com/images?q=tbn:ANd9GcRLyv38cL9S_hgindGQozWoCH0s32-TISygYeNRLMqAiI7IqNO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4201628"/>
            <a:ext cx="3102279" cy="232371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42910" y="2924944"/>
            <a:ext cx="7858180" cy="1200329"/>
          </a:xfrm>
          <a:prstGeom prst="rect">
            <a:avLst/>
          </a:prstGeom>
          <a:noFill/>
          <a:ln>
            <a:solidFill>
              <a:schemeClr val="accent1"/>
            </a:solidFill>
          </a:ln>
        </p:spPr>
        <p:txBody>
          <a:bodyPr wrap="square" rtlCol="0">
            <a:spAutoFit/>
          </a:bodyPr>
          <a:lstStyle/>
          <a:p>
            <a:r>
              <a:rPr lang="es-ES" dirty="0">
                <a:solidFill>
                  <a:schemeClr val="accent3">
                    <a:lumMod val="75000"/>
                  </a:schemeClr>
                </a:solidFill>
              </a:rPr>
              <a:t>Si contamos de 7 en 7, sobran 3. </a:t>
            </a:r>
          </a:p>
          <a:p>
            <a:r>
              <a:rPr lang="es-ES" dirty="0">
                <a:solidFill>
                  <a:schemeClr val="accent3">
                    <a:lumMod val="75000"/>
                  </a:schemeClr>
                </a:solidFill>
              </a:rPr>
              <a:t>Hacemos: (7 ⋅ 1) + 3; (7 ⋅ 2) + 3; (7 ⋅ 3) + 3...</a:t>
            </a:r>
          </a:p>
          <a:p>
            <a:r>
              <a:rPr lang="es-ES" dirty="0">
                <a:solidFill>
                  <a:schemeClr val="accent3">
                    <a:lumMod val="75000"/>
                  </a:schemeClr>
                </a:solidFill>
              </a:rPr>
              <a:t>Obteniendo la tabla {10, 17, 24, 31, 38, </a:t>
            </a:r>
            <a:r>
              <a:rPr lang="es-ES" b="1" dirty="0">
                <a:solidFill>
                  <a:schemeClr val="accent3">
                    <a:lumMod val="75000"/>
                  </a:schemeClr>
                </a:solidFill>
              </a:rPr>
              <a:t>45</a:t>
            </a:r>
            <a:r>
              <a:rPr lang="es-ES" dirty="0">
                <a:solidFill>
                  <a:schemeClr val="accent3">
                    <a:lumMod val="75000"/>
                  </a:schemeClr>
                </a:solidFill>
              </a:rPr>
              <a:t>, 52, 59, 66, 73, 80, 87 y 94}.</a:t>
            </a:r>
          </a:p>
        </p:txBody>
      </p:sp>
      <p:sp>
        <p:nvSpPr>
          <p:cNvPr id="8" name="7 CuadroTexto"/>
          <p:cNvSpPr txBox="1"/>
          <p:nvPr/>
        </p:nvSpPr>
        <p:spPr>
          <a:xfrm>
            <a:off x="3497814" y="4201628"/>
            <a:ext cx="5003275" cy="1200329"/>
          </a:xfrm>
          <a:prstGeom prst="rect">
            <a:avLst/>
          </a:prstGeom>
          <a:ln>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solidFill>
                  <a:schemeClr val="accent3">
                    <a:lumMod val="75000"/>
                  </a:schemeClr>
                </a:solidFill>
              </a:rPr>
              <a:t>Si contamos de 11 en 11, sobra 1. </a:t>
            </a:r>
          </a:p>
          <a:p>
            <a:r>
              <a:rPr lang="es-ES" dirty="0">
                <a:solidFill>
                  <a:schemeClr val="accent3">
                    <a:lumMod val="75000"/>
                  </a:schemeClr>
                </a:solidFill>
              </a:rPr>
              <a:t>(11 ⋅ 1) + 1; (11 ⋅ 2) + 1; (11 ⋅ 3) + 1...</a:t>
            </a:r>
          </a:p>
          <a:p>
            <a:r>
              <a:rPr lang="es-ES" dirty="0">
                <a:solidFill>
                  <a:schemeClr val="accent3">
                    <a:lumMod val="75000"/>
                  </a:schemeClr>
                </a:solidFill>
              </a:rPr>
              <a:t>y así obtenemos la tabla de números:</a:t>
            </a:r>
          </a:p>
          <a:p>
            <a:r>
              <a:rPr lang="es-ES" dirty="0">
                <a:solidFill>
                  <a:schemeClr val="accent3">
                    <a:lumMod val="75000"/>
                  </a:schemeClr>
                </a:solidFill>
              </a:rPr>
              <a:t>{12, 23, 34, </a:t>
            </a:r>
            <a:r>
              <a:rPr lang="es-ES" b="1" dirty="0">
                <a:solidFill>
                  <a:schemeClr val="accent3">
                    <a:lumMod val="75000"/>
                  </a:schemeClr>
                </a:solidFill>
              </a:rPr>
              <a:t>45</a:t>
            </a:r>
            <a:r>
              <a:rPr lang="es-ES" dirty="0">
                <a:solidFill>
                  <a:schemeClr val="accent3">
                    <a:lumMod val="75000"/>
                  </a:schemeClr>
                </a:solidFill>
              </a:rPr>
              <a:t>, 56, 67, 78 y 89}</a:t>
            </a:r>
          </a:p>
        </p:txBody>
      </p:sp>
      <p:sp>
        <p:nvSpPr>
          <p:cNvPr id="9" name="8 CuadroTexto"/>
          <p:cNvSpPr txBox="1"/>
          <p:nvPr/>
        </p:nvSpPr>
        <p:spPr>
          <a:xfrm>
            <a:off x="3707904" y="5590981"/>
            <a:ext cx="4787251"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a:solidFill>
                  <a:schemeClr val="accent3">
                    <a:lumMod val="75000"/>
                  </a:schemeClr>
                </a:solidFill>
              </a:rPr>
              <a:t>El número de bombones es 45 que está en las 2 tablas</a:t>
            </a:r>
          </a:p>
        </p:txBody>
      </p:sp>
    </p:spTree>
    <p:extLst>
      <p:ext uri="{BB962C8B-B14F-4D97-AF65-F5344CB8AC3E}">
        <p14:creationId xmlns:p14="http://schemas.microsoft.com/office/powerpoint/2010/main" val="7842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pic>
        <p:nvPicPr>
          <p:cNvPr id="2057"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4208" y="3429000"/>
            <a:ext cx="2007667" cy="200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38D422D6-7A88-B643-89CE-A1CF1D27FA20}"/>
              </a:ext>
            </a:extLst>
          </p:cNvPr>
          <p:cNvSpPr/>
          <p:nvPr/>
        </p:nvSpPr>
        <p:spPr>
          <a:xfrm>
            <a:off x="826177" y="1078794"/>
            <a:ext cx="7960665" cy="2062103"/>
          </a:xfrm>
          <a:prstGeom prst="rect">
            <a:avLst/>
          </a:prstGeom>
        </p:spPr>
        <p:txBody>
          <a:bodyPr wrap="square">
            <a:spAutoFit/>
          </a:bodyPr>
          <a:lstStyle/>
          <a:p>
            <a:pPr lvl="0">
              <a:spcAft>
                <a:spcPts val="600"/>
              </a:spcAft>
            </a:pPr>
            <a:r>
              <a:rPr lang="es-ES" sz="3200" b="1" dirty="0">
                <a:solidFill>
                  <a:schemeClr val="bg1"/>
                </a:solidFill>
                <a:latin typeface="Calibri" panose="020F0502020204030204" pitchFamily="34" charset="0"/>
                <a:ea typeface="Times New Roman" panose="02020603050405020304" pitchFamily="18" charset="0"/>
              </a:rPr>
              <a:t>32</a:t>
            </a:r>
            <a:r>
              <a:rPr lang="es-ES" sz="3200" dirty="0">
                <a:solidFill>
                  <a:schemeClr val="bg1"/>
                </a:solidFill>
                <a:latin typeface="Calibri" panose="020F0502020204030204" pitchFamily="34" charset="0"/>
                <a:ea typeface="Times New Roman" panose="02020603050405020304" pitchFamily="18" charset="0"/>
              </a:rPr>
              <a:t>. Si agrupo mis amuletos en grupos de 11 me sobra 1 y si los agrupo en grupos de 7 me sobran 3. Si son menos de 50, ¿Cuántos amuletos tengo?.</a:t>
            </a:r>
          </a:p>
        </p:txBody>
      </p:sp>
    </p:spTree>
    <p:extLst>
      <p:ext uri="{BB962C8B-B14F-4D97-AF65-F5344CB8AC3E}">
        <p14:creationId xmlns:p14="http://schemas.microsoft.com/office/powerpoint/2010/main" val="4110506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https://encrypted-tbn0.gstatic.com/images?q=tbn:ANd9GcQH6oG6gQ-4TT6TmJIEDK_oKaCgSILFeemJUp504VK9cdGzcyU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5564" y="3789040"/>
            <a:ext cx="3044908"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5" name="Rectángulo 4">
            <a:extLst>
              <a:ext uri="{FF2B5EF4-FFF2-40B4-BE49-F238E27FC236}">
                <a16:creationId xmlns:a16="http://schemas.microsoft.com/office/drawing/2014/main" id="{1D3A2A29-796D-C641-9CDF-180DE6A7DE84}"/>
              </a:ext>
            </a:extLst>
          </p:cNvPr>
          <p:cNvSpPr/>
          <p:nvPr/>
        </p:nvSpPr>
        <p:spPr>
          <a:xfrm>
            <a:off x="591667" y="1071546"/>
            <a:ext cx="7960665" cy="2739211"/>
          </a:xfrm>
          <a:prstGeom prst="rect">
            <a:avLst/>
          </a:prstGeom>
        </p:spPr>
        <p:txBody>
          <a:bodyPr wrap="square">
            <a:spAutoFit/>
          </a:bodyPr>
          <a:lstStyle/>
          <a:p>
            <a:pPr algn="just">
              <a:spcAft>
                <a:spcPts val="600"/>
              </a:spcAft>
            </a:pPr>
            <a:r>
              <a:rPr lang="es-ES" sz="3200" b="1" dirty="0">
                <a:solidFill>
                  <a:schemeClr val="bg1"/>
                </a:solidFill>
                <a:latin typeface="Calibri" panose="020F0502020204030204" pitchFamily="34" charset="0"/>
                <a:ea typeface="Times New Roman" panose="02020603050405020304" pitchFamily="18" charset="0"/>
              </a:rPr>
              <a:t>33</a:t>
            </a:r>
            <a:r>
              <a:rPr lang="es-ES" sz="3200" dirty="0">
                <a:solidFill>
                  <a:schemeClr val="bg1"/>
                </a:solidFill>
                <a:latin typeface="Calibri" panose="020F0502020204030204" pitchFamily="34" charset="0"/>
                <a:ea typeface="Times New Roman" panose="02020603050405020304" pitchFamily="18" charset="0"/>
              </a:rPr>
              <a:t>. </a:t>
            </a:r>
            <a:r>
              <a:rPr lang="es-ES" sz="2800" dirty="0">
                <a:solidFill>
                  <a:schemeClr val="bg1"/>
                </a:solidFill>
              </a:rPr>
              <a:t>Un pastor agrupaba sus ovejas de 3 en 3 y de 5 en 5 y siempre le sobraban 2 ovejas. Si las agrupaba de 7 en 7 no le sobraba ninguna. ¿Cuántas ovejas tenía si el rebaño tenía más de 100 y menos de 110?.</a:t>
            </a:r>
            <a:endParaRPr lang="es-ES" sz="3200" dirty="0">
              <a:solidFill>
                <a:schemeClr val="bg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707726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¿Qué es el M.C.M y el M.C.D?</a:t>
            </a:r>
          </a:p>
        </p:txBody>
      </p:sp>
      <p:sp>
        <p:nvSpPr>
          <p:cNvPr id="5" name="4 CuadroTexto"/>
          <p:cNvSpPr txBox="1"/>
          <p:nvPr/>
        </p:nvSpPr>
        <p:spPr>
          <a:xfrm>
            <a:off x="642910" y="1285860"/>
            <a:ext cx="785818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400" b="1" dirty="0">
                <a:solidFill>
                  <a:schemeClr val="bg1"/>
                </a:solidFill>
              </a:rPr>
              <a:t>MCM -&gt; </a:t>
            </a:r>
            <a:r>
              <a:rPr lang="es-ES" sz="2400" dirty="0">
                <a:solidFill>
                  <a:schemeClr val="bg1"/>
                </a:solidFill>
              </a:rPr>
              <a:t>Es el menor de los múltiplos comunes de los números que estemos estudiando.</a:t>
            </a:r>
          </a:p>
        </p:txBody>
      </p:sp>
      <p:sp>
        <p:nvSpPr>
          <p:cNvPr id="6" name="5 CuadroTexto"/>
          <p:cNvSpPr txBox="1"/>
          <p:nvPr/>
        </p:nvSpPr>
        <p:spPr>
          <a:xfrm>
            <a:off x="642910" y="3643314"/>
            <a:ext cx="785818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400" b="1" dirty="0">
                <a:solidFill>
                  <a:schemeClr val="bg1"/>
                </a:solidFill>
              </a:rPr>
              <a:t>MCD -&gt; </a:t>
            </a:r>
            <a:r>
              <a:rPr lang="es-ES" sz="2400" dirty="0">
                <a:solidFill>
                  <a:schemeClr val="bg1"/>
                </a:solidFill>
              </a:rPr>
              <a:t>Es el mayor de los divisores comunes.</a:t>
            </a:r>
          </a:p>
        </p:txBody>
      </p:sp>
      <p:sp>
        <p:nvSpPr>
          <p:cNvPr id="7" name="6 CuadroTexto"/>
          <p:cNvSpPr txBox="1"/>
          <p:nvPr/>
        </p:nvSpPr>
        <p:spPr>
          <a:xfrm>
            <a:off x="714348" y="2357430"/>
            <a:ext cx="7715304" cy="369332"/>
          </a:xfrm>
          <a:prstGeom prst="rect">
            <a:avLst/>
          </a:prstGeom>
          <a:noFill/>
        </p:spPr>
        <p:txBody>
          <a:bodyPr wrap="square" rtlCol="0">
            <a:spAutoFit/>
          </a:bodyPr>
          <a:lstStyle/>
          <a:p>
            <a:r>
              <a:rPr lang="es-ES" b="1" dirty="0">
                <a:solidFill>
                  <a:schemeClr val="bg1"/>
                </a:solidFill>
              </a:rPr>
              <a:t>34. Calcula el </a:t>
            </a:r>
            <a:r>
              <a:rPr lang="es-ES" b="1" dirty="0" err="1">
                <a:solidFill>
                  <a:schemeClr val="bg1"/>
                </a:solidFill>
              </a:rPr>
              <a:t>m.c.m</a:t>
            </a:r>
            <a:r>
              <a:rPr lang="es-ES" b="1" dirty="0">
                <a:solidFill>
                  <a:schemeClr val="bg1"/>
                </a:solidFill>
              </a:rPr>
              <a:t>(12, 15)</a:t>
            </a:r>
          </a:p>
        </p:txBody>
      </p:sp>
      <p:sp>
        <p:nvSpPr>
          <p:cNvPr id="9" name="8 Rectángulo"/>
          <p:cNvSpPr/>
          <p:nvPr/>
        </p:nvSpPr>
        <p:spPr>
          <a:xfrm>
            <a:off x="714348" y="4357694"/>
            <a:ext cx="3770584" cy="369332"/>
          </a:xfrm>
          <a:prstGeom prst="rect">
            <a:avLst/>
          </a:prstGeom>
        </p:spPr>
        <p:txBody>
          <a:bodyPr wrap="none">
            <a:spAutoFit/>
          </a:bodyPr>
          <a:lstStyle/>
          <a:p>
            <a:r>
              <a:rPr lang="es-ES" b="1" dirty="0">
                <a:solidFill>
                  <a:schemeClr val="bg1"/>
                </a:solidFill>
              </a:rPr>
              <a:t>35. Calcula el </a:t>
            </a:r>
            <a:r>
              <a:rPr lang="es-ES" b="1" dirty="0" err="1">
                <a:solidFill>
                  <a:schemeClr val="bg1"/>
                </a:solidFill>
              </a:rPr>
              <a:t>m.c.d</a:t>
            </a:r>
            <a:r>
              <a:rPr lang="es-ES" b="1" dirty="0">
                <a:solidFill>
                  <a:schemeClr val="bg1"/>
                </a:solidFill>
              </a:rPr>
              <a:t>(24, 36)</a:t>
            </a:r>
          </a:p>
        </p:txBody>
      </p:sp>
    </p:spTree>
    <p:extLst>
      <p:ext uri="{BB962C8B-B14F-4D97-AF65-F5344CB8AC3E}">
        <p14:creationId xmlns:p14="http://schemas.microsoft.com/office/powerpoint/2010/main" val="13794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Relación de divisibilidad</a:t>
            </a:r>
          </a:p>
        </p:txBody>
      </p:sp>
      <p:sp>
        <p:nvSpPr>
          <p:cNvPr id="9" name="Rectángulo 8">
            <a:extLst>
              <a:ext uri="{FF2B5EF4-FFF2-40B4-BE49-F238E27FC236}">
                <a16:creationId xmlns:a16="http://schemas.microsoft.com/office/drawing/2014/main" id="{DE1B8852-0335-EE41-82D4-40354A99CC62}"/>
              </a:ext>
            </a:extLst>
          </p:cNvPr>
          <p:cNvSpPr/>
          <p:nvPr/>
        </p:nvSpPr>
        <p:spPr>
          <a:xfrm>
            <a:off x="575556" y="1071546"/>
            <a:ext cx="7992888" cy="4585871"/>
          </a:xfrm>
          <a:prstGeom prst="rect">
            <a:avLst/>
          </a:prstGeom>
        </p:spPr>
        <p:txBody>
          <a:bodyPr wrap="square">
            <a:spAutoFit/>
          </a:bodyPr>
          <a:lstStyle/>
          <a:p>
            <a:pPr lvl="0" algn="just">
              <a:spcBef>
                <a:spcPts val="600"/>
              </a:spcBef>
              <a:spcAft>
                <a:spcPts val="600"/>
              </a:spcAft>
            </a:pPr>
            <a:r>
              <a:rPr lang="es-ES_tradnl" sz="2800" dirty="0">
                <a:solidFill>
                  <a:schemeClr val="bg1"/>
                </a:solidFill>
                <a:latin typeface="Calibri" panose="020F0502020204030204" pitchFamily="34" charset="0"/>
                <a:ea typeface="Times New Roman" panose="02020603050405020304" pitchFamily="18" charset="0"/>
              </a:rPr>
              <a:t>1. Contesta justificando tus respuestas:</a:t>
            </a:r>
            <a:endParaRPr lang="es-ES" sz="2800" dirty="0">
              <a:solidFill>
                <a:schemeClr val="bg1"/>
              </a:solidFill>
              <a:latin typeface="Calibri" panose="020F0502020204030204" pitchFamily="34" charset="0"/>
              <a:ea typeface="Times New Roman" panose="02020603050405020304" pitchFamily="18" charset="0"/>
            </a:endParaRPr>
          </a:p>
          <a:p>
            <a:pPr lvl="0" algn="just">
              <a:spcBef>
                <a:spcPts val="600"/>
              </a:spcBef>
              <a:spcAft>
                <a:spcPts val="600"/>
              </a:spcAft>
            </a:pPr>
            <a:r>
              <a:rPr lang="es-ES" sz="2800" dirty="0">
                <a:solidFill>
                  <a:schemeClr val="bg1"/>
                </a:solidFill>
                <a:latin typeface="Calibri" panose="020F0502020204030204" pitchFamily="34" charset="0"/>
                <a:ea typeface="Times New Roman" panose="02020603050405020304" pitchFamily="18" charset="0"/>
              </a:rPr>
              <a:t>a) ¿Se puede dividir un conjunto de 26 caramelos en paquetes de 3 sin que sobre ninguno?</a:t>
            </a:r>
          </a:p>
          <a:p>
            <a:pPr lvl="0" algn="just">
              <a:spcBef>
                <a:spcPts val="600"/>
              </a:spcBef>
              <a:spcAft>
                <a:spcPts val="600"/>
              </a:spcAft>
            </a:pPr>
            <a:r>
              <a:rPr lang="es-ES" sz="2800" dirty="0">
                <a:solidFill>
                  <a:schemeClr val="bg1"/>
                </a:solidFill>
                <a:latin typeface="Calibri" panose="020F0502020204030204" pitchFamily="34" charset="0"/>
                <a:cs typeface="Calibri" panose="020F0502020204030204" pitchFamily="34" charset="0"/>
              </a:rPr>
              <a:t>b) ¿Tiene el mes de marzo un número exacto de semanas? </a:t>
            </a:r>
          </a:p>
          <a:p>
            <a:pPr algn="just">
              <a:spcBef>
                <a:spcPts val="600"/>
              </a:spcBef>
              <a:spcAft>
                <a:spcPts val="600"/>
              </a:spcAft>
            </a:pPr>
            <a:r>
              <a:rPr lang="es-ES" sz="2800" dirty="0">
                <a:solidFill>
                  <a:schemeClr val="bg1"/>
                </a:solidFill>
                <a:latin typeface="Calibri" panose="020F0502020204030204" pitchFamily="34" charset="0"/>
                <a:cs typeface="Calibri" panose="020F0502020204030204" pitchFamily="34" charset="0"/>
              </a:rPr>
              <a:t>c) ¿Podemos meter un tonel de 1000 litros de vino en botellas de 5 litros sin que sobre nada?</a:t>
            </a:r>
          </a:p>
          <a:p>
            <a:pPr algn="just">
              <a:spcBef>
                <a:spcPts val="600"/>
              </a:spcBef>
              <a:spcAft>
                <a:spcPts val="600"/>
              </a:spcAft>
            </a:pPr>
            <a:r>
              <a:rPr lang="es-ES" sz="2800" dirty="0">
                <a:solidFill>
                  <a:schemeClr val="bg1"/>
                </a:solidFill>
                <a:latin typeface="Calibri" panose="020F0502020204030204" pitchFamily="34" charset="0"/>
                <a:cs typeface="Calibri" panose="020F0502020204030204" pitchFamily="34" charset="0"/>
              </a:rPr>
              <a:t>d) Si tenemos 40 metros de cuerda, ¿se puede partir en trozos iguales de 0,30 metros?</a:t>
            </a:r>
            <a:endParaRPr lang="es-ES"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02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 MCM y MCD</a:t>
            </a:r>
          </a:p>
          <a:p>
            <a:pPr algn="ctr"/>
            <a:r>
              <a:rPr lang="es-ES" sz="2400" b="1" dirty="0">
                <a:solidFill>
                  <a:schemeClr val="accent1">
                    <a:lumMod val="50000"/>
                  </a:schemeClr>
                </a:solidFill>
              </a:rPr>
              <a:t>10_Videos&gt;02_Números&gt;</a:t>
            </a:r>
          </a:p>
          <a:p>
            <a:pPr algn="ctr"/>
            <a:r>
              <a:rPr lang="es-ES" sz="2400" b="1" dirty="0">
                <a:solidFill>
                  <a:schemeClr val="accent1">
                    <a:lumMod val="50000"/>
                  </a:schemeClr>
                </a:solidFill>
              </a:rPr>
              <a:t>T03_04_MCM_MCD.flv</a:t>
            </a:r>
          </a:p>
        </p:txBody>
      </p:sp>
      <p:pic>
        <p:nvPicPr>
          <p:cNvPr id="5" name="Imagen 4">
            <a:extLst>
              <a:ext uri="{FF2B5EF4-FFF2-40B4-BE49-F238E27FC236}">
                <a16:creationId xmlns:a16="http://schemas.microsoft.com/office/drawing/2014/main" id="{9F38B528-E0C0-BB4A-B24F-F2EE1A848B0B}"/>
              </a:ext>
            </a:extLst>
          </p:cNvPr>
          <p:cNvPicPr>
            <a:picLocks noChangeAspect="1"/>
          </p:cNvPicPr>
          <p:nvPr/>
        </p:nvPicPr>
        <p:blipFill>
          <a:blip r:embed="rId2"/>
          <a:stretch>
            <a:fillRect/>
          </a:stretch>
        </p:blipFill>
        <p:spPr>
          <a:xfrm>
            <a:off x="1798464" y="1988840"/>
            <a:ext cx="5547072" cy="4262607"/>
          </a:xfrm>
          <a:prstGeom prst="rect">
            <a:avLst/>
          </a:prstGeom>
        </p:spPr>
      </p:pic>
    </p:spTree>
    <p:extLst>
      <p:ext uri="{BB962C8B-B14F-4D97-AF65-F5344CB8AC3E}">
        <p14:creationId xmlns:p14="http://schemas.microsoft.com/office/powerpoint/2010/main" val="1586684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2" name="1 CuadroTexto"/>
          <p:cNvSpPr txBox="1"/>
          <p:nvPr/>
        </p:nvSpPr>
        <p:spPr>
          <a:xfrm>
            <a:off x="634852" y="1255124"/>
            <a:ext cx="6457428" cy="400110"/>
          </a:xfrm>
          <a:prstGeom prst="rect">
            <a:avLst/>
          </a:prstGeom>
          <a:noFill/>
        </p:spPr>
        <p:txBody>
          <a:bodyPr wrap="square" rtlCol="0">
            <a:spAutoFit/>
          </a:bodyPr>
          <a:lstStyle/>
          <a:p>
            <a:r>
              <a:rPr lang="es-ES" sz="2000" b="1" u="sng" dirty="0">
                <a:solidFill>
                  <a:schemeClr val="bg1"/>
                </a:solidFill>
              </a:rPr>
              <a:t>36. Calcula el mcm y el mcd de 18 y 24</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30" y="4221088"/>
            <a:ext cx="7806902" cy="226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encrypted-tbn0.gstatic.com/images?q=tbn:ANd9GcTUum8oK87Azl1M1PcOMDgU0HGHuHEqN1plWIcBHQ695cbAjzhx0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05193" y="2060823"/>
            <a:ext cx="2881649" cy="259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073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2" name="1 CuadroTexto"/>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37. Calcula el mcm y el mcd de 45 y 60</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30" y="4221088"/>
            <a:ext cx="7806902" cy="226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encrypted-tbn0.gstatic.com/images?q=tbn:ANd9GcTUum8oK87Azl1M1PcOMDgU0HGHuHEqN1plWIcBHQ695cbAjzhx0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05193" y="2060823"/>
            <a:ext cx="2881649" cy="259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11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 Práctica de MCM y MCD con </a:t>
            </a:r>
            <a:r>
              <a:rPr lang="es-ES" sz="2400" b="1" dirty="0" err="1">
                <a:solidFill>
                  <a:schemeClr val="accent1">
                    <a:lumMod val="50000"/>
                  </a:schemeClr>
                </a:solidFill>
              </a:rPr>
              <a:t>Gomets</a:t>
            </a:r>
            <a:r>
              <a:rPr lang="es-ES" sz="2400" b="1" dirty="0">
                <a:solidFill>
                  <a:schemeClr val="accent1">
                    <a:lumMod val="50000"/>
                  </a:schemeClr>
                </a:solidFill>
              </a:rPr>
              <a:t>/Colores</a:t>
            </a:r>
          </a:p>
        </p:txBody>
      </p:sp>
      <p:sp>
        <p:nvSpPr>
          <p:cNvPr id="7" name="1 CuadroTexto">
            <a:extLst>
              <a:ext uri="{FF2B5EF4-FFF2-40B4-BE49-F238E27FC236}">
                <a16:creationId xmlns:a16="http://schemas.microsoft.com/office/drawing/2014/main" id="{C3B9E360-706E-D343-998B-C7DDF25ADBC9}"/>
              </a:ext>
            </a:extLst>
          </p:cNvPr>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38. Calcula el mcm y el mcd de 20 y 25</a:t>
            </a:r>
          </a:p>
        </p:txBody>
      </p:sp>
    </p:spTree>
    <p:extLst>
      <p:ext uri="{BB962C8B-B14F-4D97-AF65-F5344CB8AC3E}">
        <p14:creationId xmlns:p14="http://schemas.microsoft.com/office/powerpoint/2010/main" val="2568072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 Práctica de MCM y MCD con </a:t>
            </a:r>
            <a:r>
              <a:rPr lang="es-ES" sz="2400" b="1" dirty="0" err="1">
                <a:solidFill>
                  <a:schemeClr val="accent1">
                    <a:lumMod val="50000"/>
                  </a:schemeClr>
                </a:solidFill>
              </a:rPr>
              <a:t>Gomets</a:t>
            </a:r>
            <a:r>
              <a:rPr lang="es-ES" sz="2400" b="1" dirty="0">
                <a:solidFill>
                  <a:schemeClr val="accent1">
                    <a:lumMod val="50000"/>
                  </a:schemeClr>
                </a:solidFill>
              </a:rPr>
              <a:t>/Colores</a:t>
            </a:r>
          </a:p>
        </p:txBody>
      </p:sp>
      <p:sp>
        <p:nvSpPr>
          <p:cNvPr id="7" name="1 CuadroTexto">
            <a:extLst>
              <a:ext uri="{FF2B5EF4-FFF2-40B4-BE49-F238E27FC236}">
                <a16:creationId xmlns:a16="http://schemas.microsoft.com/office/drawing/2014/main" id="{C3B9E360-706E-D343-998B-C7DDF25ADBC9}"/>
              </a:ext>
            </a:extLst>
          </p:cNvPr>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39. Calcula el mcm y el mcd de 28 y 35</a:t>
            </a:r>
          </a:p>
        </p:txBody>
      </p:sp>
    </p:spTree>
    <p:extLst>
      <p:ext uri="{BB962C8B-B14F-4D97-AF65-F5344CB8AC3E}">
        <p14:creationId xmlns:p14="http://schemas.microsoft.com/office/powerpoint/2010/main" val="885676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 Práctica de MCM y MCD con </a:t>
            </a:r>
            <a:r>
              <a:rPr lang="es-ES" sz="2400" b="1" dirty="0" err="1">
                <a:solidFill>
                  <a:schemeClr val="accent1">
                    <a:lumMod val="50000"/>
                  </a:schemeClr>
                </a:solidFill>
              </a:rPr>
              <a:t>Gomets</a:t>
            </a:r>
            <a:r>
              <a:rPr lang="es-ES" sz="2400" b="1" dirty="0">
                <a:solidFill>
                  <a:schemeClr val="accent1">
                    <a:lumMod val="50000"/>
                  </a:schemeClr>
                </a:solidFill>
              </a:rPr>
              <a:t>/Colores</a:t>
            </a:r>
          </a:p>
        </p:txBody>
      </p:sp>
      <p:sp>
        <p:nvSpPr>
          <p:cNvPr id="7" name="1 CuadroTexto">
            <a:extLst>
              <a:ext uri="{FF2B5EF4-FFF2-40B4-BE49-F238E27FC236}">
                <a16:creationId xmlns:a16="http://schemas.microsoft.com/office/drawing/2014/main" id="{C3B9E360-706E-D343-998B-C7DDF25ADBC9}"/>
              </a:ext>
            </a:extLst>
          </p:cNvPr>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40. Calcula el mcm y el mcd de 35 y 40</a:t>
            </a:r>
          </a:p>
        </p:txBody>
      </p:sp>
    </p:spTree>
    <p:extLst>
      <p:ext uri="{BB962C8B-B14F-4D97-AF65-F5344CB8AC3E}">
        <p14:creationId xmlns:p14="http://schemas.microsoft.com/office/powerpoint/2010/main" val="2828742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 Práctica de MCM y MCD con </a:t>
            </a:r>
            <a:r>
              <a:rPr lang="es-ES" sz="2400" b="1" dirty="0" err="1">
                <a:solidFill>
                  <a:schemeClr val="accent1">
                    <a:lumMod val="50000"/>
                  </a:schemeClr>
                </a:solidFill>
              </a:rPr>
              <a:t>Gomets</a:t>
            </a:r>
            <a:r>
              <a:rPr lang="es-ES" sz="2400" b="1" dirty="0">
                <a:solidFill>
                  <a:schemeClr val="accent1">
                    <a:lumMod val="50000"/>
                  </a:schemeClr>
                </a:solidFill>
              </a:rPr>
              <a:t>/Colores</a:t>
            </a:r>
          </a:p>
        </p:txBody>
      </p:sp>
      <p:sp>
        <p:nvSpPr>
          <p:cNvPr id="3" name="3 CuadroTexto">
            <a:extLst>
              <a:ext uri="{FF2B5EF4-FFF2-40B4-BE49-F238E27FC236}">
                <a16:creationId xmlns:a16="http://schemas.microsoft.com/office/drawing/2014/main" id="{59C024D0-AF8F-7646-B5C3-A01E028ACCDE}"/>
              </a:ext>
            </a:extLst>
          </p:cNvPr>
          <p:cNvSpPr txBox="1"/>
          <p:nvPr/>
        </p:nvSpPr>
        <p:spPr>
          <a:xfrm>
            <a:off x="-108520" y="1268760"/>
            <a:ext cx="8429684" cy="461665"/>
          </a:xfrm>
          <a:prstGeom prst="rect">
            <a:avLst/>
          </a:prstGeom>
          <a:noFill/>
        </p:spPr>
        <p:txBody>
          <a:bodyPr wrap="square" rtlCol="0">
            <a:spAutoFit/>
          </a:bodyPr>
          <a:lstStyle/>
          <a:p>
            <a:pPr algn="ctr"/>
            <a:r>
              <a:rPr lang="es-ES" sz="2400" b="1" dirty="0">
                <a:solidFill>
                  <a:schemeClr val="accent1">
                    <a:lumMod val="50000"/>
                  </a:schemeClr>
                </a:solidFill>
              </a:rPr>
              <a:t>- Práctica de MCM y MCD con </a:t>
            </a:r>
            <a:r>
              <a:rPr lang="es-ES" sz="2400" b="1" dirty="0" err="1">
                <a:solidFill>
                  <a:schemeClr val="accent1">
                    <a:lumMod val="50000"/>
                  </a:schemeClr>
                </a:solidFill>
              </a:rPr>
              <a:t>Retomates</a:t>
            </a:r>
            <a:endParaRPr lang="es-ES" sz="2400" b="1" dirty="0">
              <a:solidFill>
                <a:schemeClr val="accent1">
                  <a:lumMod val="50000"/>
                </a:schemeClr>
              </a:solidFill>
            </a:endParaRPr>
          </a:p>
        </p:txBody>
      </p:sp>
      <p:sp>
        <p:nvSpPr>
          <p:cNvPr id="2" name="Rectángulo 1">
            <a:extLst>
              <a:ext uri="{FF2B5EF4-FFF2-40B4-BE49-F238E27FC236}">
                <a16:creationId xmlns:a16="http://schemas.microsoft.com/office/drawing/2014/main" id="{4AFF2242-A522-D54B-910A-A48D6DAE4F8E}"/>
              </a:ext>
            </a:extLst>
          </p:cNvPr>
          <p:cNvSpPr/>
          <p:nvPr/>
        </p:nvSpPr>
        <p:spPr>
          <a:xfrm>
            <a:off x="1115616" y="2204864"/>
            <a:ext cx="6500842" cy="369332"/>
          </a:xfrm>
          <a:prstGeom prst="rect">
            <a:avLst/>
          </a:prstGeom>
        </p:spPr>
        <p:txBody>
          <a:bodyPr wrap="square">
            <a:spAutoFit/>
          </a:bodyPr>
          <a:lstStyle/>
          <a:p>
            <a:r>
              <a:rPr lang="es-ES" dirty="0">
                <a:solidFill>
                  <a:schemeClr val="bg1"/>
                </a:solidFill>
                <a:hlinkClick r:id="rId3"/>
              </a:rPr>
              <a:t>http://www.retomates.es/?idw=tt&amp;idJuego=mcmmcd</a:t>
            </a:r>
            <a:r>
              <a:rPr lang="es-ES" dirty="0">
                <a:solidFill>
                  <a:schemeClr val="bg1"/>
                </a:solidFill>
              </a:rPr>
              <a:t> </a:t>
            </a:r>
          </a:p>
        </p:txBody>
      </p:sp>
      <p:pic>
        <p:nvPicPr>
          <p:cNvPr id="6" name="Imagen 5">
            <a:extLst>
              <a:ext uri="{FF2B5EF4-FFF2-40B4-BE49-F238E27FC236}">
                <a16:creationId xmlns:a16="http://schemas.microsoft.com/office/drawing/2014/main" id="{AEB1F02C-95A5-3345-B339-8E85818D50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9712" y="2780928"/>
            <a:ext cx="5076056" cy="3583098"/>
          </a:xfrm>
          <a:prstGeom prst="rect">
            <a:avLst/>
          </a:prstGeom>
        </p:spPr>
      </p:pic>
    </p:spTree>
    <p:extLst>
      <p:ext uri="{BB962C8B-B14F-4D97-AF65-F5344CB8AC3E}">
        <p14:creationId xmlns:p14="http://schemas.microsoft.com/office/powerpoint/2010/main" val="3614491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8" name="1 CuadroTexto">
            <a:extLst>
              <a:ext uri="{FF2B5EF4-FFF2-40B4-BE49-F238E27FC236}">
                <a16:creationId xmlns:a16="http://schemas.microsoft.com/office/drawing/2014/main" id="{B4259D52-093D-DF4D-ADE9-68FAD3F5D262}"/>
              </a:ext>
            </a:extLst>
          </p:cNvPr>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41. Calcula el mcm y el mcd de 42 y 63</a:t>
            </a:r>
          </a:p>
        </p:txBody>
      </p:sp>
    </p:spTree>
    <p:extLst>
      <p:ext uri="{BB962C8B-B14F-4D97-AF65-F5344CB8AC3E}">
        <p14:creationId xmlns:p14="http://schemas.microsoft.com/office/powerpoint/2010/main" val="4037231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8" name="1 CuadroTexto">
            <a:extLst>
              <a:ext uri="{FF2B5EF4-FFF2-40B4-BE49-F238E27FC236}">
                <a16:creationId xmlns:a16="http://schemas.microsoft.com/office/drawing/2014/main" id="{B4259D52-093D-DF4D-ADE9-68FAD3F5D262}"/>
              </a:ext>
            </a:extLst>
          </p:cNvPr>
          <p:cNvSpPr txBox="1"/>
          <p:nvPr/>
        </p:nvSpPr>
        <p:spPr>
          <a:xfrm>
            <a:off x="634852" y="1255124"/>
            <a:ext cx="5953372" cy="400110"/>
          </a:xfrm>
          <a:prstGeom prst="rect">
            <a:avLst/>
          </a:prstGeom>
          <a:noFill/>
        </p:spPr>
        <p:txBody>
          <a:bodyPr wrap="square" rtlCol="0">
            <a:spAutoFit/>
          </a:bodyPr>
          <a:lstStyle/>
          <a:p>
            <a:r>
              <a:rPr lang="es-ES" sz="2000" b="1" u="sng" dirty="0">
                <a:solidFill>
                  <a:schemeClr val="bg1"/>
                </a:solidFill>
              </a:rPr>
              <a:t>42. Calcula el mcm y el mcd de 56 y 70</a:t>
            </a:r>
          </a:p>
        </p:txBody>
      </p:sp>
    </p:spTree>
    <p:extLst>
      <p:ext uri="{BB962C8B-B14F-4D97-AF65-F5344CB8AC3E}">
        <p14:creationId xmlns:p14="http://schemas.microsoft.com/office/powerpoint/2010/main" val="1541528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8" name="1 CuadroTexto">
            <a:extLst>
              <a:ext uri="{FF2B5EF4-FFF2-40B4-BE49-F238E27FC236}">
                <a16:creationId xmlns:a16="http://schemas.microsoft.com/office/drawing/2014/main" id="{B4259D52-093D-DF4D-ADE9-68FAD3F5D262}"/>
              </a:ext>
            </a:extLst>
          </p:cNvPr>
          <p:cNvSpPr txBox="1"/>
          <p:nvPr/>
        </p:nvSpPr>
        <p:spPr>
          <a:xfrm>
            <a:off x="634852" y="1255124"/>
            <a:ext cx="6601444" cy="400110"/>
          </a:xfrm>
          <a:prstGeom prst="rect">
            <a:avLst/>
          </a:prstGeom>
          <a:noFill/>
        </p:spPr>
        <p:txBody>
          <a:bodyPr wrap="square" rtlCol="0">
            <a:spAutoFit/>
          </a:bodyPr>
          <a:lstStyle/>
          <a:p>
            <a:r>
              <a:rPr lang="es-ES" sz="2000" b="1" u="sng" dirty="0">
                <a:solidFill>
                  <a:schemeClr val="bg1"/>
                </a:solidFill>
              </a:rPr>
              <a:t>43. Calcula el mcm y el mcd de 140 y 180</a:t>
            </a:r>
          </a:p>
        </p:txBody>
      </p:sp>
    </p:spTree>
    <p:extLst>
      <p:ext uri="{BB962C8B-B14F-4D97-AF65-F5344CB8AC3E}">
        <p14:creationId xmlns:p14="http://schemas.microsoft.com/office/powerpoint/2010/main" val="220444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pic>
        <p:nvPicPr>
          <p:cNvPr id="2050" name="Picture 2"/>
          <p:cNvPicPr>
            <a:picLocks noChangeAspect="1" noChangeArrowheads="1"/>
          </p:cNvPicPr>
          <p:nvPr/>
        </p:nvPicPr>
        <p:blipFill>
          <a:blip r:embed="rId2"/>
          <a:srcRect/>
          <a:stretch>
            <a:fillRect/>
          </a:stretch>
        </p:blipFill>
        <p:spPr bwMode="auto">
          <a:xfrm>
            <a:off x="857224" y="1357298"/>
            <a:ext cx="7255955" cy="1090619"/>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3"/>
          <a:srcRect/>
          <a:stretch>
            <a:fillRect/>
          </a:stretch>
        </p:blipFill>
        <p:spPr bwMode="auto">
          <a:xfrm>
            <a:off x="539552" y="2852936"/>
            <a:ext cx="3599321" cy="207170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500" y="4293839"/>
            <a:ext cx="3419475" cy="37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6230" y="2924176"/>
            <a:ext cx="2619375" cy="37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009" y="5169288"/>
            <a:ext cx="1550989" cy="135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85778" y="5148881"/>
            <a:ext cx="2049401" cy="13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1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animEffect transition="in" filter="fade">
                                      <p:cBhvr>
                                        <p:cTn id="23"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Ejemplos de Utilidad de MCM y MCD</a:t>
            </a:r>
          </a:p>
        </p:txBody>
      </p:sp>
      <p:sp>
        <p:nvSpPr>
          <p:cNvPr id="8" name="7 CuadroTexto"/>
          <p:cNvSpPr txBox="1"/>
          <p:nvPr/>
        </p:nvSpPr>
        <p:spPr>
          <a:xfrm>
            <a:off x="467544" y="1196752"/>
            <a:ext cx="7992888" cy="2246769"/>
          </a:xfrm>
          <a:prstGeom prst="rect">
            <a:avLst/>
          </a:prstGeom>
          <a:noFill/>
        </p:spPr>
        <p:txBody>
          <a:bodyPr wrap="square" rtlCol="0">
            <a:spAutoFit/>
          </a:bodyPr>
          <a:lstStyle/>
          <a:p>
            <a:pPr algn="just"/>
            <a:r>
              <a:rPr lang="es-ES" sz="2800" b="1" dirty="0">
                <a:solidFill>
                  <a:schemeClr val="bg1"/>
                </a:solidFill>
              </a:rPr>
              <a:t>44. </a:t>
            </a:r>
            <a:r>
              <a:rPr lang="es-ES" sz="2800" dirty="0">
                <a:solidFill>
                  <a:schemeClr val="bg1"/>
                </a:solidFill>
              </a:rPr>
              <a:t>Un faro se enciende cada 12 segundos, otro cada 18 segundos y un tercero cada 60 segundos. A las 18.30 de la tarde los tres coinciden. ¿A qué hora volverán a coincidir?</a:t>
            </a:r>
          </a:p>
        </p:txBody>
      </p:sp>
      <p:grpSp>
        <p:nvGrpSpPr>
          <p:cNvPr id="2" name="8 Grupo"/>
          <p:cNvGrpSpPr/>
          <p:nvPr/>
        </p:nvGrpSpPr>
        <p:grpSpPr>
          <a:xfrm>
            <a:off x="4139952" y="4581128"/>
            <a:ext cx="4581128" cy="1700808"/>
            <a:chOff x="3663280" y="4941168"/>
            <a:chExt cx="4581128" cy="1700808"/>
          </a:xfrm>
        </p:grpSpPr>
        <p:pic>
          <p:nvPicPr>
            <p:cNvPr id="10" name="Picture 2" descr="https://encrypted-tbn1.gstatic.com/images?q=tbn:ANd9GcTkHplbOhB_PLodDo0Ed5MjlcLquhcsT3WCmbqSFQBm6cbSzWHuEw"/>
            <p:cNvPicPr>
              <a:picLocks noChangeAspect="1" noChangeArrowheads="1"/>
            </p:cNvPicPr>
            <p:nvPr/>
          </p:nvPicPr>
          <p:blipFill>
            <a:blip r:embed="rId3" cstate="email"/>
            <a:srcRect/>
            <a:stretch>
              <a:fillRect/>
            </a:stretch>
          </p:blipFill>
          <p:spPr bwMode="auto">
            <a:xfrm flipH="1">
              <a:off x="6543600" y="4941168"/>
              <a:ext cx="1700808" cy="1700808"/>
            </a:xfrm>
            <a:prstGeom prst="rect">
              <a:avLst/>
            </a:prstGeom>
            <a:noFill/>
          </p:spPr>
        </p:pic>
        <p:pic>
          <p:nvPicPr>
            <p:cNvPr id="11" name="Picture 2" descr="https://encrypted-tbn1.gstatic.com/images?q=tbn:ANd9GcTkHplbOhB_PLodDo0Ed5MjlcLquhcsT3WCmbqSFQBm6cbSzWHuEw"/>
            <p:cNvPicPr>
              <a:picLocks noChangeAspect="1" noChangeArrowheads="1"/>
            </p:cNvPicPr>
            <p:nvPr/>
          </p:nvPicPr>
          <p:blipFill>
            <a:blip r:embed="rId3" cstate="email"/>
            <a:srcRect/>
            <a:stretch>
              <a:fillRect/>
            </a:stretch>
          </p:blipFill>
          <p:spPr bwMode="auto">
            <a:xfrm flipH="1">
              <a:off x="5076056" y="4941168"/>
              <a:ext cx="1700808" cy="1700808"/>
            </a:xfrm>
            <a:prstGeom prst="rect">
              <a:avLst/>
            </a:prstGeom>
            <a:noFill/>
          </p:spPr>
        </p:pic>
        <p:pic>
          <p:nvPicPr>
            <p:cNvPr id="12" name="Picture 2" descr="https://encrypted-tbn1.gstatic.com/images?q=tbn:ANd9GcTkHplbOhB_PLodDo0Ed5MjlcLquhcsT3WCmbqSFQBm6cbSzWHuEw"/>
            <p:cNvPicPr>
              <a:picLocks noChangeAspect="1" noChangeArrowheads="1"/>
            </p:cNvPicPr>
            <p:nvPr/>
          </p:nvPicPr>
          <p:blipFill>
            <a:blip r:embed="rId3" cstate="email"/>
            <a:srcRect/>
            <a:stretch>
              <a:fillRect/>
            </a:stretch>
          </p:blipFill>
          <p:spPr bwMode="auto">
            <a:xfrm flipH="1">
              <a:off x="3663280" y="4941168"/>
              <a:ext cx="1700808" cy="1700808"/>
            </a:xfrm>
            <a:prstGeom prst="rect">
              <a:avLst/>
            </a:prstGeom>
            <a:noFill/>
          </p:spPr>
        </p:pic>
      </p:grpSp>
    </p:spTree>
    <p:extLst>
      <p:ext uri="{BB962C8B-B14F-4D97-AF65-F5344CB8AC3E}">
        <p14:creationId xmlns:p14="http://schemas.microsoft.com/office/powerpoint/2010/main" val="2008061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Mínimo Común Múltiplo – La plaga de Cigarras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 name="5 Imagen" descr="Cigarra en una rama">
            <a:hlinkClick r:id="rId2"/>
          </p:cNvPr>
          <p:cNvPicPr/>
          <p:nvPr/>
        </p:nvPicPr>
        <p:blipFill>
          <a:blip r:embed="rId3" cstate="email"/>
          <a:srcRect/>
          <a:stretch>
            <a:fillRect/>
          </a:stretch>
        </p:blipFill>
        <p:spPr bwMode="auto">
          <a:xfrm>
            <a:off x="6929454" y="2500306"/>
            <a:ext cx="1822444" cy="2619995"/>
          </a:xfrm>
          <a:prstGeom prst="rect">
            <a:avLst/>
          </a:prstGeom>
          <a:noFill/>
          <a:ln w="9525">
            <a:noFill/>
            <a:miter lim="800000"/>
            <a:headEnd/>
            <a:tailEnd/>
          </a:ln>
        </p:spPr>
      </p:pic>
      <p:sp>
        <p:nvSpPr>
          <p:cNvPr id="7" name="6 CuadroTexto"/>
          <p:cNvSpPr txBox="1"/>
          <p:nvPr/>
        </p:nvSpPr>
        <p:spPr>
          <a:xfrm>
            <a:off x="428596" y="1214422"/>
            <a:ext cx="6357982" cy="5078313"/>
          </a:xfrm>
          <a:prstGeom prst="rect">
            <a:avLst/>
          </a:prstGeom>
          <a:noFill/>
        </p:spPr>
        <p:txBody>
          <a:bodyPr wrap="square" rtlCol="0">
            <a:spAutoFit/>
          </a:bodyPr>
          <a:lstStyle/>
          <a:p>
            <a:pPr algn="just">
              <a:buFontTx/>
              <a:buChar char="-"/>
            </a:pPr>
            <a:r>
              <a:rPr lang="es-ES" dirty="0">
                <a:solidFill>
                  <a:schemeClr val="bg1"/>
                </a:solidFill>
              </a:rPr>
              <a:t>Escuchar un audio sobre una plaga de Cigarras. Una </a:t>
            </a:r>
            <a:r>
              <a:rPr lang="es-ES" dirty="0">
                <a:solidFill>
                  <a:schemeClr val="bg1"/>
                </a:solidFill>
                <a:hlinkClick r:id="rId4" tooltip="Ir a la web de Cadena Ser (audio)"/>
              </a:rPr>
              <a:t>plaga de cigarras en la costa este de Estados Unidos</a:t>
            </a:r>
            <a:r>
              <a:rPr lang="es-ES" dirty="0">
                <a:solidFill>
                  <a:schemeClr val="bg1"/>
                </a:solidFill>
              </a:rPr>
              <a:t> (el audio correspondiente está entre el minuto 07:53 y el 13:19)</a:t>
            </a:r>
          </a:p>
          <a:p>
            <a:pPr algn="just">
              <a:buFontTx/>
              <a:buChar char="-"/>
            </a:pPr>
            <a:endParaRPr lang="es-ES" dirty="0">
              <a:solidFill>
                <a:schemeClr val="bg1"/>
              </a:solidFill>
            </a:endParaRPr>
          </a:p>
          <a:p>
            <a:pPr algn="just">
              <a:buFontTx/>
              <a:buChar char="-"/>
            </a:pPr>
            <a:r>
              <a:rPr lang="es-ES" dirty="0">
                <a:solidFill>
                  <a:schemeClr val="bg1"/>
                </a:solidFill>
              </a:rPr>
              <a:t>Dos especies de cigarras:  </a:t>
            </a:r>
            <a:r>
              <a:rPr lang="es-ES" i="1" dirty="0" err="1">
                <a:solidFill>
                  <a:schemeClr val="bg1"/>
                </a:solidFill>
                <a:hlinkClick r:id="rId5" tooltip="Ir a la Wikipedia"/>
              </a:rPr>
              <a:t>Magicicada</a:t>
            </a:r>
            <a:r>
              <a:rPr lang="es-ES" i="1" dirty="0">
                <a:solidFill>
                  <a:schemeClr val="bg1"/>
                </a:solidFill>
                <a:hlinkClick r:id="rId5" tooltip="Ir a la Wikipedia"/>
              </a:rPr>
              <a:t> </a:t>
            </a:r>
            <a:r>
              <a:rPr lang="es-ES" i="1" dirty="0" err="1">
                <a:solidFill>
                  <a:schemeClr val="bg1"/>
                </a:solidFill>
                <a:hlinkClick r:id="rId5" tooltip="Ir a la Wikipedia"/>
              </a:rPr>
              <a:t>septendecim</a:t>
            </a:r>
            <a:r>
              <a:rPr lang="es-ES" dirty="0">
                <a:solidFill>
                  <a:schemeClr val="bg1"/>
                </a:solidFill>
              </a:rPr>
              <a:t> y </a:t>
            </a:r>
            <a:r>
              <a:rPr lang="es-ES" i="1" dirty="0" err="1">
                <a:solidFill>
                  <a:schemeClr val="bg1"/>
                </a:solidFill>
                <a:hlinkClick r:id="rId6" tooltip="Ir a la Wikipedia"/>
              </a:rPr>
              <a:t>Magicicada</a:t>
            </a:r>
            <a:r>
              <a:rPr lang="es-ES" i="1" dirty="0">
                <a:solidFill>
                  <a:schemeClr val="bg1"/>
                </a:solidFill>
                <a:hlinkClick r:id="rId6" tooltip="Ir a la Wikipedia"/>
              </a:rPr>
              <a:t> </a:t>
            </a:r>
            <a:r>
              <a:rPr lang="es-ES" i="1" dirty="0" err="1">
                <a:solidFill>
                  <a:schemeClr val="bg1"/>
                </a:solidFill>
                <a:hlinkClick r:id="rId6" tooltip="Ir a la Wikipedia"/>
              </a:rPr>
              <a:t>tredecim</a:t>
            </a:r>
            <a:r>
              <a:rPr lang="es-ES" dirty="0">
                <a:solidFill>
                  <a:schemeClr val="bg1"/>
                </a:solidFill>
              </a:rPr>
              <a:t> tienen ciclos de vida de, respectivamente, 17 y 13 años (estos números son los que motivan el nombre de su especie). Aparecerán al mismo tiempo en la tierra solo una vez cada 221 años (el mínimo común múltiplo de esos dos números). Sin embargo, si sus ciclos vitales hubiesen sido de 18 y 12 años, respectivamente, coexistirían cada </a:t>
            </a:r>
            <a:r>
              <a:rPr lang="es-ES" dirty="0" err="1">
                <a:solidFill>
                  <a:schemeClr val="bg1"/>
                </a:solidFill>
              </a:rPr>
              <a:t>mcm</a:t>
            </a:r>
            <a:r>
              <a:rPr lang="es-ES" dirty="0">
                <a:solidFill>
                  <a:schemeClr val="bg1"/>
                </a:solidFill>
              </a:rPr>
              <a:t>(18,12)=36 años. Consecuentemente, si estos fueran los ciclos vitales, las especies competirían por recursos y espacios mucho más frecuentemente lo que haría más probable la muerte de sus especies.</a:t>
            </a:r>
          </a:p>
        </p:txBody>
      </p:sp>
    </p:spTree>
    <p:extLst>
      <p:ext uri="{BB962C8B-B14F-4D97-AF65-F5344CB8AC3E}">
        <p14:creationId xmlns:p14="http://schemas.microsoft.com/office/powerpoint/2010/main" val="4204484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Ejemplos de Utilidad de MCM y MCD</a:t>
            </a:r>
          </a:p>
        </p:txBody>
      </p:sp>
      <p:sp>
        <p:nvSpPr>
          <p:cNvPr id="13" name="12 CuadroTexto"/>
          <p:cNvSpPr txBox="1"/>
          <p:nvPr/>
        </p:nvSpPr>
        <p:spPr>
          <a:xfrm>
            <a:off x="755576" y="1315598"/>
            <a:ext cx="7560840" cy="1815882"/>
          </a:xfrm>
          <a:prstGeom prst="rect">
            <a:avLst/>
          </a:prstGeom>
          <a:noFill/>
        </p:spPr>
        <p:txBody>
          <a:bodyPr wrap="square" rtlCol="0">
            <a:spAutoFit/>
          </a:bodyPr>
          <a:lstStyle/>
          <a:p>
            <a:pPr algn="just"/>
            <a:r>
              <a:rPr lang="es-ES" sz="2800" b="1" dirty="0">
                <a:solidFill>
                  <a:schemeClr val="bg1"/>
                </a:solidFill>
              </a:rPr>
              <a:t>45. </a:t>
            </a:r>
            <a:r>
              <a:rPr lang="es-ES" sz="2800" dirty="0">
                <a:solidFill>
                  <a:schemeClr val="bg1"/>
                </a:solidFill>
              </a:rPr>
              <a:t>Queremos dividir dos cuerdas de 20 cm y 30 cm en trozos iguales, lo más grandes posibles, sin desperdiciar nada. ¿Cuánto medirá cada trozo?</a:t>
            </a:r>
          </a:p>
        </p:txBody>
      </p:sp>
      <p:pic>
        <p:nvPicPr>
          <p:cNvPr id="14" name="Picture 4" descr="https://encrypted-tbn3.gstatic.com/images?q=tbn:ANd9GcRA1-IQsvGQe6YO7znuWSj4jLGwEdRJXrWcCQGzNtwAqwTqSVFL5g"/>
          <p:cNvPicPr>
            <a:picLocks noChangeAspect="1" noChangeArrowheads="1"/>
          </p:cNvPicPr>
          <p:nvPr/>
        </p:nvPicPr>
        <p:blipFill>
          <a:blip r:embed="rId3" cstate="print"/>
          <a:srcRect/>
          <a:stretch>
            <a:fillRect/>
          </a:stretch>
        </p:blipFill>
        <p:spPr bwMode="auto">
          <a:xfrm>
            <a:off x="5968056" y="4138473"/>
            <a:ext cx="2447925" cy="1866901"/>
          </a:xfrm>
          <a:prstGeom prst="rect">
            <a:avLst/>
          </a:prstGeom>
          <a:noFill/>
        </p:spPr>
      </p:pic>
      <p:pic>
        <p:nvPicPr>
          <p:cNvPr id="15" name="Picture 6" descr="https://encrypted-tbn2.gstatic.com/images?q=tbn:ANd9GcQ6Is4wTdTuxAQVDfjlvC1vLULe_4sz8KGLWeT08VoRvmL4A1dX4A"/>
          <p:cNvPicPr>
            <a:picLocks noChangeAspect="1" noChangeArrowheads="1"/>
          </p:cNvPicPr>
          <p:nvPr/>
        </p:nvPicPr>
        <p:blipFill>
          <a:blip r:embed="rId4" cstate="email"/>
          <a:srcRect/>
          <a:stretch>
            <a:fillRect/>
          </a:stretch>
        </p:blipFill>
        <p:spPr bwMode="auto">
          <a:xfrm rot="2527366">
            <a:off x="4189045" y="4434317"/>
            <a:ext cx="1490289" cy="1579159"/>
          </a:xfrm>
          <a:prstGeom prst="rect">
            <a:avLst/>
          </a:prstGeom>
          <a:noFill/>
        </p:spPr>
      </p:pic>
    </p:spTree>
    <p:extLst>
      <p:ext uri="{BB962C8B-B14F-4D97-AF65-F5344CB8AC3E}">
        <p14:creationId xmlns:p14="http://schemas.microsoft.com/office/powerpoint/2010/main" val="2540729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400" b="1" dirty="0">
                <a:solidFill>
                  <a:schemeClr val="bg1"/>
                </a:solidFill>
              </a:rPr>
              <a:t>46</a:t>
            </a:r>
            <a:r>
              <a:rPr lang="es-ES" sz="2400" dirty="0">
                <a:solidFill>
                  <a:schemeClr val="bg1"/>
                </a:solidFill>
              </a:rPr>
              <a:t>. Dos barcos salen del puerto de Cádiz. Uno vuelve al puerto cada 18 días y el otro cada 24 días. ¿Cuánto tiempo tiene que pasar para que vuelvan a encontrarse? </a:t>
            </a:r>
          </a:p>
        </p:txBody>
      </p:sp>
      <p:pic>
        <p:nvPicPr>
          <p:cNvPr id="5125" name="Picture 5"/>
          <p:cNvPicPr>
            <a:picLocks noChangeAspect="1" noChangeArrowheads="1"/>
          </p:cNvPicPr>
          <p:nvPr/>
        </p:nvPicPr>
        <p:blipFill>
          <a:blip r:embed="rId3"/>
          <a:srcRect/>
          <a:stretch>
            <a:fillRect/>
          </a:stretch>
        </p:blipFill>
        <p:spPr bwMode="auto">
          <a:xfrm>
            <a:off x="5357818" y="3857628"/>
            <a:ext cx="3355496" cy="2481267"/>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400" b="1" dirty="0"/>
              <a:t>47. </a:t>
            </a:r>
            <a:r>
              <a:rPr lang="es-ES" sz="2400" dirty="0"/>
              <a:t>Calcula el nº mínimo de páginas que debe tener un libro para que éste se pueda leer a razón de 15 páginas cada día, o bien 24 páginas cada día. </a:t>
            </a:r>
            <a:endParaRPr lang="es-ES" sz="2400" dirty="0">
              <a:solidFill>
                <a:schemeClr val="bg1"/>
              </a:solidFill>
            </a:endParaRPr>
          </a:p>
        </p:txBody>
      </p:sp>
      <p:pic>
        <p:nvPicPr>
          <p:cNvPr id="26625" name="Picture 1"/>
          <p:cNvPicPr>
            <a:picLocks noChangeAspect="1" noChangeArrowheads="1"/>
          </p:cNvPicPr>
          <p:nvPr/>
        </p:nvPicPr>
        <p:blipFill>
          <a:blip r:embed="rId3"/>
          <a:srcRect/>
          <a:stretch>
            <a:fillRect/>
          </a:stretch>
        </p:blipFill>
        <p:spPr bwMode="auto">
          <a:xfrm>
            <a:off x="357158" y="3714738"/>
            <a:ext cx="2714644" cy="2714644"/>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400" b="1" dirty="0"/>
              <a:t>48. </a:t>
            </a:r>
            <a:r>
              <a:rPr lang="es-ES" sz="2400" dirty="0"/>
              <a:t>Antonio quiere poner el suelo de la cocina de losetas cuadradas del mayor tamaño posible. Si la cocina mide 4,4 m de largo por 3,2 m de ancho, ¿cuántos centímetros debe medir de lado la loseta? </a:t>
            </a:r>
            <a:endParaRPr lang="es-ES" sz="2400" dirty="0">
              <a:solidFill>
                <a:schemeClr val="bg1"/>
              </a:solidFill>
            </a:endParaRPr>
          </a:p>
        </p:txBody>
      </p:sp>
      <p:pic>
        <p:nvPicPr>
          <p:cNvPr id="24577" name="Picture 1"/>
          <p:cNvPicPr>
            <a:picLocks noChangeAspect="1" noChangeArrowheads="1"/>
          </p:cNvPicPr>
          <p:nvPr/>
        </p:nvPicPr>
        <p:blipFill>
          <a:blip r:embed="rId3"/>
          <a:srcRect/>
          <a:stretch>
            <a:fillRect/>
          </a:stretch>
        </p:blipFill>
        <p:spPr bwMode="auto">
          <a:xfrm>
            <a:off x="5286380" y="3857628"/>
            <a:ext cx="3420709" cy="2562230"/>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2400" b="1" dirty="0"/>
              <a:t>49. </a:t>
            </a:r>
            <a:r>
              <a:rPr lang="es-ES" sz="2400" dirty="0"/>
              <a:t>Pedro y Sonia son primos. Pedro visita a sus abuelos cada 28 días, y Sonia, cada 35 días. Si un determinado domingo coinciden, ¿cuánto tiempo tardarán en volver a coincidir? </a:t>
            </a:r>
            <a:endParaRPr lang="es-ES" sz="2400" dirty="0">
              <a:solidFill>
                <a:schemeClr val="bg1"/>
              </a:solidFill>
            </a:endParaRPr>
          </a:p>
        </p:txBody>
      </p:sp>
      <p:pic>
        <p:nvPicPr>
          <p:cNvPr id="6147" name="Picture 3"/>
          <p:cNvPicPr>
            <a:picLocks noChangeAspect="1" noChangeArrowheads="1"/>
          </p:cNvPicPr>
          <p:nvPr/>
        </p:nvPicPr>
        <p:blipFill>
          <a:blip r:embed="rId3"/>
          <a:srcRect/>
          <a:stretch>
            <a:fillRect/>
          </a:stretch>
        </p:blipFill>
        <p:spPr bwMode="auto">
          <a:xfrm>
            <a:off x="4929190" y="3857628"/>
            <a:ext cx="3907601" cy="2600331"/>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2400" b="1" dirty="0"/>
              <a:t>50. </a:t>
            </a:r>
            <a:r>
              <a:rPr lang="es-ES" sz="2400" dirty="0"/>
              <a:t>Los alumnos de 1º trabajan de dos en dos en clase de Matemáticas, hacen los trabajos de Lengua en grupos de 4, y los trabajos de Tecnología, en grupos de 5. Si la clase tiene menos de 40 alumnos, ¿cuántos alumnos son en total? </a:t>
            </a:r>
            <a:endParaRPr lang="es-ES" sz="2400" dirty="0">
              <a:solidFill>
                <a:schemeClr val="bg1"/>
              </a:solidFill>
            </a:endParaRPr>
          </a:p>
        </p:txBody>
      </p:sp>
      <p:pic>
        <p:nvPicPr>
          <p:cNvPr id="22529" name="Picture 1"/>
          <p:cNvPicPr>
            <a:picLocks noChangeAspect="1" noChangeArrowheads="1"/>
          </p:cNvPicPr>
          <p:nvPr/>
        </p:nvPicPr>
        <p:blipFill>
          <a:blip r:embed="rId3"/>
          <a:srcRect/>
          <a:stretch>
            <a:fillRect/>
          </a:stretch>
        </p:blipFill>
        <p:spPr bwMode="auto">
          <a:xfrm>
            <a:off x="5715008" y="4572008"/>
            <a:ext cx="2619375" cy="1743075"/>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2400" b="1" dirty="0"/>
              <a:t>51. </a:t>
            </a:r>
            <a:r>
              <a:rPr lang="es-ES" sz="2400" dirty="0"/>
              <a:t>Se tienen dos cuerdas, una de 28 m y la otra de 32 m. Se quieren cortar en trozos iguales del mayor tamaño posible. Calcula: a) La longitud de cada trozo. b) El número total de trozos. </a:t>
            </a:r>
            <a:endParaRPr lang="es-ES" sz="2400" dirty="0">
              <a:solidFill>
                <a:schemeClr val="bg1"/>
              </a:solidFill>
            </a:endParaRPr>
          </a:p>
        </p:txBody>
      </p:sp>
      <p:pic>
        <p:nvPicPr>
          <p:cNvPr id="20481" name="Picture 1"/>
          <p:cNvPicPr>
            <a:picLocks noChangeAspect="1" noChangeArrowheads="1"/>
          </p:cNvPicPr>
          <p:nvPr/>
        </p:nvPicPr>
        <p:blipFill>
          <a:blip r:embed="rId3"/>
          <a:srcRect/>
          <a:stretch>
            <a:fillRect/>
          </a:stretch>
        </p:blipFill>
        <p:spPr bwMode="auto">
          <a:xfrm>
            <a:off x="5357818" y="3348022"/>
            <a:ext cx="2857520" cy="2857520"/>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ES" sz="2400" b="1" dirty="0"/>
              <a:t>52. </a:t>
            </a:r>
            <a:r>
              <a:rPr lang="es-ES" sz="2400" dirty="0"/>
              <a:t>Tenemos 550 litros de aceite de oliva y 445 litros de aceite de girasol, y queremos envasarlos en garrafas iguales y del mayor tamaño posible. Calcula:</a:t>
            </a:r>
          </a:p>
          <a:p>
            <a:pPr algn="just"/>
            <a:r>
              <a:rPr lang="es-ES" sz="2400" dirty="0"/>
              <a:t>a) La capacidad de cada garrafa. b) El número de garrafas que se necesitan para envasar cada tipo de aceite</a:t>
            </a:r>
            <a:endParaRPr lang="es-ES" sz="2400" dirty="0">
              <a:solidFill>
                <a:schemeClr val="bg1"/>
              </a:solidFill>
            </a:endParaRPr>
          </a:p>
        </p:txBody>
      </p:sp>
      <p:sp>
        <p:nvSpPr>
          <p:cNvPr id="7172" name="AutoShape 4" descr="Resultado de imagen de acei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3" name="Picture 5"/>
          <p:cNvPicPr>
            <a:picLocks noChangeAspect="1" noChangeArrowheads="1"/>
          </p:cNvPicPr>
          <p:nvPr/>
        </p:nvPicPr>
        <p:blipFill>
          <a:blip r:embed="rId3"/>
          <a:srcRect/>
          <a:stretch>
            <a:fillRect/>
          </a:stretch>
        </p:blipFill>
        <p:spPr bwMode="auto">
          <a:xfrm>
            <a:off x="5715008" y="4572008"/>
            <a:ext cx="2600325" cy="1752600"/>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5" name="Rectángulo 4">
            <a:extLst>
              <a:ext uri="{FF2B5EF4-FFF2-40B4-BE49-F238E27FC236}">
                <a16:creationId xmlns:a16="http://schemas.microsoft.com/office/drawing/2014/main" id="{684D9142-949D-BB44-AB28-7D64D84E9178}"/>
              </a:ext>
            </a:extLst>
          </p:cNvPr>
          <p:cNvSpPr/>
          <p:nvPr/>
        </p:nvSpPr>
        <p:spPr>
          <a:xfrm>
            <a:off x="575556" y="1071546"/>
            <a:ext cx="7992888" cy="3816429"/>
          </a:xfrm>
          <a:prstGeom prst="rect">
            <a:avLst/>
          </a:prstGeom>
        </p:spPr>
        <p:txBody>
          <a:bodyPr wrap="square">
            <a:spAutoFit/>
          </a:bodyPr>
          <a:lstStyle/>
          <a:p>
            <a:pPr lvl="0" algn="just">
              <a:spcBef>
                <a:spcPts val="600"/>
              </a:spcBef>
              <a:spcAft>
                <a:spcPts val="600"/>
              </a:spcAft>
            </a:pPr>
            <a:r>
              <a:rPr lang="es-ES_tradnl" sz="2800" dirty="0">
                <a:solidFill>
                  <a:schemeClr val="bg1"/>
                </a:solidFill>
                <a:latin typeface="Calibri" panose="020F0502020204030204" pitchFamily="34" charset="0"/>
                <a:ea typeface="Times New Roman" panose="02020603050405020304" pitchFamily="18" charset="0"/>
              </a:rPr>
              <a:t>2. Contesta justificando tus respuestas:</a:t>
            </a:r>
            <a:endParaRPr lang="es-ES" sz="2800" dirty="0">
              <a:solidFill>
                <a:schemeClr val="bg1"/>
              </a:solidFill>
              <a:latin typeface="Calibri" panose="020F0502020204030204" pitchFamily="34" charset="0"/>
              <a:ea typeface="Times New Roman" panose="02020603050405020304" pitchFamily="18" charset="0"/>
            </a:endParaRPr>
          </a:p>
          <a:p>
            <a:pPr lvl="0" algn="just">
              <a:spcBef>
                <a:spcPts val="600"/>
              </a:spcBef>
              <a:spcAft>
                <a:spcPts val="600"/>
              </a:spcAft>
            </a:pPr>
            <a:r>
              <a:rPr lang="es-ES" sz="2800" dirty="0">
                <a:solidFill>
                  <a:schemeClr val="bg1"/>
                </a:solidFill>
                <a:latin typeface="Calibri" panose="020F0502020204030204" pitchFamily="34" charset="0"/>
                <a:ea typeface="Times New Roman" panose="02020603050405020304" pitchFamily="18" charset="0"/>
              </a:rPr>
              <a:t>a</a:t>
            </a:r>
            <a:r>
              <a:rPr lang="es-ES" sz="2400" dirty="0">
                <a:solidFill>
                  <a:schemeClr val="bg1"/>
                </a:solidFill>
                <a:latin typeface="Calibri" panose="020F0502020204030204" pitchFamily="34" charset="0"/>
                <a:ea typeface="Times New Roman" panose="02020603050405020304" pitchFamily="18" charset="0"/>
              </a:rPr>
              <a:t>)</a:t>
            </a:r>
            <a:r>
              <a:rPr lang="es-ES" sz="3600" dirty="0">
                <a:solidFill>
                  <a:schemeClr val="bg1"/>
                </a:solidFill>
                <a:latin typeface="Calibri" panose="020F0502020204030204" pitchFamily="34" charset="0"/>
                <a:ea typeface="Times New Roman" panose="02020603050405020304" pitchFamily="18" charset="0"/>
              </a:rPr>
              <a:t> </a:t>
            </a:r>
            <a:r>
              <a:rPr lang="es-ES" sz="2400" dirty="0">
                <a:solidFill>
                  <a:schemeClr val="bg1"/>
                </a:solidFill>
              </a:rPr>
              <a:t>¿28 es un múltiplo de 7?. Razona tu respuesta.</a:t>
            </a:r>
            <a:r>
              <a:rPr lang="es-ES" sz="3600" dirty="0">
                <a:solidFill>
                  <a:schemeClr val="bg1"/>
                </a:solidFill>
              </a:rPr>
              <a:t> </a:t>
            </a:r>
          </a:p>
          <a:p>
            <a:pPr lvl="0" algn="just">
              <a:spcBef>
                <a:spcPts val="600"/>
              </a:spcBef>
              <a:spcAft>
                <a:spcPts val="600"/>
              </a:spcAft>
            </a:pPr>
            <a:endParaRPr lang="es-ES" sz="2800" dirty="0">
              <a:solidFill>
                <a:schemeClr val="bg1"/>
              </a:solidFill>
              <a:latin typeface="Calibri" panose="020F0502020204030204" pitchFamily="34" charset="0"/>
              <a:cs typeface="Calibri" panose="020F0502020204030204" pitchFamily="34" charset="0"/>
            </a:endParaRPr>
          </a:p>
          <a:p>
            <a:pPr lvl="0" algn="just">
              <a:spcBef>
                <a:spcPts val="600"/>
              </a:spcBef>
              <a:spcAft>
                <a:spcPts val="600"/>
              </a:spcAft>
            </a:pPr>
            <a:r>
              <a:rPr lang="es-ES" sz="2800" dirty="0">
                <a:solidFill>
                  <a:schemeClr val="bg1"/>
                </a:solidFill>
                <a:latin typeface="Calibri" panose="020F0502020204030204" pitchFamily="34" charset="0"/>
                <a:cs typeface="Calibri" panose="020F0502020204030204" pitchFamily="34" charset="0"/>
              </a:rPr>
              <a:t>b) </a:t>
            </a:r>
            <a:r>
              <a:rPr lang="es-ES" sz="2400" dirty="0">
                <a:solidFill>
                  <a:schemeClr val="bg1"/>
                </a:solidFill>
              </a:rPr>
              <a:t>¿6 es un divisor de 48?. Razona tu respuesta</a:t>
            </a:r>
            <a:r>
              <a:rPr lang="es-ES" sz="3600" dirty="0">
                <a:solidFill>
                  <a:schemeClr val="bg1"/>
                </a:solidFill>
              </a:rPr>
              <a:t> </a:t>
            </a:r>
          </a:p>
          <a:p>
            <a:pPr lvl="0" algn="just">
              <a:spcBef>
                <a:spcPts val="600"/>
              </a:spcBef>
              <a:spcAft>
                <a:spcPts val="600"/>
              </a:spcAft>
            </a:pPr>
            <a:endParaRPr lang="es-ES" sz="2800" dirty="0">
              <a:solidFill>
                <a:schemeClr val="bg1"/>
              </a:solidFill>
              <a:latin typeface="Calibri" panose="020F0502020204030204" pitchFamily="34" charset="0"/>
              <a:cs typeface="Calibri" panose="020F0502020204030204" pitchFamily="34" charset="0"/>
            </a:endParaRPr>
          </a:p>
          <a:p>
            <a:pPr lvl="0" algn="just">
              <a:spcBef>
                <a:spcPts val="600"/>
              </a:spcBef>
              <a:spcAft>
                <a:spcPts val="600"/>
              </a:spcAft>
            </a:pPr>
            <a:r>
              <a:rPr lang="es-ES" sz="2800" dirty="0">
                <a:solidFill>
                  <a:schemeClr val="bg1"/>
                </a:solidFill>
                <a:latin typeface="Calibri" panose="020F0502020204030204" pitchFamily="34" charset="0"/>
                <a:cs typeface="Calibri" panose="020F0502020204030204" pitchFamily="34" charset="0"/>
              </a:rPr>
              <a:t>c) </a:t>
            </a:r>
            <a:r>
              <a:rPr lang="es-ES" sz="2400" dirty="0">
                <a:solidFill>
                  <a:schemeClr val="bg1"/>
                </a:solidFill>
              </a:rPr>
              <a:t>Rodea aquellos </a:t>
            </a:r>
            <a:r>
              <a:rPr lang="es-ES" sz="2400" dirty="0" err="1">
                <a:solidFill>
                  <a:schemeClr val="bg1"/>
                </a:solidFill>
              </a:rPr>
              <a:t>nºs</a:t>
            </a:r>
            <a:r>
              <a:rPr lang="es-ES" sz="2400" dirty="0">
                <a:solidFill>
                  <a:schemeClr val="bg1"/>
                </a:solidFill>
              </a:rPr>
              <a:t> que son divisores de 36:</a:t>
            </a:r>
            <a:r>
              <a:rPr lang="es-ES" sz="3600" dirty="0">
                <a:solidFill>
                  <a:schemeClr val="bg1"/>
                </a:solidFill>
              </a:rPr>
              <a:t> </a:t>
            </a:r>
            <a:endParaRPr lang="es-ES" sz="2800" dirty="0">
              <a:solidFill>
                <a:schemeClr val="bg1"/>
              </a:solidFill>
              <a:latin typeface="Calibri" panose="020F0502020204030204" pitchFamily="34" charset="0"/>
              <a:cs typeface="Calibri" panose="020F0502020204030204" pitchFamily="34" charset="0"/>
            </a:endParaRPr>
          </a:p>
        </p:txBody>
      </p:sp>
      <p:graphicFrame>
        <p:nvGraphicFramePr>
          <p:cNvPr id="3" name="Tabla 2">
            <a:extLst>
              <a:ext uri="{FF2B5EF4-FFF2-40B4-BE49-F238E27FC236}">
                <a16:creationId xmlns:a16="http://schemas.microsoft.com/office/drawing/2014/main" id="{3D19EC70-4059-FA43-9AA4-1CA153F3D1F6}"/>
              </a:ext>
            </a:extLst>
          </p:cNvPr>
          <p:cNvGraphicFramePr>
            <a:graphicFrameLocks noGrp="1"/>
          </p:cNvGraphicFramePr>
          <p:nvPr>
            <p:extLst>
              <p:ext uri="{D42A27DB-BD31-4B8C-83A1-F6EECF244321}">
                <p14:modId xmlns:p14="http://schemas.microsoft.com/office/powerpoint/2010/main" val="2140443953"/>
              </p:ext>
            </p:extLst>
          </p:nvPr>
        </p:nvGraphicFramePr>
        <p:xfrm>
          <a:off x="1907704" y="4887975"/>
          <a:ext cx="4968552" cy="1193186"/>
        </p:xfrm>
        <a:graphic>
          <a:graphicData uri="http://schemas.openxmlformats.org/drawingml/2006/table">
            <a:tbl>
              <a:tblPr firstRow="1" firstCol="1" bandRow="1">
                <a:tableStyleId>{9D7B26C5-4107-4FEC-AEDC-1716B250A1EF}</a:tableStyleId>
              </a:tblPr>
              <a:tblGrid>
                <a:gridCol w="993171">
                  <a:extLst>
                    <a:ext uri="{9D8B030D-6E8A-4147-A177-3AD203B41FA5}">
                      <a16:colId xmlns:a16="http://schemas.microsoft.com/office/drawing/2014/main" val="2415011614"/>
                    </a:ext>
                  </a:extLst>
                </a:gridCol>
                <a:gridCol w="994070">
                  <a:extLst>
                    <a:ext uri="{9D8B030D-6E8A-4147-A177-3AD203B41FA5}">
                      <a16:colId xmlns:a16="http://schemas.microsoft.com/office/drawing/2014/main" val="1220544324"/>
                    </a:ext>
                  </a:extLst>
                </a:gridCol>
                <a:gridCol w="993171">
                  <a:extLst>
                    <a:ext uri="{9D8B030D-6E8A-4147-A177-3AD203B41FA5}">
                      <a16:colId xmlns:a16="http://schemas.microsoft.com/office/drawing/2014/main" val="4020780862"/>
                    </a:ext>
                  </a:extLst>
                </a:gridCol>
                <a:gridCol w="994070">
                  <a:extLst>
                    <a:ext uri="{9D8B030D-6E8A-4147-A177-3AD203B41FA5}">
                      <a16:colId xmlns:a16="http://schemas.microsoft.com/office/drawing/2014/main" val="3992138785"/>
                    </a:ext>
                  </a:extLst>
                </a:gridCol>
                <a:gridCol w="994070">
                  <a:extLst>
                    <a:ext uri="{9D8B030D-6E8A-4147-A177-3AD203B41FA5}">
                      <a16:colId xmlns:a16="http://schemas.microsoft.com/office/drawing/2014/main" val="520687679"/>
                    </a:ext>
                  </a:extLst>
                </a:gridCol>
              </a:tblGrid>
              <a:tr h="596593">
                <a:tc>
                  <a:txBody>
                    <a:bodyPr/>
                    <a:lstStyle/>
                    <a:p>
                      <a:pPr marL="457200" algn="l">
                        <a:spcAft>
                          <a:spcPts val="0"/>
                        </a:spcAft>
                      </a:pPr>
                      <a:r>
                        <a:rPr lang="es-ES" sz="2000">
                          <a:solidFill>
                            <a:srgbClr val="7030A0"/>
                          </a:solidFill>
                          <a:effectLst/>
                        </a:rPr>
                        <a:t>7</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a:solidFill>
                            <a:srgbClr val="7030A0"/>
                          </a:solidFill>
                          <a:effectLst/>
                        </a:rPr>
                        <a:t>2</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a:solidFill>
                            <a:srgbClr val="7030A0"/>
                          </a:solidFill>
                          <a:effectLst/>
                        </a:rPr>
                        <a:t>12</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a:solidFill>
                            <a:srgbClr val="7030A0"/>
                          </a:solidFill>
                          <a:effectLst/>
                        </a:rPr>
                        <a:t>18</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a:solidFill>
                            <a:srgbClr val="7030A0"/>
                          </a:solidFill>
                          <a:effectLst/>
                        </a:rPr>
                        <a:t>8</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6598570"/>
                  </a:ext>
                </a:extLst>
              </a:tr>
              <a:tr h="596593">
                <a:tc>
                  <a:txBody>
                    <a:bodyPr/>
                    <a:lstStyle/>
                    <a:p>
                      <a:pPr marL="457200" algn="l">
                        <a:spcAft>
                          <a:spcPts val="0"/>
                        </a:spcAft>
                      </a:pPr>
                      <a:r>
                        <a:rPr lang="es-ES" sz="2000">
                          <a:solidFill>
                            <a:srgbClr val="7030A0"/>
                          </a:solidFill>
                          <a:effectLst/>
                        </a:rPr>
                        <a:t>5</a:t>
                      </a:r>
                      <a:endParaRPr lang="es-ES" sz="200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b="1" dirty="0">
                          <a:solidFill>
                            <a:srgbClr val="7030A0"/>
                          </a:solidFill>
                          <a:effectLst/>
                        </a:rPr>
                        <a:t>1</a:t>
                      </a:r>
                      <a:endParaRPr lang="es-ES" sz="20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b="1" dirty="0">
                          <a:solidFill>
                            <a:srgbClr val="7030A0"/>
                          </a:solidFill>
                          <a:effectLst/>
                        </a:rPr>
                        <a:t>3</a:t>
                      </a:r>
                      <a:endParaRPr lang="es-ES" sz="20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b="1" dirty="0">
                          <a:solidFill>
                            <a:srgbClr val="7030A0"/>
                          </a:solidFill>
                          <a:effectLst/>
                        </a:rPr>
                        <a:t>36</a:t>
                      </a:r>
                      <a:endParaRPr lang="es-ES" sz="20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lgn="l">
                        <a:spcAft>
                          <a:spcPts val="0"/>
                        </a:spcAft>
                      </a:pPr>
                      <a:r>
                        <a:rPr lang="es-ES" sz="2000" b="1" dirty="0">
                          <a:solidFill>
                            <a:srgbClr val="7030A0"/>
                          </a:solidFill>
                          <a:effectLst/>
                        </a:rPr>
                        <a:t>4</a:t>
                      </a:r>
                      <a:endParaRPr lang="es-ES" sz="20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678085"/>
                  </a:ext>
                </a:extLst>
              </a:tr>
            </a:tbl>
          </a:graphicData>
        </a:graphic>
      </p:graphicFrame>
    </p:spTree>
    <p:extLst>
      <p:ext uri="{BB962C8B-B14F-4D97-AF65-F5344CB8AC3E}">
        <p14:creationId xmlns:p14="http://schemas.microsoft.com/office/powerpoint/2010/main" val="413961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93899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sz="2400" b="1" dirty="0"/>
              <a:t>53. </a:t>
            </a:r>
            <a:r>
              <a:rPr lang="es-ES" sz="2400" dirty="0"/>
              <a:t>Una finca que tiene forma rectangular mide de largo 255 m, y de ancho, 125 m. Se quieren plantar nogales lo más separados posible y a igual distancia. Calcula a qué distancia se plantarán y cuántos se plantarán.</a:t>
            </a:r>
            <a:endParaRPr lang="es-ES" sz="2400" dirty="0">
              <a:solidFill>
                <a:schemeClr val="bg1"/>
              </a:solidFill>
            </a:endParaRPr>
          </a:p>
        </p:txBody>
      </p:sp>
      <p:pic>
        <p:nvPicPr>
          <p:cNvPr id="18433" name="Picture 1"/>
          <p:cNvPicPr>
            <a:picLocks noChangeAspect="1" noChangeArrowheads="1"/>
          </p:cNvPicPr>
          <p:nvPr/>
        </p:nvPicPr>
        <p:blipFill>
          <a:blip r:embed="rId3"/>
          <a:srcRect/>
          <a:stretch>
            <a:fillRect/>
          </a:stretch>
        </p:blipFill>
        <p:spPr bwMode="auto">
          <a:xfrm>
            <a:off x="571472" y="4071942"/>
            <a:ext cx="2314575" cy="1981200"/>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93899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sz="2400" b="1" dirty="0"/>
              <a:t>54. </a:t>
            </a:r>
            <a:r>
              <a:rPr lang="es-ES" sz="2400" dirty="0"/>
              <a:t>En una calle se quieren colocar farolas. Si se sitúan cada 12 m, cada 18 m o cada 25 m, coinciden una al principio y otra al final. ¿Cuál es la longitud mínima de la calle? ¿Cuántas farolas se necesitarán en cada caso?</a:t>
            </a:r>
            <a:endParaRPr lang="es-ES" sz="2400" dirty="0">
              <a:solidFill>
                <a:schemeClr val="bg1"/>
              </a:solidFill>
            </a:endParaRPr>
          </a:p>
        </p:txBody>
      </p:sp>
      <p:pic>
        <p:nvPicPr>
          <p:cNvPr id="16385" name="Picture 1"/>
          <p:cNvPicPr>
            <a:picLocks noChangeAspect="1" noChangeArrowheads="1"/>
          </p:cNvPicPr>
          <p:nvPr/>
        </p:nvPicPr>
        <p:blipFill>
          <a:blip r:embed="rId3" cstate="email"/>
          <a:srcRect/>
          <a:stretch>
            <a:fillRect/>
          </a:stretch>
        </p:blipFill>
        <p:spPr bwMode="auto">
          <a:xfrm>
            <a:off x="6286512" y="4000504"/>
            <a:ext cx="2143125" cy="2143125"/>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2400" b="1" dirty="0"/>
              <a:t>55. </a:t>
            </a:r>
            <a:r>
              <a:rPr lang="es-ES" sz="2400" dirty="0"/>
              <a:t>En una sala de fiestas hay luces rojas, verdes y azules. Las rojas parpadean cada 4 s; las verdes, cada 6 s, y las azules, cada 5 s. ¿Cada cuánto tiempo parpadearán a la vez? </a:t>
            </a:r>
            <a:endParaRPr lang="es-ES" sz="2400" dirty="0">
              <a:solidFill>
                <a:schemeClr val="bg1"/>
              </a:solidFill>
            </a:endParaRPr>
          </a:p>
        </p:txBody>
      </p:sp>
      <p:pic>
        <p:nvPicPr>
          <p:cNvPr id="8195" name="Picture 3"/>
          <p:cNvPicPr>
            <a:picLocks noChangeAspect="1" noChangeArrowheads="1"/>
          </p:cNvPicPr>
          <p:nvPr/>
        </p:nvPicPr>
        <p:blipFill>
          <a:blip r:embed="rId3"/>
          <a:srcRect/>
          <a:stretch>
            <a:fillRect/>
          </a:stretch>
        </p:blipFill>
        <p:spPr bwMode="auto">
          <a:xfrm rot="5400000">
            <a:off x="6555818" y="4374140"/>
            <a:ext cx="2633239" cy="885836"/>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2400" b="1" dirty="0"/>
              <a:t>56. </a:t>
            </a:r>
            <a:r>
              <a:rPr lang="es-ES" sz="2400" dirty="0"/>
              <a:t>En un determinado día han recogido en una granja 510 huevos de clase extra y 690 de clase normal. Si se quieren colocar en cartones iguales que contengan el mayor número posible de huevos, ¿cuántos huevos se pondrán en cada cartón? </a:t>
            </a:r>
            <a:endParaRPr lang="es-ES" sz="2400" dirty="0">
              <a:solidFill>
                <a:schemeClr val="bg1"/>
              </a:solidFill>
            </a:endParaRPr>
          </a:p>
        </p:txBody>
      </p:sp>
      <p:pic>
        <p:nvPicPr>
          <p:cNvPr id="14339" name="Picture 3"/>
          <p:cNvPicPr>
            <a:picLocks noChangeAspect="1" noChangeArrowheads="1"/>
          </p:cNvPicPr>
          <p:nvPr/>
        </p:nvPicPr>
        <p:blipFill>
          <a:blip r:embed="rId3"/>
          <a:srcRect/>
          <a:stretch>
            <a:fillRect/>
          </a:stretch>
        </p:blipFill>
        <p:spPr bwMode="auto">
          <a:xfrm>
            <a:off x="6143636" y="4357694"/>
            <a:ext cx="2390775" cy="1914525"/>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2400" b="1" dirty="0"/>
              <a:t>57. </a:t>
            </a:r>
            <a:r>
              <a:rPr lang="es-ES" sz="2400" dirty="0"/>
              <a:t>En una autopista se coloca un teléfono de emergencia cada 2 400 m y un punto kilométrico cada 1000 m. Si al principio de la autopista coinciden. ¿cada qué distancia coincidirán otra vez? </a:t>
            </a:r>
            <a:endParaRPr lang="es-ES" sz="2400" dirty="0">
              <a:solidFill>
                <a:schemeClr val="bg1"/>
              </a:solidFill>
            </a:endParaRPr>
          </a:p>
        </p:txBody>
      </p:sp>
      <p:pic>
        <p:nvPicPr>
          <p:cNvPr id="12289" name="Picture 1"/>
          <p:cNvPicPr>
            <a:picLocks noChangeAspect="1" noChangeArrowheads="1"/>
          </p:cNvPicPr>
          <p:nvPr/>
        </p:nvPicPr>
        <p:blipFill>
          <a:blip r:embed="rId3"/>
          <a:srcRect/>
          <a:stretch>
            <a:fillRect/>
          </a:stretch>
        </p:blipFill>
        <p:spPr bwMode="auto">
          <a:xfrm>
            <a:off x="6000760" y="4143380"/>
            <a:ext cx="2409825" cy="1895475"/>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Calculo de MCM y MCD por descomposición</a:t>
            </a:r>
          </a:p>
        </p:txBody>
      </p:sp>
      <p:sp>
        <p:nvSpPr>
          <p:cNvPr id="5" name="4 CuadroTexto"/>
          <p:cNvSpPr txBox="1"/>
          <p:nvPr/>
        </p:nvSpPr>
        <p:spPr>
          <a:xfrm>
            <a:off x="642910" y="1142984"/>
            <a:ext cx="148541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DEBERES</a:t>
            </a:r>
          </a:p>
        </p:txBody>
      </p:sp>
      <p:sp>
        <p:nvSpPr>
          <p:cNvPr id="6" name="5 Rectángulo"/>
          <p:cNvSpPr/>
          <p:nvPr/>
        </p:nvSpPr>
        <p:spPr>
          <a:xfrm>
            <a:off x="714348" y="1716464"/>
            <a:ext cx="7929618"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ES" sz="2400" b="1" dirty="0"/>
              <a:t>58. </a:t>
            </a:r>
            <a:r>
              <a:rPr lang="es-ES" sz="2400" dirty="0"/>
              <a:t>En una granja tienen 264 gallinas y 450 pollos. Se han de transportar en jaulas, sin mezclarlos, lo más grande posibles de modo que en todas haya el mismo número de animales. ¿Cuántos animales irán en cada jaula? </a:t>
            </a:r>
            <a:endParaRPr lang="es-ES" sz="2400" dirty="0">
              <a:solidFill>
                <a:schemeClr val="bg1"/>
              </a:solidFill>
            </a:endParaRPr>
          </a:p>
        </p:txBody>
      </p:sp>
      <p:pic>
        <p:nvPicPr>
          <p:cNvPr id="10241" name="Picture 1"/>
          <p:cNvPicPr>
            <a:picLocks noChangeAspect="1" noChangeArrowheads="1"/>
          </p:cNvPicPr>
          <p:nvPr/>
        </p:nvPicPr>
        <p:blipFill>
          <a:blip r:embed="rId3"/>
          <a:srcRect/>
          <a:stretch>
            <a:fillRect/>
          </a:stretch>
        </p:blipFill>
        <p:spPr bwMode="auto">
          <a:xfrm>
            <a:off x="5572131" y="4000504"/>
            <a:ext cx="3048005" cy="2286004"/>
          </a:xfrm>
          <a:prstGeom prst="rect">
            <a:avLst/>
          </a:prstGeom>
          <a:noFill/>
          <a:ln w="9525">
            <a:noFill/>
            <a:miter lim="800000"/>
            <a:headEnd/>
            <a:tailEnd/>
          </a:ln>
          <a:effectLst/>
        </p:spPr>
      </p:pic>
    </p:spTree>
    <p:extLst>
      <p:ext uri="{BB962C8B-B14F-4D97-AF65-F5344CB8AC3E}">
        <p14:creationId xmlns:p14="http://schemas.microsoft.com/office/powerpoint/2010/main" val="3101353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Examen de Repaso Problemas de Divisibilidad</a:t>
            </a:r>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472" y="1285860"/>
            <a:ext cx="4752975" cy="103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984" y="2564904"/>
            <a:ext cx="4733925" cy="100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472" y="3786190"/>
            <a:ext cx="4657725" cy="1304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611560" y="1340768"/>
            <a:ext cx="4606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t>1</a:t>
            </a:r>
          </a:p>
        </p:txBody>
      </p:sp>
      <p:sp>
        <p:nvSpPr>
          <p:cNvPr id="7" name="Rectángulo 6"/>
          <p:cNvSpPr/>
          <p:nvPr/>
        </p:nvSpPr>
        <p:spPr>
          <a:xfrm>
            <a:off x="582984" y="2636912"/>
            <a:ext cx="460624"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_tradnl" dirty="0"/>
              <a:t>2</a:t>
            </a:r>
          </a:p>
        </p:txBody>
      </p:sp>
      <p:sp>
        <p:nvSpPr>
          <p:cNvPr id="8" name="Rectángulo 7"/>
          <p:cNvSpPr/>
          <p:nvPr/>
        </p:nvSpPr>
        <p:spPr>
          <a:xfrm>
            <a:off x="611560" y="3861048"/>
            <a:ext cx="4606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3</a:t>
            </a:r>
          </a:p>
        </p:txBody>
      </p:sp>
    </p:spTree>
    <p:extLst>
      <p:ext uri="{BB962C8B-B14F-4D97-AF65-F5344CB8AC3E}">
        <p14:creationId xmlns:p14="http://schemas.microsoft.com/office/powerpoint/2010/main" val="214004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Divisibilidad, MCM y MCD</a:t>
            </a:r>
          </a:p>
        </p:txBody>
      </p:sp>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472" y="1214422"/>
            <a:ext cx="4981575" cy="458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611560" y="1268760"/>
            <a:ext cx="46062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4</a:t>
            </a:r>
          </a:p>
        </p:txBody>
      </p:sp>
      <p:sp>
        <p:nvSpPr>
          <p:cNvPr id="6" name="Rectángulo 5"/>
          <p:cNvSpPr/>
          <p:nvPr/>
        </p:nvSpPr>
        <p:spPr>
          <a:xfrm>
            <a:off x="654992" y="2636912"/>
            <a:ext cx="460624" cy="4320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_tradnl" dirty="0"/>
              <a:t>5</a:t>
            </a:r>
          </a:p>
        </p:txBody>
      </p:sp>
      <p:sp>
        <p:nvSpPr>
          <p:cNvPr id="7" name="Rectángulo 6"/>
          <p:cNvSpPr/>
          <p:nvPr/>
        </p:nvSpPr>
        <p:spPr>
          <a:xfrm>
            <a:off x="654992" y="4077072"/>
            <a:ext cx="460624" cy="4320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_tradnl" dirty="0"/>
              <a:t>6</a:t>
            </a:r>
          </a:p>
        </p:txBody>
      </p:sp>
    </p:spTree>
    <p:extLst>
      <p:ext uri="{BB962C8B-B14F-4D97-AF65-F5344CB8AC3E}">
        <p14:creationId xmlns:p14="http://schemas.microsoft.com/office/powerpoint/2010/main" val="356860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Divisibilidad, MCM y MCD</a:t>
            </a:r>
          </a:p>
        </p:txBody>
      </p:sp>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86" y="1357298"/>
            <a:ext cx="4981575" cy="450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785786" y="1484784"/>
            <a:ext cx="460624"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_tradnl" dirty="0"/>
              <a:t>6</a:t>
            </a:r>
          </a:p>
        </p:txBody>
      </p:sp>
      <p:sp>
        <p:nvSpPr>
          <p:cNvPr id="6" name="Rectángulo 5"/>
          <p:cNvSpPr/>
          <p:nvPr/>
        </p:nvSpPr>
        <p:spPr>
          <a:xfrm>
            <a:off x="837608" y="3177912"/>
            <a:ext cx="460624"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_tradnl" dirty="0"/>
              <a:t>7</a:t>
            </a:r>
          </a:p>
        </p:txBody>
      </p:sp>
    </p:spTree>
    <p:extLst>
      <p:ext uri="{BB962C8B-B14F-4D97-AF65-F5344CB8AC3E}">
        <p14:creationId xmlns:p14="http://schemas.microsoft.com/office/powerpoint/2010/main" val="173687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Múltiplos y divisores</a:t>
            </a:r>
          </a:p>
        </p:txBody>
      </p:sp>
      <p:sp>
        <p:nvSpPr>
          <p:cNvPr id="5" name="Rectángulo 4">
            <a:extLst>
              <a:ext uri="{FF2B5EF4-FFF2-40B4-BE49-F238E27FC236}">
                <a16:creationId xmlns:a16="http://schemas.microsoft.com/office/drawing/2014/main" id="{684D9142-949D-BB44-AB28-7D64D84E9178}"/>
              </a:ext>
            </a:extLst>
          </p:cNvPr>
          <p:cNvSpPr/>
          <p:nvPr/>
        </p:nvSpPr>
        <p:spPr>
          <a:xfrm>
            <a:off x="575556" y="1071546"/>
            <a:ext cx="7992888" cy="892552"/>
          </a:xfrm>
          <a:prstGeom prst="rect">
            <a:avLst/>
          </a:prstGeom>
        </p:spPr>
        <p:txBody>
          <a:bodyPr wrap="square">
            <a:spAutoFit/>
          </a:bodyPr>
          <a:lstStyle/>
          <a:p>
            <a:pPr lvl="0"/>
            <a:r>
              <a:rPr lang="es-ES_tradnl" sz="2800" dirty="0">
                <a:solidFill>
                  <a:schemeClr val="bg1"/>
                </a:solidFill>
                <a:latin typeface="Calibri" panose="020F0502020204030204" pitchFamily="34" charset="0"/>
                <a:ea typeface="Times New Roman" panose="02020603050405020304" pitchFamily="18" charset="0"/>
              </a:rPr>
              <a:t>3. </a:t>
            </a:r>
            <a:r>
              <a:rPr lang="es-ES_tradnl" sz="2400" dirty="0">
                <a:solidFill>
                  <a:schemeClr val="bg1"/>
                </a:solidFill>
              </a:rPr>
              <a:t>Indica si es verdadero o falso </a:t>
            </a:r>
            <a:r>
              <a:rPr lang="es-ES_tradnl" sz="2400" u="sng" dirty="0">
                <a:solidFill>
                  <a:schemeClr val="bg1"/>
                </a:solidFill>
              </a:rPr>
              <a:t>justificando tu respuesta</a:t>
            </a:r>
            <a:r>
              <a:rPr lang="es-ES_tradnl" sz="2400" dirty="0">
                <a:solidFill>
                  <a:schemeClr val="bg1"/>
                </a:solidFill>
              </a:rPr>
              <a:t>: </a:t>
            </a:r>
            <a:endParaRPr lang="es-ES" dirty="0">
              <a:solidFill>
                <a:schemeClr val="bg1"/>
              </a:solidFill>
            </a:endParaRPr>
          </a:p>
        </p:txBody>
      </p:sp>
      <p:graphicFrame>
        <p:nvGraphicFramePr>
          <p:cNvPr id="2" name="Tabla 1">
            <a:extLst>
              <a:ext uri="{FF2B5EF4-FFF2-40B4-BE49-F238E27FC236}">
                <a16:creationId xmlns:a16="http://schemas.microsoft.com/office/drawing/2014/main" id="{F3FDD4ED-DB03-8741-BFEB-FD576D813694}"/>
              </a:ext>
            </a:extLst>
          </p:cNvPr>
          <p:cNvGraphicFramePr>
            <a:graphicFrameLocks noGrp="1"/>
          </p:cNvGraphicFramePr>
          <p:nvPr>
            <p:extLst>
              <p:ext uri="{D42A27DB-BD31-4B8C-83A1-F6EECF244321}">
                <p14:modId xmlns:p14="http://schemas.microsoft.com/office/powerpoint/2010/main" val="2043756841"/>
              </p:ext>
            </p:extLst>
          </p:nvPr>
        </p:nvGraphicFramePr>
        <p:xfrm>
          <a:off x="575556" y="2204864"/>
          <a:ext cx="7992889" cy="3960440"/>
        </p:xfrm>
        <a:graphic>
          <a:graphicData uri="http://schemas.openxmlformats.org/drawingml/2006/table">
            <a:tbl>
              <a:tblPr firstRow="1" firstCol="1" bandRow="1">
                <a:tableStyleId>{5940675A-B579-460E-94D1-54222C63F5DA}</a:tableStyleId>
              </a:tblPr>
              <a:tblGrid>
                <a:gridCol w="4572508">
                  <a:extLst>
                    <a:ext uri="{9D8B030D-6E8A-4147-A177-3AD203B41FA5}">
                      <a16:colId xmlns:a16="http://schemas.microsoft.com/office/drawing/2014/main" val="970978843"/>
                    </a:ext>
                  </a:extLst>
                </a:gridCol>
                <a:gridCol w="755575">
                  <a:extLst>
                    <a:ext uri="{9D8B030D-6E8A-4147-A177-3AD203B41FA5}">
                      <a16:colId xmlns:a16="http://schemas.microsoft.com/office/drawing/2014/main" val="1237068548"/>
                    </a:ext>
                  </a:extLst>
                </a:gridCol>
                <a:gridCol w="2664806">
                  <a:extLst>
                    <a:ext uri="{9D8B030D-6E8A-4147-A177-3AD203B41FA5}">
                      <a16:colId xmlns:a16="http://schemas.microsoft.com/office/drawing/2014/main" val="761750333"/>
                    </a:ext>
                  </a:extLst>
                </a:gridCol>
              </a:tblGrid>
              <a:tr h="792088">
                <a:tc>
                  <a:txBody>
                    <a:bodyPr/>
                    <a:lstStyle/>
                    <a:p>
                      <a:pPr algn="ctr">
                        <a:spcAft>
                          <a:spcPts val="0"/>
                        </a:spcAft>
                      </a:pPr>
                      <a:r>
                        <a:rPr lang="es-ES" sz="2400">
                          <a:solidFill>
                            <a:schemeClr val="bg1"/>
                          </a:solidFill>
                          <a:effectLst/>
                        </a:rPr>
                        <a:t>Afirmación</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400" dirty="0">
                          <a:solidFill>
                            <a:schemeClr val="bg1"/>
                          </a:solidFill>
                          <a:effectLst/>
                        </a:rPr>
                        <a:t>V/F</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2000" dirty="0">
                          <a:solidFill>
                            <a:schemeClr val="bg1"/>
                          </a:solidFill>
                          <a:effectLst/>
                        </a:rPr>
                        <a:t>Justificación de tu respuesta</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4883019"/>
                  </a:ext>
                </a:extLst>
              </a:tr>
              <a:tr h="396044">
                <a:tc>
                  <a:txBody>
                    <a:bodyPr/>
                    <a:lstStyle/>
                    <a:p>
                      <a:pPr>
                        <a:spcAft>
                          <a:spcPts val="0"/>
                        </a:spcAft>
                      </a:pPr>
                      <a:r>
                        <a:rPr lang="es-ES" sz="2400">
                          <a:solidFill>
                            <a:schemeClr val="bg1"/>
                          </a:solidFill>
                          <a:effectLst/>
                        </a:rPr>
                        <a:t>a) 6 es divisible por 30</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5204801"/>
                  </a:ext>
                </a:extLst>
              </a:tr>
              <a:tr h="396044">
                <a:tc>
                  <a:txBody>
                    <a:bodyPr/>
                    <a:lstStyle/>
                    <a:p>
                      <a:pPr>
                        <a:spcAft>
                          <a:spcPts val="0"/>
                        </a:spcAft>
                      </a:pPr>
                      <a:r>
                        <a:rPr lang="es-ES" sz="2400">
                          <a:solidFill>
                            <a:schemeClr val="bg1"/>
                          </a:solidFill>
                          <a:effectLst/>
                        </a:rPr>
                        <a:t>b) 54 es divisible por 6</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6355272"/>
                  </a:ext>
                </a:extLst>
              </a:tr>
              <a:tr h="792088">
                <a:tc>
                  <a:txBody>
                    <a:bodyPr/>
                    <a:lstStyle/>
                    <a:p>
                      <a:pPr>
                        <a:spcAft>
                          <a:spcPts val="0"/>
                        </a:spcAft>
                      </a:pPr>
                      <a:r>
                        <a:rPr lang="es-ES" sz="2400">
                          <a:solidFill>
                            <a:schemeClr val="bg1"/>
                          </a:solidFill>
                          <a:effectLst/>
                        </a:rPr>
                        <a:t>c) 22 está contenido exactamente 3 veces en 66</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8289471"/>
                  </a:ext>
                </a:extLst>
              </a:tr>
              <a:tr h="396044">
                <a:tc>
                  <a:txBody>
                    <a:bodyPr/>
                    <a:lstStyle/>
                    <a:p>
                      <a:pPr>
                        <a:spcAft>
                          <a:spcPts val="0"/>
                        </a:spcAft>
                      </a:pPr>
                      <a:r>
                        <a:rPr lang="es-ES" sz="2400" dirty="0">
                          <a:solidFill>
                            <a:schemeClr val="bg1"/>
                          </a:solidFill>
                          <a:effectLst/>
                        </a:rPr>
                        <a:t>d) 7 es un múltiplo de 42</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6567893"/>
                  </a:ext>
                </a:extLst>
              </a:tr>
              <a:tr h="396044">
                <a:tc>
                  <a:txBody>
                    <a:bodyPr/>
                    <a:lstStyle/>
                    <a:p>
                      <a:pPr>
                        <a:spcAft>
                          <a:spcPts val="0"/>
                        </a:spcAft>
                      </a:pPr>
                      <a:r>
                        <a:rPr lang="es-ES" sz="2400">
                          <a:solidFill>
                            <a:schemeClr val="bg1"/>
                          </a:solidFill>
                          <a:effectLst/>
                        </a:rPr>
                        <a:t>e) 6 es divisor de 48</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2828697"/>
                  </a:ext>
                </a:extLst>
              </a:tr>
              <a:tr h="396044">
                <a:tc>
                  <a:txBody>
                    <a:bodyPr/>
                    <a:lstStyle/>
                    <a:p>
                      <a:pPr>
                        <a:spcAft>
                          <a:spcPts val="0"/>
                        </a:spcAft>
                      </a:pPr>
                      <a:r>
                        <a:rPr lang="es-ES" sz="2400">
                          <a:solidFill>
                            <a:schemeClr val="bg1"/>
                          </a:solidFill>
                          <a:effectLst/>
                        </a:rPr>
                        <a:t>f) 522 es múltiplo de 29</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8186758"/>
                  </a:ext>
                </a:extLst>
              </a:tr>
              <a:tr h="396044">
                <a:tc>
                  <a:txBody>
                    <a:bodyPr/>
                    <a:lstStyle/>
                    <a:p>
                      <a:pPr>
                        <a:spcAft>
                          <a:spcPts val="0"/>
                        </a:spcAft>
                      </a:pPr>
                      <a:r>
                        <a:rPr lang="es-ES" sz="2400" dirty="0">
                          <a:solidFill>
                            <a:schemeClr val="bg1"/>
                          </a:solidFill>
                          <a:effectLst/>
                        </a:rPr>
                        <a:t>g) 13 es divisor de 169</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4537984"/>
                  </a:ext>
                </a:extLst>
              </a:tr>
            </a:tbl>
          </a:graphicData>
        </a:graphic>
      </p:graphicFrame>
    </p:spTree>
    <p:extLst>
      <p:ext uri="{BB962C8B-B14F-4D97-AF65-F5344CB8AC3E}">
        <p14:creationId xmlns:p14="http://schemas.microsoft.com/office/powerpoint/2010/main" val="183752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 ¿Qué son los múltiplos de un número?</a:t>
            </a:r>
          </a:p>
          <a:p>
            <a:pPr algn="ctr"/>
            <a:r>
              <a:rPr lang="es-ES" sz="2400" b="1" dirty="0">
                <a:solidFill>
                  <a:schemeClr val="accent1">
                    <a:lumMod val="50000"/>
                  </a:schemeClr>
                </a:solidFill>
              </a:rPr>
              <a:t>10_Videos&gt;02_Números&gt;</a:t>
            </a:r>
          </a:p>
          <a:p>
            <a:pPr algn="ctr"/>
            <a:r>
              <a:rPr lang="es-ES" sz="2400" b="1" dirty="0">
                <a:solidFill>
                  <a:schemeClr val="accent1">
                    <a:lumMod val="50000"/>
                  </a:schemeClr>
                </a:solidFill>
              </a:rPr>
              <a:t>T03_01_Multiplos.flv</a:t>
            </a:r>
          </a:p>
        </p:txBody>
      </p:sp>
      <p:pic>
        <p:nvPicPr>
          <p:cNvPr id="2" name="Imagen 1">
            <a:extLst>
              <a:ext uri="{FF2B5EF4-FFF2-40B4-BE49-F238E27FC236}">
                <a16:creationId xmlns:a16="http://schemas.microsoft.com/office/drawing/2014/main" id="{3883B043-1249-CC4C-847A-AF9D61BE8E8A}"/>
              </a:ext>
            </a:extLst>
          </p:cNvPr>
          <p:cNvPicPr>
            <a:picLocks noChangeAspect="1"/>
          </p:cNvPicPr>
          <p:nvPr/>
        </p:nvPicPr>
        <p:blipFill>
          <a:blip r:embed="rId2"/>
          <a:stretch>
            <a:fillRect/>
          </a:stretch>
        </p:blipFill>
        <p:spPr>
          <a:xfrm>
            <a:off x="1968500" y="2708920"/>
            <a:ext cx="5207000" cy="2933700"/>
          </a:xfrm>
          <a:prstGeom prst="rect">
            <a:avLst/>
          </a:prstGeom>
        </p:spPr>
      </p:pic>
    </p:spTree>
    <p:extLst>
      <p:ext uri="{BB962C8B-B14F-4D97-AF65-F5344CB8AC3E}">
        <p14:creationId xmlns:p14="http://schemas.microsoft.com/office/powerpoint/2010/main" val="1017512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36552</TotalTime>
  <Words>2837</Words>
  <Application>Microsoft Macintosh PowerPoint</Application>
  <PresentationFormat>Presentación en pantalla (4:3)</PresentationFormat>
  <Paragraphs>389</Paragraphs>
  <Slides>78</Slides>
  <Notes>52</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78</vt:i4>
      </vt:variant>
    </vt:vector>
  </HeadingPairs>
  <TitlesOfParts>
    <vt:vector size="83" baseType="lpstr">
      <vt:lpstr>Calibri</vt:lpstr>
      <vt:lpstr>Times New Roman</vt:lpstr>
      <vt:lpstr>Verdana</vt:lpstr>
      <vt:lpstr>Wingdings 2</vt:lpstr>
      <vt:lpstr>Aspecto</vt:lpstr>
      <vt:lpstr>Divisibilidad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Usuario de Microsoft Office</cp:lastModifiedBy>
  <cp:revision>198</cp:revision>
  <dcterms:created xsi:type="dcterms:W3CDTF">2012-11-26T21:13:21Z</dcterms:created>
  <dcterms:modified xsi:type="dcterms:W3CDTF">2019-09-09T05:32:10Z</dcterms:modified>
</cp:coreProperties>
</file>