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2"/>
  </p:notesMasterIdLst>
  <p:sldIdLst>
    <p:sldId id="256" r:id="rId2"/>
    <p:sldId id="343" r:id="rId3"/>
    <p:sldId id="345" r:id="rId4"/>
    <p:sldId id="427" r:id="rId5"/>
    <p:sldId id="428" r:id="rId6"/>
    <p:sldId id="402" r:id="rId7"/>
    <p:sldId id="403" r:id="rId8"/>
    <p:sldId id="462" r:id="rId9"/>
    <p:sldId id="404" r:id="rId10"/>
    <p:sldId id="405" r:id="rId11"/>
    <p:sldId id="406" r:id="rId12"/>
    <p:sldId id="407" r:id="rId13"/>
    <p:sldId id="408" r:id="rId14"/>
    <p:sldId id="430" r:id="rId15"/>
    <p:sldId id="429" r:id="rId16"/>
    <p:sldId id="409" r:id="rId17"/>
    <p:sldId id="410" r:id="rId18"/>
    <p:sldId id="411" r:id="rId19"/>
    <p:sldId id="463" r:id="rId20"/>
    <p:sldId id="464" r:id="rId21"/>
    <p:sldId id="465" r:id="rId22"/>
    <p:sldId id="431" r:id="rId23"/>
    <p:sldId id="466" r:id="rId24"/>
    <p:sldId id="347" r:id="rId25"/>
    <p:sldId id="348" r:id="rId26"/>
    <p:sldId id="349" r:id="rId27"/>
    <p:sldId id="351" r:id="rId28"/>
    <p:sldId id="432" r:id="rId29"/>
    <p:sldId id="467" r:id="rId30"/>
    <p:sldId id="419" r:id="rId31"/>
    <p:sldId id="497" r:id="rId32"/>
    <p:sldId id="496" r:id="rId33"/>
    <p:sldId id="468" r:id="rId34"/>
    <p:sldId id="420" r:id="rId35"/>
    <p:sldId id="469" r:id="rId36"/>
    <p:sldId id="470" r:id="rId37"/>
    <p:sldId id="421" r:id="rId38"/>
    <p:sldId id="471" r:id="rId39"/>
    <p:sldId id="472" r:id="rId40"/>
    <p:sldId id="423" r:id="rId41"/>
    <p:sldId id="473" r:id="rId42"/>
    <p:sldId id="414" r:id="rId43"/>
    <p:sldId id="416" r:id="rId44"/>
    <p:sldId id="476" r:id="rId45"/>
    <p:sldId id="477" r:id="rId46"/>
    <p:sldId id="474" r:id="rId47"/>
    <p:sldId id="475" r:id="rId48"/>
    <p:sldId id="478" r:id="rId49"/>
    <p:sldId id="479" r:id="rId50"/>
    <p:sldId id="480" r:id="rId51"/>
    <p:sldId id="352" r:id="rId52"/>
    <p:sldId id="481" r:id="rId53"/>
    <p:sldId id="353" r:id="rId54"/>
    <p:sldId id="356" r:id="rId55"/>
    <p:sldId id="355" r:id="rId56"/>
    <p:sldId id="354" r:id="rId57"/>
    <p:sldId id="359" r:id="rId58"/>
    <p:sldId id="482" r:id="rId59"/>
    <p:sldId id="449" r:id="rId60"/>
    <p:sldId id="490" r:id="rId61"/>
    <p:sldId id="483" r:id="rId62"/>
    <p:sldId id="484" r:id="rId63"/>
    <p:sldId id="485" r:id="rId64"/>
    <p:sldId id="486" r:id="rId65"/>
    <p:sldId id="487" r:id="rId66"/>
    <p:sldId id="488" r:id="rId67"/>
    <p:sldId id="491" r:id="rId68"/>
    <p:sldId id="364" r:id="rId69"/>
    <p:sldId id="426" r:id="rId70"/>
    <p:sldId id="400" r:id="rId71"/>
    <p:sldId id="371" r:id="rId72"/>
    <p:sldId id="367" r:id="rId73"/>
    <p:sldId id="401" r:id="rId74"/>
    <p:sldId id="368" r:id="rId75"/>
    <p:sldId id="370" r:id="rId76"/>
    <p:sldId id="365" r:id="rId77"/>
    <p:sldId id="372" r:id="rId78"/>
    <p:sldId id="373" r:id="rId79"/>
    <p:sldId id="374" r:id="rId80"/>
    <p:sldId id="375" r:id="rId81"/>
    <p:sldId id="376" r:id="rId82"/>
    <p:sldId id="492" r:id="rId83"/>
    <p:sldId id="377" r:id="rId84"/>
    <p:sldId id="493" r:id="rId85"/>
    <p:sldId id="443" r:id="rId86"/>
    <p:sldId id="378" r:id="rId87"/>
    <p:sldId id="381" r:id="rId88"/>
    <p:sldId id="394" r:id="rId89"/>
    <p:sldId id="395" r:id="rId90"/>
    <p:sldId id="382" r:id="rId91"/>
    <p:sldId id="383" r:id="rId92"/>
    <p:sldId id="384" r:id="rId93"/>
    <p:sldId id="379" r:id="rId94"/>
    <p:sldId id="380" r:id="rId95"/>
    <p:sldId id="385" r:id="rId96"/>
    <p:sldId id="386" r:id="rId97"/>
    <p:sldId id="494" r:id="rId98"/>
    <p:sldId id="495" r:id="rId99"/>
    <p:sldId id="498" r:id="rId100"/>
    <p:sldId id="499" r:id="rId10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31"/>
    <p:restoredTop sz="92558"/>
  </p:normalViewPr>
  <p:slideViewPr>
    <p:cSldViewPr>
      <p:cViewPr varScale="1">
        <p:scale>
          <a:sx n="111" d="100"/>
          <a:sy n="111" d="100"/>
        </p:scale>
        <p:origin x="2032"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051D7A-065E-48BE-8E42-2BD661869309}"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s-ES"/>
        </a:p>
      </dgm:t>
    </dgm:pt>
    <dgm:pt modelId="{B26D7620-F88E-4731-A41F-E1EAF13CC406}">
      <dgm:prSet phldrT="[Texto]">
        <dgm:style>
          <a:lnRef idx="2">
            <a:schemeClr val="accent5"/>
          </a:lnRef>
          <a:fillRef idx="1">
            <a:schemeClr val="lt1"/>
          </a:fillRef>
          <a:effectRef idx="0">
            <a:schemeClr val="accent5"/>
          </a:effectRef>
          <a:fontRef idx="minor">
            <a:schemeClr val="dk1"/>
          </a:fontRef>
        </dgm:style>
      </dgm:prSet>
      <dgm:spPr/>
      <dgm:t>
        <a:bodyPr/>
        <a:lstStyle/>
        <a:p>
          <a:r>
            <a:rPr lang="es-ES" dirty="0"/>
            <a:t>Unidad 1. Naturales. Potencias</a:t>
          </a:r>
        </a:p>
      </dgm:t>
    </dgm:pt>
    <dgm:pt modelId="{7F1D966C-9684-4168-B6EF-C8E66EB80790}" type="parTrans" cxnId="{86EAA0D9-B475-4AC2-87CB-5EE33124670D}">
      <dgm:prSet/>
      <dgm:spPr/>
      <dgm:t>
        <a:bodyPr/>
        <a:lstStyle/>
        <a:p>
          <a:endParaRPr lang="es-ES"/>
        </a:p>
      </dgm:t>
    </dgm:pt>
    <dgm:pt modelId="{52308B19-4FD0-482D-941C-ADAF3688257D}" type="sibTrans" cxnId="{86EAA0D9-B475-4AC2-87CB-5EE33124670D}">
      <dgm:prSet/>
      <dgm:spPr/>
      <dgm:t>
        <a:bodyPr/>
        <a:lstStyle/>
        <a:p>
          <a:endParaRPr lang="es-ES"/>
        </a:p>
      </dgm:t>
    </dgm:pt>
    <dgm:pt modelId="{1FD3621D-DBCE-4C02-89E4-80DDDD6AFEB3}">
      <dgm:prSet phldrT="[Texto]">
        <dgm:style>
          <a:lnRef idx="2">
            <a:schemeClr val="accent5"/>
          </a:lnRef>
          <a:fillRef idx="1">
            <a:schemeClr val="lt1"/>
          </a:fillRef>
          <a:effectRef idx="0">
            <a:schemeClr val="accent5"/>
          </a:effectRef>
          <a:fontRef idx="minor">
            <a:schemeClr val="dk1"/>
          </a:fontRef>
        </dgm:style>
      </dgm:prSet>
      <dgm:spPr/>
      <dgm:t>
        <a:bodyPr/>
        <a:lstStyle/>
        <a:p>
          <a:r>
            <a:rPr lang="es-ES" dirty="0"/>
            <a:t>Potencias. Raíces.</a:t>
          </a:r>
        </a:p>
      </dgm:t>
    </dgm:pt>
    <dgm:pt modelId="{D9212605-4C7C-41A2-AC49-9E974D34AE39}" type="parTrans" cxnId="{0752FA87-E27D-418F-B426-19C87AC8B0B8}">
      <dgm:prSet/>
      <dgm:spPr/>
      <dgm:t>
        <a:bodyPr/>
        <a:lstStyle/>
        <a:p>
          <a:endParaRPr lang="es-ES"/>
        </a:p>
      </dgm:t>
    </dgm:pt>
    <dgm:pt modelId="{DB3C0F39-6F01-4C47-801A-121B65C81160}" type="sibTrans" cxnId="{0752FA87-E27D-418F-B426-19C87AC8B0B8}">
      <dgm:prSet/>
      <dgm:spPr/>
      <dgm:t>
        <a:bodyPr/>
        <a:lstStyle/>
        <a:p>
          <a:endParaRPr lang="es-ES"/>
        </a:p>
      </dgm:t>
    </dgm:pt>
    <dgm:pt modelId="{91497607-5D1A-42BE-AD19-0E905CAB161C}">
      <dgm:prSet phldrT="[Texto]">
        <dgm:style>
          <a:lnRef idx="2">
            <a:schemeClr val="accent5"/>
          </a:lnRef>
          <a:fillRef idx="1">
            <a:schemeClr val="lt1"/>
          </a:fillRef>
          <a:effectRef idx="0">
            <a:schemeClr val="accent5"/>
          </a:effectRef>
          <a:fontRef idx="minor">
            <a:schemeClr val="dk1"/>
          </a:fontRef>
        </dgm:style>
      </dgm:prSet>
      <dgm:spPr/>
      <dgm:t>
        <a:bodyPr/>
        <a:lstStyle/>
        <a:p>
          <a:r>
            <a:rPr lang="es-ES" dirty="0"/>
            <a:t>Problemas de números naturales</a:t>
          </a:r>
        </a:p>
      </dgm:t>
    </dgm:pt>
    <dgm:pt modelId="{C8116C57-3A0A-4E7D-8092-A0281FA6065C}" type="parTrans" cxnId="{1E38D830-C18E-4888-8CAF-FB27C020C31B}">
      <dgm:prSet/>
      <dgm:spPr/>
      <dgm:t>
        <a:bodyPr/>
        <a:lstStyle/>
        <a:p>
          <a:endParaRPr lang="es-ES"/>
        </a:p>
      </dgm:t>
    </dgm:pt>
    <dgm:pt modelId="{5AC91155-35BF-4439-AA4F-7CDC8FF1B38A}" type="sibTrans" cxnId="{1E38D830-C18E-4888-8CAF-FB27C020C31B}">
      <dgm:prSet/>
      <dgm:spPr/>
      <dgm:t>
        <a:bodyPr/>
        <a:lstStyle/>
        <a:p>
          <a:endParaRPr lang="es-ES"/>
        </a:p>
      </dgm:t>
    </dgm:pt>
    <dgm:pt modelId="{9C2D6073-F658-4E64-9B74-AE15911A3F6D}">
      <dgm:prSet phldrT="[Texto]">
        <dgm:style>
          <a:lnRef idx="2">
            <a:schemeClr val="accent5"/>
          </a:lnRef>
          <a:fillRef idx="1">
            <a:schemeClr val="lt1"/>
          </a:fillRef>
          <a:effectRef idx="0">
            <a:schemeClr val="accent5"/>
          </a:effectRef>
          <a:fontRef idx="minor">
            <a:schemeClr val="dk1"/>
          </a:fontRef>
        </dgm:style>
      </dgm:prSet>
      <dgm:spPr/>
      <dgm:t>
        <a:bodyPr/>
        <a:lstStyle/>
        <a:p>
          <a:r>
            <a:rPr lang="es-ES" dirty="0"/>
            <a:t>Tipos de números</a:t>
          </a:r>
        </a:p>
      </dgm:t>
    </dgm:pt>
    <dgm:pt modelId="{5FDF1D07-4564-4E91-ACD6-487AA43374F5}" type="parTrans" cxnId="{83704CC6-95D4-479B-9512-672C788E863A}">
      <dgm:prSet/>
      <dgm:spPr/>
      <dgm:t>
        <a:bodyPr/>
        <a:lstStyle/>
        <a:p>
          <a:endParaRPr lang="es-ES"/>
        </a:p>
      </dgm:t>
    </dgm:pt>
    <dgm:pt modelId="{08256A69-8748-4863-B8FB-797379902AD7}" type="sibTrans" cxnId="{83704CC6-95D4-479B-9512-672C788E863A}">
      <dgm:prSet/>
      <dgm:spPr/>
      <dgm:t>
        <a:bodyPr/>
        <a:lstStyle/>
        <a:p>
          <a:endParaRPr lang="es-ES"/>
        </a:p>
      </dgm:t>
    </dgm:pt>
    <dgm:pt modelId="{10259D2B-7143-4FB6-B690-E7D1C0A25F58}">
      <dgm:prSet phldrT="[Texto]">
        <dgm:style>
          <a:lnRef idx="2">
            <a:schemeClr val="accent5"/>
          </a:lnRef>
          <a:fillRef idx="1">
            <a:schemeClr val="lt1"/>
          </a:fillRef>
          <a:effectRef idx="0">
            <a:schemeClr val="accent5"/>
          </a:effectRef>
          <a:fontRef idx="minor">
            <a:schemeClr val="dk1"/>
          </a:fontRef>
        </dgm:style>
      </dgm:prSet>
      <dgm:spPr/>
      <dgm:t>
        <a:bodyPr/>
        <a:lstStyle/>
        <a:p>
          <a:r>
            <a:rPr lang="es-ES" dirty="0"/>
            <a:t>Aproximación y redondeo</a:t>
          </a:r>
        </a:p>
      </dgm:t>
    </dgm:pt>
    <dgm:pt modelId="{3C3F2E15-197A-40F0-AE7D-27619C62AB46}" type="parTrans" cxnId="{5B02763D-F3D6-49AB-A03A-74E4DA726B94}">
      <dgm:prSet/>
      <dgm:spPr/>
      <dgm:t>
        <a:bodyPr/>
        <a:lstStyle/>
        <a:p>
          <a:endParaRPr lang="es-ES"/>
        </a:p>
      </dgm:t>
    </dgm:pt>
    <dgm:pt modelId="{7AF45C28-5F74-4D33-A559-4B7FDA1063F5}" type="sibTrans" cxnId="{5B02763D-F3D6-49AB-A03A-74E4DA726B94}">
      <dgm:prSet/>
      <dgm:spPr/>
      <dgm:t>
        <a:bodyPr/>
        <a:lstStyle/>
        <a:p>
          <a:endParaRPr lang="es-ES"/>
        </a:p>
      </dgm:t>
    </dgm:pt>
    <dgm:pt modelId="{DB85C5E3-A1B8-4B7F-A732-69D666D5884A}">
      <dgm:prSet phldrT="[Texto]">
        <dgm:style>
          <a:lnRef idx="2">
            <a:schemeClr val="accent5"/>
          </a:lnRef>
          <a:fillRef idx="1">
            <a:schemeClr val="lt1"/>
          </a:fillRef>
          <a:effectRef idx="0">
            <a:schemeClr val="accent5"/>
          </a:effectRef>
          <a:fontRef idx="minor">
            <a:schemeClr val="dk1"/>
          </a:fontRef>
        </dgm:style>
      </dgm:prSet>
      <dgm:spPr/>
      <dgm:t>
        <a:bodyPr/>
        <a:lstStyle/>
        <a:p>
          <a:r>
            <a:rPr lang="es-ES" dirty="0"/>
            <a:t>Jerarquía de las operaciones</a:t>
          </a:r>
          <a:br>
            <a:rPr lang="es-ES" dirty="0"/>
          </a:br>
          <a:r>
            <a:rPr lang="es-ES" dirty="0"/>
            <a:t> (),a</a:t>
          </a:r>
          <a:r>
            <a:rPr lang="es-ES" baseline="30000" dirty="0"/>
            <a:t>b</a:t>
          </a:r>
          <a:r>
            <a:rPr lang="es-ES" baseline="0" dirty="0"/>
            <a:t>-</a:t>
          </a:r>
          <a:r>
            <a:rPr lang="es-ES" baseline="0" dirty="0">
              <a:latin typeface="Calibri"/>
              <a:cs typeface="Calibri"/>
            </a:rPr>
            <a:t>√</a:t>
          </a:r>
          <a:r>
            <a:rPr lang="es-ES" baseline="0" dirty="0"/>
            <a:t>,*-/,+-</a:t>
          </a:r>
          <a:endParaRPr lang="es-ES" dirty="0"/>
        </a:p>
      </dgm:t>
    </dgm:pt>
    <dgm:pt modelId="{BC3C659A-4F20-49DB-8E54-A3CF8F5109CE}" type="parTrans" cxnId="{A5B7839B-6CC1-4D9D-873F-02D313BC816B}">
      <dgm:prSet/>
      <dgm:spPr/>
      <dgm:t>
        <a:bodyPr/>
        <a:lstStyle/>
        <a:p>
          <a:endParaRPr lang="es-ES"/>
        </a:p>
      </dgm:t>
    </dgm:pt>
    <dgm:pt modelId="{D15ABB0D-7708-437C-A921-87B14C023121}" type="sibTrans" cxnId="{A5B7839B-6CC1-4D9D-873F-02D313BC816B}">
      <dgm:prSet/>
      <dgm:spPr/>
      <dgm:t>
        <a:bodyPr/>
        <a:lstStyle/>
        <a:p>
          <a:endParaRPr lang="es-ES"/>
        </a:p>
      </dgm:t>
    </dgm:pt>
    <dgm:pt modelId="{224398A6-4C2B-47F6-8C0C-CABB8E872A08}" type="pres">
      <dgm:prSet presAssocID="{23051D7A-065E-48BE-8E42-2BD661869309}" presName="hierChild1" presStyleCnt="0">
        <dgm:presLayoutVars>
          <dgm:orgChart val="1"/>
          <dgm:chPref val="1"/>
          <dgm:dir/>
          <dgm:animOne val="branch"/>
          <dgm:animLvl val="lvl"/>
          <dgm:resizeHandles/>
        </dgm:presLayoutVars>
      </dgm:prSet>
      <dgm:spPr/>
    </dgm:pt>
    <dgm:pt modelId="{63495320-BD9B-48A6-9CC2-DE1AAD1EDF08}" type="pres">
      <dgm:prSet presAssocID="{B26D7620-F88E-4731-A41F-E1EAF13CC406}" presName="hierRoot1" presStyleCnt="0">
        <dgm:presLayoutVars>
          <dgm:hierBranch val="init"/>
        </dgm:presLayoutVars>
      </dgm:prSet>
      <dgm:spPr/>
    </dgm:pt>
    <dgm:pt modelId="{CCE47850-2462-485E-AD39-69DA4937A109}" type="pres">
      <dgm:prSet presAssocID="{B26D7620-F88E-4731-A41F-E1EAF13CC406}" presName="rootComposite1" presStyleCnt="0"/>
      <dgm:spPr/>
    </dgm:pt>
    <dgm:pt modelId="{D96695FB-F3E2-4589-B51B-248BD3829854}" type="pres">
      <dgm:prSet presAssocID="{B26D7620-F88E-4731-A41F-E1EAF13CC406}" presName="rootText1" presStyleLbl="node0" presStyleIdx="0" presStyleCnt="1" custScaleX="246712">
        <dgm:presLayoutVars>
          <dgm:chPref val="3"/>
        </dgm:presLayoutVars>
      </dgm:prSet>
      <dgm:spPr/>
    </dgm:pt>
    <dgm:pt modelId="{2ED5E7ED-A639-44BD-A0A7-457C718B0FAD}" type="pres">
      <dgm:prSet presAssocID="{B26D7620-F88E-4731-A41F-E1EAF13CC406}" presName="rootConnector1" presStyleLbl="node1" presStyleIdx="0" presStyleCnt="0"/>
      <dgm:spPr/>
    </dgm:pt>
    <dgm:pt modelId="{209CC395-168B-402E-8600-86BEBA5B9CC7}" type="pres">
      <dgm:prSet presAssocID="{B26D7620-F88E-4731-A41F-E1EAF13CC406}" presName="hierChild2" presStyleCnt="0"/>
      <dgm:spPr/>
    </dgm:pt>
    <dgm:pt modelId="{454517C8-E6F5-4FDC-AC5A-A119C05498AC}" type="pres">
      <dgm:prSet presAssocID="{5FDF1D07-4564-4E91-ACD6-487AA43374F5}" presName="Name37" presStyleLbl="parChTrans1D2" presStyleIdx="0" presStyleCnt="4"/>
      <dgm:spPr/>
    </dgm:pt>
    <dgm:pt modelId="{692D5D9D-DAAB-4E5F-9A26-41D46E33A657}" type="pres">
      <dgm:prSet presAssocID="{9C2D6073-F658-4E64-9B74-AE15911A3F6D}" presName="hierRoot2" presStyleCnt="0">
        <dgm:presLayoutVars>
          <dgm:hierBranch val="init"/>
        </dgm:presLayoutVars>
      </dgm:prSet>
      <dgm:spPr/>
    </dgm:pt>
    <dgm:pt modelId="{20256C89-9C3C-408C-A100-2DB62C752A62}" type="pres">
      <dgm:prSet presAssocID="{9C2D6073-F658-4E64-9B74-AE15911A3F6D}" presName="rootComposite" presStyleCnt="0"/>
      <dgm:spPr/>
    </dgm:pt>
    <dgm:pt modelId="{862D3CEF-C0BB-4C34-97B7-32CAD8B58F19}" type="pres">
      <dgm:prSet presAssocID="{9C2D6073-F658-4E64-9B74-AE15911A3F6D}" presName="rootText" presStyleLbl="node2" presStyleIdx="0" presStyleCnt="4" custScaleX="77608">
        <dgm:presLayoutVars>
          <dgm:chPref val="3"/>
        </dgm:presLayoutVars>
      </dgm:prSet>
      <dgm:spPr/>
    </dgm:pt>
    <dgm:pt modelId="{0F60AEA1-C3DD-42D5-BAB8-0C10CB7AD3E4}" type="pres">
      <dgm:prSet presAssocID="{9C2D6073-F658-4E64-9B74-AE15911A3F6D}" presName="rootConnector" presStyleLbl="node2" presStyleIdx="0" presStyleCnt="4"/>
      <dgm:spPr/>
    </dgm:pt>
    <dgm:pt modelId="{AF95EA41-8CF5-421A-87CA-8332CD51FFD9}" type="pres">
      <dgm:prSet presAssocID="{9C2D6073-F658-4E64-9B74-AE15911A3F6D}" presName="hierChild4" presStyleCnt="0"/>
      <dgm:spPr/>
    </dgm:pt>
    <dgm:pt modelId="{3AAC8217-C368-45FC-BAB1-7C5E59EFAF3A}" type="pres">
      <dgm:prSet presAssocID="{9C2D6073-F658-4E64-9B74-AE15911A3F6D}" presName="hierChild5" presStyleCnt="0"/>
      <dgm:spPr/>
    </dgm:pt>
    <dgm:pt modelId="{4614EC15-5A66-4871-B153-84A9470CDDD3}" type="pres">
      <dgm:prSet presAssocID="{3C3F2E15-197A-40F0-AE7D-27619C62AB46}" presName="Name37" presStyleLbl="parChTrans1D2" presStyleIdx="1" presStyleCnt="4"/>
      <dgm:spPr/>
    </dgm:pt>
    <dgm:pt modelId="{210CC41D-4FF4-4DA0-9660-1713876C183D}" type="pres">
      <dgm:prSet presAssocID="{10259D2B-7143-4FB6-B690-E7D1C0A25F58}" presName="hierRoot2" presStyleCnt="0">
        <dgm:presLayoutVars>
          <dgm:hierBranch val="init"/>
        </dgm:presLayoutVars>
      </dgm:prSet>
      <dgm:spPr/>
    </dgm:pt>
    <dgm:pt modelId="{566A9822-4D86-4C00-9BCF-ADC70CACFB65}" type="pres">
      <dgm:prSet presAssocID="{10259D2B-7143-4FB6-B690-E7D1C0A25F58}" presName="rootComposite" presStyleCnt="0"/>
      <dgm:spPr/>
    </dgm:pt>
    <dgm:pt modelId="{C3AB459C-81EB-492B-B861-083F322A0673}" type="pres">
      <dgm:prSet presAssocID="{10259D2B-7143-4FB6-B690-E7D1C0A25F58}" presName="rootText" presStyleLbl="node2" presStyleIdx="1" presStyleCnt="4" custScaleX="133540">
        <dgm:presLayoutVars>
          <dgm:chPref val="3"/>
        </dgm:presLayoutVars>
      </dgm:prSet>
      <dgm:spPr/>
    </dgm:pt>
    <dgm:pt modelId="{5636A411-8D45-4B26-B8DF-B7E4C99AC472}" type="pres">
      <dgm:prSet presAssocID="{10259D2B-7143-4FB6-B690-E7D1C0A25F58}" presName="rootConnector" presStyleLbl="node2" presStyleIdx="1" presStyleCnt="4"/>
      <dgm:spPr/>
    </dgm:pt>
    <dgm:pt modelId="{39E3EE30-3C45-4742-B333-252E3C54FD4A}" type="pres">
      <dgm:prSet presAssocID="{10259D2B-7143-4FB6-B690-E7D1C0A25F58}" presName="hierChild4" presStyleCnt="0"/>
      <dgm:spPr/>
    </dgm:pt>
    <dgm:pt modelId="{A350C47E-CB5D-474B-AB5B-8A72359877F4}" type="pres">
      <dgm:prSet presAssocID="{10259D2B-7143-4FB6-B690-E7D1C0A25F58}" presName="hierChild5" presStyleCnt="0"/>
      <dgm:spPr/>
    </dgm:pt>
    <dgm:pt modelId="{6C47F006-B4E0-4A5A-94C2-7DE97B0B20E2}" type="pres">
      <dgm:prSet presAssocID="{BC3C659A-4F20-49DB-8E54-A3CF8F5109CE}" presName="Name37" presStyleLbl="parChTrans1D2" presStyleIdx="2" presStyleCnt="4"/>
      <dgm:spPr/>
    </dgm:pt>
    <dgm:pt modelId="{63FC21B1-3DD0-4266-BE55-73DEFA642C64}" type="pres">
      <dgm:prSet presAssocID="{DB85C5E3-A1B8-4B7F-A732-69D666D5884A}" presName="hierRoot2" presStyleCnt="0">
        <dgm:presLayoutVars>
          <dgm:hierBranch val="init"/>
        </dgm:presLayoutVars>
      </dgm:prSet>
      <dgm:spPr/>
    </dgm:pt>
    <dgm:pt modelId="{ACCC146A-5969-4818-B8B3-2FCB91512DFA}" type="pres">
      <dgm:prSet presAssocID="{DB85C5E3-A1B8-4B7F-A732-69D666D5884A}" presName="rootComposite" presStyleCnt="0"/>
      <dgm:spPr/>
    </dgm:pt>
    <dgm:pt modelId="{630A291A-CE9B-4194-B9AF-F3158D429E87}" type="pres">
      <dgm:prSet presAssocID="{DB85C5E3-A1B8-4B7F-A732-69D666D5884A}" presName="rootText" presStyleLbl="node2" presStyleIdx="2" presStyleCnt="4" custScaleX="212100">
        <dgm:presLayoutVars>
          <dgm:chPref val="3"/>
        </dgm:presLayoutVars>
      </dgm:prSet>
      <dgm:spPr/>
    </dgm:pt>
    <dgm:pt modelId="{20E94F89-D7D5-4A06-A4EE-B84367B32B89}" type="pres">
      <dgm:prSet presAssocID="{DB85C5E3-A1B8-4B7F-A732-69D666D5884A}" presName="rootConnector" presStyleLbl="node2" presStyleIdx="2" presStyleCnt="4"/>
      <dgm:spPr/>
    </dgm:pt>
    <dgm:pt modelId="{CE0E3787-5834-4D3E-BDF9-51D57BBA1181}" type="pres">
      <dgm:prSet presAssocID="{DB85C5E3-A1B8-4B7F-A732-69D666D5884A}" presName="hierChild4" presStyleCnt="0"/>
      <dgm:spPr/>
    </dgm:pt>
    <dgm:pt modelId="{0C7A3213-1AF2-4A7D-B756-269962C65E31}" type="pres">
      <dgm:prSet presAssocID="{C8116C57-3A0A-4E7D-8092-A0281FA6065C}" presName="Name37" presStyleLbl="parChTrans1D3" presStyleIdx="0" presStyleCnt="1"/>
      <dgm:spPr/>
    </dgm:pt>
    <dgm:pt modelId="{89362071-1877-43FD-B0D9-558FE64AD9DA}" type="pres">
      <dgm:prSet presAssocID="{91497607-5D1A-42BE-AD19-0E905CAB161C}" presName="hierRoot2" presStyleCnt="0">
        <dgm:presLayoutVars>
          <dgm:hierBranch val="init"/>
        </dgm:presLayoutVars>
      </dgm:prSet>
      <dgm:spPr/>
    </dgm:pt>
    <dgm:pt modelId="{24C623E7-C94B-4E6D-A609-899AA9818A64}" type="pres">
      <dgm:prSet presAssocID="{91497607-5D1A-42BE-AD19-0E905CAB161C}" presName="rootComposite" presStyleCnt="0"/>
      <dgm:spPr/>
    </dgm:pt>
    <dgm:pt modelId="{1F75CA10-E03D-4E2D-AA00-1ED5E593BA20}" type="pres">
      <dgm:prSet presAssocID="{91497607-5D1A-42BE-AD19-0E905CAB161C}" presName="rootText" presStyleLbl="node3" presStyleIdx="0" presStyleCnt="1" custScaleX="205809">
        <dgm:presLayoutVars>
          <dgm:chPref val="3"/>
        </dgm:presLayoutVars>
      </dgm:prSet>
      <dgm:spPr/>
    </dgm:pt>
    <dgm:pt modelId="{54E9B6AA-0409-4789-A740-3F808739D000}" type="pres">
      <dgm:prSet presAssocID="{91497607-5D1A-42BE-AD19-0E905CAB161C}" presName="rootConnector" presStyleLbl="node3" presStyleIdx="0" presStyleCnt="1"/>
      <dgm:spPr/>
    </dgm:pt>
    <dgm:pt modelId="{945E3B4E-12AD-42CE-967D-DE82D1D8F894}" type="pres">
      <dgm:prSet presAssocID="{91497607-5D1A-42BE-AD19-0E905CAB161C}" presName="hierChild4" presStyleCnt="0"/>
      <dgm:spPr/>
    </dgm:pt>
    <dgm:pt modelId="{EF2C75D1-ADAB-4D71-A5A9-1ED057E53746}" type="pres">
      <dgm:prSet presAssocID="{91497607-5D1A-42BE-AD19-0E905CAB161C}" presName="hierChild5" presStyleCnt="0"/>
      <dgm:spPr/>
    </dgm:pt>
    <dgm:pt modelId="{86A1CAA1-0851-4325-A894-0A7375B40456}" type="pres">
      <dgm:prSet presAssocID="{DB85C5E3-A1B8-4B7F-A732-69D666D5884A}" presName="hierChild5" presStyleCnt="0"/>
      <dgm:spPr/>
    </dgm:pt>
    <dgm:pt modelId="{06F53A50-BB3C-4782-8B8E-3A49678B9F6D}" type="pres">
      <dgm:prSet presAssocID="{D9212605-4C7C-41A2-AC49-9E974D34AE39}" presName="Name37" presStyleLbl="parChTrans1D2" presStyleIdx="3" presStyleCnt="4"/>
      <dgm:spPr/>
    </dgm:pt>
    <dgm:pt modelId="{B05B4308-A261-4C9E-B8A5-4EDD8DCF5FA9}" type="pres">
      <dgm:prSet presAssocID="{1FD3621D-DBCE-4C02-89E4-80DDDD6AFEB3}" presName="hierRoot2" presStyleCnt="0">
        <dgm:presLayoutVars>
          <dgm:hierBranch val="init"/>
        </dgm:presLayoutVars>
      </dgm:prSet>
      <dgm:spPr/>
    </dgm:pt>
    <dgm:pt modelId="{FB005765-48E9-435F-A422-682FA7FFA1AE}" type="pres">
      <dgm:prSet presAssocID="{1FD3621D-DBCE-4C02-89E4-80DDDD6AFEB3}" presName="rootComposite" presStyleCnt="0"/>
      <dgm:spPr/>
    </dgm:pt>
    <dgm:pt modelId="{3CF798E4-8184-4A40-A0DC-A895449BCD21}" type="pres">
      <dgm:prSet presAssocID="{1FD3621D-DBCE-4C02-89E4-80DDDD6AFEB3}" presName="rootText" presStyleLbl="node2" presStyleIdx="3" presStyleCnt="4" custScaleX="138494">
        <dgm:presLayoutVars>
          <dgm:chPref val="3"/>
        </dgm:presLayoutVars>
      </dgm:prSet>
      <dgm:spPr/>
    </dgm:pt>
    <dgm:pt modelId="{32227422-D46C-47C6-B79A-D2A3C5F1AED6}" type="pres">
      <dgm:prSet presAssocID="{1FD3621D-DBCE-4C02-89E4-80DDDD6AFEB3}" presName="rootConnector" presStyleLbl="node2" presStyleIdx="3" presStyleCnt="4"/>
      <dgm:spPr/>
    </dgm:pt>
    <dgm:pt modelId="{717A2DCD-2D0D-4B1B-B2DE-46E3F958F357}" type="pres">
      <dgm:prSet presAssocID="{1FD3621D-DBCE-4C02-89E4-80DDDD6AFEB3}" presName="hierChild4" presStyleCnt="0"/>
      <dgm:spPr/>
    </dgm:pt>
    <dgm:pt modelId="{29276444-A2EF-4788-8887-F4F51437B8B7}" type="pres">
      <dgm:prSet presAssocID="{1FD3621D-DBCE-4C02-89E4-80DDDD6AFEB3}" presName="hierChild5" presStyleCnt="0"/>
      <dgm:spPr/>
    </dgm:pt>
    <dgm:pt modelId="{3FAC35F1-D9CF-4BF9-9767-BB7EE82E6363}" type="pres">
      <dgm:prSet presAssocID="{B26D7620-F88E-4731-A41F-E1EAF13CC406}" presName="hierChild3" presStyleCnt="0"/>
      <dgm:spPr/>
    </dgm:pt>
  </dgm:ptLst>
  <dgm:cxnLst>
    <dgm:cxn modelId="{B8F50C00-BA37-C643-9CDF-88D860F5D4F0}" type="presOf" srcId="{9C2D6073-F658-4E64-9B74-AE15911A3F6D}" destId="{0F60AEA1-C3DD-42D5-BAB8-0C10CB7AD3E4}" srcOrd="1" destOrd="0" presId="urn:microsoft.com/office/officeart/2005/8/layout/orgChart1"/>
    <dgm:cxn modelId="{46AF9901-01CC-F84A-AA02-EB7BAF794F93}" type="presOf" srcId="{DB85C5E3-A1B8-4B7F-A732-69D666D5884A}" destId="{20E94F89-D7D5-4A06-A4EE-B84367B32B89}" srcOrd="1" destOrd="0" presId="urn:microsoft.com/office/officeart/2005/8/layout/orgChart1"/>
    <dgm:cxn modelId="{1E38D830-C18E-4888-8CAF-FB27C020C31B}" srcId="{DB85C5E3-A1B8-4B7F-A732-69D666D5884A}" destId="{91497607-5D1A-42BE-AD19-0E905CAB161C}" srcOrd="0" destOrd="0" parTransId="{C8116C57-3A0A-4E7D-8092-A0281FA6065C}" sibTransId="{5AC91155-35BF-4439-AA4F-7CDC8FF1B38A}"/>
    <dgm:cxn modelId="{DBBC4F3C-0E31-1B46-A2C8-93D62CF4F1FB}" type="presOf" srcId="{9C2D6073-F658-4E64-9B74-AE15911A3F6D}" destId="{862D3CEF-C0BB-4C34-97B7-32CAD8B58F19}" srcOrd="0" destOrd="0" presId="urn:microsoft.com/office/officeart/2005/8/layout/orgChart1"/>
    <dgm:cxn modelId="{5B02763D-F3D6-49AB-A03A-74E4DA726B94}" srcId="{B26D7620-F88E-4731-A41F-E1EAF13CC406}" destId="{10259D2B-7143-4FB6-B690-E7D1C0A25F58}" srcOrd="1" destOrd="0" parTransId="{3C3F2E15-197A-40F0-AE7D-27619C62AB46}" sibTransId="{7AF45C28-5F74-4D33-A559-4B7FDA1063F5}"/>
    <dgm:cxn modelId="{1A3D1D5C-A444-4465-A3E6-357314D1D09E}" type="presOf" srcId="{B26D7620-F88E-4731-A41F-E1EAF13CC406}" destId="{D96695FB-F3E2-4589-B51B-248BD3829854}" srcOrd="0" destOrd="0" presId="urn:microsoft.com/office/officeart/2005/8/layout/orgChart1"/>
    <dgm:cxn modelId="{D9D0D076-811F-2342-BA1C-E4D3AE7AA355}" type="presOf" srcId="{1FD3621D-DBCE-4C02-89E4-80DDDD6AFEB3}" destId="{32227422-D46C-47C6-B79A-D2A3C5F1AED6}" srcOrd="1" destOrd="0" presId="urn:microsoft.com/office/officeart/2005/8/layout/orgChart1"/>
    <dgm:cxn modelId="{FB8F4181-D525-B440-8F52-75FA6FB45236}" type="presOf" srcId="{5FDF1D07-4564-4E91-ACD6-487AA43374F5}" destId="{454517C8-E6F5-4FDC-AC5A-A119C05498AC}" srcOrd="0" destOrd="0" presId="urn:microsoft.com/office/officeart/2005/8/layout/orgChart1"/>
    <dgm:cxn modelId="{95335782-C4D1-3F4F-9DA3-6D204DC6DD3E}" type="presOf" srcId="{3C3F2E15-197A-40F0-AE7D-27619C62AB46}" destId="{4614EC15-5A66-4871-B153-84A9470CDDD3}" srcOrd="0" destOrd="0" presId="urn:microsoft.com/office/officeart/2005/8/layout/orgChart1"/>
    <dgm:cxn modelId="{0752FA87-E27D-418F-B426-19C87AC8B0B8}" srcId="{B26D7620-F88E-4731-A41F-E1EAF13CC406}" destId="{1FD3621D-DBCE-4C02-89E4-80DDDD6AFEB3}" srcOrd="3" destOrd="0" parTransId="{D9212605-4C7C-41A2-AC49-9E974D34AE39}" sibTransId="{DB3C0F39-6F01-4C47-801A-121B65C81160}"/>
    <dgm:cxn modelId="{7CCEDB8D-AFAA-6F42-BA67-9D375CF61DCE}" type="presOf" srcId="{91497607-5D1A-42BE-AD19-0E905CAB161C}" destId="{54E9B6AA-0409-4789-A740-3F808739D000}" srcOrd="1" destOrd="0" presId="urn:microsoft.com/office/officeart/2005/8/layout/orgChart1"/>
    <dgm:cxn modelId="{3F8AD88E-6B18-1949-B67E-E9F8DF2B0AC1}" type="presOf" srcId="{D9212605-4C7C-41A2-AC49-9E974D34AE39}" destId="{06F53A50-BB3C-4782-8B8E-3A49678B9F6D}" srcOrd="0" destOrd="0" presId="urn:microsoft.com/office/officeart/2005/8/layout/orgChart1"/>
    <dgm:cxn modelId="{A5B7839B-6CC1-4D9D-873F-02D313BC816B}" srcId="{B26D7620-F88E-4731-A41F-E1EAF13CC406}" destId="{DB85C5E3-A1B8-4B7F-A732-69D666D5884A}" srcOrd="2" destOrd="0" parTransId="{BC3C659A-4F20-49DB-8E54-A3CF8F5109CE}" sibTransId="{D15ABB0D-7708-437C-A921-87B14C023121}"/>
    <dgm:cxn modelId="{A9FCA7BB-1ABA-3B4F-A9C0-E9EFA2B488FB}" type="presOf" srcId="{DB85C5E3-A1B8-4B7F-A732-69D666D5884A}" destId="{630A291A-CE9B-4194-B9AF-F3158D429E87}" srcOrd="0" destOrd="0" presId="urn:microsoft.com/office/officeart/2005/8/layout/orgChart1"/>
    <dgm:cxn modelId="{669B1EBF-23F9-2943-8723-3D86913BF130}" type="presOf" srcId="{10259D2B-7143-4FB6-B690-E7D1C0A25F58}" destId="{5636A411-8D45-4B26-B8DF-B7E4C99AC472}" srcOrd="1" destOrd="0" presId="urn:microsoft.com/office/officeart/2005/8/layout/orgChart1"/>
    <dgm:cxn modelId="{796CD5BF-5235-4457-854F-C385548243F5}" type="presOf" srcId="{B26D7620-F88E-4731-A41F-E1EAF13CC406}" destId="{2ED5E7ED-A639-44BD-A0A7-457C718B0FAD}" srcOrd="1" destOrd="0" presId="urn:microsoft.com/office/officeart/2005/8/layout/orgChart1"/>
    <dgm:cxn modelId="{83704CC6-95D4-479B-9512-672C788E863A}" srcId="{B26D7620-F88E-4731-A41F-E1EAF13CC406}" destId="{9C2D6073-F658-4E64-9B74-AE15911A3F6D}" srcOrd="0" destOrd="0" parTransId="{5FDF1D07-4564-4E91-ACD6-487AA43374F5}" sibTransId="{08256A69-8748-4863-B8FB-797379902AD7}"/>
    <dgm:cxn modelId="{86EAA0D9-B475-4AC2-87CB-5EE33124670D}" srcId="{23051D7A-065E-48BE-8E42-2BD661869309}" destId="{B26D7620-F88E-4731-A41F-E1EAF13CC406}" srcOrd="0" destOrd="0" parTransId="{7F1D966C-9684-4168-B6EF-C8E66EB80790}" sibTransId="{52308B19-4FD0-482D-941C-ADAF3688257D}"/>
    <dgm:cxn modelId="{8E6680DE-8189-CA41-B6BB-7CA605148540}" type="presOf" srcId="{91497607-5D1A-42BE-AD19-0E905CAB161C}" destId="{1F75CA10-E03D-4E2D-AA00-1ED5E593BA20}" srcOrd="0" destOrd="0" presId="urn:microsoft.com/office/officeart/2005/8/layout/orgChart1"/>
    <dgm:cxn modelId="{E50E81DF-1E15-D242-BBA7-F7F957664E39}" type="presOf" srcId="{BC3C659A-4F20-49DB-8E54-A3CF8F5109CE}" destId="{6C47F006-B4E0-4A5A-94C2-7DE97B0B20E2}" srcOrd="0" destOrd="0" presId="urn:microsoft.com/office/officeart/2005/8/layout/orgChart1"/>
    <dgm:cxn modelId="{45DE6CEB-5DE6-40ED-8C86-101326018FA4}" type="presOf" srcId="{23051D7A-065E-48BE-8E42-2BD661869309}" destId="{224398A6-4C2B-47F6-8C0C-CABB8E872A08}" srcOrd="0" destOrd="0" presId="urn:microsoft.com/office/officeart/2005/8/layout/orgChart1"/>
    <dgm:cxn modelId="{8FA1E2ED-9781-8C43-BE39-27FC027B77DD}" type="presOf" srcId="{1FD3621D-DBCE-4C02-89E4-80DDDD6AFEB3}" destId="{3CF798E4-8184-4A40-A0DC-A895449BCD21}" srcOrd="0" destOrd="0" presId="urn:microsoft.com/office/officeart/2005/8/layout/orgChart1"/>
    <dgm:cxn modelId="{194458F7-D3C4-F743-99A0-CEDE9B56F154}" type="presOf" srcId="{10259D2B-7143-4FB6-B690-E7D1C0A25F58}" destId="{C3AB459C-81EB-492B-B861-083F322A0673}" srcOrd="0" destOrd="0" presId="urn:microsoft.com/office/officeart/2005/8/layout/orgChart1"/>
    <dgm:cxn modelId="{972C9BF7-5839-014A-A1C1-82C2D6950055}" type="presOf" srcId="{C8116C57-3A0A-4E7D-8092-A0281FA6065C}" destId="{0C7A3213-1AF2-4A7D-B756-269962C65E31}" srcOrd="0" destOrd="0" presId="urn:microsoft.com/office/officeart/2005/8/layout/orgChart1"/>
    <dgm:cxn modelId="{9E2890FF-71FD-4A9C-856D-D8A0528E7A8D}" type="presParOf" srcId="{224398A6-4C2B-47F6-8C0C-CABB8E872A08}" destId="{63495320-BD9B-48A6-9CC2-DE1AAD1EDF08}" srcOrd="0" destOrd="0" presId="urn:microsoft.com/office/officeart/2005/8/layout/orgChart1"/>
    <dgm:cxn modelId="{C99B3051-8A4F-4DB6-9EFB-F1C2AA0DDFFB}" type="presParOf" srcId="{63495320-BD9B-48A6-9CC2-DE1AAD1EDF08}" destId="{CCE47850-2462-485E-AD39-69DA4937A109}" srcOrd="0" destOrd="0" presId="urn:microsoft.com/office/officeart/2005/8/layout/orgChart1"/>
    <dgm:cxn modelId="{20276151-98B9-40F3-9E03-1F719FE2AFAF}" type="presParOf" srcId="{CCE47850-2462-485E-AD39-69DA4937A109}" destId="{D96695FB-F3E2-4589-B51B-248BD3829854}" srcOrd="0" destOrd="0" presId="urn:microsoft.com/office/officeart/2005/8/layout/orgChart1"/>
    <dgm:cxn modelId="{CB7307FB-3987-4634-B86C-283600722BDC}" type="presParOf" srcId="{CCE47850-2462-485E-AD39-69DA4937A109}" destId="{2ED5E7ED-A639-44BD-A0A7-457C718B0FAD}" srcOrd="1" destOrd="0" presId="urn:microsoft.com/office/officeart/2005/8/layout/orgChart1"/>
    <dgm:cxn modelId="{4E63640C-9903-4ABE-A924-9DDE6BCFA6A2}" type="presParOf" srcId="{63495320-BD9B-48A6-9CC2-DE1AAD1EDF08}" destId="{209CC395-168B-402E-8600-86BEBA5B9CC7}" srcOrd="1" destOrd="0" presId="urn:microsoft.com/office/officeart/2005/8/layout/orgChart1"/>
    <dgm:cxn modelId="{FD438BA2-5DE6-5144-877D-639EABBBBCA1}" type="presParOf" srcId="{209CC395-168B-402E-8600-86BEBA5B9CC7}" destId="{454517C8-E6F5-4FDC-AC5A-A119C05498AC}" srcOrd="0" destOrd="0" presId="urn:microsoft.com/office/officeart/2005/8/layout/orgChart1"/>
    <dgm:cxn modelId="{079894DF-6250-144D-B224-771D10CE17B2}" type="presParOf" srcId="{209CC395-168B-402E-8600-86BEBA5B9CC7}" destId="{692D5D9D-DAAB-4E5F-9A26-41D46E33A657}" srcOrd="1" destOrd="0" presId="urn:microsoft.com/office/officeart/2005/8/layout/orgChart1"/>
    <dgm:cxn modelId="{0815EB15-15BA-2842-998C-6FB8C9CC7DB2}" type="presParOf" srcId="{692D5D9D-DAAB-4E5F-9A26-41D46E33A657}" destId="{20256C89-9C3C-408C-A100-2DB62C752A62}" srcOrd="0" destOrd="0" presId="urn:microsoft.com/office/officeart/2005/8/layout/orgChart1"/>
    <dgm:cxn modelId="{8DA65771-0A6E-7C4B-BBB8-0D5B63A13F3D}" type="presParOf" srcId="{20256C89-9C3C-408C-A100-2DB62C752A62}" destId="{862D3CEF-C0BB-4C34-97B7-32CAD8B58F19}" srcOrd="0" destOrd="0" presId="urn:microsoft.com/office/officeart/2005/8/layout/orgChart1"/>
    <dgm:cxn modelId="{C6AC2DFA-12AE-D64C-BFEF-18DE62521E44}" type="presParOf" srcId="{20256C89-9C3C-408C-A100-2DB62C752A62}" destId="{0F60AEA1-C3DD-42D5-BAB8-0C10CB7AD3E4}" srcOrd="1" destOrd="0" presId="urn:microsoft.com/office/officeart/2005/8/layout/orgChart1"/>
    <dgm:cxn modelId="{3BA6B281-DB44-0242-9FF3-C343D93C97BA}" type="presParOf" srcId="{692D5D9D-DAAB-4E5F-9A26-41D46E33A657}" destId="{AF95EA41-8CF5-421A-87CA-8332CD51FFD9}" srcOrd="1" destOrd="0" presId="urn:microsoft.com/office/officeart/2005/8/layout/orgChart1"/>
    <dgm:cxn modelId="{EF27F7BD-8DCD-F249-B7EB-F8672C768D7C}" type="presParOf" srcId="{692D5D9D-DAAB-4E5F-9A26-41D46E33A657}" destId="{3AAC8217-C368-45FC-BAB1-7C5E59EFAF3A}" srcOrd="2" destOrd="0" presId="urn:microsoft.com/office/officeart/2005/8/layout/orgChart1"/>
    <dgm:cxn modelId="{7DEC3C7E-9A6E-B54D-ADBA-620AF0E492F8}" type="presParOf" srcId="{209CC395-168B-402E-8600-86BEBA5B9CC7}" destId="{4614EC15-5A66-4871-B153-84A9470CDDD3}" srcOrd="2" destOrd="0" presId="urn:microsoft.com/office/officeart/2005/8/layout/orgChart1"/>
    <dgm:cxn modelId="{E0B4B75B-5634-1246-A5B1-47A1B747CF8B}" type="presParOf" srcId="{209CC395-168B-402E-8600-86BEBA5B9CC7}" destId="{210CC41D-4FF4-4DA0-9660-1713876C183D}" srcOrd="3" destOrd="0" presId="urn:microsoft.com/office/officeart/2005/8/layout/orgChart1"/>
    <dgm:cxn modelId="{AD2689A2-5EFF-DB49-820D-25824FE2AADE}" type="presParOf" srcId="{210CC41D-4FF4-4DA0-9660-1713876C183D}" destId="{566A9822-4D86-4C00-9BCF-ADC70CACFB65}" srcOrd="0" destOrd="0" presId="urn:microsoft.com/office/officeart/2005/8/layout/orgChart1"/>
    <dgm:cxn modelId="{93D47A58-0546-9B4D-8051-BE1EF54C4D9D}" type="presParOf" srcId="{566A9822-4D86-4C00-9BCF-ADC70CACFB65}" destId="{C3AB459C-81EB-492B-B861-083F322A0673}" srcOrd="0" destOrd="0" presId="urn:microsoft.com/office/officeart/2005/8/layout/orgChart1"/>
    <dgm:cxn modelId="{8216D8CC-E60F-224E-B004-17F6265D5531}" type="presParOf" srcId="{566A9822-4D86-4C00-9BCF-ADC70CACFB65}" destId="{5636A411-8D45-4B26-B8DF-B7E4C99AC472}" srcOrd="1" destOrd="0" presId="urn:microsoft.com/office/officeart/2005/8/layout/orgChart1"/>
    <dgm:cxn modelId="{6382C174-191F-2646-B95C-2A1508844E51}" type="presParOf" srcId="{210CC41D-4FF4-4DA0-9660-1713876C183D}" destId="{39E3EE30-3C45-4742-B333-252E3C54FD4A}" srcOrd="1" destOrd="0" presId="urn:microsoft.com/office/officeart/2005/8/layout/orgChart1"/>
    <dgm:cxn modelId="{70400021-54B9-D448-80A8-83C49E45A965}" type="presParOf" srcId="{210CC41D-4FF4-4DA0-9660-1713876C183D}" destId="{A350C47E-CB5D-474B-AB5B-8A72359877F4}" srcOrd="2" destOrd="0" presId="urn:microsoft.com/office/officeart/2005/8/layout/orgChart1"/>
    <dgm:cxn modelId="{A41E0318-5AAC-0A4B-B914-B63FA9C5812F}" type="presParOf" srcId="{209CC395-168B-402E-8600-86BEBA5B9CC7}" destId="{6C47F006-B4E0-4A5A-94C2-7DE97B0B20E2}" srcOrd="4" destOrd="0" presId="urn:microsoft.com/office/officeart/2005/8/layout/orgChart1"/>
    <dgm:cxn modelId="{C15D088A-3A6C-C940-93B9-AC826B26A613}" type="presParOf" srcId="{209CC395-168B-402E-8600-86BEBA5B9CC7}" destId="{63FC21B1-3DD0-4266-BE55-73DEFA642C64}" srcOrd="5" destOrd="0" presId="urn:microsoft.com/office/officeart/2005/8/layout/orgChart1"/>
    <dgm:cxn modelId="{E98BDAE7-3C3F-6A4C-B424-4B0A1ED8A2D8}" type="presParOf" srcId="{63FC21B1-3DD0-4266-BE55-73DEFA642C64}" destId="{ACCC146A-5969-4818-B8B3-2FCB91512DFA}" srcOrd="0" destOrd="0" presId="urn:microsoft.com/office/officeart/2005/8/layout/orgChart1"/>
    <dgm:cxn modelId="{438F3D2D-D132-5643-95B8-995C705E00B3}" type="presParOf" srcId="{ACCC146A-5969-4818-B8B3-2FCB91512DFA}" destId="{630A291A-CE9B-4194-B9AF-F3158D429E87}" srcOrd="0" destOrd="0" presId="urn:microsoft.com/office/officeart/2005/8/layout/orgChart1"/>
    <dgm:cxn modelId="{7EDEB7B6-17A1-9C4A-861A-798ED06F3073}" type="presParOf" srcId="{ACCC146A-5969-4818-B8B3-2FCB91512DFA}" destId="{20E94F89-D7D5-4A06-A4EE-B84367B32B89}" srcOrd="1" destOrd="0" presId="urn:microsoft.com/office/officeart/2005/8/layout/orgChart1"/>
    <dgm:cxn modelId="{B6BB9961-85C6-DE44-AAA6-3602EC277BBD}" type="presParOf" srcId="{63FC21B1-3DD0-4266-BE55-73DEFA642C64}" destId="{CE0E3787-5834-4D3E-BDF9-51D57BBA1181}" srcOrd="1" destOrd="0" presId="urn:microsoft.com/office/officeart/2005/8/layout/orgChart1"/>
    <dgm:cxn modelId="{87C777B0-CDDE-4041-8D4F-CF41E6C7CD15}" type="presParOf" srcId="{CE0E3787-5834-4D3E-BDF9-51D57BBA1181}" destId="{0C7A3213-1AF2-4A7D-B756-269962C65E31}" srcOrd="0" destOrd="0" presId="urn:microsoft.com/office/officeart/2005/8/layout/orgChart1"/>
    <dgm:cxn modelId="{9E7CF597-DE1C-654C-8B04-089BFEEFFD9E}" type="presParOf" srcId="{CE0E3787-5834-4D3E-BDF9-51D57BBA1181}" destId="{89362071-1877-43FD-B0D9-558FE64AD9DA}" srcOrd="1" destOrd="0" presId="urn:microsoft.com/office/officeart/2005/8/layout/orgChart1"/>
    <dgm:cxn modelId="{79EFD356-AE6F-7440-B43A-226C48BD3B05}" type="presParOf" srcId="{89362071-1877-43FD-B0D9-558FE64AD9DA}" destId="{24C623E7-C94B-4E6D-A609-899AA9818A64}" srcOrd="0" destOrd="0" presId="urn:microsoft.com/office/officeart/2005/8/layout/orgChart1"/>
    <dgm:cxn modelId="{30ABE63C-503E-624E-B8C9-D188D765837F}" type="presParOf" srcId="{24C623E7-C94B-4E6D-A609-899AA9818A64}" destId="{1F75CA10-E03D-4E2D-AA00-1ED5E593BA20}" srcOrd="0" destOrd="0" presId="urn:microsoft.com/office/officeart/2005/8/layout/orgChart1"/>
    <dgm:cxn modelId="{DAAE7A73-E6F5-EC4B-9169-17C6574F6BF5}" type="presParOf" srcId="{24C623E7-C94B-4E6D-A609-899AA9818A64}" destId="{54E9B6AA-0409-4789-A740-3F808739D000}" srcOrd="1" destOrd="0" presId="urn:microsoft.com/office/officeart/2005/8/layout/orgChart1"/>
    <dgm:cxn modelId="{A67BEEC5-7960-F34B-8A17-D689B0DF1BCA}" type="presParOf" srcId="{89362071-1877-43FD-B0D9-558FE64AD9DA}" destId="{945E3B4E-12AD-42CE-967D-DE82D1D8F894}" srcOrd="1" destOrd="0" presId="urn:microsoft.com/office/officeart/2005/8/layout/orgChart1"/>
    <dgm:cxn modelId="{0106B202-F075-3A49-B2C3-86B6BDD764ED}" type="presParOf" srcId="{89362071-1877-43FD-B0D9-558FE64AD9DA}" destId="{EF2C75D1-ADAB-4D71-A5A9-1ED057E53746}" srcOrd="2" destOrd="0" presId="urn:microsoft.com/office/officeart/2005/8/layout/orgChart1"/>
    <dgm:cxn modelId="{D0C66491-95A4-7A41-B93D-C37D26740340}" type="presParOf" srcId="{63FC21B1-3DD0-4266-BE55-73DEFA642C64}" destId="{86A1CAA1-0851-4325-A894-0A7375B40456}" srcOrd="2" destOrd="0" presId="urn:microsoft.com/office/officeart/2005/8/layout/orgChart1"/>
    <dgm:cxn modelId="{D4397559-C83B-2B4D-86AD-3FCE97461ACF}" type="presParOf" srcId="{209CC395-168B-402E-8600-86BEBA5B9CC7}" destId="{06F53A50-BB3C-4782-8B8E-3A49678B9F6D}" srcOrd="6" destOrd="0" presId="urn:microsoft.com/office/officeart/2005/8/layout/orgChart1"/>
    <dgm:cxn modelId="{4C527E3F-145F-BE4D-A6BA-E3E562F70D6B}" type="presParOf" srcId="{209CC395-168B-402E-8600-86BEBA5B9CC7}" destId="{B05B4308-A261-4C9E-B8A5-4EDD8DCF5FA9}" srcOrd="7" destOrd="0" presId="urn:microsoft.com/office/officeart/2005/8/layout/orgChart1"/>
    <dgm:cxn modelId="{366706E1-1B0F-2F42-875E-4D5BCBDCC7EE}" type="presParOf" srcId="{B05B4308-A261-4C9E-B8A5-4EDD8DCF5FA9}" destId="{FB005765-48E9-435F-A422-682FA7FFA1AE}" srcOrd="0" destOrd="0" presId="urn:microsoft.com/office/officeart/2005/8/layout/orgChart1"/>
    <dgm:cxn modelId="{BDA8F3EB-5872-3641-AFC9-91D7393039B4}" type="presParOf" srcId="{FB005765-48E9-435F-A422-682FA7FFA1AE}" destId="{3CF798E4-8184-4A40-A0DC-A895449BCD21}" srcOrd="0" destOrd="0" presId="urn:microsoft.com/office/officeart/2005/8/layout/orgChart1"/>
    <dgm:cxn modelId="{F31A8FBC-C362-B045-9A5E-15099E240A11}" type="presParOf" srcId="{FB005765-48E9-435F-A422-682FA7FFA1AE}" destId="{32227422-D46C-47C6-B79A-D2A3C5F1AED6}" srcOrd="1" destOrd="0" presId="urn:microsoft.com/office/officeart/2005/8/layout/orgChart1"/>
    <dgm:cxn modelId="{B6DE6DE2-A0B8-1440-A178-B0D13C40770F}" type="presParOf" srcId="{B05B4308-A261-4C9E-B8A5-4EDD8DCF5FA9}" destId="{717A2DCD-2D0D-4B1B-B2DE-46E3F958F357}" srcOrd="1" destOrd="0" presId="urn:microsoft.com/office/officeart/2005/8/layout/orgChart1"/>
    <dgm:cxn modelId="{39888DB4-99F0-A24C-968B-B70FA788E3AA}" type="presParOf" srcId="{B05B4308-A261-4C9E-B8A5-4EDD8DCF5FA9}" destId="{29276444-A2EF-4788-8887-F4F51437B8B7}" srcOrd="2" destOrd="0" presId="urn:microsoft.com/office/officeart/2005/8/layout/orgChart1"/>
    <dgm:cxn modelId="{ABE28918-F4C0-4298-8990-FEC3B86296B0}" type="presParOf" srcId="{63495320-BD9B-48A6-9CC2-DE1AAD1EDF08}" destId="{3FAC35F1-D9CF-4BF9-9767-BB7EE82E6363}" srcOrd="2" destOrd="0" presId="urn:microsoft.com/office/officeart/2005/8/layout/orgChart1"/>
  </dgm:cxnLst>
  <dgm:bg>
    <a:effectLst>
      <a:outerShdw blurRad="50800" dist="38100" dir="8100000" algn="tr"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77A51F-99B6-4234-A153-71D54557F343}" type="doc">
      <dgm:prSet loTypeId="urn:microsoft.com/office/officeart/2005/8/layout/chevron2" loCatId="process" qsTypeId="urn:microsoft.com/office/officeart/2005/8/quickstyle/simple1" qsCatId="simple" csTypeId="urn:microsoft.com/office/officeart/2005/8/colors/colorful1#1" csCatId="colorful" phldr="1"/>
      <dgm:spPr/>
      <dgm:t>
        <a:bodyPr/>
        <a:lstStyle/>
        <a:p>
          <a:endParaRPr lang="es-ES"/>
        </a:p>
      </dgm:t>
    </dgm:pt>
    <dgm:pt modelId="{11E7BBE1-5051-4153-A796-6CFF75127A2E}">
      <dgm:prSet phldrT="[Texto]" phldr="1"/>
      <dgm:spPr/>
      <dgm:t>
        <a:bodyPr/>
        <a:lstStyle/>
        <a:p>
          <a:endParaRPr lang="es-ES" dirty="0"/>
        </a:p>
      </dgm:t>
    </dgm:pt>
    <dgm:pt modelId="{C50499AD-866C-47B5-8E93-A2EE88423BD9}" type="parTrans" cxnId="{8758F4D1-CABA-474F-BDC5-5B066F53A60C}">
      <dgm:prSet/>
      <dgm:spPr/>
      <dgm:t>
        <a:bodyPr/>
        <a:lstStyle/>
        <a:p>
          <a:endParaRPr lang="es-ES"/>
        </a:p>
      </dgm:t>
    </dgm:pt>
    <dgm:pt modelId="{EF4A0FA0-744F-42B0-90B2-74EAB5A7E672}" type="sibTrans" cxnId="{8758F4D1-CABA-474F-BDC5-5B066F53A60C}">
      <dgm:prSet/>
      <dgm:spPr/>
      <dgm:t>
        <a:bodyPr/>
        <a:lstStyle/>
        <a:p>
          <a:endParaRPr lang="es-ES"/>
        </a:p>
      </dgm:t>
    </dgm:pt>
    <dgm:pt modelId="{66B42028-5361-49F8-8A42-B37F1EB97B3C}">
      <dgm:prSet phldrT="[Texto]"/>
      <dgm:spPr/>
      <dgm:t>
        <a:bodyPr/>
        <a:lstStyle/>
        <a:p>
          <a:r>
            <a:rPr lang="es-ES" dirty="0"/>
            <a:t>Potencias de base 0</a:t>
          </a:r>
        </a:p>
      </dgm:t>
    </dgm:pt>
    <dgm:pt modelId="{42737C7D-B6EE-44D9-9E62-96740B56DC88}" type="parTrans" cxnId="{91E17F7A-1E15-4547-AC37-75B15E993F0F}">
      <dgm:prSet/>
      <dgm:spPr/>
      <dgm:t>
        <a:bodyPr/>
        <a:lstStyle/>
        <a:p>
          <a:endParaRPr lang="es-ES"/>
        </a:p>
      </dgm:t>
    </dgm:pt>
    <dgm:pt modelId="{C91C5B17-3069-490C-AD66-5529C65D3FDA}" type="sibTrans" cxnId="{91E17F7A-1E15-4547-AC37-75B15E993F0F}">
      <dgm:prSet/>
      <dgm:spPr/>
      <dgm:t>
        <a:bodyPr/>
        <a:lstStyle/>
        <a:p>
          <a:endParaRPr lang="es-ES"/>
        </a:p>
      </dgm:t>
    </dgm:pt>
    <dgm:pt modelId="{2E4D8900-CE40-4C67-B26B-7E07DCB7D805}">
      <dgm:prSet phldrT="[Texto]"/>
      <dgm:spPr/>
      <dgm:t>
        <a:bodyPr/>
        <a:lstStyle/>
        <a:p>
          <a:endParaRPr lang="es-ES" dirty="0"/>
        </a:p>
      </dgm:t>
    </dgm:pt>
    <dgm:pt modelId="{8B403071-3B88-472A-A6F6-28A93A4F6AFE}" type="parTrans" cxnId="{88C5ADA1-4FAE-4031-9E1B-E6F7A5FC9D21}">
      <dgm:prSet/>
      <dgm:spPr/>
      <dgm:t>
        <a:bodyPr/>
        <a:lstStyle/>
        <a:p>
          <a:endParaRPr lang="es-ES"/>
        </a:p>
      </dgm:t>
    </dgm:pt>
    <dgm:pt modelId="{A1C66689-7298-479A-B4B6-9A5B56FF39F6}" type="sibTrans" cxnId="{88C5ADA1-4FAE-4031-9E1B-E6F7A5FC9D21}">
      <dgm:prSet/>
      <dgm:spPr/>
      <dgm:t>
        <a:bodyPr/>
        <a:lstStyle/>
        <a:p>
          <a:endParaRPr lang="es-ES"/>
        </a:p>
      </dgm:t>
    </dgm:pt>
    <dgm:pt modelId="{8296124E-1F4C-4BC7-AD32-AF44BA29276B}">
      <dgm:prSet phldrT="[Texto]" phldr="1"/>
      <dgm:spPr/>
      <dgm:t>
        <a:bodyPr/>
        <a:lstStyle/>
        <a:p>
          <a:endParaRPr lang="es-ES" dirty="0"/>
        </a:p>
      </dgm:t>
    </dgm:pt>
    <dgm:pt modelId="{ED89C201-7D5E-4ED6-A421-EF63479C8912}" type="parTrans" cxnId="{EA0F4568-05A0-407F-98DF-B94489E61C77}">
      <dgm:prSet/>
      <dgm:spPr/>
      <dgm:t>
        <a:bodyPr/>
        <a:lstStyle/>
        <a:p>
          <a:endParaRPr lang="es-ES"/>
        </a:p>
      </dgm:t>
    </dgm:pt>
    <dgm:pt modelId="{C8F0FC4A-1F58-4D37-B6A1-645E85933B60}" type="sibTrans" cxnId="{EA0F4568-05A0-407F-98DF-B94489E61C77}">
      <dgm:prSet/>
      <dgm:spPr/>
      <dgm:t>
        <a:bodyPr/>
        <a:lstStyle/>
        <a:p>
          <a:endParaRPr lang="es-ES"/>
        </a:p>
      </dgm:t>
    </dgm:pt>
    <dgm:pt modelId="{BBEC3A18-E0A0-45A4-96E3-E49433153BD8}">
      <dgm:prSet phldrT="[Texto]"/>
      <dgm:spPr/>
      <dgm:t>
        <a:bodyPr/>
        <a:lstStyle/>
        <a:p>
          <a:endParaRPr lang="es-ES" dirty="0"/>
        </a:p>
      </dgm:t>
    </dgm:pt>
    <dgm:pt modelId="{1A548CB1-297B-4F6E-A2CA-F275D6909970}" type="parTrans" cxnId="{5A59B548-7359-47C9-8867-F496F8590884}">
      <dgm:prSet/>
      <dgm:spPr/>
      <dgm:t>
        <a:bodyPr/>
        <a:lstStyle/>
        <a:p>
          <a:endParaRPr lang="es-ES"/>
        </a:p>
      </dgm:t>
    </dgm:pt>
    <dgm:pt modelId="{B2DA6759-6CE3-44D4-9998-C87AF718DA20}" type="sibTrans" cxnId="{5A59B548-7359-47C9-8867-F496F8590884}">
      <dgm:prSet/>
      <dgm:spPr/>
      <dgm:t>
        <a:bodyPr/>
        <a:lstStyle/>
        <a:p>
          <a:endParaRPr lang="es-ES"/>
        </a:p>
      </dgm:t>
    </dgm:pt>
    <dgm:pt modelId="{C411D8A8-C16A-4FE5-A514-EC19A7168007}">
      <dgm:prSet phldrT="[Texto]"/>
      <dgm:spPr/>
      <dgm:t>
        <a:bodyPr/>
        <a:lstStyle/>
        <a:p>
          <a:r>
            <a:rPr lang="es-ES" dirty="0"/>
            <a:t>Potencias exponente 0</a:t>
          </a:r>
        </a:p>
      </dgm:t>
    </dgm:pt>
    <dgm:pt modelId="{2C8829DB-9F4D-4CB9-BC3E-6BC38B935FDD}" type="parTrans" cxnId="{0A28BFDB-792E-47D2-BEEF-0ECC7C3683C8}">
      <dgm:prSet/>
      <dgm:spPr/>
      <dgm:t>
        <a:bodyPr/>
        <a:lstStyle/>
        <a:p>
          <a:endParaRPr lang="es-ES"/>
        </a:p>
      </dgm:t>
    </dgm:pt>
    <dgm:pt modelId="{1BE589BE-4E7D-4BAA-9FC6-31B0733D3BF4}" type="sibTrans" cxnId="{0A28BFDB-792E-47D2-BEEF-0ECC7C3683C8}">
      <dgm:prSet/>
      <dgm:spPr/>
      <dgm:t>
        <a:bodyPr/>
        <a:lstStyle/>
        <a:p>
          <a:endParaRPr lang="es-ES"/>
        </a:p>
      </dgm:t>
    </dgm:pt>
    <dgm:pt modelId="{EBEA02F6-52B4-4190-BF5F-27660BAC202F}">
      <dgm:prSet phldrT="[Texto]" phldr="1"/>
      <dgm:spPr/>
      <dgm:t>
        <a:bodyPr/>
        <a:lstStyle/>
        <a:p>
          <a:endParaRPr lang="es-ES"/>
        </a:p>
      </dgm:t>
    </dgm:pt>
    <dgm:pt modelId="{71E22A63-4FF0-4848-A5F5-271A4E6C2761}" type="parTrans" cxnId="{7166ED34-693E-480C-86B1-B42F583EAE17}">
      <dgm:prSet/>
      <dgm:spPr/>
      <dgm:t>
        <a:bodyPr/>
        <a:lstStyle/>
        <a:p>
          <a:endParaRPr lang="es-ES"/>
        </a:p>
      </dgm:t>
    </dgm:pt>
    <dgm:pt modelId="{D4B9DC05-3EC1-45C9-87D8-58509E12EED2}" type="sibTrans" cxnId="{7166ED34-693E-480C-86B1-B42F583EAE17}">
      <dgm:prSet/>
      <dgm:spPr/>
      <dgm:t>
        <a:bodyPr/>
        <a:lstStyle/>
        <a:p>
          <a:endParaRPr lang="es-ES"/>
        </a:p>
      </dgm:t>
    </dgm:pt>
    <dgm:pt modelId="{99F3F5DA-B2FA-44CC-A01B-260957E5E0D9}">
      <dgm:prSet phldrT="[Texto]"/>
      <dgm:spPr/>
      <dgm:t>
        <a:bodyPr/>
        <a:lstStyle/>
        <a:p>
          <a:r>
            <a:rPr lang="es-ES" dirty="0"/>
            <a:t>Potencias exponente 1</a:t>
          </a:r>
        </a:p>
      </dgm:t>
    </dgm:pt>
    <dgm:pt modelId="{82DFC111-A88D-495B-9B6D-E510267E64F2}" type="parTrans" cxnId="{A57CB8C0-589B-4C95-83BA-B914DEDE2E9D}">
      <dgm:prSet/>
      <dgm:spPr/>
      <dgm:t>
        <a:bodyPr/>
        <a:lstStyle/>
        <a:p>
          <a:endParaRPr lang="es-ES"/>
        </a:p>
      </dgm:t>
    </dgm:pt>
    <dgm:pt modelId="{56A7EC8A-EF8E-47E2-9ACC-F6B153AE6C87}" type="sibTrans" cxnId="{A57CB8C0-589B-4C95-83BA-B914DEDE2E9D}">
      <dgm:prSet/>
      <dgm:spPr/>
      <dgm:t>
        <a:bodyPr/>
        <a:lstStyle/>
        <a:p>
          <a:endParaRPr lang="es-ES"/>
        </a:p>
      </dgm:t>
    </dgm:pt>
    <dgm:pt modelId="{021FAB37-C6E8-47A1-B89C-A37B34DBAB87}">
      <dgm:prSet/>
      <dgm:spPr/>
      <dgm:t>
        <a:bodyPr/>
        <a:lstStyle/>
        <a:p>
          <a:r>
            <a:rPr lang="es-ES" dirty="0"/>
            <a:t>Potencias de base 1</a:t>
          </a:r>
        </a:p>
      </dgm:t>
    </dgm:pt>
    <dgm:pt modelId="{FCFD1B42-F22E-41D5-9EFF-D9838195D6D0}" type="parTrans" cxnId="{5E0EEF71-ACD1-40C7-9381-8F70325F0B5B}">
      <dgm:prSet/>
      <dgm:spPr/>
      <dgm:t>
        <a:bodyPr/>
        <a:lstStyle/>
        <a:p>
          <a:endParaRPr lang="es-ES"/>
        </a:p>
      </dgm:t>
    </dgm:pt>
    <dgm:pt modelId="{2D93982B-3CC8-43C4-9A8E-0B2A48D1A419}" type="sibTrans" cxnId="{5E0EEF71-ACD1-40C7-9381-8F70325F0B5B}">
      <dgm:prSet/>
      <dgm:spPr/>
      <dgm:t>
        <a:bodyPr/>
        <a:lstStyle/>
        <a:p>
          <a:endParaRPr lang="es-ES"/>
        </a:p>
      </dgm:t>
    </dgm:pt>
    <dgm:pt modelId="{66878706-8995-4DC0-81C3-82827C277DF3}">
      <dgm:prSet/>
      <dgm:spPr/>
      <dgm:t>
        <a:bodyPr/>
        <a:lstStyle/>
        <a:p>
          <a:r>
            <a:rPr lang="es-ES" dirty="0"/>
            <a:t>Potencias de base 10</a:t>
          </a:r>
        </a:p>
      </dgm:t>
    </dgm:pt>
    <dgm:pt modelId="{53CEEDC5-70B7-4194-8A8F-A17DCDEBAD8C}" type="parTrans" cxnId="{3902D076-7D2B-4E40-AFD2-6E8F37D3FA10}">
      <dgm:prSet/>
      <dgm:spPr/>
      <dgm:t>
        <a:bodyPr/>
        <a:lstStyle/>
        <a:p>
          <a:endParaRPr lang="es-ES"/>
        </a:p>
      </dgm:t>
    </dgm:pt>
    <dgm:pt modelId="{877A15C8-333D-4C49-9859-4B6C82219E3A}" type="sibTrans" cxnId="{3902D076-7D2B-4E40-AFD2-6E8F37D3FA10}">
      <dgm:prSet/>
      <dgm:spPr/>
      <dgm:t>
        <a:bodyPr/>
        <a:lstStyle/>
        <a:p>
          <a:endParaRPr lang="es-ES"/>
        </a:p>
      </dgm:t>
    </dgm:pt>
    <dgm:pt modelId="{9D336318-05C0-43CD-BC9B-B65C1DEAFF80}" type="pres">
      <dgm:prSet presAssocID="{1177A51F-99B6-4234-A153-71D54557F343}" presName="linearFlow" presStyleCnt="0">
        <dgm:presLayoutVars>
          <dgm:dir/>
          <dgm:animLvl val="lvl"/>
          <dgm:resizeHandles val="exact"/>
        </dgm:presLayoutVars>
      </dgm:prSet>
      <dgm:spPr/>
    </dgm:pt>
    <dgm:pt modelId="{4012001A-986A-4B4C-AD37-7CFFC4B8870B}" type="pres">
      <dgm:prSet presAssocID="{11E7BBE1-5051-4153-A796-6CFF75127A2E}" presName="composite" presStyleCnt="0"/>
      <dgm:spPr/>
    </dgm:pt>
    <dgm:pt modelId="{8025B2C0-F874-4251-BF93-80E1764FE05E}" type="pres">
      <dgm:prSet presAssocID="{11E7BBE1-5051-4153-A796-6CFF75127A2E}" presName="parentText" presStyleLbl="alignNode1" presStyleIdx="0" presStyleCnt="5">
        <dgm:presLayoutVars>
          <dgm:chMax val="1"/>
          <dgm:bulletEnabled val="1"/>
        </dgm:presLayoutVars>
      </dgm:prSet>
      <dgm:spPr/>
    </dgm:pt>
    <dgm:pt modelId="{DDA7D54B-D7E5-4B4D-8F09-8CA0BE2433E3}" type="pres">
      <dgm:prSet presAssocID="{11E7BBE1-5051-4153-A796-6CFF75127A2E}" presName="descendantText" presStyleLbl="alignAcc1" presStyleIdx="0" presStyleCnt="5">
        <dgm:presLayoutVars>
          <dgm:bulletEnabled val="1"/>
        </dgm:presLayoutVars>
      </dgm:prSet>
      <dgm:spPr/>
    </dgm:pt>
    <dgm:pt modelId="{5214CF5C-E7D5-4997-966D-5BFF9A7F7637}" type="pres">
      <dgm:prSet presAssocID="{EF4A0FA0-744F-42B0-90B2-74EAB5A7E672}" presName="sp" presStyleCnt="0"/>
      <dgm:spPr/>
    </dgm:pt>
    <dgm:pt modelId="{76CF24F3-77F3-4D21-B58C-2E7BA42C3701}" type="pres">
      <dgm:prSet presAssocID="{2E4D8900-CE40-4C67-B26B-7E07DCB7D805}" presName="composite" presStyleCnt="0"/>
      <dgm:spPr/>
    </dgm:pt>
    <dgm:pt modelId="{76FE7569-6DA9-4204-8E48-11D8C842621F}" type="pres">
      <dgm:prSet presAssocID="{2E4D8900-CE40-4C67-B26B-7E07DCB7D805}" presName="parentText" presStyleLbl="alignNode1" presStyleIdx="1" presStyleCnt="5">
        <dgm:presLayoutVars>
          <dgm:chMax val="1"/>
          <dgm:bulletEnabled val="1"/>
        </dgm:presLayoutVars>
      </dgm:prSet>
      <dgm:spPr/>
    </dgm:pt>
    <dgm:pt modelId="{454C03BC-908A-4F8E-A2C5-A31E8267340A}" type="pres">
      <dgm:prSet presAssocID="{2E4D8900-CE40-4C67-B26B-7E07DCB7D805}" presName="descendantText" presStyleLbl="alignAcc1" presStyleIdx="1" presStyleCnt="5">
        <dgm:presLayoutVars>
          <dgm:bulletEnabled val="1"/>
        </dgm:presLayoutVars>
      </dgm:prSet>
      <dgm:spPr/>
    </dgm:pt>
    <dgm:pt modelId="{AD99E07C-EE74-4A7B-B6B9-F6BFE32A519B}" type="pres">
      <dgm:prSet presAssocID="{A1C66689-7298-479A-B4B6-9A5B56FF39F6}" presName="sp" presStyleCnt="0"/>
      <dgm:spPr/>
    </dgm:pt>
    <dgm:pt modelId="{F1A04FEC-527F-4E23-A694-FE5AAAB226B9}" type="pres">
      <dgm:prSet presAssocID="{8296124E-1F4C-4BC7-AD32-AF44BA29276B}" presName="composite" presStyleCnt="0"/>
      <dgm:spPr/>
    </dgm:pt>
    <dgm:pt modelId="{F2082D6D-481B-450E-AE2D-65BD8042375C}" type="pres">
      <dgm:prSet presAssocID="{8296124E-1F4C-4BC7-AD32-AF44BA29276B}" presName="parentText" presStyleLbl="alignNode1" presStyleIdx="2" presStyleCnt="5">
        <dgm:presLayoutVars>
          <dgm:chMax val="1"/>
          <dgm:bulletEnabled val="1"/>
        </dgm:presLayoutVars>
      </dgm:prSet>
      <dgm:spPr/>
    </dgm:pt>
    <dgm:pt modelId="{7D6073A7-0F0A-4885-996B-7049DEC0E2AD}" type="pres">
      <dgm:prSet presAssocID="{8296124E-1F4C-4BC7-AD32-AF44BA29276B}" presName="descendantText" presStyleLbl="alignAcc1" presStyleIdx="2" presStyleCnt="5">
        <dgm:presLayoutVars>
          <dgm:bulletEnabled val="1"/>
        </dgm:presLayoutVars>
      </dgm:prSet>
      <dgm:spPr/>
    </dgm:pt>
    <dgm:pt modelId="{9E5621AF-4BCC-4069-A9D6-E8BF4000B2E6}" type="pres">
      <dgm:prSet presAssocID="{C8F0FC4A-1F58-4D37-B6A1-645E85933B60}" presName="sp" presStyleCnt="0"/>
      <dgm:spPr/>
    </dgm:pt>
    <dgm:pt modelId="{3C012F4B-1E28-4FC4-92B4-C849C7665F65}" type="pres">
      <dgm:prSet presAssocID="{BBEC3A18-E0A0-45A4-96E3-E49433153BD8}" presName="composite" presStyleCnt="0"/>
      <dgm:spPr/>
    </dgm:pt>
    <dgm:pt modelId="{13914E2B-A4AD-4855-9FCC-2795B5FE6803}" type="pres">
      <dgm:prSet presAssocID="{BBEC3A18-E0A0-45A4-96E3-E49433153BD8}" presName="parentText" presStyleLbl="alignNode1" presStyleIdx="3" presStyleCnt="5">
        <dgm:presLayoutVars>
          <dgm:chMax val="1"/>
          <dgm:bulletEnabled val="1"/>
        </dgm:presLayoutVars>
      </dgm:prSet>
      <dgm:spPr/>
    </dgm:pt>
    <dgm:pt modelId="{6A16A8C2-186E-4DC8-8397-5F5E2EA4772A}" type="pres">
      <dgm:prSet presAssocID="{BBEC3A18-E0A0-45A4-96E3-E49433153BD8}" presName="descendantText" presStyleLbl="alignAcc1" presStyleIdx="3" presStyleCnt="5">
        <dgm:presLayoutVars>
          <dgm:bulletEnabled val="1"/>
        </dgm:presLayoutVars>
      </dgm:prSet>
      <dgm:spPr/>
    </dgm:pt>
    <dgm:pt modelId="{EF119503-D1E6-4A00-9F73-52F67DB9BF31}" type="pres">
      <dgm:prSet presAssocID="{B2DA6759-6CE3-44D4-9998-C87AF718DA20}" presName="sp" presStyleCnt="0"/>
      <dgm:spPr/>
    </dgm:pt>
    <dgm:pt modelId="{C881045D-0BDB-4425-9849-6B6F7E34671C}" type="pres">
      <dgm:prSet presAssocID="{EBEA02F6-52B4-4190-BF5F-27660BAC202F}" presName="composite" presStyleCnt="0"/>
      <dgm:spPr/>
    </dgm:pt>
    <dgm:pt modelId="{C1D0EAA2-246E-4520-865E-297882225F47}" type="pres">
      <dgm:prSet presAssocID="{EBEA02F6-52B4-4190-BF5F-27660BAC202F}" presName="parentText" presStyleLbl="alignNode1" presStyleIdx="4" presStyleCnt="5">
        <dgm:presLayoutVars>
          <dgm:chMax val="1"/>
          <dgm:bulletEnabled val="1"/>
        </dgm:presLayoutVars>
      </dgm:prSet>
      <dgm:spPr/>
    </dgm:pt>
    <dgm:pt modelId="{33D4A889-C4E2-41E1-93FE-E619840E34C8}" type="pres">
      <dgm:prSet presAssocID="{EBEA02F6-52B4-4190-BF5F-27660BAC202F}" presName="descendantText" presStyleLbl="alignAcc1" presStyleIdx="4" presStyleCnt="5">
        <dgm:presLayoutVars>
          <dgm:bulletEnabled val="1"/>
        </dgm:presLayoutVars>
      </dgm:prSet>
      <dgm:spPr/>
    </dgm:pt>
  </dgm:ptLst>
  <dgm:cxnLst>
    <dgm:cxn modelId="{360C7413-CE09-4A0D-9801-E2DFD50BCC38}" type="presOf" srcId="{021FAB37-C6E8-47A1-B89C-A37B34DBAB87}" destId="{454C03BC-908A-4F8E-A2C5-A31E8267340A}" srcOrd="0" destOrd="0" presId="urn:microsoft.com/office/officeart/2005/8/layout/chevron2"/>
    <dgm:cxn modelId="{7618A430-4255-450C-AB8F-20A887FCDCDF}" type="presOf" srcId="{99F3F5DA-B2FA-44CC-A01B-260957E5E0D9}" destId="{33D4A889-C4E2-41E1-93FE-E619840E34C8}" srcOrd="0" destOrd="0" presId="urn:microsoft.com/office/officeart/2005/8/layout/chevron2"/>
    <dgm:cxn modelId="{7166ED34-693E-480C-86B1-B42F583EAE17}" srcId="{1177A51F-99B6-4234-A153-71D54557F343}" destId="{EBEA02F6-52B4-4190-BF5F-27660BAC202F}" srcOrd="4" destOrd="0" parTransId="{71E22A63-4FF0-4848-A5F5-271A4E6C2761}" sibTransId="{D4B9DC05-3EC1-45C9-87D8-58509E12EED2}"/>
    <dgm:cxn modelId="{A5921240-31CA-4734-9AE8-2BF94E45893E}" type="presOf" srcId="{EBEA02F6-52B4-4190-BF5F-27660BAC202F}" destId="{C1D0EAA2-246E-4520-865E-297882225F47}" srcOrd="0" destOrd="0" presId="urn:microsoft.com/office/officeart/2005/8/layout/chevron2"/>
    <dgm:cxn modelId="{5A59B548-7359-47C9-8867-F496F8590884}" srcId="{1177A51F-99B6-4234-A153-71D54557F343}" destId="{BBEC3A18-E0A0-45A4-96E3-E49433153BD8}" srcOrd="3" destOrd="0" parTransId="{1A548CB1-297B-4F6E-A2CA-F275D6909970}" sibTransId="{B2DA6759-6CE3-44D4-9998-C87AF718DA20}"/>
    <dgm:cxn modelId="{4B50C95E-606C-4A4B-B07A-A83F7DF668B4}" type="presOf" srcId="{C411D8A8-C16A-4FE5-A514-EC19A7168007}" destId="{6A16A8C2-186E-4DC8-8397-5F5E2EA4772A}" srcOrd="0" destOrd="0" presId="urn:microsoft.com/office/officeart/2005/8/layout/chevron2"/>
    <dgm:cxn modelId="{EA0F4568-05A0-407F-98DF-B94489E61C77}" srcId="{1177A51F-99B6-4234-A153-71D54557F343}" destId="{8296124E-1F4C-4BC7-AD32-AF44BA29276B}" srcOrd="2" destOrd="0" parTransId="{ED89C201-7D5E-4ED6-A421-EF63479C8912}" sibTransId="{C8F0FC4A-1F58-4D37-B6A1-645E85933B60}"/>
    <dgm:cxn modelId="{5E0EEF71-ACD1-40C7-9381-8F70325F0B5B}" srcId="{2E4D8900-CE40-4C67-B26B-7E07DCB7D805}" destId="{021FAB37-C6E8-47A1-B89C-A37B34DBAB87}" srcOrd="0" destOrd="0" parTransId="{FCFD1B42-F22E-41D5-9EFF-D9838195D6D0}" sibTransId="{2D93982B-3CC8-43C4-9A8E-0B2A48D1A419}"/>
    <dgm:cxn modelId="{3902D076-7D2B-4E40-AFD2-6E8F37D3FA10}" srcId="{8296124E-1F4C-4BC7-AD32-AF44BA29276B}" destId="{66878706-8995-4DC0-81C3-82827C277DF3}" srcOrd="0" destOrd="0" parTransId="{53CEEDC5-70B7-4194-8A8F-A17DCDEBAD8C}" sibTransId="{877A15C8-333D-4C49-9859-4B6C82219E3A}"/>
    <dgm:cxn modelId="{91E17F7A-1E15-4547-AC37-75B15E993F0F}" srcId="{11E7BBE1-5051-4153-A796-6CFF75127A2E}" destId="{66B42028-5361-49F8-8A42-B37F1EB97B3C}" srcOrd="0" destOrd="0" parTransId="{42737C7D-B6EE-44D9-9E62-96740B56DC88}" sibTransId="{C91C5B17-3069-490C-AD66-5529C65D3FDA}"/>
    <dgm:cxn modelId="{6D63A085-1132-4F04-8B07-90C8E9F0BEDB}" type="presOf" srcId="{8296124E-1F4C-4BC7-AD32-AF44BA29276B}" destId="{F2082D6D-481B-450E-AE2D-65BD8042375C}" srcOrd="0" destOrd="0" presId="urn:microsoft.com/office/officeart/2005/8/layout/chevron2"/>
    <dgm:cxn modelId="{84C0D39B-7A03-4835-A7CC-0146D490D2B8}" type="presOf" srcId="{66B42028-5361-49F8-8A42-B37F1EB97B3C}" destId="{DDA7D54B-D7E5-4B4D-8F09-8CA0BE2433E3}" srcOrd="0" destOrd="0" presId="urn:microsoft.com/office/officeart/2005/8/layout/chevron2"/>
    <dgm:cxn modelId="{88C5ADA1-4FAE-4031-9E1B-E6F7A5FC9D21}" srcId="{1177A51F-99B6-4234-A153-71D54557F343}" destId="{2E4D8900-CE40-4C67-B26B-7E07DCB7D805}" srcOrd="1" destOrd="0" parTransId="{8B403071-3B88-472A-A6F6-28A93A4F6AFE}" sibTransId="{A1C66689-7298-479A-B4B6-9A5B56FF39F6}"/>
    <dgm:cxn modelId="{1EB85EA7-E4BD-4FE9-9122-0F9589B97F94}" type="presOf" srcId="{BBEC3A18-E0A0-45A4-96E3-E49433153BD8}" destId="{13914E2B-A4AD-4855-9FCC-2795B5FE6803}" srcOrd="0" destOrd="0" presId="urn:microsoft.com/office/officeart/2005/8/layout/chevron2"/>
    <dgm:cxn modelId="{A57CB8C0-589B-4C95-83BA-B914DEDE2E9D}" srcId="{EBEA02F6-52B4-4190-BF5F-27660BAC202F}" destId="{99F3F5DA-B2FA-44CC-A01B-260957E5E0D9}" srcOrd="0" destOrd="0" parTransId="{82DFC111-A88D-495B-9B6D-E510267E64F2}" sibTransId="{56A7EC8A-EF8E-47E2-9ACC-F6B153AE6C87}"/>
    <dgm:cxn modelId="{8758F4D1-CABA-474F-BDC5-5B066F53A60C}" srcId="{1177A51F-99B6-4234-A153-71D54557F343}" destId="{11E7BBE1-5051-4153-A796-6CFF75127A2E}" srcOrd="0" destOrd="0" parTransId="{C50499AD-866C-47B5-8E93-A2EE88423BD9}" sibTransId="{EF4A0FA0-744F-42B0-90B2-74EAB5A7E672}"/>
    <dgm:cxn modelId="{0A28BFDB-792E-47D2-BEEF-0ECC7C3683C8}" srcId="{BBEC3A18-E0A0-45A4-96E3-E49433153BD8}" destId="{C411D8A8-C16A-4FE5-A514-EC19A7168007}" srcOrd="0" destOrd="0" parTransId="{2C8829DB-9F4D-4CB9-BC3E-6BC38B935FDD}" sibTransId="{1BE589BE-4E7D-4BAA-9FC6-31B0733D3BF4}"/>
    <dgm:cxn modelId="{311DFBE6-8245-4CD0-9960-244576C09BCB}" type="presOf" srcId="{1177A51F-99B6-4234-A153-71D54557F343}" destId="{9D336318-05C0-43CD-BC9B-B65C1DEAFF80}" srcOrd="0" destOrd="0" presId="urn:microsoft.com/office/officeart/2005/8/layout/chevron2"/>
    <dgm:cxn modelId="{E03FEEEE-F11A-41D3-96A3-B0A0D77A5CC7}" type="presOf" srcId="{66878706-8995-4DC0-81C3-82827C277DF3}" destId="{7D6073A7-0F0A-4885-996B-7049DEC0E2AD}" srcOrd="0" destOrd="0" presId="urn:microsoft.com/office/officeart/2005/8/layout/chevron2"/>
    <dgm:cxn modelId="{C57793FD-089F-4987-81FE-3290312FB9AD}" type="presOf" srcId="{11E7BBE1-5051-4153-A796-6CFF75127A2E}" destId="{8025B2C0-F874-4251-BF93-80E1764FE05E}" srcOrd="0" destOrd="0" presId="urn:microsoft.com/office/officeart/2005/8/layout/chevron2"/>
    <dgm:cxn modelId="{774106FF-619D-4534-AFD8-5FC96F136AD8}" type="presOf" srcId="{2E4D8900-CE40-4C67-B26B-7E07DCB7D805}" destId="{76FE7569-6DA9-4204-8E48-11D8C842621F}" srcOrd="0" destOrd="0" presId="urn:microsoft.com/office/officeart/2005/8/layout/chevron2"/>
    <dgm:cxn modelId="{D489EE7C-F6E5-4A05-9C89-DE5F17DB5D7A}" type="presParOf" srcId="{9D336318-05C0-43CD-BC9B-B65C1DEAFF80}" destId="{4012001A-986A-4B4C-AD37-7CFFC4B8870B}" srcOrd="0" destOrd="0" presId="urn:microsoft.com/office/officeart/2005/8/layout/chevron2"/>
    <dgm:cxn modelId="{DE85A056-AB95-4AF3-A830-B8F0703D87E3}" type="presParOf" srcId="{4012001A-986A-4B4C-AD37-7CFFC4B8870B}" destId="{8025B2C0-F874-4251-BF93-80E1764FE05E}" srcOrd="0" destOrd="0" presId="urn:microsoft.com/office/officeart/2005/8/layout/chevron2"/>
    <dgm:cxn modelId="{1689EA68-9E74-4CC9-BE49-66FE42537469}" type="presParOf" srcId="{4012001A-986A-4B4C-AD37-7CFFC4B8870B}" destId="{DDA7D54B-D7E5-4B4D-8F09-8CA0BE2433E3}" srcOrd="1" destOrd="0" presId="urn:microsoft.com/office/officeart/2005/8/layout/chevron2"/>
    <dgm:cxn modelId="{5DEF3A4D-445F-4BC6-B583-E8FA79DA1E32}" type="presParOf" srcId="{9D336318-05C0-43CD-BC9B-B65C1DEAFF80}" destId="{5214CF5C-E7D5-4997-966D-5BFF9A7F7637}" srcOrd="1" destOrd="0" presId="urn:microsoft.com/office/officeart/2005/8/layout/chevron2"/>
    <dgm:cxn modelId="{71018450-6ECB-4BA5-A27A-DB6E9DDE0534}" type="presParOf" srcId="{9D336318-05C0-43CD-BC9B-B65C1DEAFF80}" destId="{76CF24F3-77F3-4D21-B58C-2E7BA42C3701}" srcOrd="2" destOrd="0" presId="urn:microsoft.com/office/officeart/2005/8/layout/chevron2"/>
    <dgm:cxn modelId="{BA4BCB0E-1D17-4CF8-82DC-74067E4833A7}" type="presParOf" srcId="{76CF24F3-77F3-4D21-B58C-2E7BA42C3701}" destId="{76FE7569-6DA9-4204-8E48-11D8C842621F}" srcOrd="0" destOrd="0" presId="urn:microsoft.com/office/officeart/2005/8/layout/chevron2"/>
    <dgm:cxn modelId="{E983E3C8-D772-447F-84ED-E23541F6C703}" type="presParOf" srcId="{76CF24F3-77F3-4D21-B58C-2E7BA42C3701}" destId="{454C03BC-908A-4F8E-A2C5-A31E8267340A}" srcOrd="1" destOrd="0" presId="urn:microsoft.com/office/officeart/2005/8/layout/chevron2"/>
    <dgm:cxn modelId="{A0DB713C-3D7E-4D21-8B89-9E8A774B0513}" type="presParOf" srcId="{9D336318-05C0-43CD-BC9B-B65C1DEAFF80}" destId="{AD99E07C-EE74-4A7B-B6B9-F6BFE32A519B}" srcOrd="3" destOrd="0" presId="urn:microsoft.com/office/officeart/2005/8/layout/chevron2"/>
    <dgm:cxn modelId="{78589F98-D807-4B33-902D-C855E388CB26}" type="presParOf" srcId="{9D336318-05C0-43CD-BC9B-B65C1DEAFF80}" destId="{F1A04FEC-527F-4E23-A694-FE5AAAB226B9}" srcOrd="4" destOrd="0" presId="urn:microsoft.com/office/officeart/2005/8/layout/chevron2"/>
    <dgm:cxn modelId="{1E2036AA-240C-4DEE-AC4B-5829F17A54F0}" type="presParOf" srcId="{F1A04FEC-527F-4E23-A694-FE5AAAB226B9}" destId="{F2082D6D-481B-450E-AE2D-65BD8042375C}" srcOrd="0" destOrd="0" presId="urn:microsoft.com/office/officeart/2005/8/layout/chevron2"/>
    <dgm:cxn modelId="{33F452A7-1334-4899-B090-EC07073D2B1D}" type="presParOf" srcId="{F1A04FEC-527F-4E23-A694-FE5AAAB226B9}" destId="{7D6073A7-0F0A-4885-996B-7049DEC0E2AD}" srcOrd="1" destOrd="0" presId="urn:microsoft.com/office/officeart/2005/8/layout/chevron2"/>
    <dgm:cxn modelId="{539ED451-8568-4C01-8322-96BB32F0BFD9}" type="presParOf" srcId="{9D336318-05C0-43CD-BC9B-B65C1DEAFF80}" destId="{9E5621AF-4BCC-4069-A9D6-E8BF4000B2E6}" srcOrd="5" destOrd="0" presId="urn:microsoft.com/office/officeart/2005/8/layout/chevron2"/>
    <dgm:cxn modelId="{EC39637B-6070-4654-8A50-A60B55255C2F}" type="presParOf" srcId="{9D336318-05C0-43CD-BC9B-B65C1DEAFF80}" destId="{3C012F4B-1E28-4FC4-92B4-C849C7665F65}" srcOrd="6" destOrd="0" presId="urn:microsoft.com/office/officeart/2005/8/layout/chevron2"/>
    <dgm:cxn modelId="{7AFA2429-8161-42FD-B2B3-E86F3F0E758D}" type="presParOf" srcId="{3C012F4B-1E28-4FC4-92B4-C849C7665F65}" destId="{13914E2B-A4AD-4855-9FCC-2795B5FE6803}" srcOrd="0" destOrd="0" presId="urn:microsoft.com/office/officeart/2005/8/layout/chevron2"/>
    <dgm:cxn modelId="{E72F4A0D-92C0-49AD-BFA8-9CD2CEB6CA16}" type="presParOf" srcId="{3C012F4B-1E28-4FC4-92B4-C849C7665F65}" destId="{6A16A8C2-186E-4DC8-8397-5F5E2EA4772A}" srcOrd="1" destOrd="0" presId="urn:microsoft.com/office/officeart/2005/8/layout/chevron2"/>
    <dgm:cxn modelId="{BF61E6EF-99C6-4AD4-84D7-ED027F87CAB1}" type="presParOf" srcId="{9D336318-05C0-43CD-BC9B-B65C1DEAFF80}" destId="{EF119503-D1E6-4A00-9F73-52F67DB9BF31}" srcOrd="7" destOrd="0" presId="urn:microsoft.com/office/officeart/2005/8/layout/chevron2"/>
    <dgm:cxn modelId="{69EFDEB6-66E3-4EB2-92EF-04CC5233CA09}" type="presParOf" srcId="{9D336318-05C0-43CD-BC9B-B65C1DEAFF80}" destId="{C881045D-0BDB-4425-9849-6B6F7E34671C}" srcOrd="8" destOrd="0" presId="urn:microsoft.com/office/officeart/2005/8/layout/chevron2"/>
    <dgm:cxn modelId="{00228822-D085-40F5-8D9D-80FA19D09FD1}" type="presParOf" srcId="{C881045D-0BDB-4425-9849-6B6F7E34671C}" destId="{C1D0EAA2-246E-4520-865E-297882225F47}" srcOrd="0" destOrd="0" presId="urn:microsoft.com/office/officeart/2005/8/layout/chevron2"/>
    <dgm:cxn modelId="{7BCBC655-B165-49F3-85BF-76EB4C771FA6}" type="presParOf" srcId="{C881045D-0BDB-4425-9849-6B6F7E34671C}" destId="{33D4A889-C4E2-41E1-93FE-E619840E34C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53A50-BB3C-4782-8B8E-3A49678B9F6D}">
      <dsp:nvSpPr>
        <dsp:cNvPr id="0" name=""/>
        <dsp:cNvSpPr/>
      </dsp:nvSpPr>
      <dsp:spPr>
        <a:xfrm>
          <a:off x="4071965" y="1129127"/>
          <a:ext cx="3166235" cy="273485"/>
        </a:xfrm>
        <a:custGeom>
          <a:avLst/>
          <a:gdLst/>
          <a:ahLst/>
          <a:cxnLst/>
          <a:rect l="0" t="0" r="0" b="0"/>
          <a:pathLst>
            <a:path>
              <a:moveTo>
                <a:pt x="0" y="0"/>
              </a:moveTo>
              <a:lnTo>
                <a:pt x="0" y="136742"/>
              </a:lnTo>
              <a:lnTo>
                <a:pt x="3166235" y="136742"/>
              </a:lnTo>
              <a:lnTo>
                <a:pt x="3166235" y="273485"/>
              </a:lnTo>
            </a:path>
          </a:pathLst>
        </a:custGeom>
        <a:noFill/>
        <a:ln w="425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7A3213-1AF2-4A7D-B756-269962C65E31}">
      <dsp:nvSpPr>
        <dsp:cNvPr id="0" name=""/>
        <dsp:cNvSpPr/>
      </dsp:nvSpPr>
      <dsp:spPr>
        <a:xfrm>
          <a:off x="3576917" y="2053770"/>
          <a:ext cx="414330" cy="599064"/>
        </a:xfrm>
        <a:custGeom>
          <a:avLst/>
          <a:gdLst/>
          <a:ahLst/>
          <a:cxnLst/>
          <a:rect l="0" t="0" r="0" b="0"/>
          <a:pathLst>
            <a:path>
              <a:moveTo>
                <a:pt x="0" y="0"/>
              </a:moveTo>
              <a:lnTo>
                <a:pt x="0" y="599064"/>
              </a:lnTo>
              <a:lnTo>
                <a:pt x="414330" y="599064"/>
              </a:lnTo>
            </a:path>
          </a:pathLst>
        </a:custGeom>
        <a:noFill/>
        <a:ln w="425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47F006-B4E0-4A5A-94C2-7DE97B0B20E2}">
      <dsp:nvSpPr>
        <dsp:cNvPr id="0" name=""/>
        <dsp:cNvSpPr/>
      </dsp:nvSpPr>
      <dsp:spPr>
        <a:xfrm>
          <a:off x="4071965" y="1129127"/>
          <a:ext cx="609834" cy="273485"/>
        </a:xfrm>
        <a:custGeom>
          <a:avLst/>
          <a:gdLst/>
          <a:ahLst/>
          <a:cxnLst/>
          <a:rect l="0" t="0" r="0" b="0"/>
          <a:pathLst>
            <a:path>
              <a:moveTo>
                <a:pt x="0" y="0"/>
              </a:moveTo>
              <a:lnTo>
                <a:pt x="0" y="136742"/>
              </a:lnTo>
              <a:lnTo>
                <a:pt x="609834" y="136742"/>
              </a:lnTo>
              <a:lnTo>
                <a:pt x="609834" y="273485"/>
              </a:lnTo>
            </a:path>
          </a:pathLst>
        </a:custGeom>
        <a:noFill/>
        <a:ln w="425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14EC15-5A66-4871-B153-84A9470CDDD3}">
      <dsp:nvSpPr>
        <dsp:cNvPr id="0" name=""/>
        <dsp:cNvSpPr/>
      </dsp:nvSpPr>
      <dsp:spPr>
        <a:xfrm>
          <a:off x="2157656" y="1129127"/>
          <a:ext cx="1914309" cy="273485"/>
        </a:xfrm>
        <a:custGeom>
          <a:avLst/>
          <a:gdLst/>
          <a:ahLst/>
          <a:cxnLst/>
          <a:rect l="0" t="0" r="0" b="0"/>
          <a:pathLst>
            <a:path>
              <a:moveTo>
                <a:pt x="1914309" y="0"/>
              </a:moveTo>
              <a:lnTo>
                <a:pt x="1914309" y="136742"/>
              </a:lnTo>
              <a:lnTo>
                <a:pt x="0" y="136742"/>
              </a:lnTo>
              <a:lnTo>
                <a:pt x="0" y="273485"/>
              </a:lnTo>
            </a:path>
          </a:pathLst>
        </a:custGeom>
        <a:noFill/>
        <a:ln w="425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4517C8-E6F5-4FDC-AC5A-A119C05498AC}">
      <dsp:nvSpPr>
        <dsp:cNvPr id="0" name=""/>
        <dsp:cNvSpPr/>
      </dsp:nvSpPr>
      <dsp:spPr>
        <a:xfrm>
          <a:off x="509266" y="1129127"/>
          <a:ext cx="3562699" cy="273485"/>
        </a:xfrm>
        <a:custGeom>
          <a:avLst/>
          <a:gdLst/>
          <a:ahLst/>
          <a:cxnLst/>
          <a:rect l="0" t="0" r="0" b="0"/>
          <a:pathLst>
            <a:path>
              <a:moveTo>
                <a:pt x="3562699" y="0"/>
              </a:moveTo>
              <a:lnTo>
                <a:pt x="3562699" y="136742"/>
              </a:lnTo>
              <a:lnTo>
                <a:pt x="0" y="136742"/>
              </a:lnTo>
              <a:lnTo>
                <a:pt x="0" y="273485"/>
              </a:lnTo>
            </a:path>
          </a:pathLst>
        </a:custGeom>
        <a:noFill/>
        <a:ln w="425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6695FB-F3E2-4589-B51B-248BD3829854}">
      <dsp:nvSpPr>
        <dsp:cNvPr id="0" name=""/>
        <dsp:cNvSpPr/>
      </dsp:nvSpPr>
      <dsp:spPr>
        <a:xfrm>
          <a:off x="2465484" y="477971"/>
          <a:ext cx="3212962" cy="651156"/>
        </a:xfrm>
        <a:prstGeom prst="rect">
          <a:avLst/>
        </a:prstGeom>
        <a:solidFill>
          <a:schemeClr val="lt1"/>
        </a:solidFill>
        <a:ln w="42500" cap="flat" cmpd="sng" algn="ctr">
          <a:solidFill>
            <a:schemeClr val="accent5"/>
          </a:solidFill>
          <a:prstDash val="solid"/>
        </a:ln>
        <a:effectLst/>
        <a:scene3d>
          <a:camera prst="orthographicFront"/>
          <a:lightRig rig="flat" dir="t"/>
        </a:scene3d>
        <a:sp3d/>
      </dsp:spPr>
      <dsp:style>
        <a:lnRef idx="2">
          <a:schemeClr val="accent5"/>
        </a:lnRef>
        <a:fillRef idx="1">
          <a:schemeClr val="lt1"/>
        </a:fillRef>
        <a:effectRef idx="0">
          <a:schemeClr val="accent5"/>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Unidad 1. Naturales. Potencias</a:t>
          </a:r>
        </a:p>
      </dsp:txBody>
      <dsp:txXfrm>
        <a:off x="2465484" y="477971"/>
        <a:ext cx="3212962" cy="651156"/>
      </dsp:txXfrm>
    </dsp:sp>
    <dsp:sp modelId="{862D3CEF-C0BB-4C34-97B7-32CAD8B58F19}">
      <dsp:nvSpPr>
        <dsp:cNvPr id="0" name=""/>
        <dsp:cNvSpPr/>
      </dsp:nvSpPr>
      <dsp:spPr>
        <a:xfrm>
          <a:off x="3916" y="1402613"/>
          <a:ext cx="1010699" cy="651156"/>
        </a:xfrm>
        <a:prstGeom prst="rect">
          <a:avLst/>
        </a:prstGeom>
        <a:solidFill>
          <a:schemeClr val="lt1"/>
        </a:solidFill>
        <a:ln w="42500" cap="flat" cmpd="sng" algn="ctr">
          <a:solidFill>
            <a:schemeClr val="accent5"/>
          </a:solidFill>
          <a:prstDash val="solid"/>
        </a:ln>
        <a:effectLst/>
        <a:scene3d>
          <a:camera prst="orthographicFront"/>
          <a:lightRig rig="flat" dir="t"/>
        </a:scene3d>
        <a:sp3d/>
      </dsp:spPr>
      <dsp:style>
        <a:lnRef idx="2">
          <a:schemeClr val="accent5"/>
        </a:lnRef>
        <a:fillRef idx="1">
          <a:schemeClr val="lt1"/>
        </a:fillRef>
        <a:effectRef idx="0">
          <a:schemeClr val="accent5"/>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Tipos de números</a:t>
          </a:r>
        </a:p>
      </dsp:txBody>
      <dsp:txXfrm>
        <a:off x="3916" y="1402613"/>
        <a:ext cx="1010699" cy="651156"/>
      </dsp:txXfrm>
    </dsp:sp>
    <dsp:sp modelId="{C3AB459C-81EB-492B-B861-083F322A0673}">
      <dsp:nvSpPr>
        <dsp:cNvPr id="0" name=""/>
        <dsp:cNvSpPr/>
      </dsp:nvSpPr>
      <dsp:spPr>
        <a:xfrm>
          <a:off x="1288101" y="1402613"/>
          <a:ext cx="1739109" cy="651156"/>
        </a:xfrm>
        <a:prstGeom prst="rect">
          <a:avLst/>
        </a:prstGeom>
        <a:solidFill>
          <a:schemeClr val="lt1"/>
        </a:solidFill>
        <a:ln w="42500" cap="flat" cmpd="sng" algn="ctr">
          <a:solidFill>
            <a:schemeClr val="accent5"/>
          </a:solidFill>
          <a:prstDash val="solid"/>
        </a:ln>
        <a:effectLst/>
        <a:scene3d>
          <a:camera prst="orthographicFront"/>
          <a:lightRig rig="flat" dir="t"/>
        </a:scene3d>
        <a:sp3d/>
      </dsp:spPr>
      <dsp:style>
        <a:lnRef idx="2">
          <a:schemeClr val="accent5"/>
        </a:lnRef>
        <a:fillRef idx="1">
          <a:schemeClr val="lt1"/>
        </a:fillRef>
        <a:effectRef idx="0">
          <a:schemeClr val="accent5"/>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Aproximación y redondeo</a:t>
          </a:r>
        </a:p>
      </dsp:txBody>
      <dsp:txXfrm>
        <a:off x="1288101" y="1402613"/>
        <a:ext cx="1739109" cy="651156"/>
      </dsp:txXfrm>
    </dsp:sp>
    <dsp:sp modelId="{630A291A-CE9B-4194-B9AF-F3158D429E87}">
      <dsp:nvSpPr>
        <dsp:cNvPr id="0" name=""/>
        <dsp:cNvSpPr/>
      </dsp:nvSpPr>
      <dsp:spPr>
        <a:xfrm>
          <a:off x="3300696" y="1402613"/>
          <a:ext cx="2762206" cy="651156"/>
        </a:xfrm>
        <a:prstGeom prst="rect">
          <a:avLst/>
        </a:prstGeom>
        <a:solidFill>
          <a:schemeClr val="lt1"/>
        </a:solidFill>
        <a:ln w="42500" cap="flat" cmpd="sng" algn="ctr">
          <a:solidFill>
            <a:schemeClr val="accent5"/>
          </a:solidFill>
          <a:prstDash val="solid"/>
        </a:ln>
        <a:effectLst/>
        <a:scene3d>
          <a:camera prst="orthographicFront"/>
          <a:lightRig rig="flat" dir="t"/>
        </a:scene3d>
        <a:sp3d/>
      </dsp:spPr>
      <dsp:style>
        <a:lnRef idx="2">
          <a:schemeClr val="accent5"/>
        </a:lnRef>
        <a:fillRef idx="1">
          <a:schemeClr val="lt1"/>
        </a:fillRef>
        <a:effectRef idx="0">
          <a:schemeClr val="accent5"/>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Jerarquía de las operaciones</a:t>
          </a:r>
          <a:br>
            <a:rPr lang="es-ES" sz="1500" kern="1200" dirty="0"/>
          </a:br>
          <a:r>
            <a:rPr lang="es-ES" sz="1500" kern="1200" dirty="0"/>
            <a:t> (),a</a:t>
          </a:r>
          <a:r>
            <a:rPr lang="es-ES" sz="1500" kern="1200" baseline="30000" dirty="0"/>
            <a:t>b</a:t>
          </a:r>
          <a:r>
            <a:rPr lang="es-ES" sz="1500" kern="1200" baseline="0" dirty="0"/>
            <a:t>-</a:t>
          </a:r>
          <a:r>
            <a:rPr lang="es-ES" sz="1500" kern="1200" baseline="0" dirty="0">
              <a:latin typeface="Calibri"/>
              <a:cs typeface="Calibri"/>
            </a:rPr>
            <a:t>√</a:t>
          </a:r>
          <a:r>
            <a:rPr lang="es-ES" sz="1500" kern="1200" baseline="0" dirty="0"/>
            <a:t>,*-/,+-</a:t>
          </a:r>
          <a:endParaRPr lang="es-ES" sz="1500" kern="1200" dirty="0"/>
        </a:p>
      </dsp:txBody>
      <dsp:txXfrm>
        <a:off x="3300696" y="1402613"/>
        <a:ext cx="2762206" cy="651156"/>
      </dsp:txXfrm>
    </dsp:sp>
    <dsp:sp modelId="{1F75CA10-E03D-4E2D-AA00-1ED5E593BA20}">
      <dsp:nvSpPr>
        <dsp:cNvPr id="0" name=""/>
        <dsp:cNvSpPr/>
      </dsp:nvSpPr>
      <dsp:spPr>
        <a:xfrm>
          <a:off x="3991248" y="2327256"/>
          <a:ext cx="2680277" cy="651156"/>
        </a:xfrm>
        <a:prstGeom prst="rect">
          <a:avLst/>
        </a:prstGeom>
        <a:solidFill>
          <a:schemeClr val="lt1"/>
        </a:solidFill>
        <a:ln w="42500" cap="flat" cmpd="sng" algn="ctr">
          <a:solidFill>
            <a:schemeClr val="accent5"/>
          </a:solidFill>
          <a:prstDash val="solid"/>
        </a:ln>
        <a:effectLst/>
        <a:scene3d>
          <a:camera prst="orthographicFront"/>
          <a:lightRig rig="flat" dir="t"/>
        </a:scene3d>
        <a:sp3d/>
      </dsp:spPr>
      <dsp:style>
        <a:lnRef idx="2">
          <a:schemeClr val="accent5"/>
        </a:lnRef>
        <a:fillRef idx="1">
          <a:schemeClr val="lt1"/>
        </a:fillRef>
        <a:effectRef idx="0">
          <a:schemeClr val="accent5"/>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Problemas de números naturales</a:t>
          </a:r>
        </a:p>
      </dsp:txBody>
      <dsp:txXfrm>
        <a:off x="3991248" y="2327256"/>
        <a:ext cx="2680277" cy="651156"/>
      </dsp:txXfrm>
    </dsp:sp>
    <dsp:sp modelId="{3CF798E4-8184-4A40-A0DC-A895449BCD21}">
      <dsp:nvSpPr>
        <dsp:cNvPr id="0" name=""/>
        <dsp:cNvSpPr/>
      </dsp:nvSpPr>
      <dsp:spPr>
        <a:xfrm>
          <a:off x="6336388" y="1402613"/>
          <a:ext cx="1803625" cy="651156"/>
        </a:xfrm>
        <a:prstGeom prst="rect">
          <a:avLst/>
        </a:prstGeom>
        <a:solidFill>
          <a:schemeClr val="lt1"/>
        </a:solidFill>
        <a:ln w="42500" cap="flat" cmpd="sng" algn="ctr">
          <a:solidFill>
            <a:schemeClr val="accent5"/>
          </a:solidFill>
          <a:prstDash val="solid"/>
        </a:ln>
        <a:effectLst/>
        <a:scene3d>
          <a:camera prst="orthographicFront"/>
          <a:lightRig rig="flat" dir="t"/>
        </a:scene3d>
        <a:sp3d/>
      </dsp:spPr>
      <dsp:style>
        <a:lnRef idx="2">
          <a:schemeClr val="accent5"/>
        </a:lnRef>
        <a:fillRef idx="1">
          <a:schemeClr val="lt1"/>
        </a:fillRef>
        <a:effectRef idx="0">
          <a:schemeClr val="accent5"/>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Potencias. Raíces.</a:t>
          </a:r>
        </a:p>
      </dsp:txBody>
      <dsp:txXfrm>
        <a:off x="6336388" y="1402613"/>
        <a:ext cx="1803625" cy="6511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5B2C0-F874-4251-BF93-80E1764FE05E}">
      <dsp:nvSpPr>
        <dsp:cNvPr id="0" name=""/>
        <dsp:cNvSpPr/>
      </dsp:nvSpPr>
      <dsp:spPr>
        <a:xfrm rot="5400000">
          <a:off x="-136177" y="137878"/>
          <a:ext cx="907851" cy="635496"/>
        </a:xfrm>
        <a:prstGeom prst="chevron">
          <a:avLst/>
        </a:prstGeom>
        <a:solidFill>
          <a:schemeClr val="accent2">
            <a:hueOff val="0"/>
            <a:satOff val="0"/>
            <a:lumOff val="0"/>
            <a:alphaOff val="0"/>
          </a:schemeClr>
        </a:solidFill>
        <a:ln w="425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s-ES" sz="1300" kern="1200" dirty="0"/>
        </a:p>
      </dsp:txBody>
      <dsp:txXfrm rot="-5400000">
        <a:off x="1" y="319448"/>
        <a:ext cx="635496" cy="272355"/>
      </dsp:txXfrm>
    </dsp:sp>
    <dsp:sp modelId="{DDA7D54B-D7E5-4B4D-8F09-8CA0BE2433E3}">
      <dsp:nvSpPr>
        <dsp:cNvPr id="0" name=""/>
        <dsp:cNvSpPr/>
      </dsp:nvSpPr>
      <dsp:spPr>
        <a:xfrm rot="5400000">
          <a:off x="3201687" y="-2564490"/>
          <a:ext cx="590103" cy="5722485"/>
        </a:xfrm>
        <a:prstGeom prst="round2SameRect">
          <a:avLst/>
        </a:prstGeom>
        <a:solidFill>
          <a:schemeClr val="lt1">
            <a:alpha val="90000"/>
            <a:hueOff val="0"/>
            <a:satOff val="0"/>
            <a:lumOff val="0"/>
            <a:alphaOff val="0"/>
          </a:schemeClr>
        </a:solidFill>
        <a:ln w="425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s-ES" sz="3500" kern="1200" dirty="0"/>
            <a:t>Potencias de base 0</a:t>
          </a:r>
        </a:p>
      </dsp:txBody>
      <dsp:txXfrm rot="-5400000">
        <a:off x="635496" y="30507"/>
        <a:ext cx="5693679" cy="532491"/>
      </dsp:txXfrm>
    </dsp:sp>
    <dsp:sp modelId="{76FE7569-6DA9-4204-8E48-11D8C842621F}">
      <dsp:nvSpPr>
        <dsp:cNvPr id="0" name=""/>
        <dsp:cNvSpPr/>
      </dsp:nvSpPr>
      <dsp:spPr>
        <a:xfrm rot="5400000">
          <a:off x="-136177" y="926065"/>
          <a:ext cx="907851" cy="635496"/>
        </a:xfrm>
        <a:prstGeom prst="chevron">
          <a:avLst/>
        </a:prstGeom>
        <a:solidFill>
          <a:schemeClr val="accent3">
            <a:hueOff val="0"/>
            <a:satOff val="0"/>
            <a:lumOff val="0"/>
            <a:alphaOff val="0"/>
          </a:schemeClr>
        </a:solidFill>
        <a:ln w="425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es-ES" sz="1700" kern="1200" dirty="0"/>
        </a:p>
      </dsp:txBody>
      <dsp:txXfrm rot="-5400000">
        <a:off x="1" y="1107635"/>
        <a:ext cx="635496" cy="272355"/>
      </dsp:txXfrm>
    </dsp:sp>
    <dsp:sp modelId="{454C03BC-908A-4F8E-A2C5-A31E8267340A}">
      <dsp:nvSpPr>
        <dsp:cNvPr id="0" name=""/>
        <dsp:cNvSpPr/>
      </dsp:nvSpPr>
      <dsp:spPr>
        <a:xfrm rot="5400000">
          <a:off x="3201687" y="-1776303"/>
          <a:ext cx="590103" cy="5722485"/>
        </a:xfrm>
        <a:prstGeom prst="round2SameRect">
          <a:avLst/>
        </a:prstGeom>
        <a:solidFill>
          <a:schemeClr val="lt1">
            <a:alpha val="90000"/>
            <a:hueOff val="0"/>
            <a:satOff val="0"/>
            <a:lumOff val="0"/>
            <a:alphaOff val="0"/>
          </a:schemeClr>
        </a:solidFill>
        <a:ln w="425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s-ES" sz="3500" kern="1200" dirty="0"/>
            <a:t>Potencias de base 1</a:t>
          </a:r>
        </a:p>
      </dsp:txBody>
      <dsp:txXfrm rot="-5400000">
        <a:off x="635496" y="818694"/>
        <a:ext cx="5693679" cy="532491"/>
      </dsp:txXfrm>
    </dsp:sp>
    <dsp:sp modelId="{F2082D6D-481B-450E-AE2D-65BD8042375C}">
      <dsp:nvSpPr>
        <dsp:cNvPr id="0" name=""/>
        <dsp:cNvSpPr/>
      </dsp:nvSpPr>
      <dsp:spPr>
        <a:xfrm rot="5400000">
          <a:off x="-136177" y="1714251"/>
          <a:ext cx="907851" cy="635496"/>
        </a:xfrm>
        <a:prstGeom prst="chevron">
          <a:avLst/>
        </a:prstGeom>
        <a:solidFill>
          <a:schemeClr val="accent4">
            <a:hueOff val="0"/>
            <a:satOff val="0"/>
            <a:lumOff val="0"/>
            <a:alphaOff val="0"/>
          </a:schemeClr>
        </a:solidFill>
        <a:ln w="425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s-ES" sz="1300" kern="1200" dirty="0"/>
        </a:p>
      </dsp:txBody>
      <dsp:txXfrm rot="-5400000">
        <a:off x="1" y="1895821"/>
        <a:ext cx="635496" cy="272355"/>
      </dsp:txXfrm>
    </dsp:sp>
    <dsp:sp modelId="{7D6073A7-0F0A-4885-996B-7049DEC0E2AD}">
      <dsp:nvSpPr>
        <dsp:cNvPr id="0" name=""/>
        <dsp:cNvSpPr/>
      </dsp:nvSpPr>
      <dsp:spPr>
        <a:xfrm rot="5400000">
          <a:off x="3201687" y="-988116"/>
          <a:ext cx="590103" cy="5722485"/>
        </a:xfrm>
        <a:prstGeom prst="round2SameRect">
          <a:avLst/>
        </a:prstGeom>
        <a:solidFill>
          <a:schemeClr val="lt1">
            <a:alpha val="90000"/>
            <a:hueOff val="0"/>
            <a:satOff val="0"/>
            <a:lumOff val="0"/>
            <a:alphaOff val="0"/>
          </a:schemeClr>
        </a:solidFill>
        <a:ln w="425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s-ES" sz="3500" kern="1200" dirty="0"/>
            <a:t>Potencias de base 10</a:t>
          </a:r>
        </a:p>
      </dsp:txBody>
      <dsp:txXfrm rot="-5400000">
        <a:off x="635496" y="1606881"/>
        <a:ext cx="5693679" cy="532491"/>
      </dsp:txXfrm>
    </dsp:sp>
    <dsp:sp modelId="{13914E2B-A4AD-4855-9FCC-2795B5FE6803}">
      <dsp:nvSpPr>
        <dsp:cNvPr id="0" name=""/>
        <dsp:cNvSpPr/>
      </dsp:nvSpPr>
      <dsp:spPr>
        <a:xfrm rot="5400000">
          <a:off x="-136177" y="2502438"/>
          <a:ext cx="907851" cy="635496"/>
        </a:xfrm>
        <a:prstGeom prst="chevron">
          <a:avLst/>
        </a:prstGeom>
        <a:solidFill>
          <a:schemeClr val="accent5">
            <a:hueOff val="0"/>
            <a:satOff val="0"/>
            <a:lumOff val="0"/>
            <a:alphaOff val="0"/>
          </a:schemeClr>
        </a:solidFill>
        <a:ln w="425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es-ES" sz="1700" kern="1200" dirty="0"/>
        </a:p>
      </dsp:txBody>
      <dsp:txXfrm rot="-5400000">
        <a:off x="1" y="2684008"/>
        <a:ext cx="635496" cy="272355"/>
      </dsp:txXfrm>
    </dsp:sp>
    <dsp:sp modelId="{6A16A8C2-186E-4DC8-8397-5F5E2EA4772A}">
      <dsp:nvSpPr>
        <dsp:cNvPr id="0" name=""/>
        <dsp:cNvSpPr/>
      </dsp:nvSpPr>
      <dsp:spPr>
        <a:xfrm rot="5400000">
          <a:off x="3201687" y="-199930"/>
          <a:ext cx="590103" cy="5722485"/>
        </a:xfrm>
        <a:prstGeom prst="round2SameRect">
          <a:avLst/>
        </a:prstGeom>
        <a:solidFill>
          <a:schemeClr val="lt1">
            <a:alpha val="90000"/>
            <a:hueOff val="0"/>
            <a:satOff val="0"/>
            <a:lumOff val="0"/>
            <a:alphaOff val="0"/>
          </a:schemeClr>
        </a:solidFill>
        <a:ln w="425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s-ES" sz="3500" kern="1200" dirty="0"/>
            <a:t>Potencias exponente 0</a:t>
          </a:r>
        </a:p>
      </dsp:txBody>
      <dsp:txXfrm rot="-5400000">
        <a:off x="635496" y="2395067"/>
        <a:ext cx="5693679" cy="532491"/>
      </dsp:txXfrm>
    </dsp:sp>
    <dsp:sp modelId="{C1D0EAA2-246E-4520-865E-297882225F47}">
      <dsp:nvSpPr>
        <dsp:cNvPr id="0" name=""/>
        <dsp:cNvSpPr/>
      </dsp:nvSpPr>
      <dsp:spPr>
        <a:xfrm rot="5400000">
          <a:off x="-136177" y="3290625"/>
          <a:ext cx="907851" cy="635496"/>
        </a:xfrm>
        <a:prstGeom prst="chevron">
          <a:avLst/>
        </a:prstGeom>
        <a:solidFill>
          <a:schemeClr val="accent6">
            <a:hueOff val="0"/>
            <a:satOff val="0"/>
            <a:lumOff val="0"/>
            <a:alphaOff val="0"/>
          </a:schemeClr>
        </a:solidFill>
        <a:ln w="425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s-ES" sz="1300" kern="1200"/>
        </a:p>
      </dsp:txBody>
      <dsp:txXfrm rot="-5400000">
        <a:off x="1" y="3472195"/>
        <a:ext cx="635496" cy="272355"/>
      </dsp:txXfrm>
    </dsp:sp>
    <dsp:sp modelId="{33D4A889-C4E2-41E1-93FE-E619840E34C8}">
      <dsp:nvSpPr>
        <dsp:cNvPr id="0" name=""/>
        <dsp:cNvSpPr/>
      </dsp:nvSpPr>
      <dsp:spPr>
        <a:xfrm rot="5400000">
          <a:off x="3201687" y="588256"/>
          <a:ext cx="590103" cy="5722485"/>
        </a:xfrm>
        <a:prstGeom prst="round2SameRect">
          <a:avLst/>
        </a:prstGeom>
        <a:solidFill>
          <a:schemeClr val="lt1">
            <a:alpha val="90000"/>
            <a:hueOff val="0"/>
            <a:satOff val="0"/>
            <a:lumOff val="0"/>
            <a:alphaOff val="0"/>
          </a:schemeClr>
        </a:solidFill>
        <a:ln w="425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s-ES" sz="3500" kern="1200" dirty="0"/>
            <a:t>Potencias exponente 1</a:t>
          </a:r>
        </a:p>
      </dsp:txBody>
      <dsp:txXfrm rot="-5400000">
        <a:off x="635496" y="3183253"/>
        <a:ext cx="5693679" cy="53249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C72965-5D50-4581-B93C-D5FF8804D4A8}" type="datetimeFigureOut">
              <a:rPr lang="es-ES" smtClean="0"/>
              <a:pPr/>
              <a:t>16/9/22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7E0A81-863A-4488-9482-E2DF4BA8954C}" type="slidenum">
              <a:rPr lang="es-ES" smtClean="0"/>
              <a:pPr/>
              <a:t>‹Nº›</a:t>
            </a:fld>
            <a:endParaRPr lang="es-ES"/>
          </a:p>
        </p:txBody>
      </p:sp>
    </p:spTree>
    <p:extLst>
      <p:ext uri="{BB962C8B-B14F-4D97-AF65-F5344CB8AC3E}">
        <p14:creationId xmlns:p14="http://schemas.microsoft.com/office/powerpoint/2010/main" val="2817476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57E0A81-863A-4488-9482-E2DF4BA8954C}" type="slidenum">
              <a:rPr lang="es-ES" smtClean="0"/>
              <a:pPr/>
              <a:t>12</a:t>
            </a:fld>
            <a:endParaRPr lang="es-ES"/>
          </a:p>
        </p:txBody>
      </p:sp>
    </p:spTree>
    <p:extLst>
      <p:ext uri="{BB962C8B-B14F-4D97-AF65-F5344CB8AC3E}">
        <p14:creationId xmlns:p14="http://schemas.microsoft.com/office/powerpoint/2010/main" val="4155683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57E0A81-863A-4488-9482-E2DF4BA8954C}" type="slidenum">
              <a:rPr lang="es-ES" smtClean="0"/>
              <a:pPr/>
              <a:t>94</a:t>
            </a:fld>
            <a:endParaRPr lang="es-ES"/>
          </a:p>
        </p:txBody>
      </p:sp>
    </p:spTree>
    <p:extLst>
      <p:ext uri="{BB962C8B-B14F-4D97-AF65-F5344CB8AC3E}">
        <p14:creationId xmlns:p14="http://schemas.microsoft.com/office/powerpoint/2010/main" val="1629118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57E0A81-863A-4488-9482-E2DF4BA8954C}" type="slidenum">
              <a:rPr lang="es-ES" smtClean="0"/>
              <a:pPr/>
              <a:t>95</a:t>
            </a:fld>
            <a:endParaRPr lang="es-ES"/>
          </a:p>
        </p:txBody>
      </p:sp>
    </p:spTree>
    <p:extLst>
      <p:ext uri="{BB962C8B-B14F-4D97-AF65-F5344CB8AC3E}">
        <p14:creationId xmlns:p14="http://schemas.microsoft.com/office/powerpoint/2010/main" val="16997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57E0A81-863A-4488-9482-E2DF4BA8954C}" type="slidenum">
              <a:rPr lang="es-ES" smtClean="0"/>
              <a:pPr/>
              <a:t>96</a:t>
            </a:fld>
            <a:endParaRPr lang="es-ES"/>
          </a:p>
        </p:txBody>
      </p:sp>
    </p:spTree>
    <p:extLst>
      <p:ext uri="{BB962C8B-B14F-4D97-AF65-F5344CB8AC3E}">
        <p14:creationId xmlns:p14="http://schemas.microsoft.com/office/powerpoint/2010/main" val="681365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57E0A81-863A-4488-9482-E2DF4BA8954C}" type="slidenum">
              <a:rPr lang="es-ES" smtClean="0"/>
              <a:pPr/>
              <a:t>97</a:t>
            </a:fld>
            <a:endParaRPr lang="es-ES"/>
          </a:p>
        </p:txBody>
      </p:sp>
    </p:spTree>
    <p:extLst>
      <p:ext uri="{BB962C8B-B14F-4D97-AF65-F5344CB8AC3E}">
        <p14:creationId xmlns:p14="http://schemas.microsoft.com/office/powerpoint/2010/main" val="3915071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57E0A81-863A-4488-9482-E2DF4BA8954C}" type="slidenum">
              <a:rPr lang="es-ES" smtClean="0"/>
              <a:pPr/>
              <a:t>98</a:t>
            </a:fld>
            <a:endParaRPr lang="es-ES"/>
          </a:p>
        </p:txBody>
      </p:sp>
    </p:spTree>
    <p:extLst>
      <p:ext uri="{BB962C8B-B14F-4D97-AF65-F5344CB8AC3E}">
        <p14:creationId xmlns:p14="http://schemas.microsoft.com/office/powerpoint/2010/main" val="164604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57E0A81-863A-4488-9482-E2DF4BA8954C}" type="slidenum">
              <a:rPr lang="es-ES" smtClean="0"/>
              <a:pPr/>
              <a:t>99</a:t>
            </a:fld>
            <a:endParaRPr lang="es-ES"/>
          </a:p>
        </p:txBody>
      </p:sp>
    </p:spTree>
    <p:extLst>
      <p:ext uri="{BB962C8B-B14F-4D97-AF65-F5344CB8AC3E}">
        <p14:creationId xmlns:p14="http://schemas.microsoft.com/office/powerpoint/2010/main" val="870682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57E0A81-863A-4488-9482-E2DF4BA8954C}" type="slidenum">
              <a:rPr lang="es-ES" smtClean="0"/>
              <a:pPr/>
              <a:t>100</a:t>
            </a:fld>
            <a:endParaRPr lang="es-ES"/>
          </a:p>
        </p:txBody>
      </p:sp>
    </p:spTree>
    <p:extLst>
      <p:ext uri="{BB962C8B-B14F-4D97-AF65-F5344CB8AC3E}">
        <p14:creationId xmlns:p14="http://schemas.microsoft.com/office/powerpoint/2010/main" val="1945423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redondeado"/>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s-ES"/>
              <a:t>Haga clic para modificar el estilo de título del patrón</a:t>
            </a:r>
            <a:endParaRPr kumimoji="0" lang="en-US"/>
          </a:p>
        </p:txBody>
      </p:sp>
      <p:sp>
        <p:nvSpPr>
          <p:cNvPr id="20" name="19 Subtítulo"/>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a:t>Haga clic para modificar el estilo de subtítulo del patrón</a:t>
            </a:r>
            <a:endParaRPr kumimoji="0" lang="en-US"/>
          </a:p>
        </p:txBody>
      </p:sp>
      <p:sp>
        <p:nvSpPr>
          <p:cNvPr id="19" name="18 Marcador de fecha"/>
          <p:cNvSpPr>
            <a:spLocks noGrp="1"/>
          </p:cNvSpPr>
          <p:nvPr>
            <p:ph type="dt" sz="half" idx="10"/>
          </p:nvPr>
        </p:nvSpPr>
        <p:spPr/>
        <p:txBody>
          <a:bodyPr/>
          <a:lstStyle/>
          <a:p>
            <a:fld id="{7A847CFC-816F-41D0-AAC0-9BF4FEBC753E}" type="datetimeFigureOut">
              <a:rPr lang="es-ES" smtClean="0"/>
              <a:pPr/>
              <a:t>16/9/22</a:t>
            </a:fld>
            <a:endParaRPr lang="es-ES"/>
          </a:p>
        </p:txBody>
      </p:sp>
      <p:sp>
        <p:nvSpPr>
          <p:cNvPr id="8" name="7 Marcador de pie de página"/>
          <p:cNvSpPr>
            <a:spLocks noGrp="1"/>
          </p:cNvSpPr>
          <p:nvPr>
            <p:ph type="ftr" sz="quarter" idx="11"/>
          </p:nvPr>
        </p:nvSpPr>
        <p:spPr/>
        <p:txBody>
          <a:bodyPr/>
          <a:lstStyle/>
          <a:p>
            <a:endParaRPr lang="es-ES"/>
          </a:p>
        </p:txBody>
      </p:sp>
      <p:sp>
        <p:nvSpPr>
          <p:cNvPr id="11" name="10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502920" y="530352"/>
            <a:ext cx="8183880" cy="4187952"/>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16/9/22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33404"/>
            <a:ext cx="1981200" cy="5257799"/>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533400" y="533402"/>
            <a:ext cx="5943600" cy="5257801"/>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16/9/22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p>
            <a:r>
              <a:rPr kumimoji="0" lang="es-ES"/>
              <a:t>Haga clic para modificar el estilo de título del patrón</a:t>
            </a:r>
            <a:endParaRPr kumimoji="0" lang="en-US"/>
          </a:p>
        </p:txBody>
      </p:sp>
      <p:sp>
        <p:nvSpPr>
          <p:cNvPr id="3" name="2 Marcador de contenido"/>
          <p:cNvSpPr>
            <a:spLocks noGrp="1"/>
          </p:cNvSpPr>
          <p:nvPr>
            <p:ph idx="1"/>
          </p:nvPr>
        </p:nvSpPr>
        <p:spPr>
          <a:xfrm>
            <a:off x="502920" y="530352"/>
            <a:ext cx="8183880" cy="4187952"/>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16/9/22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13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redondeado"/>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16/9/22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contenido"/>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16/9/22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nchor="b"/>
          <a:lstStyle>
            <a:lvl1pPr>
              <a:defRPr b="1"/>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p:txBody>
          <a:bodyPr/>
          <a:lstStyle/>
          <a:p>
            <a:fld id="{7A847CFC-816F-41D0-AAC0-9BF4FEBC753E}" type="datetimeFigureOut">
              <a:rPr lang="es-ES" smtClean="0"/>
              <a:pPr/>
              <a:t>16/9/22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7A847CFC-816F-41D0-AAC0-9BF4FEBC753E}" type="datetimeFigureOut">
              <a:rPr lang="es-ES" smtClean="0"/>
              <a:pPr/>
              <a:t>16/9/22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Marcador de fecha"/>
          <p:cNvSpPr>
            <a:spLocks noGrp="1"/>
          </p:cNvSpPr>
          <p:nvPr>
            <p:ph type="dt" sz="half" idx="10"/>
          </p:nvPr>
        </p:nvSpPr>
        <p:spPr/>
        <p:txBody>
          <a:bodyPr/>
          <a:lstStyle/>
          <a:p>
            <a:fld id="{7A847CFC-816F-41D0-AAC0-9BF4FEBC753E}" type="datetimeFigureOut">
              <a:rPr lang="es-ES" smtClean="0"/>
              <a:pPr/>
              <a:t>16/9/22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16/9/22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dondear rectángulo de esquina sencilla"/>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s-ES"/>
              <a:t>Haga clic para modificar el estilo de título del patrón</a:t>
            </a:r>
            <a:endParaRPr kumimoji="0" lang="en-US"/>
          </a:p>
        </p:txBody>
      </p:sp>
      <p:sp>
        <p:nvSpPr>
          <p:cNvPr id="4" name="3 Marcador de texto"/>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16/9/22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
        <p:nvSpPr>
          <p:cNvPr id="3" name="2 Marcador de posición de imagen"/>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s-ES"/>
              <a:t>Haga clic en el icono para agregar una imagen</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redondeado"/>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Marcador de título"/>
          <p:cNvSpPr>
            <a:spLocks noGrp="1"/>
          </p:cNvSpPr>
          <p:nvPr>
            <p:ph type="title"/>
          </p:nvPr>
        </p:nvSpPr>
        <p:spPr>
          <a:xfrm>
            <a:off x="502920" y="4985590"/>
            <a:ext cx="8183880" cy="1051560"/>
          </a:xfrm>
          <a:prstGeom prst="rect">
            <a:avLst/>
          </a:prstGeom>
        </p:spPr>
        <p:txBody>
          <a:bodyPr vert="horz" anchor="b">
            <a:normAutofit/>
          </a:bodyPr>
          <a:lstStyle/>
          <a:p>
            <a:r>
              <a:rPr kumimoji="0" lang="es-ES"/>
              <a:t>Haga clic para modificar el estilo de título del patrón</a:t>
            </a:r>
            <a:endParaRPr kumimoji="0" lang="en-US"/>
          </a:p>
        </p:txBody>
      </p:sp>
      <p:sp>
        <p:nvSpPr>
          <p:cNvPr id="4" name="3 Marcador de texto"/>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25" name="24 Marcador de fecha"/>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A847CFC-816F-41D0-AAC0-9BF4FEBC753E}" type="datetimeFigureOut">
              <a:rPr lang="es-ES" smtClean="0"/>
              <a:pPr/>
              <a:t>16/9/22</a:t>
            </a:fld>
            <a:endParaRPr lang="es-ES"/>
          </a:p>
        </p:txBody>
      </p:sp>
      <p:sp>
        <p:nvSpPr>
          <p:cNvPr id="18" name="17 Marcador de pie de página"/>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s-ES"/>
          </a:p>
        </p:txBody>
      </p:sp>
      <p:sp>
        <p:nvSpPr>
          <p:cNvPr id="5" name="4 Marcador de número de diapositiva"/>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32FADFE-3B8F-471C-ABF0-DBC7717ECBBC}" type="slidenum">
              <a:rPr lang="es-ES" smtClean="0"/>
              <a:pPr/>
              <a:t>‹Nº›</a:t>
            </a:fld>
            <a:endParaRPr lang="es-E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jpeg"/><Relationship Id="rId2" Type="http://schemas.openxmlformats.org/officeDocument/2006/relationships/hyperlink" Target="http://2.bp.blogspot.com/-Kx9ErigmPeE/UNYOLvlcQ9I/AAAAAAAABrM/n1KMZNVZPjY/s1600/RaizDe2.jpg" TargetMode="External"/><Relationship Id="rId1" Type="http://schemas.openxmlformats.org/officeDocument/2006/relationships/slideLayout" Target="../slideLayouts/slideLayout7.xml"/><Relationship Id="rId6" Type="http://schemas.openxmlformats.org/officeDocument/2006/relationships/hyperlink" Target="http://4.bp.blogspot.com/-xrKkh3JeF5A/UNYOdgchqGI/AAAAAAAABs4/kaWaav7R-X8/s1600/RaizDe5.jpg" TargetMode="External"/><Relationship Id="rId5" Type="http://schemas.openxmlformats.org/officeDocument/2006/relationships/image" Target="../media/image17.jpeg"/><Relationship Id="rId4" Type="http://schemas.openxmlformats.org/officeDocument/2006/relationships/hyperlink" Target="http://3.bp.blogspot.com/-ggeDfnlXR0M/UNYOc9wPt4I/AAAAAAAABsw/GLRi7WK-P6M/s1600/RaizDe3.jpg"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4.bp.blogspot.com/-WxKrDrrZUJI/UNYOfiS1BZI/AAAAAAAABtI/tsISGKslPis/s1600/bestia.jpg" TargetMode="Externa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hyperlink" Target="http://1.bp.blogspot.com/-vW8WD-tyEO0/UNYOepiJfgI/AAAAAAAABtE/h0kjAYv3NpY/s1600/RaizDe7si.jpg"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file:////var/folders/_r/n1dpvmqx4ws16kmd1ls2btnm0000gn/T/com.microsoft.Word/WebArchiveCopyPasteTempFiles/9k=" TargetMode="External"/><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file:////var/folders/_r/n1dpvmqx4ws16kmd1ls2btnm0000gn/T/com.microsoft.Word/WebArchiveCopyPasteTempFiles/9k=" TargetMode="External"/><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https://encrypted-tbn0.gstatic.com/images?q=tbn:ANd9GcSwPdCpeQy9CQUoVr8vJyxoVheBIZNIb9nWSrhHXszgr-yL6LUb" TargetMode="External"/><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file:////var/folders/_r/n1dpvmqx4ws16kmd1ls2btnm0000gn/T/com.microsoft.Word/WebArchiveCopyPasteTempFiles/9k=" TargetMode="External"/><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https://encrypted-tbn0.gstatic.com/images?q=tbn:ANd9GcSYOMZIhZYHR1n0xs9MG02zFeF0wt8Ec0l684B8uKDiA0oRo1ji" TargetMode="External"/><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hyperlink" Target="http://1.bp.blogspot.com/-O1H9awznBKs/UNYN2XiI_vI/AAAAAAAABq8/WZZxyypDKSM/s1600/pi.jpg" TargetMode="External"/><Relationship Id="rId1" Type="http://schemas.openxmlformats.org/officeDocument/2006/relationships/slideLayout" Target="../slideLayouts/slideLayout7.xml"/><Relationship Id="rId6" Type="http://schemas.openxmlformats.org/officeDocument/2006/relationships/hyperlink" Target="http://4.bp.blogspot.com/-Q6uvKs7yFwg/UNYObUEQaiI/AAAAAAAABsg/Qq7oI_hpFOs/s1600/Phi.jpg" TargetMode="External"/><Relationship Id="rId5" Type="http://schemas.openxmlformats.org/officeDocument/2006/relationships/image" Target="../media/image14.jpeg"/><Relationship Id="rId4" Type="http://schemas.openxmlformats.org/officeDocument/2006/relationships/hyperlink" Target="http://3.bp.blogspot.com/-BUAUQPDQvyQ/UNYOCZc4JTI/AAAAAAAABrE/pSqCRmd6kHE/s1600/e.jpg"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9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9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22376" y="980728"/>
            <a:ext cx="7772400" cy="2668278"/>
          </a:xfrm>
        </p:spPr>
        <p:txBody>
          <a:bodyPr>
            <a:normAutofit fontScale="90000"/>
          </a:bodyPr>
          <a:lstStyle/>
          <a:p>
            <a:pPr algn="ctr"/>
            <a:r>
              <a:rPr lang="es-ES" dirty="0"/>
              <a:t>Temas 1 </a:t>
            </a:r>
            <a:br>
              <a:rPr lang="es-ES" dirty="0"/>
            </a:br>
            <a:r>
              <a:rPr lang="es-ES" dirty="0"/>
              <a:t>Naturales y enteros Potencias</a:t>
            </a:r>
            <a:br>
              <a:rPr lang="es-ES" dirty="0"/>
            </a:br>
            <a:endParaRPr lang="es-ES" dirty="0"/>
          </a:p>
        </p:txBody>
      </p:sp>
      <p:sp>
        <p:nvSpPr>
          <p:cNvPr id="19458" name="AutoShape 2" descr="data:image/jpeg;base64,/9j/4AAQSkZJRgABAQAAAQABAAD/2wCEAAkGBhISERITERQVFBMWFBQYGRcUGBgXGBgYFhQVGBgYFRgZGyYeFxkjGhUXHy8gIycpLCwsFR4xNTAqNSYrLCkBCQoKDgwOGg8PGi8kHyQyLC8uLC4sLCwvLDQsLCoqLCovMDQsLywsLywsLCwsLCwsKSwqLCwsLCwsLCwsLCwsLP/AABEIAKgBLAMBIgACEQEDEQH/xAAcAAEAAwADAQEAAAAAAAAAAAAABQYHAgMEAQj/xAA+EAACAQIDBAkBBgUEAQUAAAABAgADEQQSIQUGMVEHEyJBYXGBkaEyQlJicrHBFCOi0fAzgpLhwhUWY5Oy/8QAGwEAAQUBAQAAAAAAAAAAAAAAAAIDBAUGAQf/xAAyEQACAgIABQEGBQQDAQAAAAAAAQIDBBEFEiExQRMiMlFxgZEUYbHB8EKh0eEjM/EV/9oADAMBAAIRAxEAPwDcYiIAIiIAIiIAIiIAJ58VtClTyio6pm4ZiBed1RwoJJsACST3ATK9vbWOIrM/2eCjko4e/H1kvFxvXlrwiJlZPoRWu7NVVgRcajwn2U/o7xRKVkN7KVYcgGBFhy+m8nNqbx0MOypUY5iL6C9hzMbsolGx1x6jkL4yrVkuhKROjB46nVXNTYOOYP68p3xlprox5NNbQiInDoiIgAiIgAiJX9499KOEOQg1Kv3FtpyLk/T5anwnUt9h2qmd0uStbZYImaN0pYi+lKkByJYn/lcfpJ3YHSJSrsKdZepc2AN8yEngM1gQfMW14xTg0TbeF5VceZx6fk0y3RERBWiIiACIiACIiACJ118QqKWchVAuSdAJXMX0gYZTZA9TxUAD+ogmM2311e/JIfpxrbv+uLZZ4nXh64dFddVZQwPgRcTsjyexlrXRiIiBwREQAREQAREQAREGAFU362zkQUFPafVvBeXqfgGUAgsQqi5YgADvJNgB5nSSe16jVq1R7hiWNhwNhotr8dLTxYbEtSqJUA7aG4zDvsRqPWaXHq9KrUe/7mayLfUt5pdv2NN2VgEwWG7RHZBeo3Nra/2A8BM32ltBq1V6jcWN7ch3D0Ektt75PiaS0ioTW7EG+a3AWtoL68TwEr943iUSr5p2e8x3LvVnLCvsi4dHbnrqosbFATyFm0v4m59jL7IjdfY/8PQVSP5jdp/M93kBYekl5TZNistckXOPX6daiIiebaWNFGlUqHgik+Z7h6mw9ZHb0PNqK2z0xM0o9IWKQ3fJUHIrlt4Aj97ybwPSXQb/AFUemeY7a/GvxGY3QZX18Sx59N6+f80XCJ4cBt3D1v8ASqox5A2b/idRPdHU99ifGSktxezpxlfJTd/uqzewJmHYoFiztUzO2rEg3LHja1x+k3ciQeM3KwdTjRCnmhZPhTb4i4y5S54bnV4rlzp9ddtGPYeohaz314ZSAfYg3+JxYcQZpe2sZgtnUTQp0ld2BOQ9o6/aqsbny79NNBpmbtc3Meg2+rNViZLyU5qLUfG/P568Gubg7YNfCLnOZ6TGmxPE2AKk8zlIueYMskoXRUhC4jkTTPrZ/wBgPcS+xh9+hi+IQjDJnGPbf+xETwbZ25RwtPrKzZRewHFmPJQNSZwiQhKclGK234PfEht296aONRmpZlKGzI9swvwOhIsbHXwPKTMBVlc6pOE1prwIiIDZTekTGkLTpA6Ndj424X8OMoVidBxlp39xGbE5fuoo9eP/AJSs0qpVlYcVYHXhob6zG50+fJk323r7G74XXyYsdLv1+5s+Fo5ERB9lVHsLTtmfUukmtftUqZHgWX51lk2JvfQxBC6pU+63f+U8D+vhNLTnUWPljLr9jK5HDsmlOc49PiupOxESaVwiIgAiIgAiIgAiIgBWNq7jUql2pMabHuOq/wBxKhtbY+IoaVUunAMO0o8m4r5G01aUnf8Ax7ErRW+UAM1uZuFB8tT6yzw77JTUH1X5lbmU1xg560yjMk7KRZMr2IsQwNu8G4I56icXBOg4nhbU+Fh3mWTd7cDFJVpHEFDSuHYBidQLhSCON7A204y2uuhWvaZU00zsfsmg7PdzSpmpo5RS35rC/wAz0REy7e2adLS0J5Nq4HrqTU72vbXyIP7T1xEtbWmDSktMzjae5NZbnLnH/wAevxofgyuV9mFTY3U8mBB+dZtU6sRhUqC1RFccmAI+ZHeOvDKuzhVUusehiD4Nh3e0mth7fxNKrSUVHKl1BRjmFiwBAB4acpf8RufhmvZCh/AdPY3HxPJg9yUp1lql8wQ5gCoGo4XN+A48O6N+jNPoRI8MtrsThLoWaU7e/fpaF6OHIatwZuK0/wC7+HAd/KRu9u/hcGlhGspuGqjiRyp8h+L25yhsJZwh5Z6Jw7hO9WXr5R/z/j7n2rVZmLMSzMbknUk8yZzwOEerUWnSUvUbgo+Sx7lHeZ5+rJKjMFBIuxBOUd5ygXa3ITXNyMLgadMrhKgqVCAajnSoeWZTYqt+AtYecJyfZFxxDLeLXuMd/TovmyR3Z2GMLQWnfM57TsNLsQL28AAAPKS0RGTDTm5ycpd2JQelTAM60XAuEzi/i2UkeoW48jL9KtvxvJhaNF6NU56jLpTS2YHuYngoB11+Zxk3hkrIZUJVx2/h/ZmYbr7wNg8SlXUoezUXmhOp8xxHlbvll3q6TmqZqWDuicDVOjt+QfYHidfKUKs9zc2BPLh6TlhMM9R1RFZ3Y2VVFyT/AJ7Wje/Bv78HGnYsi2PVL6fN/HRfOirblTr3w7MWR1ZxmJOV1IuRf7wOvl5zUpStyNxWwxFauR1tjZF1VMwt2m+01rjTQXPHjLoTHF0RhOLXVXZLnT2/cyjeivmxVY/jI9uz+0hs09uPfM5a31G/vrO7d3ZKYjEpTqNlUhjpoWsL5Qe64v6AzEcrut0u8n+rNhGSox9vtFfoiKWupNjpO0qVI9CCPggzSNodH+EdLU06pwNGUk6/iBPaHzM7xFAocjcVvf3I/aPZeHPG1zefI1h59eXvk7rumaRuZt84ikVc3qU7An7wPBvPQg+XjLFM16PqhGLI7jSa/oVI/wA8ZpU0fD7pW0Jy79jJcUojRkuMez6/cRE4V6wRWZjZVBJPgBcyeVpznwmUmj0n07nPRYL3FWBNvEG2vrPRtffrDvha3UuetKFVUqQbtpflpe/HuiuVk38BepJOL6ngbpOIqN/JVqeYgEOQxAOh4W142l12djlrUqdVL5XUML8bEX1mGsbTYdzaLLgcPmJuUzC/crEso9FIi5xS7E/iWJVTCLgtMmoiI0UZ5Np7USgmeoTa9hbUk8hKDt3EU69U1aVXU2ujgqRYAdluB4cxPd0hbQu6Uh9kZj5tw+B8ymdcAQCwHmbStlxK3Hufp66dOpV5VvM3DwWnc7ZXWYjrKuXKmoBI7T91h4anztNFmNqe8EHyN5qO7VYthaRa5IWxJ8DaSK+Iyy7PbWug7hyWuVIk4iJKJ4iIgAiIgAnm2jSZqVRU+oowF+ZBnpiB1PT2ZDitgYhfrwzaaXCt8lCR6yPqYdL2ZHQ+BBt5qQD8zbp11sMjizqrDkwBHzFc7Rew41Je9H7NmH1sEPssG/pPs1vi8l9xA4x1PLfgyn8pBZr/APEetpfcduPhanBTTPOmbf0m6/EbvbnU8LUaoHZ2KlRcAAAkE6DiTYa+HiZ1zbWiTdxaqyiUeu2tdV/EWCIiIMwfDMC2vgqnXVLglmdiSeOpJNzzHD0m/SExm5+Gq1uudST3rfsMeZHf5XsZxrZc8J4hHClJyXdfoZDhd1sRUptVRCaafU50W2l8ve1u+3DWeCjVejVV0OWpTYEHkVPyP1Bn6FFIWy2GW1rW0tytymZ7wbg1TiLUaeZGNw1wFUcn79PLUW4xLj8C9wuORvlKN+kvHy+DL9u/tcYrDUq4GXOtyOTAkMBzFwdZImRm7ux/4XDpRLZiLkm1hdjchR3DWScWY67k9SXp+7t6+XgyrbGzerqvTOlmIBPjqp8iDIoBka4urKfIgiadvLu4MSuZbCqo0J4MPut+xmd46hUptkqqVYaAMLG3ge8e8yWZiSom348M2PD82N9aTfXyv3Janv8AYsLlPVk2+oqb+dgQL+krtaoWYsxuxNyT3kz6RPTs3ZVSu4SmuY99uAHNj3CRpzuv1GTb+BMhDHxk5xSj8SxdHGDvVq1e5UCjzYgn4X5mgSP2HshcNSFNdTxY8LseJ8tAPSSE1eFQ6KVB9/Jis/IWRfKxdvH0Ejd5EvhK4sTem3DyklElkSEuWSl8DDHpDunSRbjNqxewcPV/1KKMeeUA+41mQbaWmMRWFIWphyqi5Oi6HU8yCfWSIz5jW4easltJNaPIFvfS/Pv95NYLfHF0gAtUlRoA4DDy11+ZFbK3fxWKqN/D2tTVS12K3zFgADaxPZPtJTEbAxaC1Wi/mFD/ACt4p6fcftlTJ8k9N/B6ND3P3gbF0WZwA6uVOXgdAQQDw429JOOwAJOgAufSVHo52Q9KlUqVFZTUYABrg5UvqQeF2ZvYSybWRjQqhBdijADncf2kWb1toyOYoRtkodjLNs4s1q1Sp95iR5cB8WkVW2WtQqWJFuX/AHJKts7E3J6l7X+439p1I3EMpVh6e4Myjct7Zmnzb2yV2NuaKwzUK6m1syupVl9iQR4zSdn4MUqSUwb5QBfme8+pmXbH2g1Gsjr3EX8VJ7Q9prAMt+H8jTaXXyWGI4tNpdT7ERLQmiRe1N5MPh2C1nsxF7BWY25mw0/6kpMs32UjFPfU3PtYEfDSLlXSqhzRLLhuJDKu5JvprwaRs3alLEJnpNmW5HAggjuIOo/7nrlH6McT2cRT5Mj/APIFf/CXiLx7PVrU2MZuOse+VS7L/wBEREfIgiIgAiIgBxqVAouxAHMmwkZiN68Gn1YilfkHDH2W5lI6UcSxqohPYVbgd1z325yh55BtynCTikVl+a65uEV2NexPSVgl+k1Kn5EI+XyiTexdtUsVSFWkTa5BB0KkcQRz1HvMLE0XoqqEDEIeBKuPbKf0WcpyJznpnMbLsss5Zdi/RESeWgiIgAnViMKlQZaiq45MAR8ztica33OptdURX/tXCXv1Ce2ntwkhh8MlNcqKqryUAD2E7YiY1xj7qSFSsnP3m39RERFiBESC25vhQwtRadQOWIv2ADYHhe5HKLhCU3qK2N22wqjzTekTsxna+zWpu4dChzHiCBx7jwImj4XfrBPp1oU/jBX5It8yVobQo1foqU3/ACsrfvF8s6+6ZLwOJV1NuDUt/mQHR3szqsKXIINVy2v3QAq+hC5v90tM+T7Gm9vYm6x2zc35EqG9+0KwqqtJmAVQTkNiSb8uNhb3lvkLtvd0VjnQ5anjwNuF+R8ZFyoTnXqBFui5R0iq4bfXEpoxV/zDX3W08u2d43xAAZEW3eo7Xlc93hO/aGw66nt02P4gM3yP3kaMCxNgrE8gCZRznfrkk39Ssl6vutnmopcj/NJrmDUimgPEKt/OwvKju5um+YVKwyqCCEPEkcM3IeEuks8CiVacpeSbi1uEevkTrxFYIjMeCqSbeAvOycalMMCDwIIPrLImLW+pluP3xxnWPasUGY2UKlgL6C5W5kNjdoVKrFqrF2NtSAOAt3Adwl2rdHjMxPWoeRKm9vHWQe8G59TDKrmorKbiwUjhrzPj7TP3U5Gm5b18/wDZucTKweZRq0pfktf30QeE2hUpEmk7ISLEqbXHjPQdu4k8a9b/AOxv7zpwGDFWrTplsmd1XNa9sxsNO/WXij0ZoPqrufJFH941TTbYvY7fMkZeVi48v+bW3+W/2LJu7jGq4WhUc3ZkFzzI0J9SLyRkLid5MJhgKRqXKALlW7kWFu1l4HznDC76YRzbOV/OpUe/ATTQqsUFtNnn1tsHNtdFt9CdicUcEAggg8CNQfKcpw4IiIAZl0oU/wCch5oP8+JRUUZgCbKSASBcgE6kDvIGtvCaH0o0e1Sb8NvYmZ8aRlRkdLGZ/LermXDZ2z9j3AbFVSfxqaa+5p2HvNB2BszDUqd8LlKtY5w2fNy7VzMTyT2bE25WwtTPRa2vaU/S/gw/fiIqvJUX1ivoO05qi/aivobpE8eydppiKKVqf0uL27weBU+III9J7JaJ7W0XSaa2hETqxOIWmjOxsqqWJ5BRc/pOnTLekffCumL6qhVZFpKt8hIu5GY3txABUW85PdGm91fF9dTr9s0whD2APauMrWAB4XB95k+0ca1arUqt9VR2c+GYk29OHpNX6Itk9Xg2rH6q7kj8iXVfnMfWWV9cYUpa6kmcVGBatsbeoYVA+IcIpNhoWJPgFBJnLZu28PiBehVSpzCkXHmvEeomU9LO1OsxgpA6UUAP5nszfGT2kPuClRtoYYUyQQ9z+QAlwfArceojSxV6XO31Eqr2dm+RESEMCZVv1SLYyqTcaKBfhbIOHrearONSkG0YAjxF5Jxr/Rlza2QM/EeVWoKWuu/iYE+FadfVsOc2/E7sYV/qop5qMp91tIvE9HmGb6TUTyII/qBPzLKOfU++0UM+D5Mfdaf9v59zMcJt7E0/orVAB3B2t7XtJfC9I2NTi6uPxqP1FjLDiejE65Kqn8ykfIJ/SQ+L6O8SvBFfxRh+jWMc58ezyvr/ALGfSzqP6ZL5Pf6HvwvSw2nW0FPMoxHwQf1kvhulDCN9S1U81BHwb/EoWK3Yr0/qpVF8SpI9wLSOOCbznHh0z6pfZilxTJr6Sf3Rs2E3vwdT6a6DwY5D/VaSlKurC6sGHMEH9JgLYdh3T7Td0N1LKeYJEYlw6PhkuHG5f1RT+T1/k/QMTEcJvbjKf013I/Ec3/6vLbufvvia+Ip0auVwwbtBbEWUtfTTutw75GswZwTltdCfTxaqySg003/P50NBiIkEtxITfDCGphmspYqQbDU2sQbDyMm4iZx5ouI7TY6pqa8GQ7H2S74ikFDf6iG4U6AMCSeVgJbt+d5GpjqKRysR22HEA/ZU9xPEnkRzlwmO7zYhmxVUtoc7C3K3d/nKP8JwYqxpvfk5xvik74qWteDxI1p306qd4YHmp/UHj8SU3T3Y/i2ZnJWkhAJXizHXKCeFhx8xOe+OysJhii0av80mxpFsxAse0e9ddNeN9OE0jupVno66mXVVrh6vg9W6m3WouEJvSY6juH4lHcR3iaPMXwFX+YgHEsB7kTZaS2VQe4D9JU8RqjCaa8lngWucGn4OcRErCxKzvtsKpiEQ01zFb3FwDrwIv6yvbP6MXYA1nCeA7Z9dQB8y3b07f/hKOdVDMTYA8PEm0pVTpNxVtKdEeNnPxmkK70VPc+5XXyx42bs7kljej1aFNqtKs+amC2oAFlFza3A253HdM7qG5J01PcLD0HdJjam9mLxAK1atkPFEAVT521I8CSJELSJIAF7yDdOEn7C0VeRbCxpVrRpPRZiCaFZDwWoGHhnGvypPrLtKxuDso0cOWPFyD6C9j7k+lpZ5a0JqtJl/jxca4piVDpQ2p1WBZAe1WYU/9v1P6ZRb/dLfM36VaLM9MsjmmtPsuPpDlu0G8wF7x6yZQt2LZJrW5Iy6oL6D5/efoTY1WhSwdPqqiPRpUgM6MGFkXU3HfoTMArU7ThRJW+UkXFjbS45G3ES0up9VLrokzjzI9G1cY1atUqv9VR2Yjlc3t6DT0l96G9k3fEYgjgBSXzNmf9F9zM5LTT+iveekqLg2UrULVGDaZXPG3MMFHrl490Tk7VWonJ+70NJiIlORBERABERABET4zAAk6AamAEbtzb9HCU89U6n6VH1MfAfvwmdbW38q1ibUqKr+JBUb1LC3xIzeXbLYnEPUN8t8qA9yjh78T5yLC38BzMqbcqbl7L0jS43DalBO2O2/j2+Wj3f+rEm706beQKe2QgfEndi7NweLORaj0Kx4I+V1P5CMpPkdZVlQc58VyCCCQQbgjQgjgR4xyniWTW+k21+fX9RnK4BgZCa9JJ/FLX6aLxiujOqPoem3ndT+h/We7c7dCrh8QatVQAFIGoNybcLd1r8ZP7p7ZOKwqVG+sXV/zL3+osfWTMvPx9llenrTMd/8emi7a2nF9t9BERIpZCIiACRG0N1MNWc1HTtm1yCRe3eRwv4yXiKjOUHuL0JlCM1qS2ZBvNjai1Hw2HdqGGpsVyIxUsQe0zsO2xJ8bWtIPC4Kmmqj9h6ASy77bGeliKj2JSo2cN3drUi/MG+nK0jdmbu4qvbq6TZfvMMq+7WB9LzTUOuNSnv6/wA8meu9RzcNfRHRRxDIwdDldSCpsDYg6aHT4lz2Dv8AOSFxADD76izDxI4EeVpGYzo9xFKiamdHKglkW97DjlY2zHwsJW6dWxBEJV05abT3oI2W4r01rZuSOCAQbg6gjvE+yF3RxGfDL4EgeXH9zJqZmceWTj8DQwlzRTIneLYpxNMAEAqTa/A3FiPCUbE7hVgdEP8AtII/W80+JGsohY9sZtxq7XuSMrp7h4hj9Leth+plj2HuAtMhqxB/CNb+Z5eA95cYiYY1cXsTXiVQe0j4BbQT7ESSShBERACD2puXg8RfPRUN95OwfPs8fW8yHffZCYPENQpMWTKjHMBcE5tLgcrHu4zep+fd68Sa2Kr1D9qo1vyg5V/pAk/DlJy6voP1NvuQ9EFiAASTwABJPkBqZeei7YxqYzrSpyUVY3IIGduyBfmAWNvCdfRJsnrMa1UjSghI8HqAqv8AT1k2WLyb9bghVk9dBERK0jCIiACIiACR+8LEYWuRx6tv01+JIThXoh1ZW1DAg+RFjEyW00Kg+WSbMFqLYmW/o6xmFR3WtlFUkdWz2tawuqk6Br+48pCbX2QaNZqdS4I4NzXubxBEjK1Eg20PiNQZRQk65b12NhOMcivl338o07fzAYY0DVJRaq2ykWDPrqun1aX8pls+BQOAnJVubRVtnqS5taDGo9CHK5bNL6LEP8NVPcaxt6U0vLpITc7ZRw+EpowsxuzDvBY3sfECw9JNy3oi41pMy2XNTulJfERER4jCIiACIiAFV3x3ubCkU6SKzst8z3yrcm3ZGrHTmJWcD0kYmk18Qoqoe4KEYDmmlj5H3Es2+27j18lWkLugIK97KSD2fEa6d95m9dSLqw4HUEag+IPAy8wsei2rr38lNl5F1VnTt4LTtnpRFWmaeHpOpYWLVMugPEKFJuTwuSLSnppPoRRwAk3u1utUxbgkFaIPafhcfdTmf0ljCurEg32RX2W2ZUlHuzQNycOVwdK/Frt6Em3xaTs406YUBVFgAAByA4TlMrZPnm5fE01cOSCj8BESJ3k3mo4Gl1lYnU2VVsWY+AJHDvJ/tEpNvSHYQlOSjFbbJaJVthdJGCxJC9Z1Tn7Fay31to18pJ5Xv4Tj0g74tgaKGkFarUJC5tQFW2ZrDjxUcfteFitVy5uXXUfWLa7FU46b+Ja4mYbh9Jdevilw+Kyt1mbI6jKQwUtY20IIBHnaafOTg4PTOZONPHnyT7iIiII4lP2z0ZYasWamWpOSTp2lufwnUehEuERcZyg9xZ1Sa7EFujuquBpMgbOztmZrW4CwAFzoPPvMnYiJlJye2De3tiIicOCIiACIiACIiAEZtzd+liky1BYj6XX6l8uY8DMk29gRQrPRVw+Xiy6f7SOY7+M1HfLbDYfDMUNqjnIp5Eg3b0APraY8VPE3OvHjc+J7zKvMcObSXU0PCoz5XJv2fCPgEv24O6d7YmsNONNT3n758B3e/KRW5W6ZxD9ZUH8lTr+I/dHhzPp36aqqgCw0A7hDFo5vbl28HOI5uv8Aig+vn/B9iIloZ8REQAREQAREQATx43Y9Ct/q01Y8yNfcaz2ROqTi9o40mtMiaO6mEU3FFb/iu3wxMlVUAWGg5CfYnZTlL3ns5GEY+6tCIiJFCY10whjjUBJy9QuW/D63zW8eF/SbLPFtTY1DEpkr01qL3ZhqPFTxU+IjtVnpy2TMLJWNarGtn5oZZzq4p2CqzsQgIUFiQoPEKDoB5S29Ie6+HwNVEoVHJcFjTaxyLcgWfjYkEAEE9njKTVrhSA3A8D/eWinFx5vBtKro3QVq7fmT24rU02hQqYmqKdKmxa9jqwFlU2+kXN7nSw8Z+iMPiEdQyMrqRcMpBBHMEaGfl5fCWHcfbtehjMOlFmy1K1NHTUqwd1ViV4XA1zd1uV5Hux0/aTKziXD/AFk7lLql57H6EiIlcZIREQAREQAREQAREQAREQAREQA8m09lUsQnV1VzLe/Egg8wRwlefo2wpOjVR4Bh+6mIjc6oTe5IervsrWoSaLNg8IlJFp0xlVRYD/OJ8Z3REcS10Gm23tiIiBwREQAREQAREQAREQAREQAREQAREQAyLpb2NV/iRXyM1M00AZQSFK5rq1uHG+vPwnj6LN1Hq4hq1ejfDCk6kVV7NQvYWAYdoAAknyiJJdjdWi4/GT/B8n0LNt3ocw73bCMaDfcN3pnyv2l9CR4Tp3B6NauGxRxGKyEoCKQQlu02hc3AtZbgfmPC0RGvVly8u+hD/G3Ot1uXRmkxERshiIiACIiACIiA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9459" name="Picture 3"/>
          <p:cNvPicPr>
            <a:picLocks noChangeAspect="1" noChangeArrowheads="1"/>
          </p:cNvPicPr>
          <p:nvPr/>
        </p:nvPicPr>
        <p:blipFill>
          <a:blip r:embed="rId2"/>
          <a:srcRect/>
          <a:stretch>
            <a:fillRect/>
          </a:stretch>
        </p:blipFill>
        <p:spPr bwMode="auto">
          <a:xfrm>
            <a:off x="4551589" y="3929066"/>
            <a:ext cx="3878043" cy="2171704"/>
          </a:xfrm>
          <a:prstGeom prst="rect">
            <a:avLst/>
          </a:prstGeom>
          <a:noFill/>
          <a:ln w="9525">
            <a:noFill/>
            <a:miter lim="800000"/>
            <a:headEnd/>
            <a:tailEnd/>
          </a:ln>
          <a:effectLst/>
        </p:spPr>
      </p:pic>
      <p:pic>
        <p:nvPicPr>
          <p:cNvPr id="19461" name="Picture 5" descr="https://encrypted-tbn2.gstatic.com/images?q=tbn:ANd9GcT_WDoZLMOVG840CwCUGz7k0VMZ0ltbupFlPyLe1F6Ejr0FMSV0gg"/>
          <p:cNvPicPr>
            <a:picLocks noChangeAspect="1" noChangeArrowheads="1"/>
          </p:cNvPicPr>
          <p:nvPr/>
        </p:nvPicPr>
        <p:blipFill>
          <a:blip r:embed="rId3"/>
          <a:srcRect/>
          <a:stretch>
            <a:fillRect/>
          </a:stretch>
        </p:blipFill>
        <p:spPr bwMode="auto">
          <a:xfrm>
            <a:off x="714348" y="3701680"/>
            <a:ext cx="2928958" cy="248481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1242058" y="4286256"/>
            <a:ext cx="2357454" cy="35719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a:t>Numero √2</a:t>
            </a:r>
          </a:p>
        </p:txBody>
      </p:sp>
      <p:sp>
        <p:nvSpPr>
          <p:cNvPr id="16" name="15 Rectángulo"/>
          <p:cNvSpPr/>
          <p:nvPr/>
        </p:nvSpPr>
        <p:spPr>
          <a:xfrm>
            <a:off x="5314024" y="4286256"/>
            <a:ext cx="2357454" cy="35719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a:t>Numero √3</a:t>
            </a:r>
          </a:p>
        </p:txBody>
      </p:sp>
      <p:pic>
        <p:nvPicPr>
          <p:cNvPr id="17" name="16 Imagen" descr="http://2.bp.blogspot.com/-Kx9ErigmPeE/UNYOLvlcQ9I/AAAAAAAABrM/n1KMZNVZPjY/s320/RaizDe2.jpg">
            <a:hlinkClick r:id="rId2"/>
          </p:cNvPr>
          <p:cNvPicPr/>
          <p:nvPr/>
        </p:nvPicPr>
        <p:blipFill>
          <a:blip r:embed="rId3" cstate="print"/>
          <a:srcRect/>
          <a:stretch>
            <a:fillRect/>
          </a:stretch>
        </p:blipFill>
        <p:spPr bwMode="auto">
          <a:xfrm>
            <a:off x="928662" y="1785926"/>
            <a:ext cx="3044190" cy="2338070"/>
          </a:xfrm>
          <a:prstGeom prst="rect">
            <a:avLst/>
          </a:prstGeom>
          <a:noFill/>
          <a:ln w="9525">
            <a:noFill/>
            <a:miter lim="800000"/>
            <a:headEnd/>
            <a:tailEnd/>
          </a:ln>
        </p:spPr>
      </p:pic>
      <p:sp>
        <p:nvSpPr>
          <p:cNvPr id="18" name="17 Rectángulo"/>
          <p:cNvSpPr/>
          <p:nvPr/>
        </p:nvSpPr>
        <p:spPr>
          <a:xfrm>
            <a:off x="3357554" y="5643578"/>
            <a:ext cx="2357454" cy="3571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dirty="0"/>
              <a:t>Numero √5</a:t>
            </a:r>
          </a:p>
        </p:txBody>
      </p:sp>
      <p:pic>
        <p:nvPicPr>
          <p:cNvPr id="9" name="8 Imagen" descr="http://3.bp.blogspot.com/-ggeDfnlXR0M/UNYOc9wPt4I/AAAAAAAABsw/GLRi7WK-P6M/s320/RaizDe3.jpg">
            <a:hlinkClick r:id="rId4"/>
          </p:cNvPr>
          <p:cNvPicPr/>
          <p:nvPr/>
        </p:nvPicPr>
        <p:blipFill>
          <a:blip r:embed="rId5" cstate="print"/>
          <a:srcRect/>
          <a:stretch>
            <a:fillRect/>
          </a:stretch>
        </p:blipFill>
        <p:spPr bwMode="auto">
          <a:xfrm>
            <a:off x="4956834" y="1785926"/>
            <a:ext cx="3044190" cy="2338070"/>
          </a:xfrm>
          <a:prstGeom prst="rect">
            <a:avLst/>
          </a:prstGeom>
          <a:noFill/>
          <a:ln w="9525">
            <a:noFill/>
            <a:miter lim="800000"/>
            <a:headEnd/>
            <a:tailEnd/>
          </a:ln>
        </p:spPr>
      </p:pic>
      <p:pic>
        <p:nvPicPr>
          <p:cNvPr id="10" name="9 Imagen" descr="http://4.bp.blogspot.com/-xrKkh3JeF5A/UNYOdgchqGI/AAAAAAAABs4/kaWaav7R-X8/s320/RaizDe5.jpg">
            <a:hlinkClick r:id="rId6"/>
          </p:cNvPr>
          <p:cNvPicPr/>
          <p:nvPr/>
        </p:nvPicPr>
        <p:blipFill>
          <a:blip r:embed="rId7" cstate="print"/>
          <a:srcRect/>
          <a:stretch>
            <a:fillRect/>
          </a:stretch>
        </p:blipFill>
        <p:spPr bwMode="auto">
          <a:xfrm>
            <a:off x="3000364" y="3143248"/>
            <a:ext cx="3044190" cy="2338070"/>
          </a:xfrm>
          <a:prstGeom prst="rect">
            <a:avLst/>
          </a:prstGeom>
          <a:noFill/>
          <a:ln w="9525">
            <a:noFill/>
            <a:miter lim="800000"/>
            <a:headEnd/>
            <a:tailEnd/>
          </a:ln>
        </p:spPr>
      </p:pic>
      <p:sp>
        <p:nvSpPr>
          <p:cNvPr id="11" name="10 CuadroTexto"/>
          <p:cNvSpPr txBox="1"/>
          <p:nvPr/>
        </p:nvSpPr>
        <p:spPr>
          <a:xfrm>
            <a:off x="357158" y="609881"/>
            <a:ext cx="8429684" cy="830997"/>
          </a:xfrm>
          <a:prstGeom prst="rect">
            <a:avLst/>
          </a:prstGeom>
          <a:noFill/>
        </p:spPr>
        <p:txBody>
          <a:bodyPr wrap="square" rtlCol="0">
            <a:spAutoFit/>
          </a:bodyPr>
          <a:lstStyle/>
          <a:p>
            <a:pPr algn="ctr"/>
            <a:r>
              <a:rPr lang="es-ES" sz="2400" b="1" dirty="0">
                <a:solidFill>
                  <a:schemeClr val="accent1">
                    <a:lumMod val="50000"/>
                  </a:schemeClr>
                </a:solidFill>
              </a:rPr>
              <a:t>Anécdota: Números famosos que no se pueden poner como fracción y la Lotería de Navidad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números enteros</a:t>
            </a:r>
          </a:p>
        </p:txBody>
      </p:sp>
      <p:sp>
        <p:nvSpPr>
          <p:cNvPr id="8" name="7 CuadroTexto"/>
          <p:cNvSpPr txBox="1"/>
          <p:nvPr/>
        </p:nvSpPr>
        <p:spPr>
          <a:xfrm>
            <a:off x="683568" y="1102668"/>
            <a:ext cx="7530060" cy="2800767"/>
          </a:xfrm>
          <a:prstGeom prst="rect">
            <a:avLst/>
          </a:prstGeom>
          <a:noFill/>
        </p:spPr>
        <p:txBody>
          <a:bodyPr wrap="square" rtlCol="0">
            <a:spAutoFit/>
          </a:bodyPr>
          <a:lstStyle/>
          <a:p>
            <a:pPr lvl="0" algn="just"/>
            <a:r>
              <a:rPr lang="es-ES" sz="2400" b="1">
                <a:solidFill>
                  <a:schemeClr val="bg1"/>
                </a:solidFill>
              </a:rPr>
              <a:t>57</a:t>
            </a:r>
            <a:r>
              <a:rPr lang="es-ES" sz="3200" b="1">
                <a:solidFill>
                  <a:schemeClr val="bg1"/>
                </a:solidFill>
              </a:rPr>
              <a:t>. </a:t>
            </a:r>
            <a:r>
              <a:rPr lang="es-ES_tradnl" sz="2400" dirty="0">
                <a:solidFill>
                  <a:schemeClr val="bg1"/>
                </a:solidFill>
              </a:rPr>
              <a:t>A las 7 de la mañana hacía 3 grados bajo cero. A las 10 de la mañana la temperatura había subido 7ºC y al medio día subió 5 grados más. A las 7 de la tarde la temperatura bajo 6ºC y a las 11 de la noche había bajado9 grados más. ¿Qué temperatura hacía a las 11 de la noche?.</a:t>
            </a:r>
            <a:endParaRPr lang="es-ES" sz="2000" dirty="0">
              <a:solidFill>
                <a:schemeClr val="bg1"/>
              </a:solidFill>
            </a:endParaRPr>
          </a:p>
        </p:txBody>
      </p:sp>
    </p:spTree>
    <p:extLst>
      <p:ext uri="{BB962C8B-B14F-4D97-AF65-F5344CB8AC3E}">
        <p14:creationId xmlns:p14="http://schemas.microsoft.com/office/powerpoint/2010/main" val="462037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830997"/>
          </a:xfrm>
          <a:prstGeom prst="rect">
            <a:avLst/>
          </a:prstGeom>
          <a:noFill/>
        </p:spPr>
        <p:txBody>
          <a:bodyPr wrap="square" rtlCol="0">
            <a:spAutoFit/>
          </a:bodyPr>
          <a:lstStyle/>
          <a:p>
            <a:pPr algn="ctr"/>
            <a:r>
              <a:rPr lang="es-ES" sz="2400" b="1" dirty="0">
                <a:solidFill>
                  <a:schemeClr val="accent1">
                    <a:lumMod val="50000"/>
                  </a:schemeClr>
                </a:solidFill>
              </a:rPr>
              <a:t>Anécdota: Números famosos que no se pueden poner como fracción y la Lotería de Navidad</a:t>
            </a:r>
          </a:p>
        </p:txBody>
      </p:sp>
      <p:sp>
        <p:nvSpPr>
          <p:cNvPr id="14" name="13 Rectángulo"/>
          <p:cNvSpPr/>
          <p:nvPr/>
        </p:nvSpPr>
        <p:spPr>
          <a:xfrm>
            <a:off x="1099182" y="4286256"/>
            <a:ext cx="2687000"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Numero de la Bestia</a:t>
            </a:r>
          </a:p>
        </p:txBody>
      </p:sp>
      <p:sp>
        <p:nvSpPr>
          <p:cNvPr id="16" name="15 Rectángulo"/>
          <p:cNvSpPr/>
          <p:nvPr/>
        </p:nvSpPr>
        <p:spPr>
          <a:xfrm>
            <a:off x="5357818" y="5929330"/>
            <a:ext cx="2357454" cy="35719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dirty="0"/>
              <a:t>Numero √7</a:t>
            </a:r>
          </a:p>
        </p:txBody>
      </p:sp>
      <p:pic>
        <p:nvPicPr>
          <p:cNvPr id="11" name="10 Imagen" descr="http://4.bp.blogspot.com/-WxKrDrrZUJI/UNYOfiS1BZI/AAAAAAAABtI/tsISGKslPis/s320/bestia.jpg">
            <a:hlinkClick r:id="rId2"/>
          </p:cNvPr>
          <p:cNvPicPr/>
          <p:nvPr/>
        </p:nvPicPr>
        <p:blipFill>
          <a:blip r:embed="rId3" cstate="print"/>
          <a:srcRect/>
          <a:stretch>
            <a:fillRect/>
          </a:stretch>
        </p:blipFill>
        <p:spPr bwMode="auto">
          <a:xfrm>
            <a:off x="884868" y="1714488"/>
            <a:ext cx="3044190" cy="2338070"/>
          </a:xfrm>
          <a:prstGeom prst="rect">
            <a:avLst/>
          </a:prstGeom>
          <a:noFill/>
          <a:ln w="9525">
            <a:noFill/>
            <a:miter lim="800000"/>
            <a:headEnd/>
            <a:tailEnd/>
          </a:ln>
        </p:spPr>
      </p:pic>
      <p:pic>
        <p:nvPicPr>
          <p:cNvPr id="12" name="11 Imagen" descr="http://1.bp.blogspot.com/-vW8WD-tyEO0/UNYOepiJfgI/AAAAAAAABtE/h0kjAYv3NpY/s320/RaizDe7si.jpg">
            <a:hlinkClick r:id="rId4"/>
          </p:cNvPr>
          <p:cNvPicPr/>
          <p:nvPr/>
        </p:nvPicPr>
        <p:blipFill>
          <a:blip r:embed="rId5" cstate="print"/>
          <a:srcRect/>
          <a:stretch>
            <a:fillRect/>
          </a:stretch>
        </p:blipFill>
        <p:spPr bwMode="auto">
          <a:xfrm>
            <a:off x="4967623" y="1785926"/>
            <a:ext cx="2961963" cy="385765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Tipos de Números – Película </a:t>
            </a:r>
            <a:r>
              <a:rPr lang="es-ES" sz="2400" b="1" dirty="0" err="1">
                <a:solidFill>
                  <a:schemeClr val="accent1">
                    <a:lumMod val="50000"/>
                  </a:schemeClr>
                </a:solidFill>
              </a:rPr>
              <a:t>Smila</a:t>
            </a:r>
            <a:endParaRPr lang="es-ES" sz="2400" b="1" dirty="0">
              <a:solidFill>
                <a:schemeClr val="accent1">
                  <a:lumMod val="50000"/>
                </a:schemeClr>
              </a:solidFill>
            </a:endParaRPr>
          </a:p>
        </p:txBody>
      </p:sp>
      <p:pic>
        <p:nvPicPr>
          <p:cNvPr id="2" name="Pelicula_Smila_Conjuntos_Numericos">
            <a:hlinkClick r:id="" action="ppaction://media"/>
            <a:extLst>
              <a:ext uri="{FF2B5EF4-FFF2-40B4-BE49-F238E27FC236}">
                <a16:creationId xmlns:a16="http://schemas.microsoft.com/office/drawing/2014/main" id="{4E546595-5BF9-FB45-8960-117626DF04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7945" y="1628800"/>
            <a:ext cx="7888109" cy="34800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1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muy grandes</a:t>
            </a:r>
          </a:p>
        </p:txBody>
      </p:sp>
      <p:pic>
        <p:nvPicPr>
          <p:cNvPr id="3074" name="Picture 2"/>
          <p:cNvPicPr>
            <a:picLocks noChangeAspect="1" noChangeArrowheads="1"/>
          </p:cNvPicPr>
          <p:nvPr/>
        </p:nvPicPr>
        <p:blipFill>
          <a:blip r:embed="rId2"/>
          <a:srcRect/>
          <a:stretch>
            <a:fillRect/>
          </a:stretch>
        </p:blipFill>
        <p:spPr bwMode="auto">
          <a:xfrm>
            <a:off x="500033" y="1142984"/>
            <a:ext cx="8176141" cy="2571768"/>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571472" y="3929066"/>
            <a:ext cx="8052849" cy="12858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0012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muy grandes</a:t>
            </a:r>
          </a:p>
        </p:txBody>
      </p:sp>
      <p:pic>
        <p:nvPicPr>
          <p:cNvPr id="4098" name="Picture 2"/>
          <p:cNvPicPr>
            <a:picLocks noChangeAspect="1" noChangeArrowheads="1"/>
          </p:cNvPicPr>
          <p:nvPr/>
        </p:nvPicPr>
        <p:blipFill>
          <a:blip r:embed="rId2"/>
          <a:srcRect/>
          <a:stretch>
            <a:fillRect/>
          </a:stretch>
        </p:blipFill>
        <p:spPr bwMode="auto">
          <a:xfrm>
            <a:off x="428596" y="1285860"/>
            <a:ext cx="8269748" cy="1000132"/>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500034" y="3071810"/>
            <a:ext cx="7547580" cy="2571768"/>
          </a:xfrm>
          <a:prstGeom prst="rect">
            <a:avLst/>
          </a:prstGeom>
          <a:noFill/>
          <a:ln w="9525">
            <a:noFill/>
            <a:miter lim="800000"/>
            <a:headEnd/>
            <a:tailEnd/>
          </a:ln>
          <a:effectLst/>
        </p:spPr>
      </p:pic>
    </p:spTree>
    <p:extLst>
      <p:ext uri="{BB962C8B-B14F-4D97-AF65-F5344CB8AC3E}">
        <p14:creationId xmlns:p14="http://schemas.microsoft.com/office/powerpoint/2010/main" val="4050012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Aproximaciones y errores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7550" y="1196752"/>
            <a:ext cx="8004890" cy="701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2330" y="2060848"/>
            <a:ext cx="7744637" cy="1027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1560" y="3231898"/>
            <a:ext cx="7762516" cy="257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001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Aproximaciones y errores</a:t>
            </a:r>
          </a:p>
        </p:txBody>
      </p:sp>
      <p:sp>
        <p:nvSpPr>
          <p:cNvPr id="2" name="Rectángulo 1">
            <a:extLst>
              <a:ext uri="{FF2B5EF4-FFF2-40B4-BE49-F238E27FC236}">
                <a16:creationId xmlns:a16="http://schemas.microsoft.com/office/drawing/2014/main" id="{C13B0AB3-D415-E048-8506-2A90C19E198C}"/>
              </a:ext>
            </a:extLst>
          </p:cNvPr>
          <p:cNvSpPr/>
          <p:nvPr/>
        </p:nvSpPr>
        <p:spPr>
          <a:xfrm>
            <a:off x="539552" y="1340768"/>
            <a:ext cx="7632848" cy="461665"/>
          </a:xfrm>
          <a:prstGeom prst="rect">
            <a:avLst/>
          </a:prstGeom>
        </p:spPr>
        <p:txBody>
          <a:bodyPr wrap="square">
            <a:spAutoFit/>
          </a:bodyPr>
          <a:lstStyle/>
          <a:p>
            <a:pPr lvl="0" algn="just">
              <a:spcAft>
                <a:spcPts val="600"/>
              </a:spcAft>
            </a:pP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5. Responde las siguientes cuestiones sobre truncamiento:</a:t>
            </a:r>
            <a:endPar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a:extLst>
              <a:ext uri="{FF2B5EF4-FFF2-40B4-BE49-F238E27FC236}">
                <a16:creationId xmlns:a16="http://schemas.microsoft.com/office/drawing/2014/main" id="{54793C45-0C93-B14D-B904-B5CB127D5108}"/>
              </a:ext>
            </a:extLst>
          </p:cNvPr>
          <p:cNvSpPr/>
          <p:nvPr/>
        </p:nvSpPr>
        <p:spPr>
          <a:xfrm>
            <a:off x="539552" y="1916832"/>
            <a:ext cx="8064896" cy="3785652"/>
          </a:xfrm>
          <a:prstGeom prst="rect">
            <a:avLst/>
          </a:prstGeom>
        </p:spPr>
        <p:txBody>
          <a:bodyPr wrap="square">
            <a:spAutoFit/>
          </a:bodyPr>
          <a:lstStyle/>
          <a:p>
            <a:pPr algn="just">
              <a:spcAft>
                <a:spcPts val="0"/>
              </a:spcAft>
            </a:pP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Trunca a las decenas       a) 13548 </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b) 327697 </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endPar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Trunca a las centenas      a) 23456 </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b) 197324 </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endPar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Trunca a las unidades de millar             </a:t>
            </a:r>
          </a:p>
          <a:p>
            <a:pPr algn="just">
              <a:spcAft>
                <a:spcPts val="0"/>
              </a:spcAft>
            </a:pP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 19823 </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algn="just">
              <a:spcAft>
                <a:spcPts val="0"/>
              </a:spcAft>
            </a:pP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b) 1234321 </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p>
          <a:p>
            <a:pPr algn="just">
              <a:spcAft>
                <a:spcPts val="0"/>
              </a:spcAft>
            </a:pPr>
            <a:endPar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sym typeface="Wingdings" pitchFamily="2" charset="2"/>
            </a:endParaRPr>
          </a:p>
          <a:p>
            <a:pPr algn="just">
              <a:spcAft>
                <a:spcPts val="0"/>
              </a:spcAft>
            </a:pPr>
            <a:r>
              <a:rPr lang="es-ES_tradnl" sz="2400" dirty="0">
                <a:solidFill>
                  <a:schemeClr val="bg1"/>
                </a:solidFill>
                <a:latin typeface="Calibri" panose="020F0502020204030204" pitchFamily="34" charset="0"/>
                <a:cs typeface="Calibri" panose="020F0502020204030204" pitchFamily="34" charset="0"/>
              </a:rPr>
              <a:t>Escribe 2 números que truncados a las centenas den como resultado 7400</a:t>
            </a:r>
            <a:r>
              <a:rPr lang="es-ES" sz="2400" dirty="0">
                <a:solidFill>
                  <a:schemeClr val="bg1"/>
                </a:solidFill>
                <a:latin typeface="Calibri" panose="020F0502020204030204" pitchFamily="34" charset="0"/>
                <a:cs typeface="Calibri" panose="020F0502020204030204" pitchFamily="34" charset="0"/>
              </a:rPr>
              <a:t> </a:t>
            </a:r>
            <a:r>
              <a:rPr lang="es-ES_tradnl"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es-E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7584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Aproximaciones y errores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1200150"/>
            <a:ext cx="7761187" cy="1796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576" y="3140968"/>
            <a:ext cx="6857798"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253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Aproximaciones y errores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1196752"/>
            <a:ext cx="7915042"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0532" y="2143124"/>
            <a:ext cx="6231184" cy="1213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1600" y="3573016"/>
            <a:ext cx="7203086"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713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Aproximaciones y errores</a:t>
            </a:r>
          </a:p>
        </p:txBody>
      </p:sp>
      <p:sp>
        <p:nvSpPr>
          <p:cNvPr id="2" name="Rectángulo 1">
            <a:extLst>
              <a:ext uri="{FF2B5EF4-FFF2-40B4-BE49-F238E27FC236}">
                <a16:creationId xmlns:a16="http://schemas.microsoft.com/office/drawing/2014/main" id="{C13B0AB3-D415-E048-8506-2A90C19E198C}"/>
              </a:ext>
            </a:extLst>
          </p:cNvPr>
          <p:cNvSpPr/>
          <p:nvPr/>
        </p:nvSpPr>
        <p:spPr>
          <a:xfrm>
            <a:off x="539552" y="1340768"/>
            <a:ext cx="7632848" cy="461665"/>
          </a:xfrm>
          <a:prstGeom prst="rect">
            <a:avLst/>
          </a:prstGeom>
        </p:spPr>
        <p:txBody>
          <a:bodyPr wrap="square">
            <a:spAutoFit/>
          </a:bodyPr>
          <a:lstStyle/>
          <a:p>
            <a:pPr lvl="0" algn="just">
              <a:spcAft>
                <a:spcPts val="600"/>
              </a:spcAft>
            </a:pP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6. Responde las siguientes cuestiones sobre redondeo:</a:t>
            </a:r>
            <a:endPar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a:extLst>
              <a:ext uri="{FF2B5EF4-FFF2-40B4-BE49-F238E27FC236}">
                <a16:creationId xmlns:a16="http://schemas.microsoft.com/office/drawing/2014/main" id="{54793C45-0C93-B14D-B904-B5CB127D5108}"/>
              </a:ext>
            </a:extLst>
          </p:cNvPr>
          <p:cNvSpPr/>
          <p:nvPr/>
        </p:nvSpPr>
        <p:spPr>
          <a:xfrm>
            <a:off x="539552" y="1916832"/>
            <a:ext cx="8064896" cy="3785652"/>
          </a:xfrm>
          <a:prstGeom prst="rect">
            <a:avLst/>
          </a:prstGeom>
        </p:spPr>
        <p:txBody>
          <a:bodyPr wrap="square">
            <a:spAutoFit/>
          </a:bodyPr>
          <a:lstStyle/>
          <a:p>
            <a:pPr algn="just">
              <a:spcAft>
                <a:spcPts val="0"/>
              </a:spcAft>
            </a:pP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Redondea a las decenas       a) 13548 </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b) 327697 </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endPar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Redondea a las centenas      a) 23456 </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b) 197324 </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endPar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Redondea a las unidades de millar             </a:t>
            </a:r>
          </a:p>
          <a:p>
            <a:pPr algn="just">
              <a:spcAft>
                <a:spcPts val="0"/>
              </a:spcAft>
            </a:pP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 19823 </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a:p>
            <a:pPr algn="just">
              <a:spcAft>
                <a:spcPts val="0"/>
              </a:spcAft>
            </a:pP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b) 1234321 </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sym typeface="Wingdings" pitchFamily="2" charset="2"/>
              </a:rPr>
              <a:t></a:t>
            </a:r>
          </a:p>
          <a:p>
            <a:pPr algn="just">
              <a:spcAft>
                <a:spcPts val="0"/>
              </a:spcAft>
            </a:pPr>
            <a:endPar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sym typeface="Wingdings" pitchFamily="2" charset="2"/>
            </a:endParaRPr>
          </a:p>
          <a:p>
            <a:pPr algn="just">
              <a:spcAft>
                <a:spcPts val="0"/>
              </a:spcAft>
            </a:pPr>
            <a:r>
              <a:rPr lang="es-ES_tradnl" sz="2400" dirty="0">
                <a:solidFill>
                  <a:schemeClr val="bg1"/>
                </a:solidFill>
                <a:latin typeface="Calibri" panose="020F0502020204030204" pitchFamily="34" charset="0"/>
                <a:cs typeface="Calibri" panose="020F0502020204030204" pitchFamily="34" charset="0"/>
              </a:rPr>
              <a:t>Escribe 2 números que redondeados a las centenas den como resultado 7400</a:t>
            </a:r>
            <a:r>
              <a:rPr lang="es-ES" sz="2400" dirty="0">
                <a:solidFill>
                  <a:schemeClr val="bg1"/>
                </a:solidFill>
                <a:latin typeface="Calibri" panose="020F0502020204030204" pitchFamily="34" charset="0"/>
                <a:cs typeface="Calibri" panose="020F0502020204030204" pitchFamily="34" charset="0"/>
              </a:rPr>
              <a:t> </a:t>
            </a:r>
            <a:r>
              <a:rPr lang="es-ES_tradnl"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es-E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6001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La historia del Número 1</a:t>
            </a:r>
          </a:p>
        </p:txBody>
      </p:sp>
      <p:pic>
        <p:nvPicPr>
          <p:cNvPr id="1026" name="Picture 2" descr="http://3.bp.blogspot.com/-mQhaBuV1qfI/T7VtEwpoFbI/AAAAAAAAJ18/szkN7ZmWnEc/s640/la%2Bhistoria%2Bdel%2Bnumero%2B1%2Bterry%2Bjone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6701" y="1556792"/>
            <a:ext cx="6910597" cy="40008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Aproximaciones y errores</a:t>
            </a:r>
          </a:p>
        </p:txBody>
      </p:sp>
      <p:sp>
        <p:nvSpPr>
          <p:cNvPr id="8" name="Rectángulo 7">
            <a:extLst>
              <a:ext uri="{FF2B5EF4-FFF2-40B4-BE49-F238E27FC236}">
                <a16:creationId xmlns:a16="http://schemas.microsoft.com/office/drawing/2014/main" id="{4E84D9F8-D35F-ED41-90D6-5E2AB6FFBBBC}"/>
              </a:ext>
            </a:extLst>
          </p:cNvPr>
          <p:cNvSpPr/>
          <p:nvPr/>
        </p:nvSpPr>
        <p:spPr>
          <a:xfrm>
            <a:off x="611560" y="1196752"/>
            <a:ext cx="7416824" cy="523220"/>
          </a:xfrm>
          <a:prstGeom prst="rect">
            <a:avLst/>
          </a:prstGeom>
        </p:spPr>
        <p:txBody>
          <a:bodyPr wrap="square">
            <a:spAutoFit/>
          </a:bodyPr>
          <a:lstStyle/>
          <a:p>
            <a:pPr lvl="0">
              <a:spcAft>
                <a:spcPts val="600"/>
              </a:spcAft>
            </a:pPr>
            <a:r>
              <a:rPr lang="es-ES_tradnl"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7. Completa en tu cuaderno la siguiente tabla:</a:t>
            </a:r>
            <a:endParaRPr lang="es-E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Tabla 8">
            <a:extLst>
              <a:ext uri="{FF2B5EF4-FFF2-40B4-BE49-F238E27FC236}">
                <a16:creationId xmlns:a16="http://schemas.microsoft.com/office/drawing/2014/main" id="{F084FC7B-CD1A-B648-B4E5-3CD0AA461B91}"/>
              </a:ext>
            </a:extLst>
          </p:cNvPr>
          <p:cNvGraphicFramePr>
            <a:graphicFrameLocks noGrp="1"/>
          </p:cNvGraphicFramePr>
          <p:nvPr>
            <p:extLst>
              <p:ext uri="{D42A27DB-BD31-4B8C-83A1-F6EECF244321}">
                <p14:modId xmlns:p14="http://schemas.microsoft.com/office/powerpoint/2010/main" val="4225985327"/>
              </p:ext>
            </p:extLst>
          </p:nvPr>
        </p:nvGraphicFramePr>
        <p:xfrm>
          <a:off x="611560" y="1916832"/>
          <a:ext cx="7704854" cy="1706880"/>
        </p:xfrm>
        <a:graphic>
          <a:graphicData uri="http://schemas.openxmlformats.org/drawingml/2006/table">
            <a:tbl>
              <a:tblPr firstRow="1" firstCol="1" bandRow="1">
                <a:tableStyleId>{5C22544A-7EE6-4342-B048-85BDC9FD1C3A}</a:tableStyleId>
              </a:tblPr>
              <a:tblGrid>
                <a:gridCol w="2321861">
                  <a:extLst>
                    <a:ext uri="{9D8B030D-6E8A-4147-A177-3AD203B41FA5}">
                      <a16:colId xmlns:a16="http://schemas.microsoft.com/office/drawing/2014/main" val="3720541305"/>
                    </a:ext>
                  </a:extLst>
                </a:gridCol>
                <a:gridCol w="768777">
                  <a:extLst>
                    <a:ext uri="{9D8B030D-6E8A-4147-A177-3AD203B41FA5}">
                      <a16:colId xmlns:a16="http://schemas.microsoft.com/office/drawing/2014/main" val="1534728925"/>
                    </a:ext>
                  </a:extLst>
                </a:gridCol>
                <a:gridCol w="768777">
                  <a:extLst>
                    <a:ext uri="{9D8B030D-6E8A-4147-A177-3AD203B41FA5}">
                      <a16:colId xmlns:a16="http://schemas.microsoft.com/office/drawing/2014/main" val="2058336605"/>
                    </a:ext>
                  </a:extLst>
                </a:gridCol>
                <a:gridCol w="768777">
                  <a:extLst>
                    <a:ext uri="{9D8B030D-6E8A-4147-A177-3AD203B41FA5}">
                      <a16:colId xmlns:a16="http://schemas.microsoft.com/office/drawing/2014/main" val="2518574124"/>
                    </a:ext>
                  </a:extLst>
                </a:gridCol>
                <a:gridCol w="768777">
                  <a:extLst>
                    <a:ext uri="{9D8B030D-6E8A-4147-A177-3AD203B41FA5}">
                      <a16:colId xmlns:a16="http://schemas.microsoft.com/office/drawing/2014/main" val="1081592181"/>
                    </a:ext>
                  </a:extLst>
                </a:gridCol>
                <a:gridCol w="768777">
                  <a:extLst>
                    <a:ext uri="{9D8B030D-6E8A-4147-A177-3AD203B41FA5}">
                      <a16:colId xmlns:a16="http://schemas.microsoft.com/office/drawing/2014/main" val="2877379567"/>
                    </a:ext>
                  </a:extLst>
                </a:gridCol>
                <a:gridCol w="769554">
                  <a:extLst>
                    <a:ext uri="{9D8B030D-6E8A-4147-A177-3AD203B41FA5}">
                      <a16:colId xmlns:a16="http://schemas.microsoft.com/office/drawing/2014/main" val="842716561"/>
                    </a:ext>
                  </a:extLst>
                </a:gridCol>
                <a:gridCol w="769554">
                  <a:extLst>
                    <a:ext uri="{9D8B030D-6E8A-4147-A177-3AD203B41FA5}">
                      <a16:colId xmlns:a16="http://schemas.microsoft.com/office/drawing/2014/main" val="1789186301"/>
                    </a:ext>
                  </a:extLst>
                </a:gridCol>
              </a:tblGrid>
              <a:tr h="0">
                <a:tc>
                  <a:txBody>
                    <a:bodyPr/>
                    <a:lstStyle/>
                    <a:p>
                      <a:pPr>
                        <a:spcAft>
                          <a:spcPts val="0"/>
                        </a:spcAft>
                      </a:pPr>
                      <a:r>
                        <a:rPr lang="es-ES_tradnl" sz="1600">
                          <a:effectLst/>
                        </a:rPr>
                        <a:t> </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1600">
                          <a:effectLst/>
                        </a:rPr>
                        <a:t>2314</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1600">
                          <a:effectLst/>
                        </a:rPr>
                        <a:t>1325</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1600">
                          <a:effectLst/>
                        </a:rPr>
                        <a:t>4300</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1600">
                          <a:effectLst/>
                        </a:rPr>
                        <a:t>937</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1600">
                          <a:effectLst/>
                        </a:rPr>
                        <a:t>1554</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1600">
                          <a:effectLst/>
                        </a:rPr>
                        <a:t>1665</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1600">
                          <a:effectLst/>
                        </a:rPr>
                        <a:t>9555</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2828353"/>
                  </a:ext>
                </a:extLst>
              </a:tr>
              <a:tr h="0">
                <a:tc>
                  <a:txBody>
                    <a:bodyPr/>
                    <a:lstStyle/>
                    <a:p>
                      <a:pPr>
                        <a:spcAft>
                          <a:spcPts val="0"/>
                        </a:spcAft>
                      </a:pPr>
                      <a:r>
                        <a:rPr lang="es-ES_tradnl" sz="1600">
                          <a:effectLst/>
                        </a:rPr>
                        <a:t>Truncar a las centenas</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dirty="0">
                          <a:solidFill>
                            <a:sysClr val="windowText" lastClr="000000"/>
                          </a:solidFill>
                          <a:effectLst/>
                        </a:rPr>
                        <a:t> </a:t>
                      </a:r>
                      <a:endParaRPr lang="es-E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dirty="0">
                          <a:solidFill>
                            <a:sysClr val="windowText" lastClr="000000"/>
                          </a:solidFill>
                          <a:effectLst/>
                        </a:rPr>
                        <a:t> </a:t>
                      </a:r>
                      <a:endParaRPr lang="es-E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dirty="0">
                          <a:solidFill>
                            <a:sysClr val="windowText" lastClr="000000"/>
                          </a:solidFill>
                          <a:effectLst/>
                        </a:rPr>
                        <a:t> </a:t>
                      </a:r>
                      <a:endParaRPr lang="es-E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dirty="0">
                          <a:solidFill>
                            <a:sysClr val="windowText" lastClr="000000"/>
                          </a:solidFill>
                          <a:effectLst/>
                        </a:rPr>
                        <a:t> </a:t>
                      </a:r>
                      <a:endParaRPr lang="es-E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a:solidFill>
                            <a:sysClr val="windowText" lastClr="000000"/>
                          </a:solidFill>
                          <a:effectLst/>
                        </a:rPr>
                        <a:t> </a:t>
                      </a:r>
                      <a:endParaRPr lang="es-ES"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a:solidFill>
                            <a:sysClr val="windowText" lastClr="000000"/>
                          </a:solidFill>
                          <a:effectLst/>
                        </a:rPr>
                        <a:t> </a:t>
                      </a:r>
                      <a:endParaRPr lang="es-ES"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a:solidFill>
                            <a:sysClr val="windowText" lastClr="000000"/>
                          </a:solidFill>
                          <a:effectLst/>
                        </a:rPr>
                        <a:t> </a:t>
                      </a:r>
                      <a:endParaRPr lang="es-ES"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1099781"/>
                  </a:ext>
                </a:extLst>
              </a:tr>
              <a:tr h="0">
                <a:tc>
                  <a:txBody>
                    <a:bodyPr/>
                    <a:lstStyle/>
                    <a:p>
                      <a:pPr>
                        <a:spcAft>
                          <a:spcPts val="0"/>
                        </a:spcAft>
                      </a:pPr>
                      <a:r>
                        <a:rPr lang="es-ES_tradnl" sz="1600">
                          <a:effectLst/>
                        </a:rPr>
                        <a:t>Redondear a las decenas</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a:solidFill>
                            <a:sysClr val="windowText" lastClr="000000"/>
                          </a:solidFill>
                          <a:effectLst/>
                        </a:rPr>
                        <a:t> </a:t>
                      </a:r>
                      <a:endParaRPr lang="es-ES"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dirty="0">
                          <a:solidFill>
                            <a:sysClr val="windowText" lastClr="000000"/>
                          </a:solidFill>
                          <a:effectLst/>
                        </a:rPr>
                        <a:t> </a:t>
                      </a:r>
                      <a:endParaRPr lang="es-E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dirty="0">
                          <a:solidFill>
                            <a:sysClr val="windowText" lastClr="000000"/>
                          </a:solidFill>
                          <a:effectLst/>
                        </a:rPr>
                        <a:t> </a:t>
                      </a:r>
                      <a:endParaRPr lang="es-E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dirty="0">
                          <a:solidFill>
                            <a:sysClr val="windowText" lastClr="000000"/>
                          </a:solidFill>
                          <a:effectLst/>
                        </a:rPr>
                        <a:t> </a:t>
                      </a:r>
                      <a:endParaRPr lang="es-E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dirty="0">
                          <a:solidFill>
                            <a:sysClr val="windowText" lastClr="000000"/>
                          </a:solidFill>
                          <a:effectLst/>
                        </a:rPr>
                        <a:t> </a:t>
                      </a:r>
                      <a:endParaRPr lang="es-E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dirty="0">
                          <a:solidFill>
                            <a:sysClr val="windowText" lastClr="000000"/>
                          </a:solidFill>
                          <a:effectLst/>
                        </a:rPr>
                        <a:t> </a:t>
                      </a:r>
                      <a:endParaRPr lang="es-E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a:solidFill>
                            <a:sysClr val="windowText" lastClr="000000"/>
                          </a:solidFill>
                          <a:effectLst/>
                        </a:rPr>
                        <a:t> </a:t>
                      </a:r>
                      <a:endParaRPr lang="es-ES"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7268723"/>
                  </a:ext>
                </a:extLst>
              </a:tr>
              <a:tr h="0">
                <a:tc>
                  <a:txBody>
                    <a:bodyPr/>
                    <a:lstStyle/>
                    <a:p>
                      <a:pPr>
                        <a:spcAft>
                          <a:spcPts val="0"/>
                        </a:spcAft>
                      </a:pPr>
                      <a:r>
                        <a:rPr lang="es-ES_tradnl" sz="1600">
                          <a:effectLst/>
                        </a:rPr>
                        <a:t>Redondear a las u.millar</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a:solidFill>
                            <a:sysClr val="windowText" lastClr="000000"/>
                          </a:solidFill>
                          <a:effectLst/>
                        </a:rPr>
                        <a:t> </a:t>
                      </a:r>
                      <a:endParaRPr lang="es-ES"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dirty="0">
                          <a:solidFill>
                            <a:sysClr val="windowText" lastClr="000000"/>
                          </a:solidFill>
                          <a:effectLst/>
                        </a:rPr>
                        <a:t> </a:t>
                      </a:r>
                      <a:endParaRPr lang="es-E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a:solidFill>
                            <a:sysClr val="windowText" lastClr="000000"/>
                          </a:solidFill>
                          <a:effectLst/>
                        </a:rPr>
                        <a:t> </a:t>
                      </a:r>
                      <a:endParaRPr lang="es-ES"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a:solidFill>
                            <a:sysClr val="windowText" lastClr="000000"/>
                          </a:solidFill>
                          <a:effectLst/>
                        </a:rPr>
                        <a:t> </a:t>
                      </a:r>
                      <a:endParaRPr lang="es-ES" sz="16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dirty="0">
                          <a:solidFill>
                            <a:sysClr val="windowText" lastClr="000000"/>
                          </a:solidFill>
                          <a:effectLst/>
                        </a:rPr>
                        <a:t> </a:t>
                      </a:r>
                      <a:endParaRPr lang="es-E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dirty="0">
                          <a:solidFill>
                            <a:sysClr val="windowText" lastClr="000000"/>
                          </a:solidFill>
                          <a:effectLst/>
                        </a:rPr>
                        <a:t> </a:t>
                      </a:r>
                      <a:endParaRPr lang="es-E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600" dirty="0">
                          <a:solidFill>
                            <a:sysClr val="windowText" lastClr="000000"/>
                          </a:solidFill>
                          <a:effectLst/>
                        </a:rPr>
                        <a:t> </a:t>
                      </a:r>
                      <a:endParaRPr lang="es-E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9121096"/>
                  </a:ext>
                </a:extLst>
              </a:tr>
            </a:tbl>
          </a:graphicData>
        </a:graphic>
      </p:graphicFrame>
      <p:sp>
        <p:nvSpPr>
          <p:cNvPr id="10" name="Rectángulo 9">
            <a:extLst>
              <a:ext uri="{FF2B5EF4-FFF2-40B4-BE49-F238E27FC236}">
                <a16:creationId xmlns:a16="http://schemas.microsoft.com/office/drawing/2014/main" id="{56F4E7AB-4E62-C94A-93FB-C04BD67DEDFE}"/>
              </a:ext>
            </a:extLst>
          </p:cNvPr>
          <p:cNvSpPr/>
          <p:nvPr/>
        </p:nvSpPr>
        <p:spPr>
          <a:xfrm>
            <a:off x="611560" y="3951748"/>
            <a:ext cx="7416824" cy="1508105"/>
          </a:xfrm>
          <a:prstGeom prst="rect">
            <a:avLst/>
          </a:prstGeom>
        </p:spPr>
        <p:txBody>
          <a:bodyPr wrap="square">
            <a:spAutoFit/>
          </a:bodyPr>
          <a:lstStyle/>
          <a:p>
            <a:pPr algn="just"/>
            <a:r>
              <a:rPr lang="es-ES_tradnl" sz="2400" dirty="0">
                <a:solidFill>
                  <a:schemeClr val="bg1"/>
                </a:solidFill>
              </a:rPr>
              <a:t>¿Qué error has cometido al redondear a las decenas los números 2314</a:t>
            </a:r>
            <a:r>
              <a:rPr lang="es-ES_tradnl" sz="2400">
                <a:solidFill>
                  <a:schemeClr val="bg1"/>
                </a:solidFill>
              </a:rPr>
              <a:t>, 1325 </a:t>
            </a:r>
            <a:r>
              <a:rPr lang="es-ES_tradnl" sz="2400" dirty="0">
                <a:solidFill>
                  <a:schemeClr val="bg1"/>
                </a:solidFill>
              </a:rPr>
              <a:t>y 1665?.</a:t>
            </a:r>
          </a:p>
          <a:p>
            <a:pPr algn="just"/>
            <a:endParaRPr lang="es-ES_tradnl" sz="2400" dirty="0">
              <a:solidFill>
                <a:schemeClr val="bg1"/>
              </a:solidFill>
            </a:endParaRPr>
          </a:p>
          <a:p>
            <a:pPr algn="just"/>
            <a:r>
              <a:rPr lang="es-ES_tradnl" sz="2000" dirty="0">
                <a:solidFill>
                  <a:schemeClr val="bg1"/>
                </a:solidFill>
              </a:rPr>
              <a:t>E</a:t>
            </a:r>
            <a:r>
              <a:rPr lang="es-ES_tradnl" sz="2000" baseline="-25000" dirty="0">
                <a:solidFill>
                  <a:schemeClr val="bg1"/>
                </a:solidFill>
              </a:rPr>
              <a:t>abs1</a:t>
            </a:r>
            <a:r>
              <a:rPr lang="es-ES_tradnl" sz="2000" dirty="0">
                <a:solidFill>
                  <a:schemeClr val="bg1"/>
                </a:solidFill>
              </a:rPr>
              <a:t>=                     E</a:t>
            </a:r>
            <a:r>
              <a:rPr lang="es-ES_tradnl" sz="2000" baseline="-25000" dirty="0">
                <a:solidFill>
                  <a:schemeClr val="bg1"/>
                </a:solidFill>
              </a:rPr>
              <a:t>abs2</a:t>
            </a:r>
            <a:r>
              <a:rPr lang="es-ES_tradnl" sz="2000" dirty="0">
                <a:solidFill>
                  <a:schemeClr val="bg1"/>
                </a:solidFill>
              </a:rPr>
              <a:t>=                      E</a:t>
            </a:r>
            <a:r>
              <a:rPr lang="es-ES_tradnl" sz="2000" baseline="-25000" dirty="0">
                <a:solidFill>
                  <a:schemeClr val="bg1"/>
                </a:solidFill>
              </a:rPr>
              <a:t>abs3</a:t>
            </a:r>
            <a:r>
              <a:rPr lang="es-ES_tradnl" sz="2000" dirty="0">
                <a:solidFill>
                  <a:schemeClr val="bg1"/>
                </a:solidFill>
              </a:rPr>
              <a:t>= </a:t>
            </a:r>
            <a:endParaRPr lang="es-ES" sz="2800" dirty="0">
              <a:solidFill>
                <a:schemeClr val="bg1"/>
              </a:solidFill>
            </a:endParaRPr>
          </a:p>
        </p:txBody>
      </p:sp>
    </p:spTree>
    <p:extLst>
      <p:ext uri="{BB962C8B-B14F-4D97-AF65-F5344CB8AC3E}">
        <p14:creationId xmlns:p14="http://schemas.microsoft.com/office/powerpoint/2010/main" val="2978392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Aproximaciones y errores</a:t>
            </a:r>
          </a:p>
        </p:txBody>
      </p:sp>
      <p:sp>
        <p:nvSpPr>
          <p:cNvPr id="8" name="Rectángulo 7">
            <a:extLst>
              <a:ext uri="{FF2B5EF4-FFF2-40B4-BE49-F238E27FC236}">
                <a16:creationId xmlns:a16="http://schemas.microsoft.com/office/drawing/2014/main" id="{4E84D9F8-D35F-ED41-90D6-5E2AB6FFBBBC}"/>
              </a:ext>
            </a:extLst>
          </p:cNvPr>
          <p:cNvSpPr/>
          <p:nvPr/>
        </p:nvSpPr>
        <p:spPr>
          <a:xfrm>
            <a:off x="611560" y="1196752"/>
            <a:ext cx="7416824" cy="523220"/>
          </a:xfrm>
          <a:prstGeom prst="rect">
            <a:avLst/>
          </a:prstGeom>
        </p:spPr>
        <p:txBody>
          <a:bodyPr wrap="square">
            <a:spAutoFit/>
          </a:bodyPr>
          <a:lstStyle/>
          <a:p>
            <a:pPr lvl="0">
              <a:spcAft>
                <a:spcPts val="600"/>
              </a:spcAft>
            </a:pPr>
            <a:r>
              <a:rPr lang="es-ES_tradnl"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8. Completa en tu cuaderno la siguiente tabla:</a:t>
            </a:r>
            <a:endParaRPr lang="es-E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Tabla 8">
            <a:extLst>
              <a:ext uri="{FF2B5EF4-FFF2-40B4-BE49-F238E27FC236}">
                <a16:creationId xmlns:a16="http://schemas.microsoft.com/office/drawing/2014/main" id="{F084FC7B-CD1A-B648-B4E5-3CD0AA461B91}"/>
              </a:ext>
            </a:extLst>
          </p:cNvPr>
          <p:cNvGraphicFramePr>
            <a:graphicFrameLocks noGrp="1"/>
          </p:cNvGraphicFramePr>
          <p:nvPr>
            <p:extLst>
              <p:ext uri="{D42A27DB-BD31-4B8C-83A1-F6EECF244321}">
                <p14:modId xmlns:p14="http://schemas.microsoft.com/office/powerpoint/2010/main" val="863427452"/>
              </p:ext>
            </p:extLst>
          </p:nvPr>
        </p:nvGraphicFramePr>
        <p:xfrm>
          <a:off x="611560" y="1916832"/>
          <a:ext cx="7704854" cy="1524000"/>
        </p:xfrm>
        <a:graphic>
          <a:graphicData uri="http://schemas.openxmlformats.org/drawingml/2006/table">
            <a:tbl>
              <a:tblPr firstRow="1" firstCol="1" bandRow="1">
                <a:tableStyleId>{5C22544A-7EE6-4342-B048-85BDC9FD1C3A}</a:tableStyleId>
              </a:tblPr>
              <a:tblGrid>
                <a:gridCol w="2321861">
                  <a:extLst>
                    <a:ext uri="{9D8B030D-6E8A-4147-A177-3AD203B41FA5}">
                      <a16:colId xmlns:a16="http://schemas.microsoft.com/office/drawing/2014/main" val="3720541305"/>
                    </a:ext>
                  </a:extLst>
                </a:gridCol>
                <a:gridCol w="768777">
                  <a:extLst>
                    <a:ext uri="{9D8B030D-6E8A-4147-A177-3AD203B41FA5}">
                      <a16:colId xmlns:a16="http://schemas.microsoft.com/office/drawing/2014/main" val="1534728925"/>
                    </a:ext>
                  </a:extLst>
                </a:gridCol>
                <a:gridCol w="768777">
                  <a:extLst>
                    <a:ext uri="{9D8B030D-6E8A-4147-A177-3AD203B41FA5}">
                      <a16:colId xmlns:a16="http://schemas.microsoft.com/office/drawing/2014/main" val="2058336605"/>
                    </a:ext>
                  </a:extLst>
                </a:gridCol>
                <a:gridCol w="768777">
                  <a:extLst>
                    <a:ext uri="{9D8B030D-6E8A-4147-A177-3AD203B41FA5}">
                      <a16:colId xmlns:a16="http://schemas.microsoft.com/office/drawing/2014/main" val="2518574124"/>
                    </a:ext>
                  </a:extLst>
                </a:gridCol>
                <a:gridCol w="768777">
                  <a:extLst>
                    <a:ext uri="{9D8B030D-6E8A-4147-A177-3AD203B41FA5}">
                      <a16:colId xmlns:a16="http://schemas.microsoft.com/office/drawing/2014/main" val="1081592181"/>
                    </a:ext>
                  </a:extLst>
                </a:gridCol>
                <a:gridCol w="768777">
                  <a:extLst>
                    <a:ext uri="{9D8B030D-6E8A-4147-A177-3AD203B41FA5}">
                      <a16:colId xmlns:a16="http://schemas.microsoft.com/office/drawing/2014/main" val="2877379567"/>
                    </a:ext>
                  </a:extLst>
                </a:gridCol>
                <a:gridCol w="769554">
                  <a:extLst>
                    <a:ext uri="{9D8B030D-6E8A-4147-A177-3AD203B41FA5}">
                      <a16:colId xmlns:a16="http://schemas.microsoft.com/office/drawing/2014/main" val="842716561"/>
                    </a:ext>
                  </a:extLst>
                </a:gridCol>
                <a:gridCol w="769554">
                  <a:extLst>
                    <a:ext uri="{9D8B030D-6E8A-4147-A177-3AD203B41FA5}">
                      <a16:colId xmlns:a16="http://schemas.microsoft.com/office/drawing/2014/main" val="1789186301"/>
                    </a:ext>
                  </a:extLst>
                </a:gridCol>
              </a:tblGrid>
              <a:tr h="0">
                <a:tc>
                  <a:txBody>
                    <a:bodyPr/>
                    <a:lstStyle/>
                    <a:p>
                      <a:pPr>
                        <a:spcAft>
                          <a:spcPts val="0"/>
                        </a:spcAft>
                      </a:pPr>
                      <a:r>
                        <a:rPr lang="es-ES_tradnl" sz="2000">
                          <a:effectLst/>
                          <a:latin typeface="Calibri" panose="020F0502020204030204" pitchFamily="34" charset="0"/>
                          <a:ea typeface="Calibri" panose="020F0502020204030204" pitchFamily="34" charset="0"/>
                          <a:cs typeface="Times New Roman" panose="02020603050405020304" pitchFamily="18" charset="0"/>
                        </a:rPr>
                        <a:t> </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2000" b="1">
                          <a:effectLst/>
                          <a:latin typeface="Calibri" panose="020F0502020204030204" pitchFamily="34" charset="0"/>
                          <a:ea typeface="Calibri" panose="020F0502020204030204" pitchFamily="34" charset="0"/>
                          <a:cs typeface="Times New Roman" panose="02020603050405020304" pitchFamily="18" charset="0"/>
                        </a:rPr>
                        <a:t>953</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2000" b="1">
                          <a:effectLst/>
                          <a:latin typeface="Calibri" panose="020F0502020204030204" pitchFamily="34" charset="0"/>
                          <a:ea typeface="Calibri" panose="020F0502020204030204" pitchFamily="34" charset="0"/>
                          <a:cs typeface="Times New Roman" panose="02020603050405020304" pitchFamily="18" charset="0"/>
                        </a:rPr>
                        <a:t>849</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2000" b="1">
                          <a:effectLst/>
                          <a:latin typeface="Calibri" panose="020F0502020204030204" pitchFamily="34" charset="0"/>
                          <a:ea typeface="Calibri" panose="020F0502020204030204" pitchFamily="34" charset="0"/>
                          <a:cs typeface="Times New Roman" panose="02020603050405020304" pitchFamily="18" charset="0"/>
                        </a:rPr>
                        <a:t>5105</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2000" b="1">
                          <a:effectLst/>
                          <a:latin typeface="Calibri" panose="020F0502020204030204" pitchFamily="34" charset="0"/>
                          <a:ea typeface="Calibri" panose="020F0502020204030204" pitchFamily="34" charset="0"/>
                          <a:cs typeface="Times New Roman" panose="02020603050405020304" pitchFamily="18" charset="0"/>
                        </a:rPr>
                        <a:t>666</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2000" b="1">
                          <a:effectLst/>
                          <a:latin typeface="Calibri" panose="020F0502020204030204" pitchFamily="34" charset="0"/>
                          <a:ea typeface="Calibri" panose="020F0502020204030204" pitchFamily="34" charset="0"/>
                          <a:cs typeface="Times New Roman" panose="02020603050405020304" pitchFamily="18" charset="0"/>
                        </a:rPr>
                        <a:t>249</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2000" b="1">
                          <a:effectLst/>
                          <a:latin typeface="Calibri" panose="020F0502020204030204" pitchFamily="34" charset="0"/>
                          <a:ea typeface="Calibri" panose="020F0502020204030204" pitchFamily="34" charset="0"/>
                          <a:cs typeface="Times New Roman" panose="02020603050405020304" pitchFamily="18" charset="0"/>
                        </a:rPr>
                        <a:t>5555</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2000" b="1">
                          <a:effectLst/>
                          <a:latin typeface="Calibri" panose="020F0502020204030204" pitchFamily="34" charset="0"/>
                          <a:ea typeface="Calibri" panose="020F0502020204030204" pitchFamily="34" charset="0"/>
                          <a:cs typeface="Times New Roman" panose="02020603050405020304" pitchFamily="18" charset="0"/>
                        </a:rPr>
                        <a:t>4444</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2828353"/>
                  </a:ext>
                </a:extLst>
              </a:tr>
              <a:tr h="0">
                <a:tc>
                  <a:txBody>
                    <a:bodyPr/>
                    <a:lstStyle/>
                    <a:p>
                      <a:pPr>
                        <a:spcAft>
                          <a:spcPts val="0"/>
                        </a:spcAft>
                      </a:pPr>
                      <a:r>
                        <a:rPr lang="es-ES_tradnl" sz="2000">
                          <a:effectLst/>
                          <a:latin typeface="Calibri" panose="020F0502020204030204" pitchFamily="34" charset="0"/>
                          <a:ea typeface="Calibri" panose="020F0502020204030204" pitchFamily="34" charset="0"/>
                          <a:cs typeface="Times New Roman" panose="02020603050405020304" pitchFamily="18" charset="0"/>
                        </a:rPr>
                        <a:t>Truncar a las decenas</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2000">
                          <a:effectLst/>
                          <a:latin typeface="Calibri" panose="020F0502020204030204" pitchFamily="34" charset="0"/>
                          <a:ea typeface="Calibri" panose="020F0502020204030204" pitchFamily="34" charset="0"/>
                          <a:cs typeface="Times New Roman" panose="02020603050405020304" pitchFamily="18" charset="0"/>
                        </a:rPr>
                        <a:t> </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2000">
                          <a:effectLst/>
                          <a:latin typeface="Calibri" panose="020F0502020204030204" pitchFamily="34" charset="0"/>
                          <a:ea typeface="Calibri" panose="020F0502020204030204" pitchFamily="34" charset="0"/>
                          <a:cs typeface="Times New Roman" panose="02020603050405020304" pitchFamily="18" charset="0"/>
                        </a:rPr>
                        <a:t> </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2000">
                          <a:effectLst/>
                          <a:latin typeface="Calibri" panose="020F0502020204030204" pitchFamily="34" charset="0"/>
                          <a:ea typeface="Calibri" panose="020F0502020204030204" pitchFamily="34" charset="0"/>
                          <a:cs typeface="Times New Roman" panose="02020603050405020304" pitchFamily="18" charset="0"/>
                        </a:rPr>
                        <a:t> </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2000">
                          <a:effectLst/>
                          <a:latin typeface="Calibri" panose="020F0502020204030204" pitchFamily="34" charset="0"/>
                          <a:ea typeface="Calibri" panose="020F0502020204030204" pitchFamily="34" charset="0"/>
                          <a:cs typeface="Times New Roman" panose="02020603050405020304" pitchFamily="18" charset="0"/>
                        </a:rPr>
                        <a:t> </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2000">
                          <a:effectLst/>
                          <a:latin typeface="Calibri" panose="020F0502020204030204" pitchFamily="34" charset="0"/>
                          <a:ea typeface="Calibri" panose="020F0502020204030204" pitchFamily="34" charset="0"/>
                          <a:cs typeface="Times New Roman" panose="02020603050405020304" pitchFamily="18" charset="0"/>
                        </a:rPr>
                        <a:t> </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2000">
                          <a:effectLst/>
                          <a:latin typeface="Calibri" panose="020F0502020204030204" pitchFamily="34" charset="0"/>
                          <a:ea typeface="Calibri" panose="020F0502020204030204" pitchFamily="34" charset="0"/>
                          <a:cs typeface="Times New Roman" panose="02020603050405020304" pitchFamily="18" charset="0"/>
                        </a:rPr>
                        <a:t> </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2000">
                          <a:effectLst/>
                          <a:latin typeface="Calibri" panose="020F0502020204030204" pitchFamily="34" charset="0"/>
                          <a:ea typeface="Calibri" panose="020F0502020204030204" pitchFamily="34" charset="0"/>
                          <a:cs typeface="Times New Roman" panose="02020603050405020304" pitchFamily="18" charset="0"/>
                        </a:rPr>
                        <a:t> </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1099781"/>
                  </a:ext>
                </a:extLst>
              </a:tr>
              <a:tr h="0">
                <a:tc>
                  <a:txBody>
                    <a:bodyPr/>
                    <a:lstStyle/>
                    <a:p>
                      <a:pPr>
                        <a:spcAft>
                          <a:spcPts val="0"/>
                        </a:spcAft>
                      </a:pPr>
                      <a:r>
                        <a:rPr lang="es-ES_tradnl" sz="2000">
                          <a:effectLst/>
                          <a:latin typeface="Calibri" panose="020F0502020204030204" pitchFamily="34" charset="0"/>
                          <a:ea typeface="Calibri" panose="020F0502020204030204" pitchFamily="34" charset="0"/>
                          <a:cs typeface="Times New Roman" panose="02020603050405020304" pitchFamily="18" charset="0"/>
                        </a:rPr>
                        <a:t>Redondear a las centenas</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2000">
                          <a:effectLst/>
                          <a:latin typeface="Calibri" panose="020F0502020204030204" pitchFamily="34" charset="0"/>
                          <a:ea typeface="Calibri" panose="020F0502020204030204" pitchFamily="34" charset="0"/>
                          <a:cs typeface="Times New Roman" panose="02020603050405020304" pitchFamily="18" charset="0"/>
                        </a:rPr>
                        <a:t> </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2000">
                          <a:effectLst/>
                          <a:latin typeface="Calibri" panose="020F0502020204030204" pitchFamily="34" charset="0"/>
                          <a:ea typeface="Calibri" panose="020F0502020204030204" pitchFamily="34" charset="0"/>
                          <a:cs typeface="Times New Roman" panose="02020603050405020304" pitchFamily="18" charset="0"/>
                        </a:rPr>
                        <a:t> </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2000">
                          <a:effectLst/>
                          <a:latin typeface="Calibri" panose="020F0502020204030204" pitchFamily="34" charset="0"/>
                          <a:ea typeface="Calibri" panose="020F0502020204030204" pitchFamily="34" charset="0"/>
                          <a:cs typeface="Times New Roman" panose="02020603050405020304" pitchFamily="18" charset="0"/>
                        </a:rPr>
                        <a:t> </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2000">
                          <a:effectLst/>
                          <a:latin typeface="Calibri" panose="020F0502020204030204" pitchFamily="34" charset="0"/>
                          <a:ea typeface="Calibri" panose="020F0502020204030204" pitchFamily="34" charset="0"/>
                          <a:cs typeface="Times New Roman" panose="02020603050405020304" pitchFamily="18" charset="0"/>
                        </a:rPr>
                        <a:t> </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2000">
                          <a:effectLst/>
                          <a:latin typeface="Calibri" panose="020F0502020204030204" pitchFamily="34" charset="0"/>
                          <a:ea typeface="Calibri" panose="020F0502020204030204" pitchFamily="34" charset="0"/>
                          <a:cs typeface="Times New Roman" panose="02020603050405020304" pitchFamily="18" charset="0"/>
                        </a:rPr>
                        <a:t> </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2000">
                          <a:effectLst/>
                          <a:latin typeface="Calibri" panose="020F0502020204030204" pitchFamily="34" charset="0"/>
                          <a:ea typeface="Calibri" panose="020F0502020204030204" pitchFamily="34" charset="0"/>
                          <a:cs typeface="Times New Roman" panose="02020603050405020304" pitchFamily="18" charset="0"/>
                        </a:rPr>
                        <a:t> </a:t>
                      </a:r>
                      <a:endParaRPr lang="es-E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2000" dirty="0">
                          <a:effectLst/>
                          <a:latin typeface="Calibri" panose="020F0502020204030204" pitchFamily="34" charset="0"/>
                          <a:ea typeface="Calibri" panose="020F0502020204030204" pitchFamily="34" charset="0"/>
                          <a:cs typeface="Times New Roman" panose="02020603050405020304" pitchFamily="18" charset="0"/>
                        </a:rPr>
                        <a:t> </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7268723"/>
                  </a:ext>
                </a:extLst>
              </a:tr>
            </a:tbl>
          </a:graphicData>
        </a:graphic>
      </p:graphicFrame>
      <p:sp>
        <p:nvSpPr>
          <p:cNvPr id="10" name="Rectángulo 9">
            <a:extLst>
              <a:ext uri="{FF2B5EF4-FFF2-40B4-BE49-F238E27FC236}">
                <a16:creationId xmlns:a16="http://schemas.microsoft.com/office/drawing/2014/main" id="{56F4E7AB-4E62-C94A-93FB-C04BD67DEDFE}"/>
              </a:ext>
            </a:extLst>
          </p:cNvPr>
          <p:cNvSpPr/>
          <p:nvPr/>
        </p:nvSpPr>
        <p:spPr>
          <a:xfrm>
            <a:off x="611560" y="3951748"/>
            <a:ext cx="7416824" cy="1508105"/>
          </a:xfrm>
          <a:prstGeom prst="rect">
            <a:avLst/>
          </a:prstGeom>
        </p:spPr>
        <p:txBody>
          <a:bodyPr wrap="square">
            <a:spAutoFit/>
          </a:bodyPr>
          <a:lstStyle/>
          <a:p>
            <a:pPr algn="just"/>
            <a:r>
              <a:rPr lang="es-ES_tradnl" sz="2400" dirty="0">
                <a:solidFill>
                  <a:schemeClr val="bg1"/>
                </a:solidFill>
              </a:rPr>
              <a:t>¿Qué error has cometido al redondear a las centenas los números 5105, 249 y 5555</a:t>
            </a:r>
            <a:r>
              <a:rPr lang="es-ES" sz="2400" dirty="0">
                <a:solidFill>
                  <a:schemeClr val="bg1"/>
                </a:solidFill>
              </a:rPr>
              <a:t> </a:t>
            </a:r>
            <a:r>
              <a:rPr lang="es-ES_tradnl" sz="2400" dirty="0">
                <a:solidFill>
                  <a:schemeClr val="bg1"/>
                </a:solidFill>
              </a:rPr>
              <a:t>?.</a:t>
            </a:r>
          </a:p>
          <a:p>
            <a:pPr algn="just"/>
            <a:endParaRPr lang="es-ES_tradnl" sz="2400" dirty="0">
              <a:solidFill>
                <a:schemeClr val="bg1"/>
              </a:solidFill>
            </a:endParaRPr>
          </a:p>
          <a:p>
            <a:pPr algn="just"/>
            <a:r>
              <a:rPr lang="es-ES_tradnl" sz="2000" dirty="0">
                <a:solidFill>
                  <a:schemeClr val="bg1"/>
                </a:solidFill>
              </a:rPr>
              <a:t>E</a:t>
            </a:r>
            <a:r>
              <a:rPr lang="es-ES_tradnl" sz="2000" baseline="-25000" dirty="0">
                <a:solidFill>
                  <a:schemeClr val="bg1"/>
                </a:solidFill>
              </a:rPr>
              <a:t>abs1</a:t>
            </a:r>
            <a:r>
              <a:rPr lang="es-ES_tradnl" sz="2000" dirty="0">
                <a:solidFill>
                  <a:schemeClr val="bg1"/>
                </a:solidFill>
              </a:rPr>
              <a:t>=                     E</a:t>
            </a:r>
            <a:r>
              <a:rPr lang="es-ES_tradnl" sz="2000" baseline="-25000" dirty="0">
                <a:solidFill>
                  <a:schemeClr val="bg1"/>
                </a:solidFill>
              </a:rPr>
              <a:t>abs2</a:t>
            </a:r>
            <a:r>
              <a:rPr lang="es-ES_tradnl" sz="2000" dirty="0">
                <a:solidFill>
                  <a:schemeClr val="bg1"/>
                </a:solidFill>
              </a:rPr>
              <a:t>=                      E</a:t>
            </a:r>
            <a:r>
              <a:rPr lang="es-ES_tradnl" sz="2000" baseline="-25000" dirty="0">
                <a:solidFill>
                  <a:schemeClr val="bg1"/>
                </a:solidFill>
              </a:rPr>
              <a:t>abs3</a:t>
            </a:r>
            <a:r>
              <a:rPr lang="es-ES_tradnl" sz="2000" dirty="0">
                <a:solidFill>
                  <a:schemeClr val="bg1"/>
                </a:solidFill>
              </a:rPr>
              <a:t>= </a:t>
            </a:r>
            <a:endParaRPr lang="es-ES" sz="2800" dirty="0">
              <a:solidFill>
                <a:schemeClr val="bg1"/>
              </a:solidFill>
            </a:endParaRPr>
          </a:p>
        </p:txBody>
      </p:sp>
    </p:spTree>
    <p:extLst>
      <p:ext uri="{BB962C8B-B14F-4D97-AF65-F5344CB8AC3E}">
        <p14:creationId xmlns:p14="http://schemas.microsoft.com/office/powerpoint/2010/main" val="4201474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Aproximaciones y errores</a:t>
            </a:r>
          </a:p>
        </p:txBody>
      </p:sp>
      <p:sp>
        <p:nvSpPr>
          <p:cNvPr id="2" name="Rectángulo 1">
            <a:extLst>
              <a:ext uri="{FF2B5EF4-FFF2-40B4-BE49-F238E27FC236}">
                <a16:creationId xmlns:a16="http://schemas.microsoft.com/office/drawing/2014/main" id="{2FFB2F7C-5F93-914F-BDC0-2664EF63AC48}"/>
              </a:ext>
            </a:extLst>
          </p:cNvPr>
          <p:cNvSpPr/>
          <p:nvPr/>
        </p:nvSpPr>
        <p:spPr>
          <a:xfrm>
            <a:off x="503548" y="1340768"/>
            <a:ext cx="8136904" cy="4062651"/>
          </a:xfrm>
          <a:prstGeom prst="rect">
            <a:avLst/>
          </a:prstGeom>
        </p:spPr>
        <p:txBody>
          <a:bodyPr wrap="square">
            <a:spAutoFit/>
          </a:bodyPr>
          <a:lstStyle/>
          <a:p>
            <a:r>
              <a:rPr lang="es-ES" sz="2000" dirty="0">
                <a:solidFill>
                  <a:schemeClr val="bg1"/>
                </a:solidFill>
              </a:rPr>
              <a:t>9. Nos encontramos un cartel de “SE VENDE” un piso por 158180€. D</a:t>
            </a:r>
            <a:r>
              <a:rPr lang="es-ES_tradnl" sz="2000" dirty="0" err="1">
                <a:solidFill>
                  <a:schemeClr val="bg1"/>
                </a:solidFill>
              </a:rPr>
              <a:t>adas</a:t>
            </a:r>
            <a:r>
              <a:rPr lang="es-ES_tradnl" sz="2000" dirty="0">
                <a:solidFill>
                  <a:schemeClr val="bg1"/>
                </a:solidFill>
              </a:rPr>
              <a:t> las siguientes aproximaciones: </a:t>
            </a:r>
          </a:p>
          <a:p>
            <a:r>
              <a:rPr lang="es-ES_tradnl" sz="2000" dirty="0">
                <a:solidFill>
                  <a:schemeClr val="bg1"/>
                </a:solidFill>
              </a:rPr>
              <a:t>a) 100000€     b) 158000€     c)  158200€    d) 160000</a:t>
            </a:r>
            <a:endParaRPr lang="es-ES" sz="2000" dirty="0">
              <a:solidFill>
                <a:schemeClr val="bg1"/>
              </a:solidFill>
            </a:endParaRPr>
          </a:p>
          <a:p>
            <a:endParaRPr lang="es-ES"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s-ES_tradnl" sz="2000" dirty="0">
                <a:solidFill>
                  <a:schemeClr val="bg1"/>
                </a:solidFill>
              </a:rPr>
              <a:t>(i) ¿Cuál te parece la aproximación más cercana al precio real? </a:t>
            </a:r>
          </a:p>
          <a:p>
            <a:endParaRPr lang="es-ES_tradnl" sz="2000" dirty="0">
              <a:solidFill>
                <a:schemeClr val="bg1"/>
              </a:solidFill>
            </a:endParaRPr>
          </a:p>
          <a:p>
            <a:r>
              <a:rPr lang="es-ES_tradnl" sz="2000" dirty="0">
                <a:solidFill>
                  <a:schemeClr val="bg1"/>
                </a:solidFill>
              </a:rPr>
              <a:t>(ii) ¿Cuál te parece la mas adecuada para una información coloquial si has olvidado el precio exacto de venta del piso?  </a:t>
            </a:r>
          </a:p>
          <a:p>
            <a:endParaRPr lang="es-ES_tradnl"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s-ES_tradnl" sz="2000" dirty="0">
                <a:solidFill>
                  <a:schemeClr val="bg1"/>
                </a:solidFill>
              </a:rPr>
              <a:t>(iii) </a:t>
            </a:r>
            <a:r>
              <a:rPr lang="es-ES" sz="2000" dirty="0">
                <a:solidFill>
                  <a:schemeClr val="bg1"/>
                </a:solidFill>
              </a:rPr>
              <a:t>¿Cuál de las aproximaciones es un redondeo a las centenas? </a:t>
            </a:r>
          </a:p>
          <a:p>
            <a:endParaRPr lang="es-E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o 7">
            <a:extLst>
              <a:ext uri="{FF2B5EF4-FFF2-40B4-BE49-F238E27FC236}">
                <a16:creationId xmlns:a16="http://schemas.microsoft.com/office/drawing/2014/main" id="{E0F79CB4-A6B2-4F43-AC2D-0DDEADA79A96}"/>
              </a:ext>
            </a:extLst>
          </p:cNvPr>
          <p:cNvGrpSpPr/>
          <p:nvPr/>
        </p:nvGrpSpPr>
        <p:grpSpPr>
          <a:xfrm>
            <a:off x="5940152" y="4797152"/>
            <a:ext cx="2592288" cy="1522931"/>
            <a:chOff x="5940152" y="4797152"/>
            <a:chExt cx="2592288" cy="1522931"/>
          </a:xfrm>
        </p:grpSpPr>
        <p:pic>
          <p:nvPicPr>
            <p:cNvPr id="10" name="Imagen 9" descr="Resultado de imagen de cartel se vende">
              <a:extLst>
                <a:ext uri="{FF2B5EF4-FFF2-40B4-BE49-F238E27FC236}">
                  <a16:creationId xmlns:a16="http://schemas.microsoft.com/office/drawing/2014/main" id="{14481BC5-9377-CE4C-9E66-FD8D358EF766}"/>
                </a:ext>
              </a:extLst>
            </p:cNvPr>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5940152" y="4797152"/>
              <a:ext cx="2592288" cy="1522931"/>
            </a:xfrm>
            <a:prstGeom prst="rect">
              <a:avLst/>
            </a:prstGeom>
            <a:noFill/>
            <a:ln>
              <a:noFill/>
            </a:ln>
          </p:spPr>
        </p:pic>
        <p:sp>
          <p:nvSpPr>
            <p:cNvPr id="7" name="CuadroTexto 6">
              <a:extLst>
                <a:ext uri="{FF2B5EF4-FFF2-40B4-BE49-F238E27FC236}">
                  <a16:creationId xmlns:a16="http://schemas.microsoft.com/office/drawing/2014/main" id="{AD70C477-8B67-814E-91DE-E1447D04F9DC}"/>
                </a:ext>
              </a:extLst>
            </p:cNvPr>
            <p:cNvSpPr txBox="1"/>
            <p:nvPr/>
          </p:nvSpPr>
          <p:spPr>
            <a:xfrm>
              <a:off x="6372200" y="5661248"/>
              <a:ext cx="1800200" cy="369332"/>
            </a:xfrm>
            <a:prstGeom prst="rect">
              <a:avLst/>
            </a:prstGeom>
            <a:noFill/>
          </p:spPr>
          <p:txBody>
            <a:bodyPr wrap="square" rtlCol="0">
              <a:spAutoFit/>
            </a:bodyPr>
            <a:lstStyle/>
            <a:p>
              <a:pPr algn="ctr"/>
              <a:r>
                <a:rPr lang="es-ES" dirty="0">
                  <a:solidFill>
                    <a:schemeClr val="bg1"/>
                  </a:solidFill>
                </a:rPr>
                <a:t>158180€</a:t>
              </a:r>
              <a:endParaRPr lang="es-ES" dirty="0"/>
            </a:p>
          </p:txBody>
        </p:sp>
      </p:grpSp>
    </p:spTree>
    <p:extLst>
      <p:ext uri="{BB962C8B-B14F-4D97-AF65-F5344CB8AC3E}">
        <p14:creationId xmlns:p14="http://schemas.microsoft.com/office/powerpoint/2010/main" val="3712436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Aproximaciones y errores</a:t>
            </a:r>
          </a:p>
        </p:txBody>
      </p:sp>
      <p:sp>
        <p:nvSpPr>
          <p:cNvPr id="2" name="Rectángulo 1">
            <a:extLst>
              <a:ext uri="{FF2B5EF4-FFF2-40B4-BE49-F238E27FC236}">
                <a16:creationId xmlns:a16="http://schemas.microsoft.com/office/drawing/2014/main" id="{2FFB2F7C-5F93-914F-BDC0-2664EF63AC48}"/>
              </a:ext>
            </a:extLst>
          </p:cNvPr>
          <p:cNvSpPr/>
          <p:nvPr/>
        </p:nvSpPr>
        <p:spPr>
          <a:xfrm>
            <a:off x="503548" y="1075883"/>
            <a:ext cx="8136904" cy="2215991"/>
          </a:xfrm>
          <a:prstGeom prst="rect">
            <a:avLst/>
          </a:prstGeom>
        </p:spPr>
        <p:txBody>
          <a:bodyPr wrap="square">
            <a:spAutoFit/>
          </a:bodyPr>
          <a:lstStyle/>
          <a:p>
            <a:pPr lvl="0" algn="just"/>
            <a:r>
              <a:rPr lang="es-ES" sz="2400" dirty="0">
                <a:solidFill>
                  <a:schemeClr val="bg1"/>
                </a:solidFill>
              </a:rPr>
              <a:t>10. El ayuntamiento de Hellín ha presupuestado 239627€ para rehabilitar un área deportiva. ¿Qué cifra darías para comunicar ese dato en una conversación informal? ¿Qué tipo de redondeo has hecho?.</a:t>
            </a:r>
          </a:p>
          <a:p>
            <a:endParaRPr lang="es-E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descr="Resultado de imagen de ayuntamiento hellin">
            <a:extLst>
              <a:ext uri="{FF2B5EF4-FFF2-40B4-BE49-F238E27FC236}">
                <a16:creationId xmlns:a16="http://schemas.microsoft.com/office/drawing/2014/main" id="{C87012D3-8223-7948-8212-D7BA6B820916}"/>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600382" y="2924944"/>
            <a:ext cx="3888060" cy="3130814"/>
          </a:xfrm>
          <a:prstGeom prst="rect">
            <a:avLst/>
          </a:prstGeom>
          <a:noFill/>
          <a:ln>
            <a:noFill/>
          </a:ln>
        </p:spPr>
      </p:pic>
    </p:spTree>
    <p:extLst>
      <p:ext uri="{BB962C8B-B14F-4D97-AF65-F5344CB8AC3E}">
        <p14:creationId xmlns:p14="http://schemas.microsoft.com/office/powerpoint/2010/main" val="1256701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Naturales - Orden</a:t>
            </a:r>
          </a:p>
        </p:txBody>
      </p:sp>
      <p:pic>
        <p:nvPicPr>
          <p:cNvPr id="3074" name="Picture 2"/>
          <p:cNvPicPr>
            <a:picLocks noChangeAspect="1" noChangeArrowheads="1"/>
          </p:cNvPicPr>
          <p:nvPr/>
        </p:nvPicPr>
        <p:blipFill>
          <a:blip r:embed="rId2"/>
          <a:srcRect/>
          <a:stretch>
            <a:fillRect/>
          </a:stretch>
        </p:blipFill>
        <p:spPr bwMode="auto">
          <a:xfrm>
            <a:off x="1110284" y="1214422"/>
            <a:ext cx="6819302" cy="1143008"/>
          </a:xfrm>
          <a:prstGeom prst="rect">
            <a:avLst/>
          </a:prstGeom>
          <a:ln>
            <a:noFill/>
          </a:ln>
          <a:effectLst>
            <a:outerShdw blurRad="292100" dist="139700" dir="2700000" algn="tl" rotWithShape="0">
              <a:srgbClr val="333333">
                <a:alpha val="65000"/>
              </a:srgbClr>
            </a:outerShdw>
          </a:effectLst>
        </p:spPr>
      </p:pic>
      <p:pic>
        <p:nvPicPr>
          <p:cNvPr id="3075" name="Picture 3"/>
          <p:cNvPicPr>
            <a:picLocks noChangeAspect="1" noChangeArrowheads="1"/>
          </p:cNvPicPr>
          <p:nvPr/>
        </p:nvPicPr>
        <p:blipFill>
          <a:blip r:embed="rId3"/>
          <a:srcRect/>
          <a:stretch>
            <a:fillRect/>
          </a:stretch>
        </p:blipFill>
        <p:spPr bwMode="auto">
          <a:xfrm>
            <a:off x="571472" y="3429000"/>
            <a:ext cx="4575000" cy="1381132"/>
          </a:xfrm>
          <a:prstGeom prst="rect">
            <a:avLst/>
          </a:prstGeom>
          <a:ln>
            <a:noFill/>
          </a:ln>
          <a:effectLst>
            <a:outerShdw blurRad="292100" dist="139700" dir="2700000" algn="tl" rotWithShape="0">
              <a:srgbClr val="333333">
                <a:alpha val="65000"/>
              </a:srgbClr>
            </a:outerShdw>
          </a:effectLst>
        </p:spPr>
      </p:pic>
      <p:sp>
        <p:nvSpPr>
          <p:cNvPr id="10" name="9 CuadroTexto"/>
          <p:cNvSpPr txBox="1"/>
          <p:nvPr/>
        </p:nvSpPr>
        <p:spPr>
          <a:xfrm>
            <a:off x="642910" y="2857496"/>
            <a:ext cx="142876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b="1" dirty="0" err="1">
                <a:solidFill>
                  <a:schemeClr val="bg1"/>
                </a:solidFill>
              </a:rPr>
              <a:t>Pag</a:t>
            </a:r>
            <a:r>
              <a:rPr lang="es-ES" b="1" dirty="0">
                <a:solidFill>
                  <a:schemeClr val="bg1"/>
                </a:solidFill>
              </a:rPr>
              <a:t>. 16</a:t>
            </a:r>
          </a:p>
        </p:txBody>
      </p:sp>
      <p:pic>
        <p:nvPicPr>
          <p:cNvPr id="3076" name="Picture 4"/>
          <p:cNvPicPr>
            <a:picLocks noChangeAspect="1" noChangeArrowheads="1"/>
          </p:cNvPicPr>
          <p:nvPr/>
        </p:nvPicPr>
        <p:blipFill>
          <a:blip r:embed="rId4"/>
          <a:srcRect/>
          <a:stretch>
            <a:fillRect/>
          </a:stretch>
        </p:blipFill>
        <p:spPr bwMode="auto">
          <a:xfrm>
            <a:off x="571472" y="5214950"/>
            <a:ext cx="6377020" cy="49054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fade">
                                      <p:cBhvr>
                                        <p:cTn id="15" dur="2000"/>
                                        <p:tgtEl>
                                          <p:spTgt spid="3075"/>
                                        </p:tgtEl>
                                      </p:cBhvr>
                                    </p:animEffect>
                                  </p:childTnLst>
                                </p:cTn>
                              </p:par>
                              <p:par>
                                <p:cTn id="16" presetID="10" presetClass="entr" presetSubtype="0"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fade">
                                      <p:cBhvr>
                                        <p:cTn id="18"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Naturales - Orden</a:t>
            </a:r>
          </a:p>
        </p:txBody>
      </p:sp>
      <p:pic>
        <p:nvPicPr>
          <p:cNvPr id="4098" name="Picture 2"/>
          <p:cNvPicPr>
            <a:picLocks noChangeAspect="1" noChangeArrowheads="1"/>
          </p:cNvPicPr>
          <p:nvPr/>
        </p:nvPicPr>
        <p:blipFill>
          <a:blip r:embed="rId2"/>
          <a:srcRect/>
          <a:stretch>
            <a:fillRect/>
          </a:stretch>
        </p:blipFill>
        <p:spPr bwMode="auto">
          <a:xfrm>
            <a:off x="571472" y="1285860"/>
            <a:ext cx="8026232" cy="2286016"/>
          </a:xfrm>
          <a:prstGeom prst="rect">
            <a:avLst/>
          </a:prstGeom>
          <a:ln>
            <a:noFill/>
          </a:ln>
          <a:effectLst>
            <a:outerShdw blurRad="292100" dist="139700" dir="2700000" algn="tl" rotWithShape="0">
              <a:srgbClr val="333333">
                <a:alpha val="65000"/>
              </a:srgbClr>
            </a:outerShdw>
          </a:effectLst>
        </p:spPr>
      </p:pic>
      <p:pic>
        <p:nvPicPr>
          <p:cNvPr id="4099" name="Picture 3"/>
          <p:cNvPicPr>
            <a:picLocks noChangeAspect="1" noChangeArrowheads="1"/>
          </p:cNvPicPr>
          <p:nvPr/>
        </p:nvPicPr>
        <p:blipFill>
          <a:blip r:embed="rId3"/>
          <a:srcRect/>
          <a:stretch>
            <a:fillRect/>
          </a:stretch>
        </p:blipFill>
        <p:spPr bwMode="auto">
          <a:xfrm>
            <a:off x="571473" y="3929066"/>
            <a:ext cx="8120120" cy="221457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Naturales – Operaciones</a:t>
            </a:r>
          </a:p>
        </p:txBody>
      </p:sp>
      <p:sp>
        <p:nvSpPr>
          <p:cNvPr id="7" name="6 CuadroTexto"/>
          <p:cNvSpPr txBox="1"/>
          <p:nvPr/>
        </p:nvSpPr>
        <p:spPr>
          <a:xfrm>
            <a:off x="714348" y="1214422"/>
            <a:ext cx="464347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a:solidFill>
                  <a:schemeClr val="bg1"/>
                </a:solidFill>
              </a:rPr>
              <a:t>Sumas y restas </a:t>
            </a:r>
            <a:r>
              <a:rPr lang="es-ES" dirty="0">
                <a:solidFill>
                  <a:schemeClr val="bg1"/>
                </a:solidFill>
              </a:rPr>
              <a:t>ya sabéis realizarlas. </a:t>
            </a:r>
          </a:p>
        </p:txBody>
      </p:sp>
      <p:sp>
        <p:nvSpPr>
          <p:cNvPr id="8" name="7 CuadroTexto"/>
          <p:cNvSpPr txBox="1"/>
          <p:nvPr/>
        </p:nvSpPr>
        <p:spPr>
          <a:xfrm>
            <a:off x="714348" y="1785926"/>
            <a:ext cx="6286544"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b="1" dirty="0">
                <a:solidFill>
                  <a:schemeClr val="bg1"/>
                </a:solidFill>
              </a:rPr>
              <a:t>Multiplicación</a:t>
            </a:r>
            <a:r>
              <a:rPr lang="es-ES" dirty="0">
                <a:solidFill>
                  <a:schemeClr val="bg1"/>
                </a:solidFill>
              </a:rPr>
              <a:t> (expresión abreviada de una suma) </a:t>
            </a:r>
          </a:p>
        </p:txBody>
      </p:sp>
      <p:pic>
        <p:nvPicPr>
          <p:cNvPr id="5122" name="Picture 2"/>
          <p:cNvPicPr>
            <a:picLocks noChangeAspect="1" noChangeArrowheads="1"/>
          </p:cNvPicPr>
          <p:nvPr/>
        </p:nvPicPr>
        <p:blipFill>
          <a:blip r:embed="rId2"/>
          <a:srcRect/>
          <a:stretch>
            <a:fillRect/>
          </a:stretch>
        </p:blipFill>
        <p:spPr bwMode="auto">
          <a:xfrm>
            <a:off x="714348" y="2285992"/>
            <a:ext cx="7441089" cy="214314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Naturales – Operaciones</a:t>
            </a:r>
          </a:p>
        </p:txBody>
      </p:sp>
      <p:sp>
        <p:nvSpPr>
          <p:cNvPr id="7" name="6 CuadroTexto"/>
          <p:cNvSpPr txBox="1"/>
          <p:nvPr/>
        </p:nvSpPr>
        <p:spPr>
          <a:xfrm>
            <a:off x="714348" y="1214422"/>
            <a:ext cx="600079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b="1" dirty="0">
                <a:solidFill>
                  <a:schemeClr val="bg1"/>
                </a:solidFill>
              </a:rPr>
              <a:t>División </a:t>
            </a:r>
            <a:r>
              <a:rPr lang="es-ES" dirty="0">
                <a:solidFill>
                  <a:schemeClr val="bg1"/>
                </a:solidFill>
              </a:rPr>
              <a:t>(repartir una cantidad en partes iguales)</a:t>
            </a:r>
          </a:p>
        </p:txBody>
      </p:sp>
      <p:pic>
        <p:nvPicPr>
          <p:cNvPr id="6146" name="Picture 2"/>
          <p:cNvPicPr>
            <a:picLocks noChangeAspect="1" noChangeArrowheads="1"/>
          </p:cNvPicPr>
          <p:nvPr/>
        </p:nvPicPr>
        <p:blipFill>
          <a:blip r:embed="rId2"/>
          <a:srcRect/>
          <a:stretch>
            <a:fillRect/>
          </a:stretch>
        </p:blipFill>
        <p:spPr bwMode="auto">
          <a:xfrm>
            <a:off x="857224" y="1857364"/>
            <a:ext cx="7389547" cy="857256"/>
          </a:xfrm>
          <a:prstGeom prst="rect">
            <a:avLst/>
          </a:prstGeom>
          <a:ln>
            <a:noFill/>
          </a:ln>
          <a:effectLst>
            <a:outerShdw blurRad="292100" dist="139700" dir="2700000" algn="tl" rotWithShape="0">
              <a:srgbClr val="333333">
                <a:alpha val="65000"/>
              </a:srgbClr>
            </a:outerShdw>
          </a:effectLst>
        </p:spPr>
      </p:pic>
      <p:pic>
        <p:nvPicPr>
          <p:cNvPr id="6147" name="Picture 3"/>
          <p:cNvPicPr>
            <a:picLocks noChangeAspect="1" noChangeArrowheads="1"/>
          </p:cNvPicPr>
          <p:nvPr/>
        </p:nvPicPr>
        <p:blipFill>
          <a:blip r:embed="rId3"/>
          <a:srcRect/>
          <a:stretch>
            <a:fillRect/>
          </a:stretch>
        </p:blipFill>
        <p:spPr bwMode="auto">
          <a:xfrm>
            <a:off x="642910" y="3071809"/>
            <a:ext cx="7715304" cy="12466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20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fade">
                                      <p:cBhvr>
                                        <p:cTn id="15"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Divisiones</a:t>
            </a:r>
          </a:p>
        </p:txBody>
      </p:sp>
      <p:sp>
        <p:nvSpPr>
          <p:cNvPr id="2" name="Rectángulo 1"/>
          <p:cNvSpPr/>
          <p:nvPr/>
        </p:nvSpPr>
        <p:spPr>
          <a:xfrm>
            <a:off x="571471" y="1285860"/>
            <a:ext cx="544145" cy="4869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dirty="0"/>
              <a:t>11</a:t>
            </a:r>
          </a:p>
        </p:txBody>
      </p:sp>
      <p:sp>
        <p:nvSpPr>
          <p:cNvPr id="8" name="Rectángulo 7">
            <a:extLst>
              <a:ext uri="{FF2B5EF4-FFF2-40B4-BE49-F238E27FC236}">
                <a16:creationId xmlns:a16="http://schemas.microsoft.com/office/drawing/2014/main" id="{E65E024A-8D5C-2441-8F12-EA0A4658C400}"/>
              </a:ext>
            </a:extLst>
          </p:cNvPr>
          <p:cNvSpPr/>
          <p:nvPr/>
        </p:nvSpPr>
        <p:spPr>
          <a:xfrm>
            <a:off x="1187624" y="1285860"/>
            <a:ext cx="7240889" cy="461665"/>
          </a:xfrm>
          <a:prstGeom prst="rect">
            <a:avLst/>
          </a:prstGeom>
        </p:spPr>
        <p:txBody>
          <a:bodyPr wrap="square">
            <a:spAutoFit/>
          </a:bodyPr>
          <a:lstStyle/>
          <a:p>
            <a:pPr lvl="0">
              <a:spcBef>
                <a:spcPts val="600"/>
              </a:spcBef>
              <a:spcAft>
                <a:spcPts val="0"/>
              </a:spcAft>
            </a:pPr>
            <a:r>
              <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Calcula el cociente y el resto de las siguientes divisiones</a:t>
            </a:r>
            <a:r>
              <a:rPr lang="es-ES"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9" name="Rectángulo 8">
            <a:extLst>
              <a:ext uri="{FF2B5EF4-FFF2-40B4-BE49-F238E27FC236}">
                <a16:creationId xmlns:a16="http://schemas.microsoft.com/office/drawing/2014/main" id="{67161E8D-1278-5D4A-A5AB-737647581606}"/>
              </a:ext>
            </a:extLst>
          </p:cNvPr>
          <p:cNvSpPr/>
          <p:nvPr/>
        </p:nvSpPr>
        <p:spPr>
          <a:xfrm>
            <a:off x="490918" y="1961022"/>
            <a:ext cx="7960969" cy="461665"/>
          </a:xfrm>
          <a:prstGeom prst="rect">
            <a:avLst/>
          </a:prstGeom>
        </p:spPr>
        <p:txBody>
          <a:bodyPr wrap="square">
            <a:spAutoFit/>
          </a:bodyPr>
          <a:lstStyle/>
          <a:p>
            <a:pPr algn="just">
              <a:spcBef>
                <a:spcPts val="600"/>
              </a:spcBef>
              <a:spcAft>
                <a:spcPts val="600"/>
              </a:spcAft>
            </a:pP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1 2 3 4  |</a:t>
            </a:r>
            <a:r>
              <a:rPr lang="es-ES_tradnl" sz="24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56    </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_                6329  |</a:t>
            </a:r>
            <a:r>
              <a:rPr lang="es-ES_tradnl" sz="24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13    _ </a:t>
            </a: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15432  |</a:t>
            </a:r>
            <a:r>
              <a:rPr lang="es-ES_tradnl" sz="24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24    _</a:t>
            </a:r>
            <a:endPar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a:extLst>
              <a:ext uri="{FF2B5EF4-FFF2-40B4-BE49-F238E27FC236}">
                <a16:creationId xmlns:a16="http://schemas.microsoft.com/office/drawing/2014/main" id="{378529C0-673A-FC43-91DE-BD59D8D639DC}"/>
              </a:ext>
            </a:extLst>
          </p:cNvPr>
          <p:cNvSpPr/>
          <p:nvPr/>
        </p:nvSpPr>
        <p:spPr>
          <a:xfrm>
            <a:off x="586315" y="3717032"/>
            <a:ext cx="7960969" cy="830997"/>
          </a:xfrm>
          <a:prstGeom prst="rect">
            <a:avLst/>
          </a:prstGeom>
        </p:spPr>
        <p:txBody>
          <a:bodyPr wrap="square">
            <a:spAutoFit/>
          </a:bodyPr>
          <a:lstStyle/>
          <a:p>
            <a:pPr algn="just">
              <a:spcBef>
                <a:spcPts val="600"/>
              </a:spcBef>
              <a:spcAft>
                <a:spcPts val="600"/>
              </a:spcAft>
            </a:pP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Realiza la prueba de la división para comprobar que están bien hechas:</a:t>
            </a:r>
            <a:endPar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Divisiones</a:t>
            </a:r>
          </a:p>
        </p:txBody>
      </p:sp>
      <p:grpSp>
        <p:nvGrpSpPr>
          <p:cNvPr id="4" name="Agrupar 3"/>
          <p:cNvGrpSpPr/>
          <p:nvPr/>
        </p:nvGrpSpPr>
        <p:grpSpPr>
          <a:xfrm>
            <a:off x="683568" y="1071546"/>
            <a:ext cx="7962589" cy="1714512"/>
            <a:chOff x="571472" y="3429000"/>
            <a:chExt cx="7962589" cy="1714512"/>
          </a:xfrm>
        </p:grpSpPr>
        <p:pic>
          <p:nvPicPr>
            <p:cNvPr id="7171" name="Picture 3"/>
            <p:cNvPicPr>
              <a:picLocks noChangeAspect="1" noChangeArrowheads="1"/>
            </p:cNvPicPr>
            <p:nvPr/>
          </p:nvPicPr>
          <p:blipFill>
            <a:blip r:embed="rId2"/>
            <a:srcRect/>
            <a:stretch>
              <a:fillRect/>
            </a:stretch>
          </p:blipFill>
          <p:spPr bwMode="auto">
            <a:xfrm>
              <a:off x="571472" y="3429000"/>
              <a:ext cx="7962589" cy="1714512"/>
            </a:xfrm>
            <a:prstGeom prst="rect">
              <a:avLst/>
            </a:prstGeom>
            <a:noFill/>
            <a:ln w="9525">
              <a:noFill/>
              <a:miter lim="800000"/>
              <a:headEnd/>
              <a:tailEnd/>
            </a:ln>
            <a:effectLst/>
          </p:spPr>
        </p:pic>
        <p:sp>
          <p:nvSpPr>
            <p:cNvPr id="7" name="Rectángulo 6"/>
            <p:cNvSpPr/>
            <p:nvPr/>
          </p:nvSpPr>
          <p:spPr>
            <a:xfrm>
              <a:off x="643479" y="3499298"/>
              <a:ext cx="524912" cy="4869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_tradnl" dirty="0"/>
                <a:t>12</a:t>
              </a:r>
            </a:p>
          </p:txBody>
        </p:sp>
      </p:grpSp>
    </p:spTree>
    <p:extLst>
      <p:ext uri="{BB962C8B-B14F-4D97-AF65-F5344CB8AC3E}">
        <p14:creationId xmlns:p14="http://schemas.microsoft.com/office/powerpoint/2010/main" val="2879198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 1. La historia del Número 1</a:t>
            </a:r>
          </a:p>
        </p:txBody>
      </p:sp>
      <p:sp>
        <p:nvSpPr>
          <p:cNvPr id="2" name="1 CuadroTexto"/>
          <p:cNvSpPr txBox="1"/>
          <p:nvPr/>
        </p:nvSpPr>
        <p:spPr>
          <a:xfrm>
            <a:off x="539552" y="1158999"/>
            <a:ext cx="7995262" cy="3785652"/>
          </a:xfrm>
          <a:prstGeom prst="rect">
            <a:avLst/>
          </a:prstGeom>
          <a:noFill/>
        </p:spPr>
        <p:txBody>
          <a:bodyPr wrap="square" rtlCol="0">
            <a:spAutoFit/>
          </a:bodyPr>
          <a:lstStyle/>
          <a:p>
            <a:r>
              <a:rPr lang="es-ES" sz="2000">
                <a:solidFill>
                  <a:schemeClr val="bg2">
                    <a:lumMod val="75000"/>
                  </a:schemeClr>
                </a:solidFill>
              </a:rPr>
              <a:t>1.¿Cómo </a:t>
            </a:r>
            <a:r>
              <a:rPr lang="es-ES" sz="2000" dirty="0">
                <a:solidFill>
                  <a:schemeClr val="bg2">
                    <a:lumMod val="75000"/>
                  </a:schemeClr>
                </a:solidFill>
              </a:rPr>
              <a:t>sabemos que los prehistóricos fueron los primeros en inventar los números?</a:t>
            </a:r>
          </a:p>
          <a:p>
            <a:r>
              <a:rPr lang="es-ES" sz="2000" dirty="0">
                <a:solidFill>
                  <a:schemeClr val="bg2">
                    <a:lumMod val="75000"/>
                  </a:schemeClr>
                </a:solidFill>
              </a:rPr>
              <a:t>2. ¿Qué inventaron los sumerios?</a:t>
            </a:r>
          </a:p>
          <a:p>
            <a:r>
              <a:rPr lang="es-ES" sz="2000" dirty="0">
                <a:solidFill>
                  <a:schemeClr val="bg2">
                    <a:lumMod val="75000"/>
                  </a:schemeClr>
                </a:solidFill>
              </a:rPr>
              <a:t>3. ¿Qué hicieron los egipcios con el número 1?</a:t>
            </a:r>
          </a:p>
          <a:p>
            <a:r>
              <a:rPr lang="es-ES" sz="2000" dirty="0">
                <a:solidFill>
                  <a:schemeClr val="bg2">
                    <a:lumMod val="75000"/>
                  </a:schemeClr>
                </a:solidFill>
              </a:rPr>
              <a:t>4. En Grecia, ¿Qué pensaba Pitágoras sobre el 1 y los números?</a:t>
            </a:r>
          </a:p>
          <a:p>
            <a:r>
              <a:rPr lang="es-ES" sz="2000" dirty="0">
                <a:solidFill>
                  <a:schemeClr val="bg2">
                    <a:lumMod val="75000"/>
                  </a:schemeClr>
                </a:solidFill>
              </a:rPr>
              <a:t>5. ¿Qué ejemplo se comenta que realizó Arquímedes?.</a:t>
            </a:r>
          </a:p>
          <a:p>
            <a:r>
              <a:rPr lang="es-ES" sz="2000" dirty="0">
                <a:solidFill>
                  <a:schemeClr val="bg2">
                    <a:lumMod val="75000"/>
                  </a:schemeClr>
                </a:solidFill>
              </a:rPr>
              <a:t>6. ¿Qué civilización utilizó el número 1 para la guerra?</a:t>
            </a:r>
          </a:p>
          <a:p>
            <a:r>
              <a:rPr lang="es-ES" sz="2000" dirty="0">
                <a:solidFill>
                  <a:schemeClr val="bg2">
                    <a:lumMod val="75000"/>
                  </a:schemeClr>
                </a:solidFill>
              </a:rPr>
              <a:t>7. ¿Cuál fue la mayor invención en la India?</a:t>
            </a:r>
          </a:p>
          <a:p>
            <a:r>
              <a:rPr lang="es-ES" sz="2000" dirty="0">
                <a:solidFill>
                  <a:schemeClr val="bg2">
                    <a:lumMod val="75000"/>
                  </a:schemeClr>
                </a:solidFill>
              </a:rPr>
              <a:t>8. ¿Qué números adoptaron los musulmanes?</a:t>
            </a:r>
          </a:p>
          <a:p>
            <a:r>
              <a:rPr lang="es-ES" sz="2000" dirty="0">
                <a:solidFill>
                  <a:schemeClr val="bg2">
                    <a:lumMod val="75000"/>
                  </a:schemeClr>
                </a:solidFill>
              </a:rPr>
              <a:t>9. ¿Quién fue el primero en pensar sólo con 0 y 1?</a:t>
            </a:r>
          </a:p>
          <a:p>
            <a:r>
              <a:rPr lang="es-ES" sz="2000" dirty="0">
                <a:solidFill>
                  <a:schemeClr val="bg2">
                    <a:lumMod val="75000"/>
                  </a:schemeClr>
                </a:solidFill>
              </a:rPr>
              <a:t>10. ¿Dónde aparecen los 0 y los 1 en la actualidad?</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fade">
                                      <p:cBhvr>
                                        <p:cTn id="52" dur="500"/>
                                        <p:tgtEl>
                                          <p:spTgt spid="2">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9" end="9"/>
                                            </p:txEl>
                                          </p:spTgt>
                                        </p:tgtEl>
                                        <p:attrNameLst>
                                          <p:attrName>style.visibility</p:attrName>
                                        </p:attrNameLst>
                                      </p:cBhvr>
                                      <p:to>
                                        <p:strVal val="visible"/>
                                      </p:to>
                                    </p:set>
                                    <p:animEffect transition="in" filter="fade">
                                      <p:cBhvr>
                                        <p:cTn id="5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Enteros</a:t>
            </a:r>
          </a:p>
        </p:txBody>
      </p:sp>
      <p:sp>
        <p:nvSpPr>
          <p:cNvPr id="7" name="Rectángulo redondeado 6">
            <a:extLst>
              <a:ext uri="{FF2B5EF4-FFF2-40B4-BE49-F238E27FC236}">
                <a16:creationId xmlns:a16="http://schemas.microsoft.com/office/drawing/2014/main" id="{77403408-3D40-0845-9522-DE2F0307A429}"/>
              </a:ext>
            </a:extLst>
          </p:cNvPr>
          <p:cNvSpPr/>
          <p:nvPr/>
        </p:nvSpPr>
        <p:spPr>
          <a:xfrm>
            <a:off x="611560" y="1327004"/>
            <a:ext cx="7992888" cy="12053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t>10_Videos&gt;02_Números&gt;</a:t>
            </a:r>
          </a:p>
          <a:p>
            <a:pPr algn="ctr"/>
            <a:r>
              <a:rPr lang="es-ES" sz="2800" b="1" dirty="0"/>
              <a:t>T4_Números_Enteros_Practicopedia</a:t>
            </a:r>
          </a:p>
        </p:txBody>
      </p:sp>
      <p:pic>
        <p:nvPicPr>
          <p:cNvPr id="8" name="Imagen 7">
            <a:extLst>
              <a:ext uri="{FF2B5EF4-FFF2-40B4-BE49-F238E27FC236}">
                <a16:creationId xmlns:a16="http://schemas.microsoft.com/office/drawing/2014/main" id="{85C491B1-F98C-5F46-97AC-F95569B86E0B}"/>
              </a:ext>
            </a:extLst>
          </p:cNvPr>
          <p:cNvPicPr>
            <a:picLocks noChangeAspect="1"/>
          </p:cNvPicPr>
          <p:nvPr/>
        </p:nvPicPr>
        <p:blipFill>
          <a:blip r:embed="rId2"/>
          <a:stretch>
            <a:fillRect/>
          </a:stretch>
        </p:blipFill>
        <p:spPr>
          <a:xfrm>
            <a:off x="2267744" y="2852936"/>
            <a:ext cx="4886399" cy="3196554"/>
          </a:xfrm>
          <a:prstGeom prst="rect">
            <a:avLst/>
          </a:prstGeom>
        </p:spPr>
      </p:pic>
    </p:spTree>
    <p:extLst>
      <p:ext uri="{BB962C8B-B14F-4D97-AF65-F5344CB8AC3E}">
        <p14:creationId xmlns:p14="http://schemas.microsoft.com/office/powerpoint/2010/main" val="106265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Enteros</a:t>
            </a:r>
          </a:p>
        </p:txBody>
      </p:sp>
      <p:pic>
        <p:nvPicPr>
          <p:cNvPr id="5" name="Picture 2">
            <a:extLst>
              <a:ext uri="{FF2B5EF4-FFF2-40B4-BE49-F238E27FC236}">
                <a16:creationId xmlns:a16="http://schemas.microsoft.com/office/drawing/2014/main" id="{8BEC448A-33FF-244E-B7FB-C74495B24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381000"/>
            <a:ext cx="5184576" cy="38241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ángulo redondeado 5">
            <a:extLst>
              <a:ext uri="{FF2B5EF4-FFF2-40B4-BE49-F238E27FC236}">
                <a16:creationId xmlns:a16="http://schemas.microsoft.com/office/drawing/2014/main" id="{C1E6F3AA-2F66-9A43-89F1-0781B0455E87}"/>
              </a:ext>
            </a:extLst>
          </p:cNvPr>
          <p:cNvSpPr/>
          <p:nvPr/>
        </p:nvSpPr>
        <p:spPr>
          <a:xfrm>
            <a:off x="695685" y="1294225"/>
            <a:ext cx="7776864"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a:t>10_Videos&gt;01_Troncho_Poncho</a:t>
            </a:r>
          </a:p>
        </p:txBody>
      </p:sp>
    </p:spTree>
    <p:extLst>
      <p:ext uri="{BB962C8B-B14F-4D97-AF65-F5344CB8AC3E}">
        <p14:creationId xmlns:p14="http://schemas.microsoft.com/office/powerpoint/2010/main" val="3202397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Operaciones con Enteros – Tipo I</a:t>
            </a:r>
          </a:p>
        </p:txBody>
      </p:sp>
      <p:sp>
        <p:nvSpPr>
          <p:cNvPr id="2" name="1 CuadroTexto"/>
          <p:cNvSpPr txBox="1"/>
          <p:nvPr/>
        </p:nvSpPr>
        <p:spPr>
          <a:xfrm>
            <a:off x="611560" y="1124744"/>
            <a:ext cx="7920880"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ES" sz="2000" b="1" dirty="0">
                <a:solidFill>
                  <a:schemeClr val="bg1"/>
                </a:solidFill>
              </a:rPr>
              <a:t>Si sumamos ó restamos dos números del mismo signo </a:t>
            </a:r>
            <a:r>
              <a:rPr lang="es-ES" sz="2000" dirty="0">
                <a:solidFill>
                  <a:schemeClr val="bg1"/>
                </a:solidFill>
              </a:rPr>
              <a:t>el resultado es la suma de los números y se pone el signo de los números.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1327596" y="2282676"/>
            <a:ext cx="6556772" cy="42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611560" y="3162716"/>
            <a:ext cx="7920880" cy="1015663"/>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ES" sz="2000" b="1" dirty="0">
                <a:solidFill>
                  <a:schemeClr val="bg1"/>
                </a:solidFill>
              </a:rPr>
              <a:t>Si sumamos ó restamos dos números de distinto signo </a:t>
            </a:r>
            <a:r>
              <a:rPr lang="es-ES" sz="2000" dirty="0">
                <a:solidFill>
                  <a:schemeClr val="bg1"/>
                </a:solidFill>
              </a:rPr>
              <a:t>el resultado es la resta de los números y se pone el signo del mayor de ellos.</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403648" y="4337399"/>
            <a:ext cx="6336704" cy="459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Operaciones con Enteros – Tipo I</a:t>
            </a:r>
          </a:p>
        </p:txBody>
      </p:sp>
      <p:sp>
        <p:nvSpPr>
          <p:cNvPr id="7" name="Rectángulo 6">
            <a:extLst>
              <a:ext uri="{FF2B5EF4-FFF2-40B4-BE49-F238E27FC236}">
                <a16:creationId xmlns:a16="http://schemas.microsoft.com/office/drawing/2014/main" id="{309F7BEA-A6D3-5641-8A77-7C1B4BD4B8EB}"/>
              </a:ext>
            </a:extLst>
          </p:cNvPr>
          <p:cNvSpPr/>
          <p:nvPr/>
        </p:nvSpPr>
        <p:spPr>
          <a:xfrm>
            <a:off x="539552" y="1196752"/>
            <a:ext cx="5958408" cy="738664"/>
          </a:xfrm>
          <a:prstGeom prst="rect">
            <a:avLst/>
          </a:prstGeom>
        </p:spPr>
        <p:txBody>
          <a:bodyPr wrap="square">
            <a:spAutoFit/>
          </a:bodyPr>
          <a:lstStyle/>
          <a:p>
            <a:r>
              <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13. Resuelve las siguientes operaciones:</a:t>
            </a:r>
            <a:r>
              <a:rPr lang="es-E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s-ES" dirty="0">
                <a:solidFill>
                  <a:schemeClr val="bg1"/>
                </a:solidFill>
              </a:rPr>
              <a:t> </a:t>
            </a:r>
          </a:p>
        </p:txBody>
      </p:sp>
      <p:graphicFrame>
        <p:nvGraphicFramePr>
          <p:cNvPr id="8" name="Tabla 7">
            <a:extLst>
              <a:ext uri="{FF2B5EF4-FFF2-40B4-BE49-F238E27FC236}">
                <a16:creationId xmlns:a16="http://schemas.microsoft.com/office/drawing/2014/main" id="{133140ED-EE70-334C-8045-1C6AF4251D70}"/>
              </a:ext>
            </a:extLst>
          </p:cNvPr>
          <p:cNvGraphicFramePr>
            <a:graphicFrameLocks noGrp="1"/>
          </p:cNvGraphicFramePr>
          <p:nvPr>
            <p:extLst>
              <p:ext uri="{D42A27DB-BD31-4B8C-83A1-F6EECF244321}">
                <p14:modId xmlns:p14="http://schemas.microsoft.com/office/powerpoint/2010/main" val="3053566773"/>
              </p:ext>
            </p:extLst>
          </p:nvPr>
        </p:nvGraphicFramePr>
        <p:xfrm>
          <a:off x="647562" y="1772816"/>
          <a:ext cx="7848875" cy="1097280"/>
        </p:xfrm>
        <a:graphic>
          <a:graphicData uri="http://schemas.openxmlformats.org/drawingml/2006/table">
            <a:tbl>
              <a:tblPr firstRow="1" firstCol="1" bandRow="1">
                <a:tableStyleId>{5940675A-B579-460E-94D1-54222C63F5DA}</a:tableStyleId>
              </a:tblPr>
              <a:tblGrid>
                <a:gridCol w="1152128">
                  <a:extLst>
                    <a:ext uri="{9D8B030D-6E8A-4147-A177-3AD203B41FA5}">
                      <a16:colId xmlns:a16="http://schemas.microsoft.com/office/drawing/2014/main" val="2346862522"/>
                    </a:ext>
                  </a:extLst>
                </a:gridCol>
                <a:gridCol w="418398">
                  <a:extLst>
                    <a:ext uri="{9D8B030D-6E8A-4147-A177-3AD203B41FA5}">
                      <a16:colId xmlns:a16="http://schemas.microsoft.com/office/drawing/2014/main" val="3108222273"/>
                    </a:ext>
                  </a:extLst>
                </a:gridCol>
                <a:gridCol w="1237786">
                  <a:extLst>
                    <a:ext uri="{9D8B030D-6E8A-4147-A177-3AD203B41FA5}">
                      <a16:colId xmlns:a16="http://schemas.microsoft.com/office/drawing/2014/main" val="2889929970"/>
                    </a:ext>
                  </a:extLst>
                </a:gridCol>
                <a:gridCol w="331989">
                  <a:extLst>
                    <a:ext uri="{9D8B030D-6E8A-4147-A177-3AD203B41FA5}">
                      <a16:colId xmlns:a16="http://schemas.microsoft.com/office/drawing/2014/main" val="3082927019"/>
                    </a:ext>
                  </a:extLst>
                </a:gridCol>
                <a:gridCol w="1252187">
                  <a:extLst>
                    <a:ext uri="{9D8B030D-6E8A-4147-A177-3AD203B41FA5}">
                      <a16:colId xmlns:a16="http://schemas.microsoft.com/office/drawing/2014/main" val="539715371"/>
                    </a:ext>
                  </a:extLst>
                </a:gridCol>
                <a:gridCol w="317588">
                  <a:extLst>
                    <a:ext uri="{9D8B030D-6E8A-4147-A177-3AD203B41FA5}">
                      <a16:colId xmlns:a16="http://schemas.microsoft.com/office/drawing/2014/main" val="72517238"/>
                    </a:ext>
                  </a:extLst>
                </a:gridCol>
                <a:gridCol w="1266588">
                  <a:extLst>
                    <a:ext uri="{9D8B030D-6E8A-4147-A177-3AD203B41FA5}">
                      <a16:colId xmlns:a16="http://schemas.microsoft.com/office/drawing/2014/main" val="1373498564"/>
                    </a:ext>
                  </a:extLst>
                </a:gridCol>
                <a:gridCol w="303187">
                  <a:extLst>
                    <a:ext uri="{9D8B030D-6E8A-4147-A177-3AD203B41FA5}">
                      <a16:colId xmlns:a16="http://schemas.microsoft.com/office/drawing/2014/main" val="2305155192"/>
                    </a:ext>
                  </a:extLst>
                </a:gridCol>
                <a:gridCol w="1280989">
                  <a:extLst>
                    <a:ext uri="{9D8B030D-6E8A-4147-A177-3AD203B41FA5}">
                      <a16:colId xmlns:a16="http://schemas.microsoft.com/office/drawing/2014/main" val="2756410652"/>
                    </a:ext>
                  </a:extLst>
                </a:gridCol>
                <a:gridCol w="288035">
                  <a:extLst>
                    <a:ext uri="{9D8B030D-6E8A-4147-A177-3AD203B41FA5}">
                      <a16:colId xmlns:a16="http://schemas.microsoft.com/office/drawing/2014/main" val="691683198"/>
                    </a:ext>
                  </a:extLst>
                </a:gridCol>
              </a:tblGrid>
              <a:tr h="0">
                <a:tc>
                  <a:txBody>
                    <a:bodyPr/>
                    <a:lstStyle/>
                    <a:p>
                      <a:pPr algn="ctr">
                        <a:spcBef>
                          <a:spcPts val="600"/>
                        </a:spcBef>
                        <a:spcAft>
                          <a:spcPts val="600"/>
                        </a:spcAft>
                      </a:pPr>
                      <a:r>
                        <a:rPr lang="es-ES" sz="1800" dirty="0">
                          <a:solidFill>
                            <a:schemeClr val="bg1"/>
                          </a:solidFill>
                          <a:effectLst/>
                        </a:rPr>
                        <a:t>a) 4+7=</a:t>
                      </a: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 </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b)-2-5=</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 </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c) -5+6=</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dirty="0">
                          <a:solidFill>
                            <a:schemeClr val="bg1"/>
                          </a:solidFill>
                          <a:effectLst/>
                        </a:rPr>
                        <a:t> </a:t>
                      </a: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d) 4-7=</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 </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e) -4-9=</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 </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29003126"/>
                  </a:ext>
                </a:extLst>
              </a:tr>
              <a:tr h="0">
                <a:tc>
                  <a:txBody>
                    <a:bodyPr/>
                    <a:lstStyle/>
                    <a:p>
                      <a:pPr algn="ctr">
                        <a:spcBef>
                          <a:spcPts val="600"/>
                        </a:spcBef>
                        <a:spcAft>
                          <a:spcPts val="600"/>
                        </a:spcAft>
                      </a:pPr>
                      <a:r>
                        <a:rPr lang="es-ES" sz="1800">
                          <a:solidFill>
                            <a:schemeClr val="bg1"/>
                          </a:solidFill>
                          <a:effectLst/>
                        </a:rPr>
                        <a:t>f) -6-3=</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dirty="0">
                          <a:solidFill>
                            <a:schemeClr val="bg1"/>
                          </a:solidFill>
                          <a:effectLst/>
                        </a:rPr>
                        <a:t> </a:t>
                      </a: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g) 6-10=</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dirty="0">
                          <a:solidFill>
                            <a:schemeClr val="bg1"/>
                          </a:solidFill>
                          <a:effectLst/>
                        </a:rPr>
                        <a:t> </a:t>
                      </a: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h) 9-7=</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 </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i) - 8+3=</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 </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j) -5-3=</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 </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34942632"/>
                  </a:ext>
                </a:extLst>
              </a:tr>
              <a:tr h="0">
                <a:tc>
                  <a:txBody>
                    <a:bodyPr/>
                    <a:lstStyle/>
                    <a:p>
                      <a:pPr algn="ctr">
                        <a:spcBef>
                          <a:spcPts val="600"/>
                        </a:spcBef>
                        <a:spcAft>
                          <a:spcPts val="600"/>
                        </a:spcAft>
                      </a:pPr>
                      <a:r>
                        <a:rPr lang="es-ES" sz="1800">
                          <a:solidFill>
                            <a:schemeClr val="bg1"/>
                          </a:solidFill>
                          <a:effectLst/>
                        </a:rPr>
                        <a:t>k) 7-3=</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 </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l) 2-5=</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dirty="0">
                          <a:solidFill>
                            <a:schemeClr val="bg1"/>
                          </a:solidFill>
                          <a:effectLst/>
                        </a:rPr>
                        <a:t> </a:t>
                      </a: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dirty="0">
                          <a:solidFill>
                            <a:schemeClr val="bg1"/>
                          </a:solidFill>
                          <a:effectLst/>
                        </a:rPr>
                        <a:t>m) 5+9=</a:t>
                      </a: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dirty="0">
                          <a:solidFill>
                            <a:schemeClr val="bg1"/>
                          </a:solidFill>
                          <a:effectLst/>
                        </a:rPr>
                        <a:t> </a:t>
                      </a: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dirty="0">
                          <a:solidFill>
                            <a:schemeClr val="bg1"/>
                          </a:solidFill>
                          <a:effectLst/>
                        </a:rPr>
                        <a:t>n) -6+2=</a:t>
                      </a: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 </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o) -4+3=</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 </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3788955"/>
                  </a:ext>
                </a:extLst>
              </a:tr>
              <a:tr h="0">
                <a:tc>
                  <a:txBody>
                    <a:bodyPr/>
                    <a:lstStyle/>
                    <a:p>
                      <a:pPr algn="ctr">
                        <a:spcBef>
                          <a:spcPts val="600"/>
                        </a:spcBef>
                        <a:spcAft>
                          <a:spcPts val="600"/>
                        </a:spcAft>
                      </a:pPr>
                      <a:r>
                        <a:rPr lang="es-ES" sz="1800">
                          <a:solidFill>
                            <a:schemeClr val="bg1"/>
                          </a:solidFill>
                          <a:effectLst/>
                        </a:rPr>
                        <a:t>p) -6-3=</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 </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q) -3-5=</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 </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r) -9+4=</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a:solidFill>
                            <a:schemeClr val="bg1"/>
                          </a:solidFill>
                          <a:effectLst/>
                        </a:rPr>
                        <a:t> </a:t>
                      </a:r>
                      <a:endParaRPr lang="es-E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dirty="0">
                          <a:solidFill>
                            <a:schemeClr val="bg1"/>
                          </a:solidFill>
                          <a:effectLst/>
                        </a:rPr>
                        <a:t>s) -7+9=</a:t>
                      </a: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dirty="0">
                          <a:solidFill>
                            <a:schemeClr val="bg1"/>
                          </a:solidFill>
                          <a:effectLst/>
                        </a:rPr>
                        <a:t> </a:t>
                      </a: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dirty="0">
                          <a:solidFill>
                            <a:schemeClr val="bg1"/>
                          </a:solidFill>
                          <a:effectLst/>
                        </a:rPr>
                        <a:t>t) -8-7=</a:t>
                      </a: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600"/>
                        </a:spcBef>
                        <a:spcAft>
                          <a:spcPts val="600"/>
                        </a:spcAft>
                      </a:pPr>
                      <a:r>
                        <a:rPr lang="es-ES" sz="1800" dirty="0">
                          <a:solidFill>
                            <a:schemeClr val="bg1"/>
                          </a:solidFill>
                          <a:effectLst/>
                        </a:rPr>
                        <a:t> </a:t>
                      </a: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62416552"/>
                  </a:ext>
                </a:extLst>
              </a:tr>
            </a:tbl>
          </a:graphicData>
        </a:graphic>
      </p:graphicFrame>
      <p:pic>
        <p:nvPicPr>
          <p:cNvPr id="10" name="Imagen 9">
            <a:extLst>
              <a:ext uri="{FF2B5EF4-FFF2-40B4-BE49-F238E27FC236}">
                <a16:creationId xmlns:a16="http://schemas.microsoft.com/office/drawing/2014/main" id="{0F74A448-7B42-8341-9CEA-BD07068F9AC8}"/>
              </a:ext>
            </a:extLst>
          </p:cNvPr>
          <p:cNvPicPr>
            <a:picLocks noChangeAspect="1"/>
          </p:cNvPicPr>
          <p:nvPr/>
        </p:nvPicPr>
        <p:blipFill>
          <a:blip r:embed="rId2"/>
          <a:stretch>
            <a:fillRect/>
          </a:stretch>
        </p:blipFill>
        <p:spPr>
          <a:xfrm>
            <a:off x="2123728" y="3068960"/>
            <a:ext cx="1902296" cy="3356992"/>
          </a:xfrm>
          <a:prstGeom prst="rect">
            <a:avLst/>
          </a:prstGeom>
        </p:spPr>
      </p:pic>
    </p:spTree>
    <p:extLst>
      <p:ext uri="{BB962C8B-B14F-4D97-AF65-F5344CB8AC3E}">
        <p14:creationId xmlns:p14="http://schemas.microsoft.com/office/powerpoint/2010/main" val="3590967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Operaciones con Enteros – Tipo II</a:t>
            </a:r>
          </a:p>
        </p:txBody>
      </p:sp>
      <p:sp>
        <p:nvSpPr>
          <p:cNvPr id="2" name="1 CuadroTexto"/>
          <p:cNvSpPr txBox="1"/>
          <p:nvPr/>
        </p:nvSpPr>
        <p:spPr>
          <a:xfrm>
            <a:off x="611560" y="1208946"/>
            <a:ext cx="792088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 sz="2000" dirty="0">
                <a:solidFill>
                  <a:schemeClr val="bg1"/>
                </a:solidFill>
              </a:rPr>
              <a:t>Si tenemos varias sumas y restas juntas, sumamos los positivos y le restamos la suma de los negativos.</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9672" y="2276872"/>
            <a:ext cx="2818043" cy="5760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672" y="3789040"/>
            <a:ext cx="3690688" cy="6785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675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Operaciones con Enteros – Tipo II</a:t>
            </a:r>
          </a:p>
        </p:txBody>
      </p:sp>
      <p:sp>
        <p:nvSpPr>
          <p:cNvPr id="4" name="Rectángulo 3">
            <a:extLst>
              <a:ext uri="{FF2B5EF4-FFF2-40B4-BE49-F238E27FC236}">
                <a16:creationId xmlns:a16="http://schemas.microsoft.com/office/drawing/2014/main" id="{762AA254-251B-D34F-8D7D-C417732C2D6B}"/>
              </a:ext>
            </a:extLst>
          </p:cNvPr>
          <p:cNvSpPr/>
          <p:nvPr/>
        </p:nvSpPr>
        <p:spPr>
          <a:xfrm>
            <a:off x="683568" y="1268760"/>
            <a:ext cx="5382344" cy="769441"/>
          </a:xfrm>
          <a:prstGeom prst="rect">
            <a:avLst/>
          </a:prstGeom>
        </p:spPr>
        <p:txBody>
          <a:bodyPr wrap="square">
            <a:spAutoFit/>
          </a:bodyPr>
          <a:lstStyle/>
          <a:p>
            <a:pPr lvl="0">
              <a:spcBef>
                <a:spcPts val="600"/>
              </a:spcBef>
              <a:spcAft>
                <a:spcPts val="600"/>
              </a:spcAft>
            </a:pPr>
            <a:r>
              <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14. Resuelve las siguientes operaciones:</a:t>
            </a:r>
            <a:r>
              <a:rPr lang="es-E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s-E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s-ES"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a 4">
            <a:extLst>
              <a:ext uri="{FF2B5EF4-FFF2-40B4-BE49-F238E27FC236}">
                <a16:creationId xmlns:a16="http://schemas.microsoft.com/office/drawing/2014/main" id="{2998BB2C-D55B-9846-B133-10F6180F011D}"/>
              </a:ext>
            </a:extLst>
          </p:cNvPr>
          <p:cNvGraphicFramePr>
            <a:graphicFrameLocks noGrp="1"/>
          </p:cNvGraphicFramePr>
          <p:nvPr>
            <p:extLst>
              <p:ext uri="{D42A27DB-BD31-4B8C-83A1-F6EECF244321}">
                <p14:modId xmlns:p14="http://schemas.microsoft.com/office/powerpoint/2010/main" val="2179085039"/>
              </p:ext>
            </p:extLst>
          </p:nvPr>
        </p:nvGraphicFramePr>
        <p:xfrm>
          <a:off x="971600" y="1772816"/>
          <a:ext cx="6912768" cy="4511040"/>
        </p:xfrm>
        <a:graphic>
          <a:graphicData uri="http://schemas.openxmlformats.org/drawingml/2006/table">
            <a:tbl>
              <a:tblPr firstRow="1" firstCol="1" bandRow="1">
                <a:tableStyleId>{69012ECD-51FC-41F1-AA8D-1B2483CD663E}</a:tableStyleId>
              </a:tblPr>
              <a:tblGrid>
                <a:gridCol w="3672408">
                  <a:extLst>
                    <a:ext uri="{9D8B030D-6E8A-4147-A177-3AD203B41FA5}">
                      <a16:colId xmlns:a16="http://schemas.microsoft.com/office/drawing/2014/main" val="448345484"/>
                    </a:ext>
                  </a:extLst>
                </a:gridCol>
                <a:gridCol w="3240360">
                  <a:extLst>
                    <a:ext uri="{9D8B030D-6E8A-4147-A177-3AD203B41FA5}">
                      <a16:colId xmlns:a16="http://schemas.microsoft.com/office/drawing/2014/main" val="1081335841"/>
                    </a:ext>
                  </a:extLst>
                </a:gridCol>
              </a:tblGrid>
              <a:tr h="0">
                <a:tc>
                  <a:txBody>
                    <a:bodyPr/>
                    <a:lstStyle/>
                    <a:p>
                      <a:pPr>
                        <a:spcBef>
                          <a:spcPts val="600"/>
                        </a:spcBef>
                        <a:spcAft>
                          <a:spcPts val="600"/>
                        </a:spcAft>
                      </a:pPr>
                      <a:r>
                        <a:rPr lang="es-ES" sz="2000" dirty="0">
                          <a:solidFill>
                            <a:schemeClr val="tx1"/>
                          </a:solidFill>
                          <a:effectLst/>
                        </a:rPr>
                        <a:t>Ejercicios</a:t>
                      </a:r>
                      <a:endParaRPr lang="es-E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es-ES" sz="1800" dirty="0">
                          <a:solidFill>
                            <a:schemeClr val="tx1"/>
                          </a:solidFill>
                          <a:effectLst/>
                        </a:rPr>
                        <a:t>Operaciones</a:t>
                      </a:r>
                      <a:endParaRPr lang="es-E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9998850"/>
                  </a:ext>
                </a:extLst>
              </a:tr>
              <a:tr h="0">
                <a:tc>
                  <a:txBody>
                    <a:bodyPr/>
                    <a:lstStyle/>
                    <a:p>
                      <a:pPr>
                        <a:spcBef>
                          <a:spcPts val="600"/>
                        </a:spcBef>
                        <a:spcAft>
                          <a:spcPts val="600"/>
                        </a:spcAft>
                      </a:pPr>
                      <a:r>
                        <a:rPr lang="es-ES" sz="2800" dirty="0">
                          <a:solidFill>
                            <a:schemeClr val="bg1"/>
                          </a:solidFill>
                          <a:effectLst/>
                          <a:latin typeface="Calibri" panose="020F0502020204030204" pitchFamily="34" charset="0"/>
                          <a:cs typeface="Calibri" panose="020F0502020204030204" pitchFamily="34" charset="0"/>
                        </a:rPr>
                        <a:t>a) 5 - 6 + 2 - 4 + 1=</a:t>
                      </a:r>
                      <a:endParaRPr lang="es-E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spcBef>
                          <a:spcPts val="600"/>
                        </a:spcBef>
                        <a:spcAft>
                          <a:spcPts val="600"/>
                        </a:spcAft>
                      </a:pPr>
                      <a:r>
                        <a:rPr lang="es-ES" sz="1800" dirty="0">
                          <a:solidFill>
                            <a:schemeClr val="bg1"/>
                          </a:solidFill>
                          <a:effectLst/>
                        </a:rPr>
                        <a:t>____ - ____ =</a:t>
                      </a:r>
                    </a:p>
                    <a:p>
                      <a:pPr>
                        <a:spcBef>
                          <a:spcPts val="600"/>
                        </a:spcBef>
                        <a:spcAft>
                          <a:spcPts val="600"/>
                        </a:spcAft>
                      </a:pP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0971359"/>
                  </a:ext>
                </a:extLst>
              </a:tr>
              <a:tr h="0">
                <a:tc>
                  <a:txBody>
                    <a:bodyPr/>
                    <a:lstStyle/>
                    <a:p>
                      <a:pPr>
                        <a:spcBef>
                          <a:spcPts val="600"/>
                        </a:spcBef>
                        <a:spcAft>
                          <a:spcPts val="600"/>
                        </a:spcAft>
                      </a:pPr>
                      <a:r>
                        <a:rPr lang="es-ES" sz="2800">
                          <a:solidFill>
                            <a:schemeClr val="bg1"/>
                          </a:solidFill>
                          <a:effectLst/>
                          <a:latin typeface="Calibri" panose="020F0502020204030204" pitchFamily="34" charset="0"/>
                          <a:cs typeface="Calibri" panose="020F0502020204030204" pitchFamily="34" charset="0"/>
                        </a:rPr>
                        <a:t>b) 4 + 5 + 3 - 2 - 9 - 7=</a:t>
                      </a:r>
                      <a:endParaRPr lang="es-ES" sz="24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spcBef>
                          <a:spcPts val="600"/>
                        </a:spcBef>
                        <a:spcAft>
                          <a:spcPts val="600"/>
                        </a:spcAft>
                      </a:pPr>
                      <a:r>
                        <a:rPr lang="es-ES" sz="1800" dirty="0">
                          <a:solidFill>
                            <a:schemeClr val="bg1"/>
                          </a:solidFill>
                          <a:effectLst/>
                        </a:rPr>
                        <a:t>____ - ____ =</a:t>
                      </a:r>
                    </a:p>
                    <a:p>
                      <a:pPr>
                        <a:spcBef>
                          <a:spcPts val="600"/>
                        </a:spcBef>
                        <a:spcAft>
                          <a:spcPts val="600"/>
                        </a:spcAft>
                      </a:pP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2339984"/>
                  </a:ext>
                </a:extLst>
              </a:tr>
              <a:tr h="0">
                <a:tc>
                  <a:txBody>
                    <a:bodyPr/>
                    <a:lstStyle/>
                    <a:p>
                      <a:pPr>
                        <a:spcBef>
                          <a:spcPts val="600"/>
                        </a:spcBef>
                        <a:spcAft>
                          <a:spcPts val="600"/>
                        </a:spcAft>
                      </a:pPr>
                      <a:r>
                        <a:rPr lang="es-ES" sz="2800" dirty="0">
                          <a:solidFill>
                            <a:schemeClr val="bg1"/>
                          </a:solidFill>
                          <a:effectLst/>
                          <a:latin typeface="Calibri" panose="020F0502020204030204" pitchFamily="34" charset="0"/>
                          <a:cs typeface="Calibri" panose="020F0502020204030204" pitchFamily="34" charset="0"/>
                        </a:rPr>
                        <a:t>c) 8 + 3 - 4 - 5 + 2=</a:t>
                      </a:r>
                      <a:endParaRPr lang="es-E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spcBef>
                          <a:spcPts val="600"/>
                        </a:spcBef>
                        <a:spcAft>
                          <a:spcPts val="600"/>
                        </a:spcAft>
                      </a:pPr>
                      <a:r>
                        <a:rPr lang="es-ES" sz="1800" dirty="0">
                          <a:solidFill>
                            <a:schemeClr val="bg1"/>
                          </a:solidFill>
                          <a:effectLst/>
                        </a:rPr>
                        <a:t>____ - ____ =</a:t>
                      </a:r>
                    </a:p>
                    <a:p>
                      <a:pPr>
                        <a:spcBef>
                          <a:spcPts val="600"/>
                        </a:spcBef>
                        <a:spcAft>
                          <a:spcPts val="600"/>
                        </a:spcAft>
                      </a:pP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9676726"/>
                  </a:ext>
                </a:extLst>
              </a:tr>
              <a:tr h="0">
                <a:tc>
                  <a:txBody>
                    <a:bodyPr/>
                    <a:lstStyle/>
                    <a:p>
                      <a:pPr>
                        <a:spcBef>
                          <a:spcPts val="600"/>
                        </a:spcBef>
                        <a:spcAft>
                          <a:spcPts val="600"/>
                        </a:spcAft>
                      </a:pPr>
                      <a:r>
                        <a:rPr lang="es-ES" sz="2800">
                          <a:solidFill>
                            <a:schemeClr val="bg1"/>
                          </a:solidFill>
                          <a:effectLst/>
                          <a:latin typeface="Calibri" panose="020F0502020204030204" pitchFamily="34" charset="0"/>
                          <a:cs typeface="Calibri" panose="020F0502020204030204" pitchFamily="34" charset="0"/>
                        </a:rPr>
                        <a:t>d) - 7 + 8 - 4 - 3 - 2 =</a:t>
                      </a:r>
                      <a:endParaRPr lang="es-ES" sz="24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spcBef>
                          <a:spcPts val="600"/>
                        </a:spcBef>
                        <a:spcAft>
                          <a:spcPts val="600"/>
                        </a:spcAft>
                      </a:pPr>
                      <a:r>
                        <a:rPr lang="es-ES" sz="1800" dirty="0">
                          <a:solidFill>
                            <a:schemeClr val="bg1"/>
                          </a:solidFill>
                          <a:effectLst/>
                        </a:rPr>
                        <a:t>____ - ____ =</a:t>
                      </a:r>
                    </a:p>
                    <a:p>
                      <a:pPr>
                        <a:spcBef>
                          <a:spcPts val="600"/>
                        </a:spcBef>
                        <a:spcAft>
                          <a:spcPts val="600"/>
                        </a:spcAft>
                      </a:pP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623230"/>
                  </a:ext>
                </a:extLst>
              </a:tr>
              <a:tr h="0">
                <a:tc>
                  <a:txBody>
                    <a:bodyPr/>
                    <a:lstStyle/>
                    <a:p>
                      <a:pPr>
                        <a:spcBef>
                          <a:spcPts val="600"/>
                        </a:spcBef>
                        <a:spcAft>
                          <a:spcPts val="600"/>
                        </a:spcAft>
                      </a:pPr>
                      <a:r>
                        <a:rPr lang="es-ES" sz="2800">
                          <a:solidFill>
                            <a:schemeClr val="bg1"/>
                          </a:solidFill>
                          <a:effectLst/>
                          <a:latin typeface="Calibri" panose="020F0502020204030204" pitchFamily="34" charset="0"/>
                          <a:cs typeface="Calibri" panose="020F0502020204030204" pitchFamily="34" charset="0"/>
                        </a:rPr>
                        <a:t>e) 3 - 4 - 5 - 6 – 7 + 2=</a:t>
                      </a:r>
                      <a:endParaRPr lang="es-ES" sz="24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spcBef>
                          <a:spcPts val="600"/>
                        </a:spcBef>
                        <a:spcAft>
                          <a:spcPts val="600"/>
                        </a:spcAft>
                      </a:pPr>
                      <a:r>
                        <a:rPr lang="es-ES" sz="1800" dirty="0">
                          <a:solidFill>
                            <a:schemeClr val="bg1"/>
                          </a:solidFill>
                          <a:effectLst/>
                        </a:rPr>
                        <a:t>____ - ____ =</a:t>
                      </a:r>
                    </a:p>
                    <a:p>
                      <a:pPr>
                        <a:spcBef>
                          <a:spcPts val="600"/>
                        </a:spcBef>
                        <a:spcAft>
                          <a:spcPts val="600"/>
                        </a:spcAft>
                      </a:pP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9173312"/>
                  </a:ext>
                </a:extLst>
              </a:tr>
              <a:tr h="0">
                <a:tc>
                  <a:txBody>
                    <a:bodyPr/>
                    <a:lstStyle/>
                    <a:p>
                      <a:pPr>
                        <a:spcBef>
                          <a:spcPts val="600"/>
                        </a:spcBef>
                        <a:spcAft>
                          <a:spcPts val="600"/>
                        </a:spcAft>
                      </a:pPr>
                      <a:r>
                        <a:rPr lang="es-ES" sz="2800" dirty="0">
                          <a:solidFill>
                            <a:schemeClr val="bg1"/>
                          </a:solidFill>
                          <a:effectLst/>
                          <a:latin typeface="Calibri" panose="020F0502020204030204" pitchFamily="34" charset="0"/>
                          <a:cs typeface="Calibri" panose="020F0502020204030204" pitchFamily="34" charset="0"/>
                        </a:rPr>
                        <a:t>f) 1 + 9 - 6 - 4 - 3 + 8=</a:t>
                      </a:r>
                      <a:endParaRPr lang="es-E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spcBef>
                          <a:spcPts val="600"/>
                        </a:spcBef>
                        <a:spcAft>
                          <a:spcPts val="600"/>
                        </a:spcAft>
                      </a:pPr>
                      <a:r>
                        <a:rPr lang="es-ES" sz="1800" dirty="0">
                          <a:solidFill>
                            <a:schemeClr val="bg1"/>
                          </a:solidFill>
                          <a:effectLst/>
                        </a:rPr>
                        <a:t>____ - ____ =</a:t>
                      </a:r>
                    </a:p>
                    <a:p>
                      <a:pPr>
                        <a:spcBef>
                          <a:spcPts val="600"/>
                        </a:spcBef>
                        <a:spcAft>
                          <a:spcPts val="600"/>
                        </a:spcAft>
                      </a:pP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6626037"/>
                  </a:ext>
                </a:extLst>
              </a:tr>
            </a:tbl>
          </a:graphicData>
        </a:graphic>
      </p:graphicFrame>
    </p:spTree>
    <p:extLst>
      <p:ext uri="{BB962C8B-B14F-4D97-AF65-F5344CB8AC3E}">
        <p14:creationId xmlns:p14="http://schemas.microsoft.com/office/powerpoint/2010/main" val="633339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Operaciones con Enteros – Tipo II</a:t>
            </a:r>
          </a:p>
        </p:txBody>
      </p:sp>
      <p:sp>
        <p:nvSpPr>
          <p:cNvPr id="4" name="Rectángulo 3">
            <a:extLst>
              <a:ext uri="{FF2B5EF4-FFF2-40B4-BE49-F238E27FC236}">
                <a16:creationId xmlns:a16="http://schemas.microsoft.com/office/drawing/2014/main" id="{762AA254-251B-D34F-8D7D-C417732C2D6B}"/>
              </a:ext>
            </a:extLst>
          </p:cNvPr>
          <p:cNvSpPr/>
          <p:nvPr/>
        </p:nvSpPr>
        <p:spPr>
          <a:xfrm>
            <a:off x="683568" y="1268760"/>
            <a:ext cx="5382344" cy="769441"/>
          </a:xfrm>
          <a:prstGeom prst="rect">
            <a:avLst/>
          </a:prstGeom>
        </p:spPr>
        <p:txBody>
          <a:bodyPr wrap="square">
            <a:spAutoFit/>
          </a:bodyPr>
          <a:lstStyle/>
          <a:p>
            <a:pPr lvl="0">
              <a:spcBef>
                <a:spcPts val="600"/>
              </a:spcBef>
              <a:spcAft>
                <a:spcPts val="600"/>
              </a:spcAft>
            </a:pPr>
            <a:r>
              <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14. Resuelve las siguientes operaciones:</a:t>
            </a:r>
            <a:r>
              <a:rPr lang="es-E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s-E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s-ES"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a 4">
            <a:extLst>
              <a:ext uri="{FF2B5EF4-FFF2-40B4-BE49-F238E27FC236}">
                <a16:creationId xmlns:a16="http://schemas.microsoft.com/office/drawing/2014/main" id="{2998BB2C-D55B-9846-B133-10F6180F011D}"/>
              </a:ext>
            </a:extLst>
          </p:cNvPr>
          <p:cNvGraphicFramePr>
            <a:graphicFrameLocks noGrp="1"/>
          </p:cNvGraphicFramePr>
          <p:nvPr>
            <p:extLst>
              <p:ext uri="{D42A27DB-BD31-4B8C-83A1-F6EECF244321}">
                <p14:modId xmlns:p14="http://schemas.microsoft.com/office/powerpoint/2010/main" val="516966669"/>
              </p:ext>
            </p:extLst>
          </p:nvPr>
        </p:nvGraphicFramePr>
        <p:xfrm>
          <a:off x="971600" y="1772816"/>
          <a:ext cx="6912768" cy="4511040"/>
        </p:xfrm>
        <a:graphic>
          <a:graphicData uri="http://schemas.openxmlformats.org/drawingml/2006/table">
            <a:tbl>
              <a:tblPr firstRow="1" firstCol="1" bandRow="1">
                <a:tableStyleId>{69012ECD-51FC-41F1-AA8D-1B2483CD663E}</a:tableStyleId>
              </a:tblPr>
              <a:tblGrid>
                <a:gridCol w="3672408">
                  <a:extLst>
                    <a:ext uri="{9D8B030D-6E8A-4147-A177-3AD203B41FA5}">
                      <a16:colId xmlns:a16="http://schemas.microsoft.com/office/drawing/2014/main" val="448345484"/>
                    </a:ext>
                  </a:extLst>
                </a:gridCol>
                <a:gridCol w="3240360">
                  <a:extLst>
                    <a:ext uri="{9D8B030D-6E8A-4147-A177-3AD203B41FA5}">
                      <a16:colId xmlns:a16="http://schemas.microsoft.com/office/drawing/2014/main" val="1081335841"/>
                    </a:ext>
                  </a:extLst>
                </a:gridCol>
              </a:tblGrid>
              <a:tr h="0">
                <a:tc>
                  <a:txBody>
                    <a:bodyPr/>
                    <a:lstStyle/>
                    <a:p>
                      <a:pPr>
                        <a:spcBef>
                          <a:spcPts val="600"/>
                        </a:spcBef>
                        <a:spcAft>
                          <a:spcPts val="600"/>
                        </a:spcAft>
                      </a:pPr>
                      <a:r>
                        <a:rPr lang="es-ES" sz="2000" dirty="0">
                          <a:solidFill>
                            <a:schemeClr val="tx1"/>
                          </a:solidFill>
                          <a:effectLst/>
                        </a:rPr>
                        <a:t>Ejercicios</a:t>
                      </a:r>
                      <a:endParaRPr lang="es-E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es-ES" sz="1800" dirty="0">
                          <a:solidFill>
                            <a:schemeClr val="tx1"/>
                          </a:solidFill>
                          <a:effectLst/>
                        </a:rPr>
                        <a:t>Operaciones</a:t>
                      </a:r>
                      <a:endParaRPr lang="es-E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9998850"/>
                  </a:ext>
                </a:extLst>
              </a:tr>
              <a:tr h="0">
                <a:tc>
                  <a:txBody>
                    <a:bodyPr/>
                    <a:lstStyle/>
                    <a:p>
                      <a:pPr>
                        <a:spcBef>
                          <a:spcPts val="600"/>
                        </a:spcBef>
                        <a:spcAft>
                          <a:spcPts val="600"/>
                        </a:spcAft>
                      </a:pPr>
                      <a:r>
                        <a:rPr lang="es-E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 - 2 - 3 - 5 + 4 - 1 + 3 =</a:t>
                      </a:r>
                      <a:endParaRPr lang="es-E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es-ES" sz="1800" dirty="0">
                          <a:solidFill>
                            <a:schemeClr val="bg1"/>
                          </a:solidFill>
                          <a:effectLst/>
                        </a:rPr>
                        <a:t>____ - ____ =</a:t>
                      </a:r>
                    </a:p>
                    <a:p>
                      <a:pPr>
                        <a:spcBef>
                          <a:spcPts val="600"/>
                        </a:spcBef>
                        <a:spcAft>
                          <a:spcPts val="600"/>
                        </a:spcAft>
                      </a:pP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0971359"/>
                  </a:ext>
                </a:extLst>
              </a:tr>
              <a:tr h="0">
                <a:tc>
                  <a:txBody>
                    <a:bodyPr/>
                    <a:lstStyle/>
                    <a:p>
                      <a:pPr>
                        <a:spcBef>
                          <a:spcPts val="600"/>
                        </a:spcBef>
                        <a:spcAft>
                          <a:spcPts val="600"/>
                        </a:spcAft>
                      </a:pPr>
                      <a:r>
                        <a:rPr lang="es-E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 - 6 - 5 + 8 – 3 + 9 - 1 + 8 =</a:t>
                      </a:r>
                      <a:endParaRPr lang="es-E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es-ES" sz="1800" dirty="0">
                          <a:solidFill>
                            <a:schemeClr val="bg1"/>
                          </a:solidFill>
                          <a:effectLst/>
                        </a:rPr>
                        <a:t>____ - ____ =</a:t>
                      </a:r>
                    </a:p>
                    <a:p>
                      <a:pPr>
                        <a:spcBef>
                          <a:spcPts val="600"/>
                        </a:spcBef>
                        <a:spcAft>
                          <a:spcPts val="600"/>
                        </a:spcAft>
                      </a:pP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2339984"/>
                  </a:ext>
                </a:extLst>
              </a:tr>
              <a:tr h="0">
                <a:tc>
                  <a:txBody>
                    <a:bodyPr/>
                    <a:lstStyle/>
                    <a:p>
                      <a:pPr>
                        <a:spcBef>
                          <a:spcPts val="600"/>
                        </a:spcBef>
                        <a:spcAft>
                          <a:spcPts val="600"/>
                        </a:spcAft>
                      </a:pPr>
                      <a:r>
                        <a:rPr lang="es-E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- 2 - 3 - 5 + 4 - 1 + 3 =</a:t>
                      </a:r>
                      <a:endParaRPr lang="es-E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es-ES" sz="1800" dirty="0">
                          <a:solidFill>
                            <a:schemeClr val="bg1"/>
                          </a:solidFill>
                          <a:effectLst/>
                        </a:rPr>
                        <a:t>____ - ____ =</a:t>
                      </a:r>
                    </a:p>
                    <a:p>
                      <a:pPr>
                        <a:spcBef>
                          <a:spcPts val="600"/>
                        </a:spcBef>
                        <a:spcAft>
                          <a:spcPts val="600"/>
                        </a:spcAft>
                      </a:pP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9676726"/>
                  </a:ext>
                </a:extLst>
              </a:tr>
              <a:tr h="0">
                <a:tc>
                  <a:txBody>
                    <a:bodyPr/>
                    <a:lstStyle/>
                    <a:p>
                      <a:pPr>
                        <a:spcBef>
                          <a:spcPts val="600"/>
                        </a:spcBef>
                        <a:spcAft>
                          <a:spcPts val="600"/>
                        </a:spcAft>
                      </a:pPr>
                      <a:r>
                        <a:rPr lang="es-E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 - 4 + 7 + 6 + 2 - 8 - 2 + 3 =</a:t>
                      </a:r>
                      <a:endParaRPr lang="es-E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es-ES" sz="1800" dirty="0">
                          <a:solidFill>
                            <a:schemeClr val="bg1"/>
                          </a:solidFill>
                          <a:effectLst/>
                        </a:rPr>
                        <a:t>____ - ____ =</a:t>
                      </a:r>
                    </a:p>
                    <a:p>
                      <a:pPr>
                        <a:spcBef>
                          <a:spcPts val="600"/>
                        </a:spcBef>
                        <a:spcAft>
                          <a:spcPts val="600"/>
                        </a:spcAft>
                      </a:pP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623230"/>
                  </a:ext>
                </a:extLst>
              </a:tr>
              <a:tr h="0">
                <a:tc>
                  <a:txBody>
                    <a:bodyPr/>
                    <a:lstStyle/>
                    <a:p>
                      <a:pPr>
                        <a:spcBef>
                          <a:spcPts val="600"/>
                        </a:spcBef>
                        <a:spcAft>
                          <a:spcPts val="600"/>
                        </a:spcAft>
                      </a:pPr>
                      <a:r>
                        <a:rPr lang="es-E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 - 4 - 2 + 1 + 8 - 9 + 3 =</a:t>
                      </a:r>
                      <a:endParaRPr lang="es-E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es-ES" sz="1800" dirty="0">
                          <a:solidFill>
                            <a:schemeClr val="bg1"/>
                          </a:solidFill>
                          <a:effectLst/>
                        </a:rPr>
                        <a:t>____ - ____ =</a:t>
                      </a:r>
                    </a:p>
                    <a:p>
                      <a:pPr>
                        <a:spcBef>
                          <a:spcPts val="600"/>
                        </a:spcBef>
                        <a:spcAft>
                          <a:spcPts val="600"/>
                        </a:spcAft>
                      </a:pP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9173312"/>
                  </a:ext>
                </a:extLst>
              </a:tr>
              <a:tr h="0">
                <a:tc>
                  <a:txBody>
                    <a:bodyPr/>
                    <a:lstStyle/>
                    <a:p>
                      <a:pPr>
                        <a:spcBef>
                          <a:spcPts val="600"/>
                        </a:spcBef>
                        <a:spcAft>
                          <a:spcPts val="600"/>
                        </a:spcAft>
                      </a:pPr>
                      <a:r>
                        <a:rPr lang="es-E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 9 - 4 + 3 – 6 + 8 - 3 + 5 =</a:t>
                      </a:r>
                      <a:endParaRPr lang="es-E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600"/>
                        </a:spcBef>
                        <a:spcAft>
                          <a:spcPts val="600"/>
                        </a:spcAft>
                      </a:pPr>
                      <a:r>
                        <a:rPr lang="es-ES" sz="1800" dirty="0">
                          <a:solidFill>
                            <a:schemeClr val="bg1"/>
                          </a:solidFill>
                          <a:effectLst/>
                        </a:rPr>
                        <a:t>____ - ____ =</a:t>
                      </a:r>
                    </a:p>
                    <a:p>
                      <a:pPr>
                        <a:spcBef>
                          <a:spcPts val="600"/>
                        </a:spcBef>
                        <a:spcAft>
                          <a:spcPts val="600"/>
                        </a:spcAft>
                      </a:pP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6626037"/>
                  </a:ext>
                </a:extLst>
              </a:tr>
            </a:tbl>
          </a:graphicData>
        </a:graphic>
      </p:graphicFrame>
    </p:spTree>
    <p:extLst>
      <p:ext uri="{BB962C8B-B14F-4D97-AF65-F5344CB8AC3E}">
        <p14:creationId xmlns:p14="http://schemas.microsoft.com/office/powerpoint/2010/main" val="3266483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Operaciones con Enteros – Tipo III</a:t>
            </a:r>
          </a:p>
        </p:txBody>
      </p:sp>
      <p:sp>
        <p:nvSpPr>
          <p:cNvPr id="4" name="3 CuadroTexto"/>
          <p:cNvSpPr txBox="1"/>
          <p:nvPr/>
        </p:nvSpPr>
        <p:spPr>
          <a:xfrm>
            <a:off x="573182" y="1124744"/>
            <a:ext cx="8031266" cy="206210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 sz="2000" dirty="0">
                <a:solidFill>
                  <a:schemeClr val="bg1"/>
                </a:solidFill>
              </a:rPr>
              <a:t>Si hay varios signos juntos usar </a:t>
            </a:r>
            <a:r>
              <a:rPr lang="es-ES" sz="2000" b="1" dirty="0">
                <a:solidFill>
                  <a:schemeClr val="bg1"/>
                </a:solidFill>
              </a:rPr>
              <a:t>la regla de los signos:</a:t>
            </a:r>
          </a:p>
          <a:p>
            <a:pPr algn="just"/>
            <a:endParaRPr lang="es-ES" sz="2000" dirty="0">
              <a:solidFill>
                <a:schemeClr val="bg1"/>
              </a:solidFill>
            </a:endParaRPr>
          </a:p>
          <a:p>
            <a:pPr algn="just"/>
            <a:r>
              <a:rPr lang="es-ES" sz="2400" dirty="0">
                <a:solidFill>
                  <a:schemeClr val="bg1"/>
                </a:solidFill>
              </a:rPr>
              <a:t>-Dos signos iguales   (++ , --)  sale +</a:t>
            </a:r>
          </a:p>
          <a:p>
            <a:pPr algn="just"/>
            <a:r>
              <a:rPr lang="es-ES" sz="2400" dirty="0">
                <a:solidFill>
                  <a:schemeClr val="bg1"/>
                </a:solidFill>
              </a:rPr>
              <a:t>-Dos signos distintos (+-  , -+) sale -</a:t>
            </a:r>
            <a:endParaRPr lang="es-ES" sz="2000" dirty="0">
              <a:solidFill>
                <a:schemeClr val="bg1"/>
              </a:solidFill>
            </a:endParaRPr>
          </a:p>
          <a:p>
            <a:pPr algn="just"/>
            <a:endParaRPr lang="es-ES" sz="2000" dirty="0">
              <a:solidFill>
                <a:schemeClr val="bg1"/>
              </a:solidFill>
            </a:endParaRPr>
          </a:p>
          <a:p>
            <a:pPr algn="just"/>
            <a:r>
              <a:rPr lang="es-ES" sz="2000" dirty="0">
                <a:solidFill>
                  <a:schemeClr val="bg1"/>
                </a:solidFill>
              </a:rPr>
              <a:t>De esta manera se convierte en un ejercicio de los anteriores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576" y="3356992"/>
            <a:ext cx="4559591" cy="2520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1681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Operaciones con Enteros – Tipo II</a:t>
            </a:r>
          </a:p>
        </p:txBody>
      </p:sp>
      <p:sp>
        <p:nvSpPr>
          <p:cNvPr id="4" name="Rectángulo 3">
            <a:extLst>
              <a:ext uri="{FF2B5EF4-FFF2-40B4-BE49-F238E27FC236}">
                <a16:creationId xmlns:a16="http://schemas.microsoft.com/office/drawing/2014/main" id="{762AA254-251B-D34F-8D7D-C417732C2D6B}"/>
              </a:ext>
            </a:extLst>
          </p:cNvPr>
          <p:cNvSpPr/>
          <p:nvPr/>
        </p:nvSpPr>
        <p:spPr>
          <a:xfrm>
            <a:off x="683568" y="1268760"/>
            <a:ext cx="5382344" cy="769441"/>
          </a:xfrm>
          <a:prstGeom prst="rect">
            <a:avLst/>
          </a:prstGeom>
        </p:spPr>
        <p:txBody>
          <a:bodyPr wrap="square">
            <a:spAutoFit/>
          </a:bodyPr>
          <a:lstStyle/>
          <a:p>
            <a:pPr lvl="0">
              <a:spcBef>
                <a:spcPts val="600"/>
              </a:spcBef>
              <a:spcAft>
                <a:spcPts val="600"/>
              </a:spcAft>
            </a:pPr>
            <a:r>
              <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15. Resuelve las siguientes operaciones:</a:t>
            </a:r>
            <a:r>
              <a:rPr lang="es-E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s-E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s-ES"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a 4">
            <a:extLst>
              <a:ext uri="{FF2B5EF4-FFF2-40B4-BE49-F238E27FC236}">
                <a16:creationId xmlns:a16="http://schemas.microsoft.com/office/drawing/2014/main" id="{2998BB2C-D55B-9846-B133-10F6180F011D}"/>
              </a:ext>
            </a:extLst>
          </p:cNvPr>
          <p:cNvGraphicFramePr>
            <a:graphicFrameLocks noGrp="1"/>
          </p:cNvGraphicFramePr>
          <p:nvPr>
            <p:extLst>
              <p:ext uri="{D42A27DB-BD31-4B8C-83A1-F6EECF244321}">
                <p14:modId xmlns:p14="http://schemas.microsoft.com/office/powerpoint/2010/main" val="1408953110"/>
              </p:ext>
            </p:extLst>
          </p:nvPr>
        </p:nvGraphicFramePr>
        <p:xfrm>
          <a:off x="971600" y="1772816"/>
          <a:ext cx="6912768" cy="4620853"/>
        </p:xfrm>
        <a:graphic>
          <a:graphicData uri="http://schemas.openxmlformats.org/drawingml/2006/table">
            <a:tbl>
              <a:tblPr firstRow="1" firstCol="1" bandRow="1">
                <a:tableStyleId>{69012ECD-51FC-41F1-AA8D-1B2483CD663E}</a:tableStyleId>
              </a:tblPr>
              <a:tblGrid>
                <a:gridCol w="3672408">
                  <a:extLst>
                    <a:ext uri="{9D8B030D-6E8A-4147-A177-3AD203B41FA5}">
                      <a16:colId xmlns:a16="http://schemas.microsoft.com/office/drawing/2014/main" val="448345484"/>
                    </a:ext>
                  </a:extLst>
                </a:gridCol>
                <a:gridCol w="3240360">
                  <a:extLst>
                    <a:ext uri="{9D8B030D-6E8A-4147-A177-3AD203B41FA5}">
                      <a16:colId xmlns:a16="http://schemas.microsoft.com/office/drawing/2014/main" val="1081335841"/>
                    </a:ext>
                  </a:extLst>
                </a:gridCol>
              </a:tblGrid>
              <a:tr h="435561">
                <a:tc>
                  <a:txBody>
                    <a:bodyPr/>
                    <a:lstStyle/>
                    <a:p>
                      <a:pPr>
                        <a:spcBef>
                          <a:spcPts val="600"/>
                        </a:spcBef>
                        <a:spcAft>
                          <a:spcPts val="600"/>
                        </a:spcAft>
                      </a:pPr>
                      <a:r>
                        <a:rPr lang="es-E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 6 - ( - 3) =</a:t>
                      </a:r>
                      <a:endPar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spcBef>
                          <a:spcPts val="600"/>
                        </a:spcBef>
                        <a:spcAft>
                          <a:spcPts val="600"/>
                        </a:spcAft>
                      </a:pPr>
                      <a:r>
                        <a:rPr lang="es-E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 5 - ( + 3) =</a:t>
                      </a:r>
                      <a:endPar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144049588"/>
                  </a:ext>
                </a:extLst>
              </a:tr>
              <a:tr h="1088901">
                <a:tc>
                  <a:txBody>
                    <a:bodyPr/>
                    <a:lstStyle/>
                    <a:p>
                      <a:pPr>
                        <a:spcBef>
                          <a:spcPts val="1200"/>
                        </a:spcBef>
                        <a:spcAft>
                          <a:spcPts val="1200"/>
                        </a:spcAft>
                      </a:pPr>
                      <a:r>
                        <a:rPr lang="es-E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22339984"/>
                  </a:ext>
                </a:extLst>
              </a:tr>
              <a:tr h="435561">
                <a:tc>
                  <a:txBody>
                    <a:bodyPr/>
                    <a:lstStyle/>
                    <a:p>
                      <a:pPr>
                        <a:spcBef>
                          <a:spcPts val="600"/>
                        </a:spcBef>
                        <a:spcAft>
                          <a:spcPts val="600"/>
                        </a:spcAft>
                      </a:pPr>
                      <a:r>
                        <a:rPr lang="es-E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 - 7 + ( -4) =</a:t>
                      </a:r>
                      <a:endPar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 - 9 - ( - 4) =</a:t>
                      </a:r>
                      <a:endParaRPr lang="es-E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9676726"/>
                  </a:ext>
                </a:extLst>
              </a:tr>
              <a:tr h="1034456">
                <a:tc>
                  <a:txBody>
                    <a:bodyPr/>
                    <a:lstStyle/>
                    <a:p>
                      <a:pPr>
                        <a:spcBef>
                          <a:spcPts val="1200"/>
                        </a:spcBef>
                        <a:spcAft>
                          <a:spcPts val="1200"/>
                        </a:spcAft>
                      </a:pPr>
                      <a:r>
                        <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6623230"/>
                  </a:ext>
                </a:extLst>
              </a:tr>
              <a:tr h="435561">
                <a:tc>
                  <a:txBody>
                    <a:bodyPr/>
                    <a:lstStyle/>
                    <a:p>
                      <a:pPr>
                        <a:spcBef>
                          <a:spcPts val="600"/>
                        </a:spcBef>
                        <a:spcAft>
                          <a:spcPts val="600"/>
                        </a:spcAft>
                      </a:pPr>
                      <a:r>
                        <a:rPr lang="es-E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 - 3 - ( -7) =</a:t>
                      </a:r>
                      <a:endPar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 - 6 - ( + 8) =</a:t>
                      </a:r>
                      <a:endParaRPr lang="es-E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59173312"/>
                  </a:ext>
                </a:extLst>
              </a:tr>
              <a:tr h="1034456">
                <a:tc>
                  <a:txBody>
                    <a:bodyPr/>
                    <a:lstStyle/>
                    <a:p>
                      <a:pPr>
                        <a:spcBef>
                          <a:spcPts val="1200"/>
                        </a:spcBef>
                        <a:spcAft>
                          <a:spcPts val="1200"/>
                        </a:spcAft>
                      </a:pPr>
                      <a:endPar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76626037"/>
                  </a:ext>
                </a:extLst>
              </a:tr>
            </a:tbl>
          </a:graphicData>
        </a:graphic>
      </p:graphicFrame>
    </p:spTree>
    <p:extLst>
      <p:ext uri="{BB962C8B-B14F-4D97-AF65-F5344CB8AC3E}">
        <p14:creationId xmlns:p14="http://schemas.microsoft.com/office/powerpoint/2010/main" val="3929211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Operaciones con Enteros – Tipo II</a:t>
            </a:r>
          </a:p>
        </p:txBody>
      </p:sp>
      <p:sp>
        <p:nvSpPr>
          <p:cNvPr id="4" name="Rectángulo 3">
            <a:extLst>
              <a:ext uri="{FF2B5EF4-FFF2-40B4-BE49-F238E27FC236}">
                <a16:creationId xmlns:a16="http://schemas.microsoft.com/office/drawing/2014/main" id="{762AA254-251B-D34F-8D7D-C417732C2D6B}"/>
              </a:ext>
            </a:extLst>
          </p:cNvPr>
          <p:cNvSpPr/>
          <p:nvPr/>
        </p:nvSpPr>
        <p:spPr>
          <a:xfrm>
            <a:off x="683568" y="1268760"/>
            <a:ext cx="5382344" cy="769441"/>
          </a:xfrm>
          <a:prstGeom prst="rect">
            <a:avLst/>
          </a:prstGeom>
        </p:spPr>
        <p:txBody>
          <a:bodyPr wrap="square">
            <a:spAutoFit/>
          </a:bodyPr>
          <a:lstStyle/>
          <a:p>
            <a:pPr lvl="0">
              <a:spcBef>
                <a:spcPts val="600"/>
              </a:spcBef>
              <a:spcAft>
                <a:spcPts val="600"/>
              </a:spcAft>
            </a:pPr>
            <a:r>
              <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15. Resuelve las siguientes operaciones:</a:t>
            </a:r>
            <a:r>
              <a:rPr lang="es-E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s-E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s-ES"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a 4">
            <a:extLst>
              <a:ext uri="{FF2B5EF4-FFF2-40B4-BE49-F238E27FC236}">
                <a16:creationId xmlns:a16="http://schemas.microsoft.com/office/drawing/2014/main" id="{2998BB2C-D55B-9846-B133-10F6180F011D}"/>
              </a:ext>
            </a:extLst>
          </p:cNvPr>
          <p:cNvGraphicFramePr>
            <a:graphicFrameLocks noGrp="1"/>
          </p:cNvGraphicFramePr>
          <p:nvPr>
            <p:extLst>
              <p:ext uri="{D42A27DB-BD31-4B8C-83A1-F6EECF244321}">
                <p14:modId xmlns:p14="http://schemas.microsoft.com/office/powerpoint/2010/main" val="493235114"/>
              </p:ext>
            </p:extLst>
          </p:nvPr>
        </p:nvGraphicFramePr>
        <p:xfrm>
          <a:off x="539552" y="1772816"/>
          <a:ext cx="8136904" cy="4464496"/>
        </p:xfrm>
        <a:graphic>
          <a:graphicData uri="http://schemas.openxmlformats.org/drawingml/2006/table">
            <a:tbl>
              <a:tblPr firstRow="1" firstCol="1" bandRow="1">
                <a:tableStyleId>{69012ECD-51FC-41F1-AA8D-1B2483CD663E}</a:tableStyleId>
              </a:tblPr>
              <a:tblGrid>
                <a:gridCol w="3456384">
                  <a:extLst>
                    <a:ext uri="{9D8B030D-6E8A-4147-A177-3AD203B41FA5}">
                      <a16:colId xmlns:a16="http://schemas.microsoft.com/office/drawing/2014/main" val="448345484"/>
                    </a:ext>
                  </a:extLst>
                </a:gridCol>
                <a:gridCol w="4680520">
                  <a:extLst>
                    <a:ext uri="{9D8B030D-6E8A-4147-A177-3AD203B41FA5}">
                      <a16:colId xmlns:a16="http://schemas.microsoft.com/office/drawing/2014/main" val="1081335841"/>
                    </a:ext>
                  </a:extLst>
                </a:gridCol>
              </a:tblGrid>
              <a:tr h="435561">
                <a:tc>
                  <a:txBody>
                    <a:bodyPr/>
                    <a:lstStyle/>
                    <a:p>
                      <a:pPr>
                        <a:spcBef>
                          <a:spcPts val="600"/>
                        </a:spcBef>
                        <a:spcAft>
                          <a:spcPts val="600"/>
                        </a:spcAft>
                      </a:pPr>
                      <a:r>
                        <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 - (+4) - (- 6) + (+3) =</a:t>
                      </a:r>
                      <a:endParaRPr lang="es-E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spcBef>
                          <a:spcPts val="600"/>
                        </a:spcBef>
                        <a:spcAft>
                          <a:spcPts val="600"/>
                        </a:spcAft>
                      </a:pPr>
                      <a:r>
                        <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 - (-5) - (+ 6) + (+2) + (-4) =</a:t>
                      </a:r>
                      <a:endParaRPr lang="es-E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144049588"/>
                  </a:ext>
                </a:extLst>
              </a:tr>
              <a:tr h="1088901">
                <a:tc>
                  <a:txBody>
                    <a:bodyPr/>
                    <a:lstStyle/>
                    <a:p>
                      <a:pPr>
                        <a:spcBef>
                          <a:spcPts val="600"/>
                        </a:spcBef>
                        <a:spcAft>
                          <a:spcPts val="600"/>
                        </a:spcAft>
                      </a:pPr>
                      <a:r>
                        <a:rPr lang="es-E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s-E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s-E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22339984"/>
                  </a:ext>
                </a:extLst>
              </a:tr>
              <a:tr h="435561">
                <a:tc>
                  <a:txBody>
                    <a:bodyPr/>
                    <a:lstStyle/>
                    <a:p>
                      <a:pPr>
                        <a:spcBef>
                          <a:spcPts val="600"/>
                        </a:spcBef>
                        <a:spcAft>
                          <a:spcPts val="600"/>
                        </a:spcAft>
                      </a:pPr>
                      <a:r>
                        <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 - (-3) + (- 8) - (+2) =</a:t>
                      </a:r>
                      <a:endParaRPr lang="es-E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 - (+4) - (- 9) + (+1) + (-2)=</a:t>
                      </a:r>
                      <a:endParaRPr lang="es-E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9676726"/>
                  </a:ext>
                </a:extLst>
              </a:tr>
              <a:tr h="1034456">
                <a:tc>
                  <a:txBody>
                    <a:bodyPr/>
                    <a:lstStyle/>
                    <a:p>
                      <a:pPr>
                        <a:spcBef>
                          <a:spcPts val="600"/>
                        </a:spcBef>
                        <a:spcAft>
                          <a:spcPts val="600"/>
                        </a:spcAft>
                      </a:pPr>
                      <a:r>
                        <a:rPr lang="es-E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6623230"/>
                  </a:ext>
                </a:extLst>
              </a:tr>
              <a:tr h="435561">
                <a:tc>
                  <a:txBody>
                    <a:bodyPr/>
                    <a:lstStyle/>
                    <a:p>
                      <a:pPr>
                        <a:spcBef>
                          <a:spcPts val="600"/>
                        </a:spcBef>
                        <a:spcAft>
                          <a:spcPts val="600"/>
                        </a:spcAft>
                      </a:pPr>
                      <a:r>
                        <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(-4) - (+ 5) + (-6) =</a:t>
                      </a:r>
                      <a:endParaRPr lang="es-E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 - (-3) + (- 5) + (+9) - (+6)=</a:t>
                      </a:r>
                      <a:endParaRPr lang="es-E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59173312"/>
                  </a:ext>
                </a:extLst>
              </a:tr>
              <a:tr h="1034456">
                <a:tc>
                  <a:txBody>
                    <a:bodyPr/>
                    <a:lstStyle/>
                    <a:p>
                      <a:pPr>
                        <a:spcBef>
                          <a:spcPts val="600"/>
                        </a:spcBef>
                        <a:spcAft>
                          <a:spcPts val="600"/>
                        </a:spcAft>
                      </a:pPr>
                      <a:r>
                        <a:rPr lang="es-E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a:spcBef>
                          <a:spcPts val="600"/>
                        </a:spcBef>
                        <a:spcAft>
                          <a:spcPts val="600"/>
                        </a:spcAft>
                      </a:pPr>
                      <a:r>
                        <a:rPr lang="es-E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76626037"/>
                  </a:ext>
                </a:extLst>
              </a:tr>
            </a:tbl>
          </a:graphicData>
        </a:graphic>
      </p:graphicFrame>
    </p:spTree>
    <p:extLst>
      <p:ext uri="{BB962C8B-B14F-4D97-AF65-F5344CB8AC3E}">
        <p14:creationId xmlns:p14="http://schemas.microsoft.com/office/powerpoint/2010/main" val="1810135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El Sistema de Numeración Romano</a:t>
            </a:r>
          </a:p>
        </p:txBody>
      </p:sp>
      <p:pic>
        <p:nvPicPr>
          <p:cNvPr id="1026" name="Picture 2"/>
          <p:cNvPicPr>
            <a:picLocks noChangeAspect="1" noChangeArrowheads="1"/>
          </p:cNvPicPr>
          <p:nvPr/>
        </p:nvPicPr>
        <p:blipFill>
          <a:blip r:embed="rId2"/>
          <a:srcRect/>
          <a:stretch>
            <a:fillRect/>
          </a:stretch>
        </p:blipFill>
        <p:spPr bwMode="auto">
          <a:xfrm>
            <a:off x="571472" y="1142984"/>
            <a:ext cx="7739986" cy="492922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Operaciones con Enteros – Tipo IV</a:t>
            </a:r>
          </a:p>
        </p:txBody>
      </p:sp>
      <p:sp>
        <p:nvSpPr>
          <p:cNvPr id="2" name="1 CuadroTexto"/>
          <p:cNvSpPr txBox="1"/>
          <p:nvPr/>
        </p:nvSpPr>
        <p:spPr>
          <a:xfrm>
            <a:off x="611560" y="1208946"/>
            <a:ext cx="792088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s-ES" sz="2000" dirty="0">
                <a:solidFill>
                  <a:schemeClr val="bg1"/>
                </a:solidFill>
              </a:rPr>
              <a:t>Producto y división con signos, hacer la multiplicación o división y aplicar la regla de los signos.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2348880"/>
            <a:ext cx="2306479" cy="21371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1500" y="2348880"/>
            <a:ext cx="2614186" cy="24823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889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Operaciones con Enteros – Tipo IV</a:t>
            </a:r>
          </a:p>
        </p:txBody>
      </p:sp>
      <p:sp>
        <p:nvSpPr>
          <p:cNvPr id="6" name="Rectángulo 5">
            <a:extLst>
              <a:ext uri="{FF2B5EF4-FFF2-40B4-BE49-F238E27FC236}">
                <a16:creationId xmlns:a16="http://schemas.microsoft.com/office/drawing/2014/main" id="{5AB0C907-A6A7-FC4C-87BE-F1A6201BE067}"/>
              </a:ext>
            </a:extLst>
          </p:cNvPr>
          <p:cNvSpPr/>
          <p:nvPr/>
        </p:nvSpPr>
        <p:spPr>
          <a:xfrm>
            <a:off x="683568" y="1268760"/>
            <a:ext cx="5382344" cy="769441"/>
          </a:xfrm>
          <a:prstGeom prst="rect">
            <a:avLst/>
          </a:prstGeom>
        </p:spPr>
        <p:txBody>
          <a:bodyPr wrap="square">
            <a:spAutoFit/>
          </a:bodyPr>
          <a:lstStyle/>
          <a:p>
            <a:pPr lvl="0">
              <a:spcBef>
                <a:spcPts val="600"/>
              </a:spcBef>
              <a:spcAft>
                <a:spcPts val="600"/>
              </a:spcAft>
            </a:pPr>
            <a:r>
              <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16. Resuelve las siguientes operaciones:</a:t>
            </a:r>
            <a:r>
              <a:rPr lang="es-ES"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s-E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s-ES"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a 3">
            <a:extLst>
              <a:ext uri="{FF2B5EF4-FFF2-40B4-BE49-F238E27FC236}">
                <a16:creationId xmlns:a16="http://schemas.microsoft.com/office/drawing/2014/main" id="{E89C55E9-4CA0-AB40-A134-925024730B47}"/>
              </a:ext>
            </a:extLst>
          </p:cNvPr>
          <p:cNvGraphicFramePr>
            <a:graphicFrameLocks noGrp="1"/>
          </p:cNvGraphicFramePr>
          <p:nvPr>
            <p:extLst>
              <p:ext uri="{D42A27DB-BD31-4B8C-83A1-F6EECF244321}">
                <p14:modId xmlns:p14="http://schemas.microsoft.com/office/powerpoint/2010/main" val="1594503691"/>
              </p:ext>
            </p:extLst>
          </p:nvPr>
        </p:nvGraphicFramePr>
        <p:xfrm>
          <a:off x="683568" y="1916832"/>
          <a:ext cx="7560840" cy="1280160"/>
        </p:xfrm>
        <a:graphic>
          <a:graphicData uri="http://schemas.openxmlformats.org/drawingml/2006/table">
            <a:tbl>
              <a:tblPr firstRow="1" firstCol="1" bandRow="1">
                <a:tableStyleId>{5940675A-B579-460E-94D1-54222C63F5DA}</a:tableStyleId>
              </a:tblPr>
              <a:tblGrid>
                <a:gridCol w="2880320">
                  <a:extLst>
                    <a:ext uri="{9D8B030D-6E8A-4147-A177-3AD203B41FA5}">
                      <a16:colId xmlns:a16="http://schemas.microsoft.com/office/drawing/2014/main" val="301024312"/>
                    </a:ext>
                  </a:extLst>
                </a:gridCol>
                <a:gridCol w="647715">
                  <a:extLst>
                    <a:ext uri="{9D8B030D-6E8A-4147-A177-3AD203B41FA5}">
                      <a16:colId xmlns:a16="http://schemas.microsoft.com/office/drawing/2014/main" val="3299976915"/>
                    </a:ext>
                  </a:extLst>
                </a:gridCol>
                <a:gridCol w="3096701">
                  <a:extLst>
                    <a:ext uri="{9D8B030D-6E8A-4147-A177-3AD203B41FA5}">
                      <a16:colId xmlns:a16="http://schemas.microsoft.com/office/drawing/2014/main" val="3682409889"/>
                    </a:ext>
                  </a:extLst>
                </a:gridCol>
                <a:gridCol w="936104">
                  <a:extLst>
                    <a:ext uri="{9D8B030D-6E8A-4147-A177-3AD203B41FA5}">
                      <a16:colId xmlns:a16="http://schemas.microsoft.com/office/drawing/2014/main" val="2988371708"/>
                    </a:ext>
                  </a:extLst>
                </a:gridCol>
              </a:tblGrid>
              <a:tr h="0">
                <a:tc>
                  <a:txBody>
                    <a:bodyPr/>
                    <a:lstStyle/>
                    <a:p>
                      <a:pPr>
                        <a:spcBef>
                          <a:spcPts val="600"/>
                        </a:spcBef>
                        <a:spcAft>
                          <a:spcPts val="600"/>
                        </a:spcAft>
                      </a:pPr>
                      <a:r>
                        <a:rPr lang="es-ES" sz="2800" dirty="0">
                          <a:solidFill>
                            <a:schemeClr val="bg1"/>
                          </a:solidFill>
                          <a:effectLst/>
                        </a:rPr>
                        <a:t>a) (+2)</a:t>
                      </a:r>
                      <a:r>
                        <a:rPr lang="es-ES" sz="2800" dirty="0">
                          <a:solidFill>
                            <a:schemeClr val="bg1"/>
                          </a:solidFill>
                          <a:effectLst/>
                          <a:sym typeface="Symbol" pitchFamily="2" charset="2"/>
                        </a:rPr>
                        <a:t></a:t>
                      </a:r>
                      <a:r>
                        <a:rPr lang="es-ES" sz="2800" dirty="0">
                          <a:solidFill>
                            <a:schemeClr val="bg1"/>
                          </a:solidFill>
                          <a:effectLst/>
                        </a:rPr>
                        <a:t>(-3)=</a:t>
                      </a:r>
                      <a:endPar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800">
                          <a:solidFill>
                            <a:schemeClr val="bg1"/>
                          </a:solidFill>
                          <a:effectLst/>
                        </a:rPr>
                        <a:t> </a:t>
                      </a:r>
                      <a:endParaRPr lang="es-E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800">
                          <a:solidFill>
                            <a:schemeClr val="bg1"/>
                          </a:solidFill>
                          <a:effectLst/>
                        </a:rPr>
                        <a:t>d) (-4)</a:t>
                      </a:r>
                      <a:r>
                        <a:rPr lang="es-ES" sz="2800">
                          <a:solidFill>
                            <a:schemeClr val="bg1"/>
                          </a:solidFill>
                          <a:effectLst/>
                          <a:sym typeface="Symbol" pitchFamily="2" charset="2"/>
                        </a:rPr>
                        <a:t></a:t>
                      </a:r>
                      <a:r>
                        <a:rPr lang="es-ES" sz="2800">
                          <a:solidFill>
                            <a:schemeClr val="bg1"/>
                          </a:solidFill>
                          <a:effectLst/>
                        </a:rPr>
                        <a:t>(-9)=</a:t>
                      </a:r>
                      <a:endParaRPr lang="es-E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400">
                          <a:solidFill>
                            <a:schemeClr val="bg1"/>
                          </a:solidFill>
                          <a:effectLst/>
                        </a:rPr>
                        <a:t> </a:t>
                      </a:r>
                      <a:endParaRPr lang="es-E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49976862"/>
                  </a:ext>
                </a:extLst>
              </a:tr>
              <a:tr h="0">
                <a:tc>
                  <a:txBody>
                    <a:bodyPr/>
                    <a:lstStyle/>
                    <a:p>
                      <a:pPr>
                        <a:spcBef>
                          <a:spcPts val="600"/>
                        </a:spcBef>
                        <a:spcAft>
                          <a:spcPts val="600"/>
                        </a:spcAft>
                      </a:pPr>
                      <a:r>
                        <a:rPr lang="es-ES" sz="2800" dirty="0">
                          <a:solidFill>
                            <a:schemeClr val="bg1"/>
                          </a:solidFill>
                          <a:effectLst/>
                        </a:rPr>
                        <a:t>b)(+6)</a:t>
                      </a:r>
                      <a:r>
                        <a:rPr lang="es-ES" sz="2800" dirty="0">
                          <a:solidFill>
                            <a:schemeClr val="bg1"/>
                          </a:solidFill>
                          <a:effectLst/>
                          <a:sym typeface="Symbol" pitchFamily="2" charset="2"/>
                        </a:rPr>
                        <a:t></a:t>
                      </a:r>
                      <a:r>
                        <a:rPr lang="es-ES" sz="2800" dirty="0">
                          <a:solidFill>
                            <a:schemeClr val="bg1"/>
                          </a:solidFill>
                          <a:effectLst/>
                        </a:rPr>
                        <a:t>(+7)=</a:t>
                      </a:r>
                      <a:endPar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800">
                          <a:solidFill>
                            <a:schemeClr val="bg1"/>
                          </a:solidFill>
                          <a:effectLst/>
                        </a:rPr>
                        <a:t> </a:t>
                      </a:r>
                      <a:endParaRPr lang="es-E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800">
                          <a:solidFill>
                            <a:schemeClr val="bg1"/>
                          </a:solidFill>
                          <a:effectLst/>
                        </a:rPr>
                        <a:t>e) (-8):(+2)=</a:t>
                      </a:r>
                      <a:endParaRPr lang="es-E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400">
                          <a:solidFill>
                            <a:schemeClr val="bg1"/>
                          </a:solidFill>
                          <a:effectLst/>
                        </a:rPr>
                        <a:t> </a:t>
                      </a:r>
                      <a:endParaRPr lang="es-E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03340259"/>
                  </a:ext>
                </a:extLst>
              </a:tr>
              <a:tr h="0">
                <a:tc>
                  <a:txBody>
                    <a:bodyPr/>
                    <a:lstStyle/>
                    <a:p>
                      <a:pPr>
                        <a:spcBef>
                          <a:spcPts val="600"/>
                        </a:spcBef>
                        <a:spcAft>
                          <a:spcPts val="600"/>
                        </a:spcAft>
                      </a:pPr>
                      <a:r>
                        <a:rPr lang="es-ES" sz="2800" dirty="0">
                          <a:solidFill>
                            <a:schemeClr val="bg1"/>
                          </a:solidFill>
                          <a:effectLst/>
                        </a:rPr>
                        <a:t>c)(-5)</a:t>
                      </a:r>
                      <a:r>
                        <a:rPr lang="es-ES" sz="2800" dirty="0">
                          <a:solidFill>
                            <a:schemeClr val="bg1"/>
                          </a:solidFill>
                          <a:effectLst/>
                          <a:sym typeface="Symbol" pitchFamily="2" charset="2"/>
                        </a:rPr>
                        <a:t></a:t>
                      </a:r>
                      <a:r>
                        <a:rPr lang="es-ES" sz="2800" dirty="0">
                          <a:solidFill>
                            <a:schemeClr val="bg1"/>
                          </a:solidFill>
                          <a:effectLst/>
                        </a:rPr>
                        <a:t>(+4)=</a:t>
                      </a:r>
                      <a:endPar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800" dirty="0">
                          <a:solidFill>
                            <a:schemeClr val="bg1"/>
                          </a:solidFill>
                          <a:effectLst/>
                        </a:rPr>
                        <a:t> </a:t>
                      </a:r>
                      <a:endPar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800" dirty="0">
                          <a:solidFill>
                            <a:schemeClr val="bg1"/>
                          </a:solidFill>
                          <a:effectLst/>
                        </a:rPr>
                        <a:t>f) (-18):(-6)=</a:t>
                      </a:r>
                      <a:endPar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400" dirty="0">
                          <a:solidFill>
                            <a:schemeClr val="bg1"/>
                          </a:solidFill>
                          <a:effectLst/>
                        </a:rPr>
                        <a:t> </a:t>
                      </a:r>
                      <a:endParaRPr lang="es-E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34434014"/>
                  </a:ext>
                </a:extLst>
              </a:tr>
            </a:tbl>
          </a:graphicData>
        </a:graphic>
      </p:graphicFrame>
      <p:graphicFrame>
        <p:nvGraphicFramePr>
          <p:cNvPr id="8" name="Tabla 7">
            <a:extLst>
              <a:ext uri="{FF2B5EF4-FFF2-40B4-BE49-F238E27FC236}">
                <a16:creationId xmlns:a16="http://schemas.microsoft.com/office/drawing/2014/main" id="{2FE6D499-1727-1D45-8A0A-A456A2CD64C6}"/>
              </a:ext>
            </a:extLst>
          </p:cNvPr>
          <p:cNvGraphicFramePr>
            <a:graphicFrameLocks noGrp="1"/>
          </p:cNvGraphicFramePr>
          <p:nvPr>
            <p:extLst>
              <p:ext uri="{D42A27DB-BD31-4B8C-83A1-F6EECF244321}">
                <p14:modId xmlns:p14="http://schemas.microsoft.com/office/powerpoint/2010/main" val="3186536354"/>
              </p:ext>
            </p:extLst>
          </p:nvPr>
        </p:nvGraphicFramePr>
        <p:xfrm>
          <a:off x="539551" y="3429000"/>
          <a:ext cx="8064897" cy="1645920"/>
        </p:xfrm>
        <a:graphic>
          <a:graphicData uri="http://schemas.openxmlformats.org/drawingml/2006/table">
            <a:tbl>
              <a:tblPr firstRow="1" firstCol="1" bandRow="1">
                <a:tableStyleId>{5940675A-B579-460E-94D1-54222C63F5DA}</a:tableStyleId>
              </a:tblPr>
              <a:tblGrid>
                <a:gridCol w="3240361">
                  <a:extLst>
                    <a:ext uri="{9D8B030D-6E8A-4147-A177-3AD203B41FA5}">
                      <a16:colId xmlns:a16="http://schemas.microsoft.com/office/drawing/2014/main" val="301024312"/>
                    </a:ext>
                  </a:extLst>
                </a:gridCol>
                <a:gridCol w="522877">
                  <a:extLst>
                    <a:ext uri="{9D8B030D-6E8A-4147-A177-3AD203B41FA5}">
                      <a16:colId xmlns:a16="http://schemas.microsoft.com/office/drawing/2014/main" val="3299976915"/>
                    </a:ext>
                  </a:extLst>
                </a:gridCol>
                <a:gridCol w="3869610">
                  <a:extLst>
                    <a:ext uri="{9D8B030D-6E8A-4147-A177-3AD203B41FA5}">
                      <a16:colId xmlns:a16="http://schemas.microsoft.com/office/drawing/2014/main" val="3682409889"/>
                    </a:ext>
                  </a:extLst>
                </a:gridCol>
                <a:gridCol w="432049">
                  <a:extLst>
                    <a:ext uri="{9D8B030D-6E8A-4147-A177-3AD203B41FA5}">
                      <a16:colId xmlns:a16="http://schemas.microsoft.com/office/drawing/2014/main" val="2988371708"/>
                    </a:ext>
                  </a:extLst>
                </a:gridCol>
              </a:tblGrid>
              <a:tr h="0">
                <a:tc>
                  <a:txBody>
                    <a:bodyPr/>
                    <a:lstStyle/>
                    <a:p>
                      <a:pPr>
                        <a:spcBef>
                          <a:spcPts val="600"/>
                        </a:spcBef>
                        <a:spcAft>
                          <a:spcPts val="600"/>
                        </a:spcAft>
                      </a:pP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g)(+20):(-2)</a:t>
                      </a: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 (+9):(-3)</a:t>
                      </a: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49976862"/>
                  </a:ext>
                </a:extLst>
              </a:tr>
              <a:tr h="0">
                <a:tc>
                  <a:txBody>
                    <a:bodyPr/>
                    <a:lstStyle/>
                    <a:p>
                      <a:pPr>
                        <a:spcBef>
                          <a:spcPts val="600"/>
                        </a:spcBef>
                        <a:spcAft>
                          <a:spcPts val="600"/>
                        </a:spcAft>
                      </a:pP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 (-2)</a:t>
                      </a: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a:t>
                      </a: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 (+8):(-4):(-2)=</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03340259"/>
                  </a:ext>
                </a:extLst>
              </a:tr>
              <a:tr h="0">
                <a:tc>
                  <a:txBody>
                    <a:bodyPr/>
                    <a:lstStyle/>
                    <a:p>
                      <a:pPr>
                        <a:spcBef>
                          <a:spcPts val="600"/>
                        </a:spcBef>
                        <a:spcAft>
                          <a:spcPts val="600"/>
                        </a:spcAft>
                      </a:pP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(+2)</a:t>
                      </a: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(-6)</a:t>
                      </a: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 (+20):(-5):(+2)=</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34434014"/>
                  </a:ext>
                </a:extLst>
              </a:tr>
            </a:tbl>
          </a:graphicData>
        </a:graphic>
      </p:graphicFrame>
    </p:spTree>
    <p:extLst>
      <p:ext uri="{BB962C8B-B14F-4D97-AF65-F5344CB8AC3E}">
        <p14:creationId xmlns:p14="http://schemas.microsoft.com/office/powerpoint/2010/main" val="41420372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a:solidFill>
                  <a:schemeClr val="accent1">
                    <a:lumMod val="50000"/>
                  </a:schemeClr>
                </a:solidFill>
              </a:rPr>
              <a:t>Tipo V - Jerarquía </a:t>
            </a:r>
            <a:r>
              <a:rPr lang="es-ES" sz="2400" b="1" dirty="0">
                <a:solidFill>
                  <a:schemeClr val="accent1">
                    <a:lumMod val="50000"/>
                  </a:schemeClr>
                </a:solidFill>
              </a:rPr>
              <a:t>de las operaciones</a:t>
            </a:r>
          </a:p>
        </p:txBody>
      </p:sp>
      <p:pic>
        <p:nvPicPr>
          <p:cNvPr id="1026" name="Picture 2"/>
          <p:cNvPicPr>
            <a:picLocks noChangeAspect="1" noChangeArrowheads="1"/>
          </p:cNvPicPr>
          <p:nvPr/>
        </p:nvPicPr>
        <p:blipFill>
          <a:blip r:embed="rId2"/>
          <a:srcRect/>
          <a:stretch>
            <a:fillRect/>
          </a:stretch>
        </p:blipFill>
        <p:spPr bwMode="auto">
          <a:xfrm>
            <a:off x="571472" y="1285860"/>
            <a:ext cx="8033274" cy="2214578"/>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a:srcRect/>
          <a:stretch>
            <a:fillRect/>
          </a:stretch>
        </p:blipFill>
        <p:spPr bwMode="auto">
          <a:xfrm>
            <a:off x="3571868" y="3761857"/>
            <a:ext cx="2609853" cy="2758011"/>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Jerarquía de las operaciones</a:t>
            </a:r>
          </a:p>
        </p:txBody>
      </p:sp>
      <p:sp>
        <p:nvSpPr>
          <p:cNvPr id="2" name="Rectángulo 1">
            <a:extLst>
              <a:ext uri="{FF2B5EF4-FFF2-40B4-BE49-F238E27FC236}">
                <a16:creationId xmlns:a16="http://schemas.microsoft.com/office/drawing/2014/main" id="{3025AC08-C925-BF4F-889D-B2061D71B6CC}"/>
              </a:ext>
            </a:extLst>
          </p:cNvPr>
          <p:cNvSpPr/>
          <p:nvPr/>
        </p:nvSpPr>
        <p:spPr>
          <a:xfrm>
            <a:off x="711263" y="1196752"/>
            <a:ext cx="3923253" cy="369332"/>
          </a:xfrm>
          <a:prstGeom prst="rect">
            <a:avLst/>
          </a:prstGeom>
        </p:spPr>
        <p:txBody>
          <a:bodyPr wrap="none">
            <a:spAutoFit/>
          </a:bodyPr>
          <a:lstStyle/>
          <a:p>
            <a:r>
              <a:rPr lang="es-ES" dirty="0">
                <a:solidFill>
                  <a:schemeClr val="bg1"/>
                </a:solidFill>
                <a:latin typeface="Calibri" panose="020F0502020204030204" pitchFamily="34" charset="0"/>
                <a:ea typeface="Calibri" panose="020F0502020204030204" pitchFamily="34" charset="0"/>
                <a:cs typeface="Times New Roman" panose="02020603050405020304" pitchFamily="18" charset="0"/>
              </a:rPr>
              <a:t>17. Resuelve las siguientes operaciones:</a:t>
            </a:r>
            <a:endParaRPr lang="es-ES" dirty="0"/>
          </a:p>
        </p:txBody>
      </p:sp>
      <p:graphicFrame>
        <p:nvGraphicFramePr>
          <p:cNvPr id="4" name="Tabla 3">
            <a:extLst>
              <a:ext uri="{FF2B5EF4-FFF2-40B4-BE49-F238E27FC236}">
                <a16:creationId xmlns:a16="http://schemas.microsoft.com/office/drawing/2014/main" id="{C3CF880A-1272-E44E-B117-1633F7402BB2}"/>
              </a:ext>
            </a:extLst>
          </p:cNvPr>
          <p:cNvGraphicFramePr>
            <a:graphicFrameLocks noGrp="1"/>
          </p:cNvGraphicFramePr>
          <p:nvPr>
            <p:extLst>
              <p:ext uri="{D42A27DB-BD31-4B8C-83A1-F6EECF244321}">
                <p14:modId xmlns:p14="http://schemas.microsoft.com/office/powerpoint/2010/main" val="481364297"/>
              </p:ext>
            </p:extLst>
          </p:nvPr>
        </p:nvGraphicFramePr>
        <p:xfrm>
          <a:off x="971600" y="1717903"/>
          <a:ext cx="6984776" cy="4267200"/>
        </p:xfrm>
        <a:graphic>
          <a:graphicData uri="http://schemas.openxmlformats.org/drawingml/2006/table">
            <a:tbl>
              <a:tblPr firstRow="1" firstCol="1" bandRow="1">
                <a:tableStyleId>{5940675A-B579-460E-94D1-54222C63F5DA}</a:tableStyleId>
              </a:tblPr>
              <a:tblGrid>
                <a:gridCol w="3600400">
                  <a:extLst>
                    <a:ext uri="{9D8B030D-6E8A-4147-A177-3AD203B41FA5}">
                      <a16:colId xmlns:a16="http://schemas.microsoft.com/office/drawing/2014/main" val="3759772235"/>
                    </a:ext>
                  </a:extLst>
                </a:gridCol>
                <a:gridCol w="3384376">
                  <a:extLst>
                    <a:ext uri="{9D8B030D-6E8A-4147-A177-3AD203B41FA5}">
                      <a16:colId xmlns:a16="http://schemas.microsoft.com/office/drawing/2014/main" val="702895829"/>
                    </a:ext>
                  </a:extLst>
                </a:gridCol>
              </a:tblGrid>
              <a:tr h="0">
                <a:tc>
                  <a:txBody>
                    <a:bodyPr/>
                    <a:lstStyle/>
                    <a:p>
                      <a:pPr>
                        <a:spcAft>
                          <a:spcPts val="0"/>
                        </a:spcAft>
                      </a:pPr>
                      <a:r>
                        <a:rPr lang="es-ES" sz="2800" dirty="0">
                          <a:solidFill>
                            <a:schemeClr val="bg1"/>
                          </a:solidFill>
                          <a:effectLst/>
                        </a:rPr>
                        <a:t>a) 7+ 4</a:t>
                      </a:r>
                      <a:r>
                        <a:rPr lang="es-ES" sz="2800" dirty="0">
                          <a:solidFill>
                            <a:schemeClr val="bg1"/>
                          </a:solidFill>
                          <a:effectLst/>
                          <a:sym typeface="Symbol" pitchFamily="2" charset="2"/>
                        </a:rPr>
                        <a:t></a:t>
                      </a:r>
                      <a:r>
                        <a:rPr lang="es-ES" sz="2800" dirty="0">
                          <a:solidFill>
                            <a:schemeClr val="bg1"/>
                          </a:solidFill>
                          <a:effectLst/>
                        </a:rPr>
                        <a:t>3</a:t>
                      </a:r>
                      <a:endParaRPr lang="es-ES" sz="2000" dirty="0">
                        <a:solidFill>
                          <a:schemeClr val="bg1"/>
                        </a:solidFill>
                        <a:effectLst/>
                      </a:endParaRPr>
                    </a:p>
                    <a:p>
                      <a:pPr>
                        <a:spcAft>
                          <a:spcPts val="600"/>
                        </a:spcAft>
                      </a:pPr>
                      <a:r>
                        <a:rPr lang="es-ES" sz="2800" dirty="0">
                          <a:solidFill>
                            <a:schemeClr val="bg1"/>
                          </a:solidFill>
                          <a:effectLst/>
                        </a:rPr>
                        <a:t> </a:t>
                      </a:r>
                      <a:endParaRPr lang="es-E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800">
                          <a:solidFill>
                            <a:schemeClr val="bg1"/>
                          </a:solidFill>
                          <a:effectLst/>
                        </a:rPr>
                        <a:t>d) 15:5–8</a:t>
                      </a:r>
                      <a:endParaRPr lang="es-E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48546624"/>
                  </a:ext>
                </a:extLst>
              </a:tr>
              <a:tr h="351790">
                <a:tc>
                  <a:txBody>
                    <a:bodyPr/>
                    <a:lstStyle/>
                    <a:p>
                      <a:pPr>
                        <a:spcAft>
                          <a:spcPts val="0"/>
                        </a:spcAft>
                      </a:pPr>
                      <a:r>
                        <a:rPr lang="es-ES" sz="2800" dirty="0">
                          <a:solidFill>
                            <a:schemeClr val="bg1"/>
                          </a:solidFill>
                          <a:effectLst/>
                        </a:rPr>
                        <a:t>b) 4+8:2</a:t>
                      </a:r>
                      <a:endParaRPr lang="es-ES" sz="2000" dirty="0">
                        <a:solidFill>
                          <a:schemeClr val="bg1"/>
                        </a:solidFill>
                        <a:effectLst/>
                      </a:endParaRPr>
                    </a:p>
                    <a:p>
                      <a:pPr>
                        <a:spcAft>
                          <a:spcPts val="600"/>
                        </a:spcAft>
                      </a:pPr>
                      <a:r>
                        <a:rPr lang="es-ES" sz="2800" dirty="0">
                          <a:solidFill>
                            <a:schemeClr val="bg1"/>
                          </a:solidFill>
                          <a:effectLst/>
                        </a:rPr>
                        <a:t> </a:t>
                      </a:r>
                      <a:endParaRPr lang="es-E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800">
                          <a:solidFill>
                            <a:schemeClr val="bg1"/>
                          </a:solidFill>
                          <a:effectLst/>
                        </a:rPr>
                        <a:t>e) 3–3</a:t>
                      </a:r>
                      <a:r>
                        <a:rPr lang="es-ES" sz="2800">
                          <a:solidFill>
                            <a:schemeClr val="bg1"/>
                          </a:solidFill>
                          <a:effectLst/>
                          <a:sym typeface="Symbol" pitchFamily="2" charset="2"/>
                        </a:rPr>
                        <a:t></a:t>
                      </a:r>
                      <a:r>
                        <a:rPr lang="es-ES" sz="2800">
                          <a:solidFill>
                            <a:schemeClr val="bg1"/>
                          </a:solidFill>
                          <a:effectLst/>
                        </a:rPr>
                        <a:t>3</a:t>
                      </a:r>
                      <a:endParaRPr lang="es-E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30939866"/>
                  </a:ext>
                </a:extLst>
              </a:tr>
              <a:tr h="351790">
                <a:tc>
                  <a:txBody>
                    <a:bodyPr/>
                    <a:lstStyle/>
                    <a:p>
                      <a:pPr>
                        <a:spcAft>
                          <a:spcPts val="0"/>
                        </a:spcAft>
                      </a:pPr>
                      <a:r>
                        <a:rPr lang="es-ES" sz="2800">
                          <a:solidFill>
                            <a:schemeClr val="bg1"/>
                          </a:solidFill>
                          <a:effectLst/>
                        </a:rPr>
                        <a:t>c) 8</a:t>
                      </a:r>
                      <a:r>
                        <a:rPr lang="es-ES" sz="2800">
                          <a:solidFill>
                            <a:schemeClr val="bg1"/>
                          </a:solidFill>
                          <a:effectLst/>
                          <a:sym typeface="Symbol" pitchFamily="2" charset="2"/>
                        </a:rPr>
                        <a:t></a:t>
                      </a:r>
                      <a:r>
                        <a:rPr lang="es-ES" sz="2800">
                          <a:solidFill>
                            <a:schemeClr val="bg1"/>
                          </a:solidFill>
                          <a:effectLst/>
                        </a:rPr>
                        <a:t>3+5</a:t>
                      </a:r>
                      <a:r>
                        <a:rPr lang="es-ES" sz="2800">
                          <a:solidFill>
                            <a:schemeClr val="bg1"/>
                          </a:solidFill>
                          <a:effectLst/>
                          <a:sym typeface="Symbol" pitchFamily="2" charset="2"/>
                        </a:rPr>
                        <a:t></a:t>
                      </a:r>
                      <a:r>
                        <a:rPr lang="es-ES" sz="2800">
                          <a:solidFill>
                            <a:schemeClr val="bg1"/>
                          </a:solidFill>
                          <a:effectLst/>
                        </a:rPr>
                        <a:t>2</a:t>
                      </a:r>
                      <a:endParaRPr lang="es-ES" sz="2000">
                        <a:solidFill>
                          <a:schemeClr val="bg1"/>
                        </a:solidFill>
                        <a:effectLst/>
                      </a:endParaRPr>
                    </a:p>
                    <a:p>
                      <a:pPr>
                        <a:spcAft>
                          <a:spcPts val="600"/>
                        </a:spcAft>
                      </a:pPr>
                      <a:r>
                        <a:rPr lang="es-ES" sz="2800">
                          <a:solidFill>
                            <a:schemeClr val="bg1"/>
                          </a:solidFill>
                          <a:effectLst/>
                        </a:rPr>
                        <a:t> </a:t>
                      </a:r>
                      <a:endParaRPr lang="es-E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800">
                          <a:solidFill>
                            <a:schemeClr val="bg1"/>
                          </a:solidFill>
                          <a:effectLst/>
                        </a:rPr>
                        <a:t>f) 6–12:2</a:t>
                      </a:r>
                      <a:endParaRPr lang="es-E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381652"/>
                  </a:ext>
                </a:extLst>
              </a:tr>
              <a:tr h="351790">
                <a:tc gridSpan="2">
                  <a:txBody>
                    <a:bodyPr/>
                    <a:lstStyle/>
                    <a:p>
                      <a:pPr>
                        <a:spcAft>
                          <a:spcPts val="0"/>
                        </a:spcAft>
                      </a:pPr>
                      <a:r>
                        <a:rPr lang="es-ES" sz="2800" dirty="0">
                          <a:solidFill>
                            <a:schemeClr val="bg1"/>
                          </a:solidFill>
                          <a:effectLst/>
                        </a:rPr>
                        <a:t>g) 3·4 – 3</a:t>
                      </a:r>
                      <a:r>
                        <a:rPr lang="es-ES" sz="2800" dirty="0">
                          <a:solidFill>
                            <a:schemeClr val="bg1"/>
                          </a:solidFill>
                          <a:effectLst/>
                          <a:sym typeface="Symbol" pitchFamily="2" charset="2"/>
                        </a:rPr>
                        <a:t></a:t>
                      </a:r>
                      <a:r>
                        <a:rPr lang="es-ES" sz="2800" dirty="0">
                          <a:solidFill>
                            <a:schemeClr val="bg1"/>
                          </a:solidFill>
                          <a:effectLst/>
                        </a:rPr>
                        <a:t>2 + 21:(-3)</a:t>
                      </a:r>
                      <a:endParaRPr lang="es-ES" sz="2000" dirty="0">
                        <a:solidFill>
                          <a:schemeClr val="bg1"/>
                        </a:solidFill>
                        <a:effectLst/>
                      </a:endParaRPr>
                    </a:p>
                    <a:p>
                      <a:pPr>
                        <a:spcAft>
                          <a:spcPts val="0"/>
                        </a:spcAft>
                      </a:pPr>
                      <a:r>
                        <a:rPr lang="es-ES" sz="2800" dirty="0">
                          <a:solidFill>
                            <a:schemeClr val="bg1"/>
                          </a:solidFill>
                          <a:effectLst/>
                        </a:rPr>
                        <a:t> </a:t>
                      </a:r>
                      <a:endParaRPr lang="es-ES" sz="2000" dirty="0">
                        <a:solidFill>
                          <a:schemeClr val="bg1"/>
                        </a:solidFill>
                        <a:effectLst/>
                      </a:endParaRPr>
                    </a:p>
                    <a:p>
                      <a:pPr>
                        <a:spcAft>
                          <a:spcPts val="0"/>
                        </a:spcAft>
                      </a:pPr>
                      <a:r>
                        <a:rPr lang="es-ES" sz="2800" dirty="0">
                          <a:solidFill>
                            <a:schemeClr val="bg1"/>
                          </a:solidFill>
                          <a:effectLst/>
                        </a:rPr>
                        <a:t> </a:t>
                      </a:r>
                      <a:endParaRPr lang="es-ES" sz="2000" dirty="0">
                        <a:solidFill>
                          <a:schemeClr val="bg1"/>
                        </a:solidFill>
                        <a:effectLst/>
                      </a:endParaRPr>
                    </a:p>
                    <a:p>
                      <a:pPr>
                        <a:spcAft>
                          <a:spcPts val="0"/>
                        </a:spcAft>
                      </a:pPr>
                      <a:r>
                        <a:rPr lang="es-ES" sz="2800" dirty="0">
                          <a:solidFill>
                            <a:schemeClr val="bg1"/>
                          </a:solidFill>
                          <a:effectLst/>
                        </a:rPr>
                        <a:t> </a:t>
                      </a:r>
                      <a:endParaRPr lang="es-E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156842145"/>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Jerarquía de las operaciones</a:t>
            </a:r>
          </a:p>
        </p:txBody>
      </p:sp>
      <p:sp>
        <p:nvSpPr>
          <p:cNvPr id="2" name="Rectángulo 1">
            <a:extLst>
              <a:ext uri="{FF2B5EF4-FFF2-40B4-BE49-F238E27FC236}">
                <a16:creationId xmlns:a16="http://schemas.microsoft.com/office/drawing/2014/main" id="{3025AC08-C925-BF4F-889D-B2061D71B6CC}"/>
              </a:ext>
            </a:extLst>
          </p:cNvPr>
          <p:cNvSpPr/>
          <p:nvPr/>
        </p:nvSpPr>
        <p:spPr>
          <a:xfrm>
            <a:off x="711263" y="1196752"/>
            <a:ext cx="3923253" cy="369332"/>
          </a:xfrm>
          <a:prstGeom prst="rect">
            <a:avLst/>
          </a:prstGeom>
        </p:spPr>
        <p:txBody>
          <a:bodyPr wrap="none">
            <a:spAutoFit/>
          </a:bodyPr>
          <a:lstStyle/>
          <a:p>
            <a:r>
              <a:rPr lang="es-ES" dirty="0">
                <a:solidFill>
                  <a:schemeClr val="bg1"/>
                </a:solidFill>
                <a:latin typeface="Calibri" panose="020F0502020204030204" pitchFamily="34" charset="0"/>
                <a:ea typeface="Calibri" panose="020F0502020204030204" pitchFamily="34" charset="0"/>
                <a:cs typeface="Times New Roman" panose="02020603050405020304" pitchFamily="18" charset="0"/>
              </a:rPr>
              <a:t>17. Resuelve las siguientes operaciones:</a:t>
            </a:r>
            <a:endParaRPr lang="es-ES" dirty="0"/>
          </a:p>
        </p:txBody>
      </p:sp>
      <p:graphicFrame>
        <p:nvGraphicFramePr>
          <p:cNvPr id="4" name="Tabla 3">
            <a:extLst>
              <a:ext uri="{FF2B5EF4-FFF2-40B4-BE49-F238E27FC236}">
                <a16:creationId xmlns:a16="http://schemas.microsoft.com/office/drawing/2014/main" id="{C3CF880A-1272-E44E-B117-1633F7402BB2}"/>
              </a:ext>
            </a:extLst>
          </p:cNvPr>
          <p:cNvGraphicFramePr>
            <a:graphicFrameLocks noGrp="1"/>
          </p:cNvGraphicFramePr>
          <p:nvPr>
            <p:extLst>
              <p:ext uri="{D42A27DB-BD31-4B8C-83A1-F6EECF244321}">
                <p14:modId xmlns:p14="http://schemas.microsoft.com/office/powerpoint/2010/main" val="213660305"/>
              </p:ext>
            </p:extLst>
          </p:nvPr>
        </p:nvGraphicFramePr>
        <p:xfrm>
          <a:off x="899592" y="1691290"/>
          <a:ext cx="7488832" cy="4693920"/>
        </p:xfrm>
        <a:graphic>
          <a:graphicData uri="http://schemas.openxmlformats.org/drawingml/2006/table">
            <a:tbl>
              <a:tblPr firstRow="1" firstCol="1" bandRow="1">
                <a:tableStyleId>{5940675A-B579-460E-94D1-54222C63F5DA}</a:tableStyleId>
              </a:tblPr>
              <a:tblGrid>
                <a:gridCol w="3860223">
                  <a:extLst>
                    <a:ext uri="{9D8B030D-6E8A-4147-A177-3AD203B41FA5}">
                      <a16:colId xmlns:a16="http://schemas.microsoft.com/office/drawing/2014/main" val="3759772235"/>
                    </a:ext>
                  </a:extLst>
                </a:gridCol>
                <a:gridCol w="3628609">
                  <a:extLst>
                    <a:ext uri="{9D8B030D-6E8A-4147-A177-3AD203B41FA5}">
                      <a16:colId xmlns:a16="http://schemas.microsoft.com/office/drawing/2014/main" val="702895829"/>
                    </a:ext>
                  </a:extLst>
                </a:gridCol>
              </a:tblGrid>
              <a:tr h="0">
                <a:tc>
                  <a:txBody>
                    <a:bodyPr/>
                    <a:lstStyle/>
                    <a:p>
                      <a:pPr>
                        <a:spcAft>
                          <a:spcPts val="0"/>
                        </a:spcAft>
                      </a:pPr>
                      <a:r>
                        <a:rPr lang="es-ES" sz="2800" dirty="0">
                          <a:solidFill>
                            <a:schemeClr val="bg1"/>
                          </a:solidFill>
                          <a:effectLst/>
                          <a:latin typeface="+mn-lt"/>
                          <a:ea typeface="Calibri" panose="020F0502020204030204" pitchFamily="34" charset="0"/>
                          <a:cs typeface="Times New Roman" panose="02020603050405020304" pitchFamily="18" charset="0"/>
                        </a:rPr>
                        <a:t>h) 2</a:t>
                      </a:r>
                      <a:r>
                        <a:rPr lang="es-ES" sz="2800" dirty="0">
                          <a:solidFill>
                            <a:schemeClr val="bg1"/>
                          </a:solidFill>
                          <a:effectLst/>
                          <a:latin typeface="+mn-lt"/>
                          <a:ea typeface="Calibri" panose="020F0502020204030204" pitchFamily="34" charset="0"/>
                          <a:cs typeface="Times New Roman" panose="02020603050405020304" pitchFamily="18" charset="0"/>
                          <a:sym typeface="Symbol" pitchFamily="2" charset="2"/>
                        </a:rPr>
                        <a:t></a:t>
                      </a:r>
                      <a:r>
                        <a:rPr lang="es-ES" sz="2800" dirty="0">
                          <a:solidFill>
                            <a:schemeClr val="bg1"/>
                          </a:solidFill>
                          <a:effectLst/>
                          <a:latin typeface="+mn-lt"/>
                          <a:ea typeface="Calibri" panose="020F0502020204030204" pitchFamily="34" charset="0"/>
                          <a:cs typeface="Times New Roman" panose="02020603050405020304" pitchFamily="18" charset="0"/>
                        </a:rPr>
                        <a:t>6 – 13</a:t>
                      </a:r>
                    </a:p>
                    <a:p>
                      <a:pPr>
                        <a:spcAft>
                          <a:spcPts val="0"/>
                        </a:spcAft>
                      </a:pPr>
                      <a:endParaRPr lang="es-ES" sz="2000" dirty="0">
                        <a:solidFill>
                          <a:schemeClr val="bg1"/>
                        </a:solidFill>
                        <a:effectLst/>
                        <a:latin typeface="+mn-lt"/>
                        <a:ea typeface="Calibri" panose="020F0502020204030204" pitchFamily="34" charset="0"/>
                        <a:cs typeface="Times New Roman" panose="02020603050405020304" pitchFamily="18" charset="0"/>
                      </a:endParaRPr>
                    </a:p>
                    <a:p>
                      <a:pPr>
                        <a:spcAft>
                          <a:spcPts val="0"/>
                        </a:spcAft>
                      </a:pPr>
                      <a:endParaRPr lang="es-ES" sz="20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800">
                          <a:solidFill>
                            <a:schemeClr val="bg1"/>
                          </a:solidFill>
                          <a:effectLst/>
                          <a:latin typeface="+mn-lt"/>
                          <a:ea typeface="Calibri" panose="020F0502020204030204" pitchFamily="34" charset="0"/>
                          <a:cs typeface="Times New Roman" panose="02020603050405020304" pitchFamily="18" charset="0"/>
                        </a:rPr>
                        <a:t>k) 8+5</a:t>
                      </a:r>
                      <a:r>
                        <a:rPr lang="es-ES" sz="2800">
                          <a:solidFill>
                            <a:schemeClr val="bg1"/>
                          </a:solidFill>
                          <a:effectLst/>
                          <a:latin typeface="+mn-lt"/>
                          <a:ea typeface="Calibri" panose="020F0502020204030204" pitchFamily="34" charset="0"/>
                          <a:cs typeface="Times New Roman" panose="02020603050405020304" pitchFamily="18" charset="0"/>
                          <a:sym typeface="Symbol" pitchFamily="2" charset="2"/>
                        </a:rPr>
                        <a:t></a:t>
                      </a:r>
                      <a:r>
                        <a:rPr lang="es-ES" sz="2800">
                          <a:solidFill>
                            <a:schemeClr val="bg1"/>
                          </a:solidFill>
                          <a:effectLst/>
                          <a:latin typeface="+mn-lt"/>
                          <a:ea typeface="Calibri" panose="020F0502020204030204" pitchFamily="34" charset="0"/>
                          <a:cs typeface="Times New Roman" panose="02020603050405020304" pitchFamily="18" charset="0"/>
                        </a:rPr>
                        <a:t>2</a:t>
                      </a:r>
                      <a:endParaRPr lang="es-ES" sz="20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48546624"/>
                  </a:ext>
                </a:extLst>
              </a:tr>
              <a:tr h="351790">
                <a:tc>
                  <a:txBody>
                    <a:bodyPr/>
                    <a:lstStyle/>
                    <a:p>
                      <a:pPr>
                        <a:spcAft>
                          <a:spcPts val="0"/>
                        </a:spcAft>
                      </a:pPr>
                      <a:r>
                        <a:rPr lang="es-ES" sz="2800" dirty="0">
                          <a:solidFill>
                            <a:schemeClr val="bg1"/>
                          </a:solidFill>
                          <a:effectLst/>
                          <a:latin typeface="+mn-lt"/>
                          <a:ea typeface="Calibri" panose="020F0502020204030204" pitchFamily="34" charset="0"/>
                          <a:cs typeface="Times New Roman" panose="02020603050405020304" pitchFamily="18" charset="0"/>
                        </a:rPr>
                        <a:t>i) 5+5</a:t>
                      </a:r>
                      <a:r>
                        <a:rPr lang="es-ES" sz="2800" dirty="0">
                          <a:solidFill>
                            <a:schemeClr val="bg1"/>
                          </a:solidFill>
                          <a:effectLst/>
                          <a:latin typeface="+mn-lt"/>
                          <a:ea typeface="Calibri" panose="020F0502020204030204" pitchFamily="34" charset="0"/>
                          <a:cs typeface="Times New Roman" panose="02020603050405020304" pitchFamily="18" charset="0"/>
                          <a:sym typeface="Symbol" pitchFamily="2" charset="2"/>
                        </a:rPr>
                        <a:t></a:t>
                      </a:r>
                      <a:r>
                        <a:rPr lang="es-ES" sz="2800" dirty="0">
                          <a:solidFill>
                            <a:schemeClr val="bg1"/>
                          </a:solidFill>
                          <a:effectLst/>
                          <a:latin typeface="+mn-lt"/>
                          <a:ea typeface="Calibri" panose="020F0502020204030204" pitchFamily="34" charset="0"/>
                          <a:cs typeface="Times New Roman" panose="02020603050405020304" pitchFamily="18" charset="0"/>
                        </a:rPr>
                        <a:t>2</a:t>
                      </a:r>
                    </a:p>
                    <a:p>
                      <a:pPr>
                        <a:spcAft>
                          <a:spcPts val="0"/>
                        </a:spcAft>
                      </a:pPr>
                      <a:endParaRPr lang="es-ES" sz="2000" dirty="0">
                        <a:solidFill>
                          <a:schemeClr val="bg1"/>
                        </a:solidFill>
                        <a:effectLst/>
                        <a:latin typeface="+mn-lt"/>
                        <a:ea typeface="Calibri" panose="020F0502020204030204" pitchFamily="34" charset="0"/>
                        <a:cs typeface="Times New Roman" panose="02020603050405020304" pitchFamily="18" charset="0"/>
                      </a:endParaRPr>
                    </a:p>
                    <a:p>
                      <a:pPr>
                        <a:spcAft>
                          <a:spcPts val="0"/>
                        </a:spcAft>
                      </a:pPr>
                      <a:endParaRPr lang="es-ES" sz="20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800">
                          <a:solidFill>
                            <a:schemeClr val="bg1"/>
                          </a:solidFill>
                          <a:effectLst/>
                          <a:latin typeface="+mn-lt"/>
                          <a:ea typeface="Calibri" panose="020F0502020204030204" pitchFamily="34" charset="0"/>
                          <a:cs typeface="Times New Roman" panose="02020603050405020304" pitchFamily="18" charset="0"/>
                        </a:rPr>
                        <a:t>l) 7–9</a:t>
                      </a:r>
                      <a:r>
                        <a:rPr lang="es-ES" sz="2800">
                          <a:solidFill>
                            <a:schemeClr val="bg1"/>
                          </a:solidFill>
                          <a:effectLst/>
                          <a:latin typeface="+mn-lt"/>
                          <a:ea typeface="Calibri" panose="020F0502020204030204" pitchFamily="34" charset="0"/>
                          <a:cs typeface="Times New Roman" panose="02020603050405020304" pitchFamily="18" charset="0"/>
                          <a:sym typeface="Symbol" pitchFamily="2" charset="2"/>
                        </a:rPr>
                        <a:t></a:t>
                      </a:r>
                      <a:r>
                        <a:rPr lang="es-ES" sz="2800">
                          <a:solidFill>
                            <a:schemeClr val="bg1"/>
                          </a:solidFill>
                          <a:effectLst/>
                          <a:latin typeface="+mn-lt"/>
                          <a:ea typeface="Calibri" panose="020F0502020204030204" pitchFamily="34" charset="0"/>
                          <a:cs typeface="Times New Roman" panose="02020603050405020304" pitchFamily="18" charset="0"/>
                        </a:rPr>
                        <a:t>3</a:t>
                      </a:r>
                      <a:endParaRPr lang="es-ES" sz="20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30939866"/>
                  </a:ext>
                </a:extLst>
              </a:tr>
              <a:tr h="351790">
                <a:tc>
                  <a:txBody>
                    <a:bodyPr/>
                    <a:lstStyle/>
                    <a:p>
                      <a:pPr>
                        <a:spcAft>
                          <a:spcPts val="0"/>
                        </a:spcAft>
                      </a:pPr>
                      <a:r>
                        <a:rPr lang="es-ES" sz="2800" dirty="0">
                          <a:solidFill>
                            <a:schemeClr val="bg1"/>
                          </a:solidFill>
                          <a:effectLst/>
                          <a:latin typeface="+mn-lt"/>
                          <a:ea typeface="Calibri" panose="020F0502020204030204" pitchFamily="34" charset="0"/>
                          <a:cs typeface="Times New Roman" panose="02020603050405020304" pitchFamily="18" charset="0"/>
                        </a:rPr>
                        <a:t>j) (8+5)</a:t>
                      </a:r>
                      <a:r>
                        <a:rPr lang="es-ES" sz="2800" dirty="0">
                          <a:solidFill>
                            <a:schemeClr val="bg1"/>
                          </a:solidFill>
                          <a:effectLst/>
                          <a:latin typeface="+mn-lt"/>
                          <a:ea typeface="Calibri" panose="020F0502020204030204" pitchFamily="34" charset="0"/>
                          <a:cs typeface="Times New Roman" panose="02020603050405020304" pitchFamily="18" charset="0"/>
                          <a:sym typeface="Symbol" pitchFamily="2" charset="2"/>
                        </a:rPr>
                        <a:t></a:t>
                      </a:r>
                      <a:r>
                        <a:rPr lang="es-ES" sz="2800" dirty="0">
                          <a:solidFill>
                            <a:schemeClr val="bg1"/>
                          </a:solidFill>
                          <a:effectLst/>
                          <a:latin typeface="+mn-lt"/>
                          <a:ea typeface="Calibri" panose="020F0502020204030204" pitchFamily="34" charset="0"/>
                          <a:cs typeface="Times New Roman" panose="02020603050405020304" pitchFamily="18" charset="0"/>
                        </a:rPr>
                        <a:t>2</a:t>
                      </a:r>
                    </a:p>
                    <a:p>
                      <a:pPr>
                        <a:spcAft>
                          <a:spcPts val="0"/>
                        </a:spcAft>
                      </a:pPr>
                      <a:endParaRPr lang="es-ES" sz="2000" dirty="0">
                        <a:solidFill>
                          <a:schemeClr val="bg1"/>
                        </a:solidFill>
                        <a:effectLst/>
                        <a:latin typeface="+mn-lt"/>
                        <a:ea typeface="Calibri" panose="020F0502020204030204" pitchFamily="34" charset="0"/>
                        <a:cs typeface="Times New Roman" panose="02020603050405020304" pitchFamily="18" charset="0"/>
                      </a:endParaRPr>
                    </a:p>
                    <a:p>
                      <a:pPr>
                        <a:spcAft>
                          <a:spcPts val="0"/>
                        </a:spcAft>
                      </a:pPr>
                      <a:endParaRPr lang="es-ES" sz="20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800">
                          <a:solidFill>
                            <a:schemeClr val="bg1"/>
                          </a:solidFill>
                          <a:effectLst/>
                          <a:latin typeface="+mn-lt"/>
                          <a:ea typeface="Calibri" panose="020F0502020204030204" pitchFamily="34" charset="0"/>
                          <a:cs typeface="Times New Roman" panose="02020603050405020304" pitchFamily="18" charset="0"/>
                        </a:rPr>
                        <a:t>m) 7+5</a:t>
                      </a:r>
                      <a:r>
                        <a:rPr lang="es-ES" sz="2800">
                          <a:solidFill>
                            <a:schemeClr val="bg1"/>
                          </a:solidFill>
                          <a:effectLst/>
                          <a:latin typeface="+mn-lt"/>
                          <a:ea typeface="Calibri" panose="020F0502020204030204" pitchFamily="34" charset="0"/>
                          <a:cs typeface="Times New Roman" panose="02020603050405020304" pitchFamily="18" charset="0"/>
                          <a:sym typeface="Symbol" pitchFamily="2" charset="2"/>
                        </a:rPr>
                        <a:t></a:t>
                      </a:r>
                      <a:r>
                        <a:rPr lang="es-ES" sz="2800">
                          <a:solidFill>
                            <a:schemeClr val="bg1"/>
                          </a:solidFill>
                          <a:effectLst/>
                          <a:latin typeface="+mn-lt"/>
                          <a:ea typeface="Calibri" panose="020F0502020204030204" pitchFamily="34" charset="0"/>
                          <a:cs typeface="Times New Roman" panose="02020603050405020304" pitchFamily="18" charset="0"/>
                        </a:rPr>
                        <a:t>(–2)</a:t>
                      </a:r>
                      <a:endParaRPr lang="es-ES" sz="20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381652"/>
                  </a:ext>
                </a:extLst>
              </a:tr>
              <a:tr h="351790">
                <a:tc gridSpan="2">
                  <a:txBody>
                    <a:bodyPr/>
                    <a:lstStyle/>
                    <a:p>
                      <a:pPr>
                        <a:spcAft>
                          <a:spcPts val="0"/>
                        </a:spcAft>
                      </a:pPr>
                      <a:r>
                        <a:rPr lang="es-ES" sz="2800" dirty="0">
                          <a:solidFill>
                            <a:schemeClr val="bg1"/>
                          </a:solidFill>
                          <a:effectLst/>
                          <a:latin typeface="+mn-lt"/>
                          <a:ea typeface="Calibri" panose="020F0502020204030204" pitchFamily="34" charset="0"/>
                          <a:cs typeface="Times New Roman" panose="02020603050405020304" pitchFamily="18" charset="0"/>
                        </a:rPr>
                        <a:t>ñ) 18:2–3</a:t>
                      </a:r>
                      <a:r>
                        <a:rPr lang="es-ES" sz="2800" dirty="0">
                          <a:solidFill>
                            <a:schemeClr val="bg1"/>
                          </a:solidFill>
                          <a:effectLst/>
                          <a:latin typeface="+mn-lt"/>
                          <a:ea typeface="Calibri" panose="020F0502020204030204" pitchFamily="34" charset="0"/>
                          <a:cs typeface="Times New Roman" panose="02020603050405020304" pitchFamily="18" charset="0"/>
                          <a:sym typeface="Symbol" pitchFamily="2" charset="2"/>
                        </a:rPr>
                        <a:t></a:t>
                      </a:r>
                      <a:r>
                        <a:rPr lang="es-ES" sz="2800" dirty="0">
                          <a:solidFill>
                            <a:schemeClr val="bg1"/>
                          </a:solidFill>
                          <a:effectLst/>
                          <a:latin typeface="+mn-lt"/>
                          <a:ea typeface="Calibri" panose="020F0502020204030204" pitchFamily="34" charset="0"/>
                          <a:cs typeface="Times New Roman" panose="02020603050405020304" pitchFamily="18" charset="0"/>
                        </a:rPr>
                        <a:t>(8-4)+(-4)·(-2)</a:t>
                      </a:r>
                    </a:p>
                    <a:p>
                      <a:pPr>
                        <a:spcAft>
                          <a:spcPts val="0"/>
                        </a:spcAft>
                      </a:pPr>
                      <a:endParaRPr lang="es-ES" sz="2800" dirty="0">
                        <a:solidFill>
                          <a:schemeClr val="bg1"/>
                        </a:solidFill>
                        <a:effectLst/>
                        <a:latin typeface="+mn-lt"/>
                        <a:ea typeface="Calibri" panose="020F0502020204030204" pitchFamily="34" charset="0"/>
                        <a:cs typeface="Times New Roman" panose="02020603050405020304" pitchFamily="18" charset="0"/>
                      </a:endParaRPr>
                    </a:p>
                    <a:p>
                      <a:pPr>
                        <a:spcAft>
                          <a:spcPts val="0"/>
                        </a:spcAft>
                      </a:pPr>
                      <a:endParaRPr lang="es-ES" sz="2800" dirty="0">
                        <a:solidFill>
                          <a:schemeClr val="bg1"/>
                        </a:solidFill>
                        <a:effectLst/>
                        <a:latin typeface="+mn-lt"/>
                        <a:ea typeface="Calibri" panose="020F0502020204030204" pitchFamily="34" charset="0"/>
                        <a:cs typeface="Times New Roman" panose="02020603050405020304" pitchFamily="18" charset="0"/>
                      </a:endParaRPr>
                    </a:p>
                    <a:p>
                      <a:pPr>
                        <a:spcAft>
                          <a:spcPts val="0"/>
                        </a:spcAft>
                      </a:pPr>
                      <a:endParaRPr lang="es-ES" sz="20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156842145"/>
                  </a:ext>
                </a:extLst>
              </a:tr>
            </a:tbl>
          </a:graphicData>
        </a:graphic>
      </p:graphicFrame>
    </p:spTree>
    <p:extLst>
      <p:ext uri="{BB962C8B-B14F-4D97-AF65-F5344CB8AC3E}">
        <p14:creationId xmlns:p14="http://schemas.microsoft.com/office/powerpoint/2010/main" val="3826915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Jerarquía de las operaciones</a:t>
            </a:r>
          </a:p>
        </p:txBody>
      </p:sp>
      <p:sp>
        <p:nvSpPr>
          <p:cNvPr id="2" name="Rectángulo 1">
            <a:extLst>
              <a:ext uri="{FF2B5EF4-FFF2-40B4-BE49-F238E27FC236}">
                <a16:creationId xmlns:a16="http://schemas.microsoft.com/office/drawing/2014/main" id="{3025AC08-C925-BF4F-889D-B2061D71B6CC}"/>
              </a:ext>
            </a:extLst>
          </p:cNvPr>
          <p:cNvSpPr/>
          <p:nvPr/>
        </p:nvSpPr>
        <p:spPr>
          <a:xfrm>
            <a:off x="711263" y="1196752"/>
            <a:ext cx="3923253" cy="369332"/>
          </a:xfrm>
          <a:prstGeom prst="rect">
            <a:avLst/>
          </a:prstGeom>
        </p:spPr>
        <p:txBody>
          <a:bodyPr wrap="none">
            <a:spAutoFit/>
          </a:bodyPr>
          <a:lstStyle/>
          <a:p>
            <a:r>
              <a:rPr lang="es-ES" dirty="0">
                <a:solidFill>
                  <a:schemeClr val="bg1"/>
                </a:solidFill>
                <a:latin typeface="Calibri" panose="020F0502020204030204" pitchFamily="34" charset="0"/>
                <a:ea typeface="Calibri" panose="020F0502020204030204" pitchFamily="34" charset="0"/>
                <a:cs typeface="Times New Roman" panose="02020603050405020304" pitchFamily="18" charset="0"/>
              </a:rPr>
              <a:t>17. Resuelve las siguientes operaciones:</a:t>
            </a:r>
            <a:endParaRPr lang="es-ES" dirty="0"/>
          </a:p>
        </p:txBody>
      </p:sp>
      <p:graphicFrame>
        <p:nvGraphicFramePr>
          <p:cNvPr id="4" name="Tabla 3">
            <a:extLst>
              <a:ext uri="{FF2B5EF4-FFF2-40B4-BE49-F238E27FC236}">
                <a16:creationId xmlns:a16="http://schemas.microsoft.com/office/drawing/2014/main" id="{C3CF880A-1272-E44E-B117-1633F7402BB2}"/>
              </a:ext>
            </a:extLst>
          </p:cNvPr>
          <p:cNvGraphicFramePr>
            <a:graphicFrameLocks noGrp="1"/>
          </p:cNvGraphicFramePr>
          <p:nvPr>
            <p:extLst>
              <p:ext uri="{D42A27DB-BD31-4B8C-83A1-F6EECF244321}">
                <p14:modId xmlns:p14="http://schemas.microsoft.com/office/powerpoint/2010/main" val="73516608"/>
              </p:ext>
            </p:extLst>
          </p:nvPr>
        </p:nvGraphicFramePr>
        <p:xfrm>
          <a:off x="971600" y="1691290"/>
          <a:ext cx="6984776" cy="4632960"/>
        </p:xfrm>
        <a:graphic>
          <a:graphicData uri="http://schemas.openxmlformats.org/drawingml/2006/table">
            <a:tbl>
              <a:tblPr firstRow="1" firstCol="1" bandRow="1">
                <a:tableStyleId>{5940675A-B579-460E-94D1-54222C63F5DA}</a:tableStyleId>
              </a:tblPr>
              <a:tblGrid>
                <a:gridCol w="3600400">
                  <a:extLst>
                    <a:ext uri="{9D8B030D-6E8A-4147-A177-3AD203B41FA5}">
                      <a16:colId xmlns:a16="http://schemas.microsoft.com/office/drawing/2014/main" val="3759772235"/>
                    </a:ext>
                  </a:extLst>
                </a:gridCol>
                <a:gridCol w="3384376">
                  <a:extLst>
                    <a:ext uri="{9D8B030D-6E8A-4147-A177-3AD203B41FA5}">
                      <a16:colId xmlns:a16="http://schemas.microsoft.com/office/drawing/2014/main" val="702895829"/>
                    </a:ext>
                  </a:extLst>
                </a:gridCol>
              </a:tblGrid>
              <a:tr h="0">
                <a:tc>
                  <a:txBody>
                    <a:bodyPr/>
                    <a:lstStyle/>
                    <a:p>
                      <a:pPr>
                        <a:spcAft>
                          <a:spcPts val="0"/>
                        </a:spcAft>
                      </a:pPr>
                      <a:r>
                        <a:rPr lang="es-ES" sz="2800" dirty="0">
                          <a:solidFill>
                            <a:schemeClr val="bg1"/>
                          </a:solidFill>
                          <a:effectLst/>
                          <a:latin typeface="+mn-lt"/>
                          <a:ea typeface="Calibri" panose="020F0502020204030204" pitchFamily="34" charset="0"/>
                          <a:cs typeface="Times New Roman" panose="02020603050405020304" pitchFamily="18" charset="0"/>
                        </a:rPr>
                        <a:t>o) 3·8–5</a:t>
                      </a:r>
                      <a:r>
                        <a:rPr lang="es-ES" sz="2800" dirty="0">
                          <a:solidFill>
                            <a:schemeClr val="bg1"/>
                          </a:solidFill>
                          <a:effectLst/>
                          <a:latin typeface="+mn-lt"/>
                          <a:ea typeface="Calibri" panose="020F0502020204030204" pitchFamily="34" charset="0"/>
                          <a:cs typeface="Times New Roman" panose="02020603050405020304" pitchFamily="18" charset="0"/>
                          <a:sym typeface="Symbol" pitchFamily="2" charset="2"/>
                        </a:rPr>
                        <a:t></a:t>
                      </a:r>
                      <a:r>
                        <a:rPr lang="es-ES" sz="2800" dirty="0">
                          <a:solidFill>
                            <a:schemeClr val="bg1"/>
                          </a:solidFill>
                          <a:effectLst/>
                          <a:latin typeface="+mn-lt"/>
                          <a:ea typeface="Calibri" panose="020F0502020204030204" pitchFamily="34" charset="0"/>
                          <a:cs typeface="Times New Roman" panose="02020603050405020304" pitchFamily="18" charset="0"/>
                        </a:rPr>
                        <a:t>2</a:t>
                      </a:r>
                    </a:p>
                    <a:p>
                      <a:pPr>
                        <a:spcAft>
                          <a:spcPts val="0"/>
                        </a:spcAft>
                      </a:pPr>
                      <a:endParaRPr lang="es-ES" sz="2800" dirty="0">
                        <a:solidFill>
                          <a:schemeClr val="bg1"/>
                        </a:solidFill>
                        <a:effectLst/>
                        <a:latin typeface="+mn-lt"/>
                        <a:ea typeface="Calibri" panose="020F0502020204030204" pitchFamily="34" charset="0"/>
                        <a:cs typeface="Times New Roman" panose="02020603050405020304" pitchFamily="18" charset="0"/>
                      </a:endParaRPr>
                    </a:p>
                    <a:p>
                      <a:pPr>
                        <a:spcAft>
                          <a:spcPts val="0"/>
                        </a:spcAft>
                      </a:pPr>
                      <a:endParaRPr lang="es-ES" sz="20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800">
                          <a:solidFill>
                            <a:schemeClr val="bg1"/>
                          </a:solidFill>
                          <a:effectLst/>
                          <a:latin typeface="+mn-lt"/>
                          <a:ea typeface="Calibri" panose="020F0502020204030204" pitchFamily="34" charset="0"/>
                          <a:cs typeface="Times New Roman" panose="02020603050405020304" pitchFamily="18" charset="0"/>
                        </a:rPr>
                        <a:t>r) –8+3</a:t>
                      </a:r>
                      <a:r>
                        <a:rPr lang="es-ES" sz="2800">
                          <a:solidFill>
                            <a:schemeClr val="bg1"/>
                          </a:solidFill>
                          <a:effectLst/>
                          <a:latin typeface="+mn-lt"/>
                          <a:ea typeface="Calibri" panose="020F0502020204030204" pitchFamily="34" charset="0"/>
                          <a:cs typeface="Times New Roman" panose="02020603050405020304" pitchFamily="18" charset="0"/>
                          <a:sym typeface="Symbol" pitchFamily="2" charset="2"/>
                        </a:rPr>
                        <a:t></a:t>
                      </a:r>
                      <a:r>
                        <a:rPr lang="es-ES" sz="2800">
                          <a:solidFill>
                            <a:schemeClr val="bg1"/>
                          </a:solidFill>
                          <a:effectLst/>
                          <a:latin typeface="+mn-lt"/>
                          <a:ea typeface="Calibri" panose="020F0502020204030204" pitchFamily="34" charset="0"/>
                          <a:cs typeface="Times New Roman" panose="02020603050405020304" pitchFamily="18" charset="0"/>
                        </a:rPr>
                        <a:t>(–2)</a:t>
                      </a:r>
                      <a:endParaRPr lang="es-ES" sz="20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48546624"/>
                  </a:ext>
                </a:extLst>
              </a:tr>
              <a:tr h="351790">
                <a:tc>
                  <a:txBody>
                    <a:bodyPr/>
                    <a:lstStyle/>
                    <a:p>
                      <a:pPr>
                        <a:spcAft>
                          <a:spcPts val="0"/>
                        </a:spcAft>
                      </a:pPr>
                      <a:r>
                        <a:rPr lang="es-ES" sz="2800" dirty="0">
                          <a:solidFill>
                            <a:schemeClr val="bg1"/>
                          </a:solidFill>
                          <a:effectLst/>
                          <a:latin typeface="+mn-lt"/>
                          <a:ea typeface="Calibri" panose="020F0502020204030204" pitchFamily="34" charset="0"/>
                          <a:cs typeface="Times New Roman" panose="02020603050405020304" pitchFamily="18" charset="0"/>
                        </a:rPr>
                        <a:t>p) 16:8–4</a:t>
                      </a:r>
                      <a:r>
                        <a:rPr lang="es-ES" sz="2800" dirty="0">
                          <a:solidFill>
                            <a:schemeClr val="bg1"/>
                          </a:solidFill>
                          <a:effectLst/>
                          <a:latin typeface="+mn-lt"/>
                          <a:ea typeface="Calibri" panose="020F0502020204030204" pitchFamily="34" charset="0"/>
                          <a:cs typeface="Times New Roman" panose="02020603050405020304" pitchFamily="18" charset="0"/>
                          <a:sym typeface="Symbol" pitchFamily="2" charset="2"/>
                        </a:rPr>
                        <a:t></a:t>
                      </a:r>
                      <a:r>
                        <a:rPr lang="es-ES" sz="2800" dirty="0">
                          <a:solidFill>
                            <a:schemeClr val="bg1"/>
                          </a:solidFill>
                          <a:effectLst/>
                          <a:latin typeface="+mn-lt"/>
                          <a:ea typeface="Calibri" panose="020F0502020204030204" pitchFamily="34" charset="0"/>
                          <a:cs typeface="Times New Roman" panose="02020603050405020304" pitchFamily="18" charset="0"/>
                        </a:rPr>
                        <a:t>3</a:t>
                      </a:r>
                    </a:p>
                    <a:p>
                      <a:pPr>
                        <a:spcAft>
                          <a:spcPts val="0"/>
                        </a:spcAft>
                      </a:pPr>
                      <a:endParaRPr lang="es-ES" sz="2800" dirty="0">
                        <a:solidFill>
                          <a:schemeClr val="bg1"/>
                        </a:solidFill>
                        <a:effectLst/>
                        <a:latin typeface="+mn-lt"/>
                        <a:ea typeface="Calibri" panose="020F0502020204030204" pitchFamily="34" charset="0"/>
                        <a:cs typeface="Times New Roman" panose="02020603050405020304" pitchFamily="18" charset="0"/>
                      </a:endParaRPr>
                    </a:p>
                    <a:p>
                      <a:pPr>
                        <a:spcAft>
                          <a:spcPts val="0"/>
                        </a:spcAft>
                      </a:pPr>
                      <a:endParaRPr lang="es-ES" sz="20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800">
                          <a:solidFill>
                            <a:schemeClr val="bg1"/>
                          </a:solidFill>
                          <a:effectLst/>
                          <a:latin typeface="+mn-lt"/>
                          <a:ea typeface="Calibri" panose="020F0502020204030204" pitchFamily="34" charset="0"/>
                          <a:cs typeface="Times New Roman" panose="02020603050405020304" pitchFamily="18" charset="0"/>
                        </a:rPr>
                        <a:t>s) 12:2–2</a:t>
                      </a:r>
                      <a:r>
                        <a:rPr lang="es-ES" sz="2800">
                          <a:solidFill>
                            <a:schemeClr val="bg1"/>
                          </a:solidFill>
                          <a:effectLst/>
                          <a:latin typeface="+mn-lt"/>
                          <a:ea typeface="Calibri" panose="020F0502020204030204" pitchFamily="34" charset="0"/>
                          <a:cs typeface="Times New Roman" panose="02020603050405020304" pitchFamily="18" charset="0"/>
                          <a:sym typeface="Symbol" pitchFamily="2" charset="2"/>
                        </a:rPr>
                        <a:t></a:t>
                      </a:r>
                      <a:r>
                        <a:rPr lang="es-ES" sz="2800">
                          <a:solidFill>
                            <a:schemeClr val="bg1"/>
                          </a:solidFill>
                          <a:effectLst/>
                          <a:latin typeface="+mn-lt"/>
                          <a:ea typeface="Calibri" panose="020F0502020204030204" pitchFamily="34" charset="0"/>
                          <a:cs typeface="Times New Roman" panose="02020603050405020304" pitchFamily="18" charset="0"/>
                        </a:rPr>
                        <a:t>2</a:t>
                      </a:r>
                      <a:endParaRPr lang="es-ES" sz="20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30939866"/>
                  </a:ext>
                </a:extLst>
              </a:tr>
              <a:tr h="351790">
                <a:tc>
                  <a:txBody>
                    <a:bodyPr/>
                    <a:lstStyle/>
                    <a:p>
                      <a:pPr>
                        <a:spcAft>
                          <a:spcPts val="0"/>
                        </a:spcAft>
                      </a:pPr>
                      <a:r>
                        <a:rPr lang="es-ES" sz="2800" dirty="0">
                          <a:solidFill>
                            <a:schemeClr val="bg1"/>
                          </a:solidFill>
                          <a:effectLst/>
                          <a:latin typeface="+mn-lt"/>
                          <a:ea typeface="Calibri" panose="020F0502020204030204" pitchFamily="34" charset="0"/>
                          <a:cs typeface="Times New Roman" panose="02020603050405020304" pitchFamily="18" charset="0"/>
                        </a:rPr>
                        <a:t>q) (-8+5)</a:t>
                      </a:r>
                      <a:r>
                        <a:rPr lang="es-ES" sz="2800" dirty="0">
                          <a:solidFill>
                            <a:schemeClr val="bg1"/>
                          </a:solidFill>
                          <a:effectLst/>
                          <a:latin typeface="+mn-lt"/>
                          <a:ea typeface="Calibri" panose="020F0502020204030204" pitchFamily="34" charset="0"/>
                          <a:cs typeface="Times New Roman" panose="02020603050405020304" pitchFamily="18" charset="0"/>
                          <a:sym typeface="Symbol" pitchFamily="2" charset="2"/>
                        </a:rPr>
                        <a:t></a:t>
                      </a:r>
                      <a:r>
                        <a:rPr lang="es-ES" sz="2800" dirty="0">
                          <a:solidFill>
                            <a:schemeClr val="bg1"/>
                          </a:solidFill>
                          <a:effectLst/>
                          <a:latin typeface="+mn-lt"/>
                          <a:ea typeface="Calibri" panose="020F0502020204030204" pitchFamily="34" charset="0"/>
                          <a:cs typeface="Times New Roman" panose="02020603050405020304" pitchFamily="18" charset="0"/>
                        </a:rPr>
                        <a:t>3</a:t>
                      </a:r>
                    </a:p>
                    <a:p>
                      <a:pPr>
                        <a:spcAft>
                          <a:spcPts val="0"/>
                        </a:spcAft>
                      </a:pPr>
                      <a:endParaRPr lang="es-ES" sz="2800" dirty="0">
                        <a:solidFill>
                          <a:schemeClr val="bg1"/>
                        </a:solidFill>
                        <a:effectLst/>
                        <a:latin typeface="+mn-lt"/>
                        <a:ea typeface="Calibri" panose="020F0502020204030204" pitchFamily="34" charset="0"/>
                        <a:cs typeface="Times New Roman" panose="02020603050405020304" pitchFamily="18" charset="0"/>
                      </a:endParaRPr>
                    </a:p>
                    <a:p>
                      <a:pPr>
                        <a:spcAft>
                          <a:spcPts val="0"/>
                        </a:spcAft>
                      </a:pPr>
                      <a:endParaRPr lang="es-ES" sz="20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800">
                          <a:solidFill>
                            <a:schemeClr val="bg1"/>
                          </a:solidFill>
                          <a:effectLst/>
                          <a:latin typeface="+mn-lt"/>
                          <a:ea typeface="Calibri" panose="020F0502020204030204" pitchFamily="34" charset="0"/>
                          <a:cs typeface="Times New Roman" panose="02020603050405020304" pitchFamily="18" charset="0"/>
                        </a:rPr>
                        <a:t>t) 5</a:t>
                      </a:r>
                      <a:r>
                        <a:rPr lang="es-ES" sz="2800">
                          <a:solidFill>
                            <a:schemeClr val="bg1"/>
                          </a:solidFill>
                          <a:effectLst/>
                          <a:latin typeface="+mn-lt"/>
                          <a:ea typeface="Calibri" panose="020F0502020204030204" pitchFamily="34" charset="0"/>
                          <a:cs typeface="Times New Roman" panose="02020603050405020304" pitchFamily="18" charset="0"/>
                          <a:sym typeface="Symbol" pitchFamily="2" charset="2"/>
                        </a:rPr>
                        <a:t></a:t>
                      </a:r>
                      <a:r>
                        <a:rPr lang="es-ES" sz="2800">
                          <a:solidFill>
                            <a:schemeClr val="bg1"/>
                          </a:solidFill>
                          <a:effectLst/>
                          <a:latin typeface="+mn-lt"/>
                          <a:ea typeface="Calibri" panose="020F0502020204030204" pitchFamily="34" charset="0"/>
                          <a:cs typeface="Times New Roman" panose="02020603050405020304" pitchFamily="18" charset="0"/>
                        </a:rPr>
                        <a:t>2+3</a:t>
                      </a:r>
                      <a:endParaRPr lang="es-ES" sz="20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381652"/>
                  </a:ext>
                </a:extLst>
              </a:tr>
              <a:tr h="351790">
                <a:tc gridSpan="2">
                  <a:txBody>
                    <a:bodyPr/>
                    <a:lstStyle/>
                    <a:p>
                      <a:pPr>
                        <a:spcAft>
                          <a:spcPts val="0"/>
                        </a:spcAft>
                      </a:pPr>
                      <a:r>
                        <a:rPr lang="es-ES" sz="2800" dirty="0">
                          <a:solidFill>
                            <a:schemeClr val="bg1"/>
                          </a:solidFill>
                          <a:effectLst/>
                          <a:latin typeface="+mn-lt"/>
                          <a:ea typeface="Calibri" panose="020F0502020204030204" pitchFamily="34" charset="0"/>
                          <a:cs typeface="Times New Roman" panose="02020603050405020304" pitchFamily="18" charset="0"/>
                        </a:rPr>
                        <a:t>u) 8–[9–(3+4)·2]</a:t>
                      </a:r>
                    </a:p>
                    <a:p>
                      <a:pPr>
                        <a:spcAft>
                          <a:spcPts val="0"/>
                        </a:spcAft>
                      </a:pPr>
                      <a:endParaRPr lang="es-ES" sz="2800" dirty="0">
                        <a:solidFill>
                          <a:schemeClr val="bg1"/>
                        </a:solidFill>
                        <a:effectLst/>
                        <a:latin typeface="+mn-lt"/>
                        <a:ea typeface="Calibri" panose="020F0502020204030204" pitchFamily="34" charset="0"/>
                        <a:cs typeface="Times New Roman" panose="02020603050405020304" pitchFamily="18" charset="0"/>
                      </a:endParaRPr>
                    </a:p>
                    <a:p>
                      <a:pPr>
                        <a:spcAft>
                          <a:spcPts val="0"/>
                        </a:spcAft>
                      </a:pPr>
                      <a:endParaRPr lang="es-ES" sz="20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156842145"/>
                  </a:ext>
                </a:extLst>
              </a:tr>
            </a:tbl>
          </a:graphicData>
        </a:graphic>
      </p:graphicFrame>
    </p:spTree>
    <p:extLst>
      <p:ext uri="{BB962C8B-B14F-4D97-AF65-F5344CB8AC3E}">
        <p14:creationId xmlns:p14="http://schemas.microsoft.com/office/powerpoint/2010/main" val="1783346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Jerarquía de las operaciones</a:t>
            </a:r>
          </a:p>
        </p:txBody>
      </p:sp>
      <p:sp>
        <p:nvSpPr>
          <p:cNvPr id="4" name="Rectángulo 3">
            <a:extLst>
              <a:ext uri="{FF2B5EF4-FFF2-40B4-BE49-F238E27FC236}">
                <a16:creationId xmlns:a16="http://schemas.microsoft.com/office/drawing/2014/main" id="{6E633C69-83FC-884C-B31F-252D334921E0}"/>
              </a:ext>
            </a:extLst>
          </p:cNvPr>
          <p:cNvSpPr/>
          <p:nvPr/>
        </p:nvSpPr>
        <p:spPr>
          <a:xfrm>
            <a:off x="711263" y="1196752"/>
            <a:ext cx="3923253" cy="369332"/>
          </a:xfrm>
          <a:prstGeom prst="rect">
            <a:avLst/>
          </a:prstGeom>
        </p:spPr>
        <p:txBody>
          <a:bodyPr wrap="none">
            <a:spAutoFit/>
          </a:bodyPr>
          <a:lstStyle/>
          <a:p>
            <a:r>
              <a:rPr lang="es-ES" dirty="0">
                <a:solidFill>
                  <a:schemeClr val="bg1"/>
                </a:solidFill>
                <a:latin typeface="Calibri" panose="020F0502020204030204" pitchFamily="34" charset="0"/>
                <a:ea typeface="Calibri" panose="020F0502020204030204" pitchFamily="34" charset="0"/>
                <a:cs typeface="Times New Roman" panose="02020603050405020304" pitchFamily="18" charset="0"/>
              </a:rPr>
              <a:t>18. Resuelve las siguientes operaciones:</a:t>
            </a:r>
            <a:endParaRPr lang="es-ES" dirty="0"/>
          </a:p>
        </p:txBody>
      </p:sp>
      <mc:AlternateContent xmlns:mc="http://schemas.openxmlformats.org/markup-compatibility/2006" xmlns:a14="http://schemas.microsoft.com/office/drawing/2010/main">
        <mc:Choice Requires="a14">
          <p:graphicFrame>
            <p:nvGraphicFramePr>
              <p:cNvPr id="2" name="Tabla 1">
                <a:extLst>
                  <a:ext uri="{FF2B5EF4-FFF2-40B4-BE49-F238E27FC236}">
                    <a16:creationId xmlns:a16="http://schemas.microsoft.com/office/drawing/2014/main" id="{2ED7C070-A931-814A-8062-A0303AB1938E}"/>
                  </a:ext>
                </a:extLst>
              </p:cNvPr>
              <p:cNvGraphicFramePr>
                <a:graphicFrameLocks noGrp="1"/>
              </p:cNvGraphicFramePr>
              <p:nvPr>
                <p:extLst>
                  <p:ext uri="{D42A27DB-BD31-4B8C-83A1-F6EECF244321}">
                    <p14:modId xmlns:p14="http://schemas.microsoft.com/office/powerpoint/2010/main" val="3558051918"/>
                  </p:ext>
                </p:extLst>
              </p:nvPr>
            </p:nvGraphicFramePr>
            <p:xfrm>
              <a:off x="611560" y="1691290"/>
              <a:ext cx="7920879" cy="4282059"/>
            </p:xfrm>
            <a:graphic>
              <a:graphicData uri="http://schemas.openxmlformats.org/drawingml/2006/table">
                <a:tbl>
                  <a:tblPr firstRow="1" firstCol="1" bandRow="1">
                    <a:tableStyleId>{5940675A-B579-460E-94D1-54222C63F5DA}</a:tableStyleId>
                  </a:tblPr>
                  <a:tblGrid>
                    <a:gridCol w="2640293">
                      <a:extLst>
                        <a:ext uri="{9D8B030D-6E8A-4147-A177-3AD203B41FA5}">
                          <a16:colId xmlns:a16="http://schemas.microsoft.com/office/drawing/2014/main" val="1322297348"/>
                        </a:ext>
                      </a:extLst>
                    </a:gridCol>
                    <a:gridCol w="2832315">
                      <a:extLst>
                        <a:ext uri="{9D8B030D-6E8A-4147-A177-3AD203B41FA5}">
                          <a16:colId xmlns:a16="http://schemas.microsoft.com/office/drawing/2014/main" val="1883261937"/>
                        </a:ext>
                      </a:extLst>
                    </a:gridCol>
                    <a:gridCol w="2448271">
                      <a:extLst>
                        <a:ext uri="{9D8B030D-6E8A-4147-A177-3AD203B41FA5}">
                          <a16:colId xmlns:a16="http://schemas.microsoft.com/office/drawing/2014/main" val="4080339683"/>
                        </a:ext>
                      </a:extLst>
                    </a:gridCol>
                  </a:tblGrid>
                  <a:tr h="0">
                    <a:tc>
                      <a:txBody>
                        <a:bodyPr/>
                        <a:lstStyle/>
                        <a:p>
                          <a:pPr>
                            <a:spcBef>
                              <a:spcPts val="600"/>
                            </a:spcBef>
                            <a:spcAft>
                              <a:spcPts val="600"/>
                            </a:spcAft>
                          </a:pPr>
                          <a:r>
                            <a:rPr lang="es-ES" sz="2000" dirty="0">
                              <a:solidFill>
                                <a:schemeClr val="bg1"/>
                              </a:solidFill>
                              <a:effectLst/>
                            </a:rPr>
                            <a:t>a) 5</a:t>
                          </a:r>
                          <a:r>
                            <a:rPr lang="es-ES" sz="2000" baseline="30000" dirty="0">
                              <a:solidFill>
                                <a:schemeClr val="bg1"/>
                              </a:solidFill>
                              <a:effectLst/>
                            </a:rPr>
                            <a:t>3 </a:t>
                          </a:r>
                          <a:r>
                            <a:rPr lang="es-ES" sz="2000" dirty="0">
                              <a:solidFill>
                                <a:schemeClr val="bg1"/>
                              </a:solidFill>
                              <a:effectLst/>
                            </a:rPr>
                            <a:t>– 6 </a:t>
                          </a:r>
                          <a:r>
                            <a:rPr lang="es-ES" sz="2000" dirty="0">
                              <a:solidFill>
                                <a:schemeClr val="bg1"/>
                              </a:solidFill>
                              <a:effectLst/>
                              <a:sym typeface="Symbol" pitchFamily="2" charset="2"/>
                            </a:rPr>
                            <a:t></a:t>
                          </a:r>
                          <a:r>
                            <a:rPr lang="es-ES" sz="2000" dirty="0">
                              <a:solidFill>
                                <a:schemeClr val="bg1"/>
                              </a:solidFill>
                              <a:effectLst/>
                            </a:rPr>
                            <a:t> (2</a:t>
                          </a:r>
                          <a:r>
                            <a:rPr lang="es-ES" sz="2000" baseline="30000" dirty="0">
                              <a:solidFill>
                                <a:schemeClr val="bg1"/>
                              </a:solidFill>
                              <a:effectLst/>
                            </a:rPr>
                            <a:t>3</a:t>
                          </a:r>
                          <a:r>
                            <a:rPr lang="es-ES" sz="2000" dirty="0">
                              <a:solidFill>
                                <a:schemeClr val="bg1"/>
                              </a:solidFill>
                              <a:effectLst/>
                            </a:rPr>
                            <a:t>–2) </a:t>
                          </a:r>
                        </a:p>
                        <a:p>
                          <a:pPr>
                            <a:spcBef>
                              <a:spcPts val="600"/>
                            </a:spcBef>
                            <a:spcAft>
                              <a:spcPts val="600"/>
                            </a:spcAft>
                          </a:pP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000" dirty="0">
                              <a:solidFill>
                                <a:schemeClr val="bg1"/>
                              </a:solidFill>
                              <a:effectLst/>
                            </a:rPr>
                            <a:t>c) 2</a:t>
                          </a:r>
                          <a:r>
                            <a:rPr lang="es-ES" sz="2000" baseline="30000" dirty="0">
                              <a:solidFill>
                                <a:schemeClr val="bg1"/>
                              </a:solidFill>
                              <a:effectLst/>
                            </a:rPr>
                            <a:t>2</a:t>
                          </a:r>
                          <a:r>
                            <a:rPr lang="es-ES" sz="2000" dirty="0">
                              <a:solidFill>
                                <a:schemeClr val="bg1"/>
                              </a:solidFill>
                              <a:effectLst/>
                            </a:rPr>
                            <a:t> – (3</a:t>
                          </a:r>
                          <a:r>
                            <a:rPr lang="es-ES" sz="2000" baseline="30000" dirty="0">
                              <a:solidFill>
                                <a:schemeClr val="bg1"/>
                              </a:solidFill>
                              <a:effectLst/>
                            </a:rPr>
                            <a:t>3</a:t>
                          </a:r>
                          <a:r>
                            <a:rPr lang="es-ES" sz="2000" dirty="0">
                              <a:solidFill>
                                <a:schemeClr val="bg1"/>
                              </a:solidFill>
                              <a:effectLst/>
                            </a:rPr>
                            <a:t>–3) </a:t>
                          </a:r>
                          <a:r>
                            <a:rPr lang="es-ES" sz="2000" dirty="0">
                              <a:solidFill>
                                <a:schemeClr val="bg1"/>
                              </a:solidFill>
                              <a:effectLst/>
                              <a:sym typeface="Symbol" pitchFamily="2" charset="2"/>
                            </a:rPr>
                            <a:t></a:t>
                          </a:r>
                          <a:r>
                            <a:rPr lang="es-ES" sz="2000" dirty="0">
                              <a:solidFill>
                                <a:schemeClr val="bg1"/>
                              </a:solidFill>
                              <a:effectLst/>
                            </a:rPr>
                            <a:t> 4 </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000" dirty="0">
                              <a:solidFill>
                                <a:schemeClr val="bg1"/>
                              </a:solidFill>
                              <a:effectLst/>
                            </a:rPr>
                            <a:t>e) 2</a:t>
                          </a:r>
                          <a:r>
                            <a:rPr lang="es-ES" sz="2000" baseline="30000" dirty="0">
                              <a:solidFill>
                                <a:schemeClr val="bg1"/>
                              </a:solidFill>
                              <a:effectLst/>
                            </a:rPr>
                            <a:t>3</a:t>
                          </a:r>
                          <a:r>
                            <a:rPr lang="es-ES" sz="2000" dirty="0">
                              <a:solidFill>
                                <a:schemeClr val="bg1"/>
                              </a:solidFill>
                              <a:effectLst/>
                              <a:sym typeface="Symbol" pitchFamily="2" charset="2"/>
                            </a:rPr>
                            <a:t></a:t>
                          </a:r>
                          <a:r>
                            <a:rPr lang="es-ES" sz="2000" dirty="0">
                              <a:solidFill>
                                <a:schemeClr val="bg1"/>
                              </a:solidFill>
                              <a:effectLst/>
                            </a:rPr>
                            <a:t> (</a:t>
                          </a:r>
                          <a14:m>
                            <m:oMath xmlns:m="http://schemas.openxmlformats.org/officeDocument/2006/math">
                              <m:rad>
                                <m:radPr>
                                  <m:degHide m:val="on"/>
                                  <m:ctrlPr>
                                    <a:rPr lang="es-ES" sz="2000" i="1">
                                      <a:solidFill>
                                        <a:schemeClr val="bg1"/>
                                      </a:solidFill>
                                      <a:effectLst/>
                                      <a:latin typeface="Cambria Math" panose="02040503050406030204" pitchFamily="18" charset="0"/>
                                    </a:rPr>
                                  </m:ctrlPr>
                                </m:radPr>
                                <m:deg/>
                                <m:e>
                                  <m:r>
                                    <a:rPr lang="es-ES" sz="2000">
                                      <a:solidFill>
                                        <a:schemeClr val="bg1"/>
                                      </a:solidFill>
                                      <a:effectLst/>
                                      <a:latin typeface="Cambria Math" panose="02040503050406030204" pitchFamily="18" charset="0"/>
                                    </a:rPr>
                                    <m:t>36</m:t>
                                  </m:r>
                                </m:e>
                              </m:rad>
                              <m:r>
                                <a:rPr lang="es-ES" sz="2000">
                                  <a:solidFill>
                                    <a:schemeClr val="bg1"/>
                                  </a:solidFill>
                                  <a:effectLst/>
                                  <a:latin typeface="Cambria Math" panose="02040503050406030204" pitchFamily="18" charset="0"/>
                                </a:rPr>
                                <m:t>−4)</m:t>
                              </m:r>
                            </m:oMath>
                          </a14:m>
                          <a:r>
                            <a:rPr lang="es-ES" sz="2000" dirty="0">
                              <a:solidFill>
                                <a:schemeClr val="bg1"/>
                              </a:solidFill>
                              <a:effectLst/>
                            </a:rPr>
                            <a:t> </a:t>
                          </a:r>
                        </a:p>
                        <a:p>
                          <a:pPr>
                            <a:spcBef>
                              <a:spcPts val="600"/>
                            </a:spcBef>
                            <a:spcAft>
                              <a:spcPts val="600"/>
                            </a:spcAft>
                          </a:pPr>
                          <a:endParaRPr lang="es-ES" sz="1600" dirty="0">
                            <a:solidFill>
                              <a:schemeClr val="bg1"/>
                            </a:solidFill>
                            <a:effectLst/>
                          </a:endParaRPr>
                        </a:p>
                        <a:p>
                          <a:pPr>
                            <a:spcBef>
                              <a:spcPts val="600"/>
                            </a:spcBef>
                            <a:spcAft>
                              <a:spcPts val="600"/>
                            </a:spcAft>
                          </a:pPr>
                          <a:r>
                            <a:rPr lang="es-ES" sz="2000" dirty="0">
                              <a:solidFill>
                                <a:schemeClr val="bg1"/>
                              </a:solidFill>
                              <a:effectLst/>
                            </a:rPr>
                            <a:t> </a:t>
                          </a:r>
                          <a:endParaRPr lang="es-ES" sz="1600" dirty="0">
                            <a:solidFill>
                              <a:schemeClr val="bg1"/>
                            </a:solidFill>
                            <a:effectLst/>
                          </a:endParaRPr>
                        </a:p>
                        <a:p>
                          <a:pPr>
                            <a:spcBef>
                              <a:spcPts val="600"/>
                            </a:spcBef>
                            <a:spcAft>
                              <a:spcPts val="600"/>
                            </a:spcAft>
                          </a:pPr>
                          <a:r>
                            <a:rPr lang="es-ES" sz="2000" dirty="0">
                              <a:solidFill>
                                <a:schemeClr val="bg1"/>
                              </a:solidFill>
                              <a:effectLst/>
                            </a:rPr>
                            <a:t> </a:t>
                          </a:r>
                          <a:endParaRPr lang="es-ES" sz="1600" dirty="0">
                            <a:solidFill>
                              <a:schemeClr val="bg1"/>
                            </a:solidFill>
                            <a:effectLst/>
                          </a:endParaRPr>
                        </a:p>
                        <a:p>
                          <a:pPr>
                            <a:spcBef>
                              <a:spcPts val="600"/>
                            </a:spcBef>
                            <a:spcAft>
                              <a:spcPts val="600"/>
                            </a:spcAft>
                          </a:pPr>
                          <a:r>
                            <a:rPr lang="es-ES" sz="2000" dirty="0">
                              <a:solidFill>
                                <a:schemeClr val="bg1"/>
                              </a:solidFill>
                              <a:effectLst/>
                            </a:rPr>
                            <a:t> </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33202144"/>
                      </a:ext>
                    </a:extLst>
                  </a:tr>
                  <a:tr h="351790">
                    <a:tc>
                      <a:txBody>
                        <a:bodyPr/>
                        <a:lstStyle/>
                        <a:p>
                          <a:pPr>
                            <a:spcBef>
                              <a:spcPts val="600"/>
                            </a:spcBef>
                            <a:spcAft>
                              <a:spcPts val="600"/>
                            </a:spcAft>
                          </a:pPr>
                          <a:r>
                            <a:rPr lang="es-ES" sz="2000" dirty="0">
                              <a:solidFill>
                                <a:schemeClr val="bg1"/>
                              </a:solidFill>
                              <a:effectLst/>
                            </a:rPr>
                            <a:t>b) 4</a:t>
                          </a:r>
                          <a:r>
                            <a:rPr lang="es-ES" sz="2000" baseline="30000" dirty="0">
                              <a:solidFill>
                                <a:schemeClr val="bg1"/>
                              </a:solidFill>
                              <a:effectLst/>
                            </a:rPr>
                            <a:t>2</a:t>
                          </a:r>
                          <a:r>
                            <a:rPr lang="es-ES" sz="2000" dirty="0">
                              <a:solidFill>
                                <a:schemeClr val="bg1"/>
                              </a:solidFill>
                              <a:effectLst/>
                            </a:rPr>
                            <a:t>+2</a:t>
                          </a:r>
                          <a:r>
                            <a:rPr lang="es-ES" sz="2000" baseline="30000" dirty="0">
                              <a:solidFill>
                                <a:schemeClr val="bg1"/>
                              </a:solidFill>
                              <a:effectLst/>
                            </a:rPr>
                            <a:t>3</a:t>
                          </a:r>
                          <a:r>
                            <a:rPr lang="es-ES" sz="2000" dirty="0">
                              <a:solidFill>
                                <a:schemeClr val="bg1"/>
                              </a:solidFill>
                              <a:effectLst/>
                              <a:sym typeface="Symbol" pitchFamily="2" charset="2"/>
                            </a:rPr>
                            <a:t></a:t>
                          </a:r>
                          <a:r>
                            <a:rPr lang="es-ES" sz="2000" dirty="0">
                              <a:solidFill>
                                <a:schemeClr val="bg1"/>
                              </a:solidFill>
                              <a:effectLst/>
                            </a:rPr>
                            <a:t>3</a:t>
                          </a:r>
                          <a:r>
                            <a:rPr lang="es-ES" sz="2000" baseline="30000" dirty="0">
                              <a:solidFill>
                                <a:schemeClr val="bg1"/>
                              </a:solidFill>
                              <a:effectLst/>
                            </a:rPr>
                            <a:t>2</a:t>
                          </a:r>
                          <a:r>
                            <a:rPr lang="es-ES" sz="2000" dirty="0">
                              <a:solidFill>
                                <a:schemeClr val="bg1"/>
                              </a:solidFill>
                              <a:effectLst/>
                            </a:rPr>
                            <a:t> </a:t>
                          </a:r>
                          <a:endParaRPr lang="es-ES" sz="1600" dirty="0">
                            <a:solidFill>
                              <a:schemeClr val="bg1"/>
                            </a:solidFill>
                            <a:effectLst/>
                          </a:endParaRPr>
                        </a:p>
                        <a:p>
                          <a:pPr>
                            <a:spcBef>
                              <a:spcPts val="600"/>
                            </a:spcBef>
                            <a:spcAft>
                              <a:spcPts val="600"/>
                            </a:spcAft>
                          </a:pPr>
                          <a:r>
                            <a:rPr lang="es-ES" sz="1600" dirty="0">
                              <a:solidFill>
                                <a:schemeClr val="bg1"/>
                              </a:solidFill>
                              <a:effectLst/>
                            </a:rPr>
                            <a:t> </a:t>
                          </a:r>
                        </a:p>
                        <a:p>
                          <a:pPr>
                            <a:spcBef>
                              <a:spcPts val="600"/>
                            </a:spcBef>
                            <a:spcAft>
                              <a:spcPts val="600"/>
                            </a:spcAft>
                          </a:pPr>
                          <a:r>
                            <a:rPr lang="es-ES" sz="1600" dirty="0">
                              <a:solidFill>
                                <a:schemeClr val="bg1"/>
                              </a:solidFill>
                              <a:effectLst/>
                            </a:rPr>
                            <a:t> </a:t>
                          </a:r>
                        </a:p>
                        <a:p>
                          <a:pPr>
                            <a:spcBef>
                              <a:spcPts val="600"/>
                            </a:spcBef>
                            <a:spcAft>
                              <a:spcPts val="600"/>
                            </a:spcAft>
                          </a:pPr>
                          <a:r>
                            <a:rPr lang="es-ES" sz="1600" dirty="0">
                              <a:solidFill>
                                <a:schemeClr val="bg1"/>
                              </a:solidFill>
                              <a:effectLst/>
                            </a:rPr>
                            <a:t> </a:t>
                          </a:r>
                        </a:p>
                        <a:p>
                          <a:pPr>
                            <a:spcBef>
                              <a:spcPts val="600"/>
                            </a:spcBef>
                            <a:spcAft>
                              <a:spcPts val="600"/>
                            </a:spcAft>
                          </a:pPr>
                          <a:r>
                            <a:rPr lang="es-ES" sz="1600" dirty="0">
                              <a:solidFill>
                                <a:schemeClr val="bg1"/>
                              </a:solidFill>
                              <a:effectLst/>
                            </a:rPr>
                            <a:t> </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600"/>
                            </a:spcAft>
                          </a:pPr>
                          <a:r>
                            <a:rPr lang="es-ES" sz="2000" dirty="0">
                              <a:solidFill>
                                <a:schemeClr val="bg1"/>
                              </a:solidFill>
                              <a:effectLst/>
                            </a:rPr>
                            <a:t>d) </a:t>
                          </a:r>
                          <a:r>
                            <a:rPr lang="es-ES" sz="1600" dirty="0">
                              <a:solidFill>
                                <a:schemeClr val="bg1"/>
                              </a:solidFill>
                              <a:effectLst/>
                            </a:rPr>
                            <a:t>(</a:t>
                          </a:r>
                          <a14:m>
                            <m:oMath xmlns:m="http://schemas.openxmlformats.org/officeDocument/2006/math">
                              <m:rad>
                                <m:radPr>
                                  <m:degHide m:val="on"/>
                                  <m:ctrlPr>
                                    <a:rPr lang="es-ES" sz="1600" i="1">
                                      <a:solidFill>
                                        <a:schemeClr val="bg1"/>
                                      </a:solidFill>
                                      <a:effectLst/>
                                      <a:latin typeface="Cambria Math" panose="02040503050406030204" pitchFamily="18" charset="0"/>
                                    </a:rPr>
                                  </m:ctrlPr>
                                </m:radPr>
                                <m:deg/>
                                <m:e>
                                  <m:r>
                                    <a:rPr lang="es-ES" sz="1600">
                                      <a:solidFill>
                                        <a:schemeClr val="bg1"/>
                                      </a:solidFill>
                                      <a:effectLst/>
                                      <a:latin typeface="Cambria Math" panose="02040503050406030204" pitchFamily="18" charset="0"/>
                                    </a:rPr>
                                    <m:t>16</m:t>
                                  </m:r>
                                </m:e>
                              </m:rad>
                              <m:r>
                                <a:rPr lang="es-ES" sz="1600">
                                  <a:solidFill>
                                    <a:schemeClr val="bg1"/>
                                  </a:solidFill>
                                  <a:effectLst/>
                                  <a:latin typeface="Cambria Math" panose="02040503050406030204" pitchFamily="18" charset="0"/>
                                </a:rPr>
                                <m:t>−</m:t>
                              </m:r>
                              <m:rad>
                                <m:radPr>
                                  <m:degHide m:val="on"/>
                                  <m:ctrlPr>
                                    <a:rPr lang="es-ES" sz="1600" i="1">
                                      <a:solidFill>
                                        <a:schemeClr val="bg1"/>
                                      </a:solidFill>
                                      <a:effectLst/>
                                      <a:latin typeface="Cambria Math" panose="02040503050406030204" pitchFamily="18" charset="0"/>
                                    </a:rPr>
                                  </m:ctrlPr>
                                </m:radPr>
                                <m:deg/>
                                <m:e>
                                  <m:r>
                                    <a:rPr lang="es-ES" sz="1600">
                                      <a:solidFill>
                                        <a:schemeClr val="bg1"/>
                                      </a:solidFill>
                                      <a:effectLst/>
                                      <a:latin typeface="Cambria Math" panose="02040503050406030204" pitchFamily="18" charset="0"/>
                                    </a:rPr>
                                    <m:t>9</m:t>
                                  </m:r>
                                </m:e>
                              </m:rad>
                              <m:r>
                                <a:rPr lang="es-ES" sz="1600">
                                  <a:solidFill>
                                    <a:schemeClr val="bg1"/>
                                  </a:solidFill>
                                  <a:effectLst/>
                                  <a:latin typeface="Cambria Math" panose="02040503050406030204" pitchFamily="18" charset="0"/>
                                </a:rPr>
                                <m:t>)∙(</m:t>
                              </m:r>
                              <m:rad>
                                <m:radPr>
                                  <m:degHide m:val="on"/>
                                  <m:ctrlPr>
                                    <a:rPr lang="es-ES" sz="1600" i="1">
                                      <a:solidFill>
                                        <a:schemeClr val="bg1"/>
                                      </a:solidFill>
                                      <a:effectLst/>
                                      <a:latin typeface="Cambria Math" panose="02040503050406030204" pitchFamily="18" charset="0"/>
                                    </a:rPr>
                                  </m:ctrlPr>
                                </m:radPr>
                                <m:deg/>
                                <m:e>
                                  <m:r>
                                    <a:rPr lang="es-ES" sz="1600">
                                      <a:solidFill>
                                        <a:schemeClr val="bg1"/>
                                      </a:solidFill>
                                      <a:effectLst/>
                                      <a:latin typeface="Cambria Math" panose="02040503050406030204" pitchFamily="18" charset="0"/>
                                    </a:rPr>
                                    <m:t>16</m:t>
                                  </m:r>
                                </m:e>
                              </m:rad>
                              <m:r>
                                <a:rPr lang="es-ES" sz="1600">
                                  <a:solidFill>
                                    <a:schemeClr val="bg1"/>
                                  </a:solidFill>
                                  <a:effectLst/>
                                  <a:latin typeface="Cambria Math" panose="02040503050406030204" pitchFamily="18" charset="0"/>
                                </a:rPr>
                                <m:t>+</m:t>
                              </m:r>
                              <m:rad>
                                <m:radPr>
                                  <m:degHide m:val="on"/>
                                  <m:ctrlPr>
                                    <a:rPr lang="es-ES" sz="1600" i="1">
                                      <a:solidFill>
                                        <a:schemeClr val="bg1"/>
                                      </a:solidFill>
                                      <a:effectLst/>
                                      <a:latin typeface="Cambria Math" panose="02040503050406030204" pitchFamily="18" charset="0"/>
                                    </a:rPr>
                                  </m:ctrlPr>
                                </m:radPr>
                                <m:deg/>
                                <m:e>
                                  <m:r>
                                    <a:rPr lang="es-ES" sz="1600">
                                      <a:solidFill>
                                        <a:schemeClr val="bg1"/>
                                      </a:solidFill>
                                      <a:effectLst/>
                                      <a:latin typeface="Cambria Math" panose="02040503050406030204" pitchFamily="18" charset="0"/>
                                    </a:rPr>
                                    <m:t>9</m:t>
                                  </m:r>
                                </m:e>
                              </m:rad>
                              <m:r>
                                <a:rPr lang="es-ES" sz="1600">
                                  <a:solidFill>
                                    <a:schemeClr val="bg1"/>
                                  </a:solidFill>
                                  <a:effectLst/>
                                  <a:latin typeface="Cambria Math" panose="02040503050406030204" pitchFamily="18" charset="0"/>
                                </a:rPr>
                                <m:t>)</m:t>
                              </m:r>
                            </m:oMath>
                          </a14:m>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600"/>
                            </a:spcAft>
                          </a:pPr>
                          <a:r>
                            <a:rPr lang="es-ES" sz="2000" dirty="0">
                              <a:solidFill>
                                <a:schemeClr val="bg1"/>
                              </a:solidFill>
                              <a:effectLst/>
                            </a:rPr>
                            <a:t>f) (21+</a:t>
                          </a:r>
                          <a14:m>
                            <m:oMath xmlns:m="http://schemas.openxmlformats.org/officeDocument/2006/math">
                              <m:rad>
                                <m:radPr>
                                  <m:degHide m:val="on"/>
                                  <m:ctrlPr>
                                    <a:rPr lang="es-ES" sz="2000" i="1">
                                      <a:solidFill>
                                        <a:schemeClr val="bg1"/>
                                      </a:solidFill>
                                      <a:effectLst/>
                                      <a:latin typeface="Cambria Math" panose="02040503050406030204" pitchFamily="18" charset="0"/>
                                    </a:rPr>
                                  </m:ctrlPr>
                                </m:radPr>
                                <m:deg/>
                                <m:e>
                                  <m:r>
                                    <a:rPr lang="es-ES" sz="2000">
                                      <a:solidFill>
                                        <a:schemeClr val="bg1"/>
                                      </a:solidFill>
                                      <a:effectLst/>
                                      <a:latin typeface="Cambria Math" panose="02040503050406030204" pitchFamily="18" charset="0"/>
                                    </a:rPr>
                                    <m:t>16</m:t>
                                  </m:r>
                                </m:e>
                              </m:rad>
                            </m:oMath>
                          </a14:m>
                          <a:r>
                            <a:rPr lang="es-ES" sz="2000" dirty="0">
                              <a:solidFill>
                                <a:schemeClr val="bg1"/>
                              </a:solidFill>
                              <a:effectLst/>
                            </a:rPr>
                            <a:t>):</a:t>
                          </a:r>
                          <a14:m>
                            <m:oMath xmlns:m="http://schemas.openxmlformats.org/officeDocument/2006/math">
                              <m:r>
                                <a:rPr lang="es-ES" sz="2000">
                                  <a:solidFill>
                                    <a:schemeClr val="bg1"/>
                                  </a:solidFill>
                                  <a:effectLst/>
                                  <a:latin typeface="Cambria Math" panose="02040503050406030204" pitchFamily="18" charset="0"/>
                                </a:rPr>
                                <m:t> </m:t>
                              </m:r>
                              <m:rad>
                                <m:radPr>
                                  <m:degHide m:val="on"/>
                                  <m:ctrlPr>
                                    <a:rPr lang="es-ES" sz="2000" i="1">
                                      <a:solidFill>
                                        <a:schemeClr val="bg1"/>
                                      </a:solidFill>
                                      <a:effectLst/>
                                      <a:latin typeface="Cambria Math" panose="02040503050406030204" pitchFamily="18" charset="0"/>
                                    </a:rPr>
                                  </m:ctrlPr>
                                </m:radPr>
                                <m:deg/>
                                <m:e>
                                  <m:r>
                                    <a:rPr lang="es-ES" sz="2000">
                                      <a:solidFill>
                                        <a:schemeClr val="bg1"/>
                                      </a:solidFill>
                                      <a:effectLst/>
                                      <a:latin typeface="Cambria Math" panose="02040503050406030204" pitchFamily="18" charset="0"/>
                                    </a:rPr>
                                    <m:t>25</m:t>
                                  </m:r>
                                </m:e>
                              </m:rad>
                            </m:oMath>
                          </a14:m>
                          <a:r>
                            <a:rPr lang="es-ES" sz="2000" dirty="0">
                              <a:solidFill>
                                <a:schemeClr val="bg1"/>
                              </a:solidFill>
                              <a:effectLst/>
                            </a:rPr>
                            <a:t> </a:t>
                          </a:r>
                        </a:p>
                        <a:p>
                          <a:pPr>
                            <a:spcAft>
                              <a:spcPts val="600"/>
                            </a:spcAft>
                          </a:pPr>
                          <a:endParaRPr lang="es-E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endParaRPr lang="es-E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endParaRPr lang="es-E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endParaRPr lang="es-E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33285671"/>
                      </a:ext>
                    </a:extLst>
                  </a:tr>
                </a:tbl>
              </a:graphicData>
            </a:graphic>
          </p:graphicFrame>
        </mc:Choice>
        <mc:Fallback xmlns="">
          <p:graphicFrame>
            <p:nvGraphicFramePr>
              <p:cNvPr id="2" name="Tabla 1">
                <a:extLst>
                  <a:ext uri="{FF2B5EF4-FFF2-40B4-BE49-F238E27FC236}">
                    <a16:creationId xmlns:a16="http://schemas.microsoft.com/office/drawing/2014/main" id="{2ED7C070-A931-814A-8062-A0303AB1938E}"/>
                  </a:ext>
                </a:extLst>
              </p:cNvPr>
              <p:cNvGraphicFramePr>
                <a:graphicFrameLocks noGrp="1"/>
              </p:cNvGraphicFramePr>
              <p:nvPr>
                <p:extLst>
                  <p:ext uri="{D42A27DB-BD31-4B8C-83A1-F6EECF244321}">
                    <p14:modId xmlns:p14="http://schemas.microsoft.com/office/powerpoint/2010/main" val="3558051918"/>
                  </p:ext>
                </p:extLst>
              </p:nvPr>
            </p:nvGraphicFramePr>
            <p:xfrm>
              <a:off x="611560" y="1691290"/>
              <a:ext cx="7920879" cy="4282059"/>
            </p:xfrm>
            <a:graphic>
              <a:graphicData uri="http://schemas.openxmlformats.org/drawingml/2006/table">
                <a:tbl>
                  <a:tblPr firstRow="1" firstCol="1" bandRow="1">
                    <a:tableStyleId>{5940675A-B579-460E-94D1-54222C63F5DA}</a:tableStyleId>
                  </a:tblPr>
                  <a:tblGrid>
                    <a:gridCol w="2640293">
                      <a:extLst>
                        <a:ext uri="{9D8B030D-6E8A-4147-A177-3AD203B41FA5}">
                          <a16:colId xmlns:a16="http://schemas.microsoft.com/office/drawing/2014/main" val="1322297348"/>
                        </a:ext>
                      </a:extLst>
                    </a:gridCol>
                    <a:gridCol w="2832315">
                      <a:extLst>
                        <a:ext uri="{9D8B030D-6E8A-4147-A177-3AD203B41FA5}">
                          <a16:colId xmlns:a16="http://schemas.microsoft.com/office/drawing/2014/main" val="1883261937"/>
                        </a:ext>
                      </a:extLst>
                    </a:gridCol>
                    <a:gridCol w="2448271">
                      <a:extLst>
                        <a:ext uri="{9D8B030D-6E8A-4147-A177-3AD203B41FA5}">
                          <a16:colId xmlns:a16="http://schemas.microsoft.com/office/drawing/2014/main" val="4080339683"/>
                        </a:ext>
                      </a:extLst>
                    </a:gridCol>
                  </a:tblGrid>
                  <a:tr h="2101342">
                    <a:tc>
                      <a:txBody>
                        <a:bodyPr/>
                        <a:lstStyle/>
                        <a:p>
                          <a:pPr>
                            <a:spcBef>
                              <a:spcPts val="600"/>
                            </a:spcBef>
                            <a:spcAft>
                              <a:spcPts val="600"/>
                            </a:spcAft>
                          </a:pPr>
                          <a:r>
                            <a:rPr lang="es-ES" sz="2000" dirty="0">
                              <a:solidFill>
                                <a:schemeClr val="bg1"/>
                              </a:solidFill>
                              <a:effectLst/>
                            </a:rPr>
                            <a:t>a) 5</a:t>
                          </a:r>
                          <a:r>
                            <a:rPr lang="es-ES" sz="2000" baseline="30000" dirty="0">
                              <a:solidFill>
                                <a:schemeClr val="bg1"/>
                              </a:solidFill>
                              <a:effectLst/>
                            </a:rPr>
                            <a:t>3 </a:t>
                          </a:r>
                          <a:r>
                            <a:rPr lang="es-ES" sz="2000" dirty="0">
                              <a:solidFill>
                                <a:schemeClr val="bg1"/>
                              </a:solidFill>
                              <a:effectLst/>
                            </a:rPr>
                            <a:t>– 6 </a:t>
                          </a:r>
                          <a:r>
                            <a:rPr lang="es-ES" sz="2000" dirty="0">
                              <a:solidFill>
                                <a:schemeClr val="bg1"/>
                              </a:solidFill>
                              <a:effectLst/>
                              <a:sym typeface="Symbol" pitchFamily="2" charset="2"/>
                            </a:rPr>
                            <a:t></a:t>
                          </a:r>
                          <a:r>
                            <a:rPr lang="es-ES" sz="2000" dirty="0">
                              <a:solidFill>
                                <a:schemeClr val="bg1"/>
                              </a:solidFill>
                              <a:effectLst/>
                            </a:rPr>
                            <a:t> (2</a:t>
                          </a:r>
                          <a:r>
                            <a:rPr lang="es-ES" sz="2000" baseline="30000" dirty="0">
                              <a:solidFill>
                                <a:schemeClr val="bg1"/>
                              </a:solidFill>
                              <a:effectLst/>
                            </a:rPr>
                            <a:t>3</a:t>
                          </a:r>
                          <a:r>
                            <a:rPr lang="es-ES" sz="2000" dirty="0">
                              <a:solidFill>
                                <a:schemeClr val="bg1"/>
                              </a:solidFill>
                              <a:effectLst/>
                            </a:rPr>
                            <a:t>–2) </a:t>
                          </a:r>
                        </a:p>
                        <a:p>
                          <a:pPr>
                            <a:spcBef>
                              <a:spcPts val="600"/>
                            </a:spcBef>
                            <a:spcAft>
                              <a:spcPts val="600"/>
                            </a:spcAft>
                          </a:pP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Bef>
                              <a:spcPts val="600"/>
                            </a:spcBef>
                            <a:spcAft>
                              <a:spcPts val="600"/>
                            </a:spcAft>
                          </a:pPr>
                          <a:r>
                            <a:rPr lang="es-ES" sz="2000" dirty="0">
                              <a:solidFill>
                                <a:schemeClr val="bg1"/>
                              </a:solidFill>
                              <a:effectLst/>
                            </a:rPr>
                            <a:t>c) 2</a:t>
                          </a:r>
                          <a:r>
                            <a:rPr lang="es-ES" sz="2000" baseline="30000" dirty="0">
                              <a:solidFill>
                                <a:schemeClr val="bg1"/>
                              </a:solidFill>
                              <a:effectLst/>
                            </a:rPr>
                            <a:t>2</a:t>
                          </a:r>
                          <a:r>
                            <a:rPr lang="es-ES" sz="2000" dirty="0">
                              <a:solidFill>
                                <a:schemeClr val="bg1"/>
                              </a:solidFill>
                              <a:effectLst/>
                            </a:rPr>
                            <a:t> – (3</a:t>
                          </a:r>
                          <a:r>
                            <a:rPr lang="es-ES" sz="2000" baseline="30000" dirty="0">
                              <a:solidFill>
                                <a:schemeClr val="bg1"/>
                              </a:solidFill>
                              <a:effectLst/>
                            </a:rPr>
                            <a:t>3</a:t>
                          </a:r>
                          <a:r>
                            <a:rPr lang="es-ES" sz="2000" dirty="0">
                              <a:solidFill>
                                <a:schemeClr val="bg1"/>
                              </a:solidFill>
                              <a:effectLst/>
                            </a:rPr>
                            <a:t>–3) </a:t>
                          </a:r>
                          <a:r>
                            <a:rPr lang="es-ES" sz="2000" dirty="0">
                              <a:solidFill>
                                <a:schemeClr val="bg1"/>
                              </a:solidFill>
                              <a:effectLst/>
                              <a:sym typeface="Symbol" pitchFamily="2" charset="2"/>
                            </a:rPr>
                            <a:t></a:t>
                          </a:r>
                          <a:r>
                            <a:rPr lang="es-ES" sz="2000" dirty="0">
                              <a:solidFill>
                                <a:schemeClr val="bg1"/>
                              </a:solidFill>
                              <a:effectLst/>
                            </a:rPr>
                            <a:t> 4 </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2"/>
                          <a:stretch>
                            <a:fillRect l="-223834" t="-4819" b="-103614"/>
                          </a:stretch>
                        </a:blipFill>
                      </a:tcPr>
                    </a:tc>
                    <a:extLst>
                      <a:ext uri="{0D108BD9-81ED-4DB2-BD59-A6C34878D82A}">
                        <a16:rowId xmlns:a16="http://schemas.microsoft.com/office/drawing/2014/main" val="3933202144"/>
                      </a:ext>
                    </a:extLst>
                  </a:tr>
                  <a:tr h="2180717">
                    <a:tc>
                      <a:txBody>
                        <a:bodyPr/>
                        <a:lstStyle/>
                        <a:p>
                          <a:pPr>
                            <a:spcBef>
                              <a:spcPts val="600"/>
                            </a:spcBef>
                            <a:spcAft>
                              <a:spcPts val="600"/>
                            </a:spcAft>
                          </a:pPr>
                          <a:r>
                            <a:rPr lang="es-ES" sz="2000" dirty="0">
                              <a:solidFill>
                                <a:schemeClr val="bg1"/>
                              </a:solidFill>
                              <a:effectLst/>
                            </a:rPr>
                            <a:t>b) 4</a:t>
                          </a:r>
                          <a:r>
                            <a:rPr lang="es-ES" sz="2000" baseline="30000" dirty="0">
                              <a:solidFill>
                                <a:schemeClr val="bg1"/>
                              </a:solidFill>
                              <a:effectLst/>
                            </a:rPr>
                            <a:t>2</a:t>
                          </a:r>
                          <a:r>
                            <a:rPr lang="es-ES" sz="2000" dirty="0">
                              <a:solidFill>
                                <a:schemeClr val="bg1"/>
                              </a:solidFill>
                              <a:effectLst/>
                            </a:rPr>
                            <a:t>+2</a:t>
                          </a:r>
                          <a:r>
                            <a:rPr lang="es-ES" sz="2000" baseline="30000" dirty="0">
                              <a:solidFill>
                                <a:schemeClr val="bg1"/>
                              </a:solidFill>
                              <a:effectLst/>
                            </a:rPr>
                            <a:t>3</a:t>
                          </a:r>
                          <a:r>
                            <a:rPr lang="es-ES" sz="2000" dirty="0">
                              <a:solidFill>
                                <a:schemeClr val="bg1"/>
                              </a:solidFill>
                              <a:effectLst/>
                              <a:sym typeface="Symbol" pitchFamily="2" charset="2"/>
                            </a:rPr>
                            <a:t></a:t>
                          </a:r>
                          <a:r>
                            <a:rPr lang="es-ES" sz="2000" dirty="0">
                              <a:solidFill>
                                <a:schemeClr val="bg1"/>
                              </a:solidFill>
                              <a:effectLst/>
                            </a:rPr>
                            <a:t>3</a:t>
                          </a:r>
                          <a:r>
                            <a:rPr lang="es-ES" sz="2000" baseline="30000" dirty="0">
                              <a:solidFill>
                                <a:schemeClr val="bg1"/>
                              </a:solidFill>
                              <a:effectLst/>
                            </a:rPr>
                            <a:t>2</a:t>
                          </a:r>
                          <a:r>
                            <a:rPr lang="es-ES" sz="2000" dirty="0">
                              <a:solidFill>
                                <a:schemeClr val="bg1"/>
                              </a:solidFill>
                              <a:effectLst/>
                            </a:rPr>
                            <a:t> </a:t>
                          </a:r>
                          <a:endParaRPr lang="es-ES" sz="1600" dirty="0">
                            <a:solidFill>
                              <a:schemeClr val="bg1"/>
                            </a:solidFill>
                            <a:effectLst/>
                          </a:endParaRPr>
                        </a:p>
                        <a:p>
                          <a:pPr>
                            <a:spcBef>
                              <a:spcPts val="600"/>
                            </a:spcBef>
                            <a:spcAft>
                              <a:spcPts val="600"/>
                            </a:spcAft>
                          </a:pPr>
                          <a:r>
                            <a:rPr lang="es-ES" sz="1600" dirty="0">
                              <a:solidFill>
                                <a:schemeClr val="bg1"/>
                              </a:solidFill>
                              <a:effectLst/>
                            </a:rPr>
                            <a:t> </a:t>
                          </a:r>
                        </a:p>
                        <a:p>
                          <a:pPr>
                            <a:spcBef>
                              <a:spcPts val="600"/>
                            </a:spcBef>
                            <a:spcAft>
                              <a:spcPts val="600"/>
                            </a:spcAft>
                          </a:pPr>
                          <a:r>
                            <a:rPr lang="es-ES" sz="1600" dirty="0">
                              <a:solidFill>
                                <a:schemeClr val="bg1"/>
                              </a:solidFill>
                              <a:effectLst/>
                            </a:rPr>
                            <a:t> </a:t>
                          </a:r>
                        </a:p>
                        <a:p>
                          <a:pPr>
                            <a:spcBef>
                              <a:spcPts val="600"/>
                            </a:spcBef>
                            <a:spcAft>
                              <a:spcPts val="600"/>
                            </a:spcAft>
                          </a:pPr>
                          <a:r>
                            <a:rPr lang="es-ES" sz="1600" dirty="0">
                              <a:solidFill>
                                <a:schemeClr val="bg1"/>
                              </a:solidFill>
                              <a:effectLst/>
                            </a:rPr>
                            <a:t> </a:t>
                          </a:r>
                        </a:p>
                        <a:p>
                          <a:pPr>
                            <a:spcBef>
                              <a:spcPts val="600"/>
                            </a:spcBef>
                            <a:spcAft>
                              <a:spcPts val="600"/>
                            </a:spcAft>
                          </a:pPr>
                          <a:r>
                            <a:rPr lang="es-ES" sz="1600" dirty="0">
                              <a:solidFill>
                                <a:schemeClr val="bg1"/>
                              </a:solidFill>
                              <a:effectLst/>
                            </a:rPr>
                            <a:t> </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2"/>
                          <a:stretch>
                            <a:fillRect l="-93722" t="-101163" r="-86547"/>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2"/>
                          <a:stretch>
                            <a:fillRect l="-223834" t="-101163"/>
                          </a:stretch>
                        </a:blipFill>
                      </a:tcPr>
                    </a:tc>
                    <a:extLst>
                      <a:ext uri="{0D108BD9-81ED-4DB2-BD59-A6C34878D82A}">
                        <a16:rowId xmlns:a16="http://schemas.microsoft.com/office/drawing/2014/main" val="1933285671"/>
                      </a:ext>
                    </a:extLst>
                  </a:tr>
                </a:tbl>
              </a:graphicData>
            </a:graphic>
          </p:graphicFrame>
        </mc:Fallback>
      </mc:AlternateContent>
    </p:spTree>
    <p:extLst>
      <p:ext uri="{BB962C8B-B14F-4D97-AF65-F5344CB8AC3E}">
        <p14:creationId xmlns:p14="http://schemas.microsoft.com/office/powerpoint/2010/main" val="1092312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Jerarquía de las operaciones</a:t>
            </a:r>
          </a:p>
        </p:txBody>
      </p:sp>
      <p:sp>
        <p:nvSpPr>
          <p:cNvPr id="4" name="Rectángulo 3">
            <a:extLst>
              <a:ext uri="{FF2B5EF4-FFF2-40B4-BE49-F238E27FC236}">
                <a16:creationId xmlns:a16="http://schemas.microsoft.com/office/drawing/2014/main" id="{04960CD3-B24B-9D4C-8044-9CA18F626425}"/>
              </a:ext>
            </a:extLst>
          </p:cNvPr>
          <p:cNvSpPr/>
          <p:nvPr/>
        </p:nvSpPr>
        <p:spPr>
          <a:xfrm>
            <a:off x="711263" y="1196752"/>
            <a:ext cx="3923253" cy="369332"/>
          </a:xfrm>
          <a:prstGeom prst="rect">
            <a:avLst/>
          </a:prstGeom>
        </p:spPr>
        <p:txBody>
          <a:bodyPr wrap="none">
            <a:spAutoFit/>
          </a:bodyPr>
          <a:lstStyle/>
          <a:p>
            <a:r>
              <a:rPr lang="es-ES" dirty="0">
                <a:solidFill>
                  <a:schemeClr val="bg1"/>
                </a:solidFill>
                <a:latin typeface="Calibri" panose="020F0502020204030204" pitchFamily="34" charset="0"/>
                <a:ea typeface="Calibri" panose="020F0502020204030204" pitchFamily="34" charset="0"/>
                <a:cs typeface="Times New Roman" panose="02020603050405020304" pitchFamily="18" charset="0"/>
              </a:rPr>
              <a:t>19. Resuelve las siguientes operaciones:</a:t>
            </a:r>
            <a:endParaRPr lang="es-ES" dirty="0"/>
          </a:p>
        </p:txBody>
      </p:sp>
      <p:graphicFrame>
        <p:nvGraphicFramePr>
          <p:cNvPr id="2" name="Tabla 1">
            <a:extLst>
              <a:ext uri="{FF2B5EF4-FFF2-40B4-BE49-F238E27FC236}">
                <a16:creationId xmlns:a16="http://schemas.microsoft.com/office/drawing/2014/main" id="{E46B2C09-9783-534E-9DC5-B904CFDCE751}"/>
              </a:ext>
            </a:extLst>
          </p:cNvPr>
          <p:cNvGraphicFramePr>
            <a:graphicFrameLocks noGrp="1"/>
          </p:cNvGraphicFramePr>
          <p:nvPr>
            <p:extLst>
              <p:ext uri="{D42A27DB-BD31-4B8C-83A1-F6EECF244321}">
                <p14:modId xmlns:p14="http://schemas.microsoft.com/office/powerpoint/2010/main" val="1684617808"/>
              </p:ext>
            </p:extLst>
          </p:nvPr>
        </p:nvGraphicFramePr>
        <p:xfrm>
          <a:off x="638072" y="1592162"/>
          <a:ext cx="7992887" cy="4724400"/>
        </p:xfrm>
        <a:graphic>
          <a:graphicData uri="http://schemas.openxmlformats.org/drawingml/2006/table">
            <a:tbl>
              <a:tblPr firstRow="1" firstCol="1" bandRow="1">
                <a:tableStyleId>{5940675A-B579-460E-94D1-54222C63F5DA}</a:tableStyleId>
              </a:tblPr>
              <a:tblGrid>
                <a:gridCol w="7992887">
                  <a:extLst>
                    <a:ext uri="{9D8B030D-6E8A-4147-A177-3AD203B41FA5}">
                      <a16:colId xmlns:a16="http://schemas.microsoft.com/office/drawing/2014/main" val="203947738"/>
                    </a:ext>
                  </a:extLst>
                </a:gridCol>
              </a:tblGrid>
              <a:tr h="0">
                <a:tc>
                  <a:txBody>
                    <a:bodyPr/>
                    <a:lstStyle/>
                    <a:p>
                      <a:pPr>
                        <a:spcBef>
                          <a:spcPts val="600"/>
                        </a:spcBef>
                        <a:spcAft>
                          <a:spcPts val="600"/>
                        </a:spcAft>
                      </a:pPr>
                      <a:r>
                        <a:rPr lang="es-ES" sz="4000" dirty="0">
                          <a:solidFill>
                            <a:schemeClr val="bg1"/>
                          </a:solidFill>
                          <a:effectLst/>
                        </a:rPr>
                        <a:t>a) 2</a:t>
                      </a:r>
                      <a:r>
                        <a:rPr lang="es-ES" sz="4000" dirty="0">
                          <a:solidFill>
                            <a:schemeClr val="bg1"/>
                          </a:solidFill>
                          <a:effectLst/>
                          <a:sym typeface="Symbol" pitchFamily="2" charset="2"/>
                        </a:rPr>
                        <a:t></a:t>
                      </a:r>
                      <a:r>
                        <a:rPr lang="es-ES" sz="4000" dirty="0">
                          <a:solidFill>
                            <a:schemeClr val="bg1"/>
                          </a:solidFill>
                          <a:effectLst/>
                        </a:rPr>
                        <a:t>3+ 4</a:t>
                      </a:r>
                      <a:r>
                        <a:rPr lang="es-ES" sz="4000" dirty="0">
                          <a:solidFill>
                            <a:schemeClr val="bg1"/>
                          </a:solidFill>
                          <a:effectLst/>
                          <a:sym typeface="Symbol" pitchFamily="2" charset="2"/>
                        </a:rPr>
                        <a:t></a:t>
                      </a:r>
                      <a:r>
                        <a:rPr lang="es-ES" sz="4000" dirty="0">
                          <a:solidFill>
                            <a:schemeClr val="bg1"/>
                          </a:solidFill>
                          <a:effectLst/>
                        </a:rPr>
                        <a:t>5– 1</a:t>
                      </a:r>
                      <a:r>
                        <a:rPr lang="es-ES" sz="4000" dirty="0">
                          <a:solidFill>
                            <a:schemeClr val="bg1"/>
                          </a:solidFill>
                          <a:effectLst/>
                          <a:sym typeface="Symbol" pitchFamily="2" charset="2"/>
                        </a:rPr>
                        <a:t></a:t>
                      </a:r>
                      <a:r>
                        <a:rPr lang="es-ES" sz="4000" dirty="0">
                          <a:solidFill>
                            <a:schemeClr val="bg1"/>
                          </a:solidFill>
                          <a:effectLst/>
                        </a:rPr>
                        <a:t>3 = </a:t>
                      </a:r>
                      <a:endParaRPr lang="es-ES" sz="3200" dirty="0">
                        <a:solidFill>
                          <a:schemeClr val="bg1"/>
                        </a:solidFill>
                        <a:effectLst/>
                      </a:endParaRPr>
                    </a:p>
                    <a:p>
                      <a:pPr>
                        <a:spcBef>
                          <a:spcPts val="600"/>
                        </a:spcBef>
                        <a:spcAft>
                          <a:spcPts val="600"/>
                        </a:spcAft>
                      </a:pPr>
                      <a:r>
                        <a:rPr lang="es-ES" sz="4000" dirty="0">
                          <a:solidFill>
                            <a:schemeClr val="bg1"/>
                          </a:solidFill>
                          <a:effectLst/>
                        </a:rPr>
                        <a:t> </a:t>
                      </a:r>
                      <a:endParaRPr lang="es-E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3010037"/>
                  </a:ext>
                </a:extLst>
              </a:tr>
              <a:tr h="0">
                <a:tc>
                  <a:txBody>
                    <a:bodyPr/>
                    <a:lstStyle/>
                    <a:p>
                      <a:pPr>
                        <a:spcBef>
                          <a:spcPts val="600"/>
                        </a:spcBef>
                        <a:spcAft>
                          <a:spcPts val="600"/>
                        </a:spcAft>
                      </a:pPr>
                      <a:r>
                        <a:rPr lang="es-ES" sz="4000" dirty="0">
                          <a:solidFill>
                            <a:schemeClr val="bg1"/>
                          </a:solidFill>
                          <a:effectLst/>
                        </a:rPr>
                        <a:t>b)(-2) </a:t>
                      </a:r>
                      <a:r>
                        <a:rPr lang="es-ES" sz="4000" dirty="0">
                          <a:solidFill>
                            <a:schemeClr val="bg1"/>
                          </a:solidFill>
                          <a:effectLst/>
                          <a:sym typeface="Symbol" pitchFamily="2" charset="2"/>
                        </a:rPr>
                        <a:t></a:t>
                      </a:r>
                      <a:r>
                        <a:rPr lang="es-ES" sz="4000" dirty="0">
                          <a:solidFill>
                            <a:schemeClr val="bg1"/>
                          </a:solidFill>
                          <a:effectLst/>
                        </a:rPr>
                        <a:t>(- 4) – (-5) </a:t>
                      </a:r>
                      <a:r>
                        <a:rPr lang="es-ES" sz="4000" dirty="0">
                          <a:solidFill>
                            <a:schemeClr val="bg1"/>
                          </a:solidFill>
                          <a:effectLst/>
                          <a:sym typeface="Symbol" pitchFamily="2" charset="2"/>
                        </a:rPr>
                        <a:t></a:t>
                      </a:r>
                      <a:r>
                        <a:rPr lang="es-ES" sz="4000" dirty="0">
                          <a:solidFill>
                            <a:schemeClr val="bg1"/>
                          </a:solidFill>
                          <a:effectLst/>
                        </a:rPr>
                        <a:t>(+3) =</a:t>
                      </a:r>
                    </a:p>
                    <a:p>
                      <a:pPr>
                        <a:spcBef>
                          <a:spcPts val="600"/>
                        </a:spcBef>
                        <a:spcAft>
                          <a:spcPts val="600"/>
                        </a:spcAft>
                      </a:pPr>
                      <a:endPar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16981643"/>
                  </a:ext>
                </a:extLst>
              </a:tr>
              <a:tr h="0">
                <a:tc>
                  <a:txBody>
                    <a:bodyPr/>
                    <a:lstStyle/>
                    <a:p>
                      <a:pPr>
                        <a:spcAft>
                          <a:spcPts val="600"/>
                        </a:spcAft>
                      </a:pPr>
                      <a:r>
                        <a:rPr lang="es-ES" sz="4000" dirty="0">
                          <a:solidFill>
                            <a:schemeClr val="bg1"/>
                          </a:solidFill>
                          <a:effectLst/>
                        </a:rPr>
                        <a:t>c) [9</a:t>
                      </a:r>
                      <a:r>
                        <a:rPr lang="es-ES" sz="4000" dirty="0">
                          <a:solidFill>
                            <a:schemeClr val="bg1"/>
                          </a:solidFill>
                          <a:effectLst/>
                          <a:sym typeface="Symbol" pitchFamily="2" charset="2"/>
                        </a:rPr>
                        <a:t></a:t>
                      </a:r>
                      <a:r>
                        <a:rPr lang="es-ES" sz="4000" dirty="0">
                          <a:solidFill>
                            <a:schemeClr val="bg1"/>
                          </a:solidFill>
                          <a:effectLst/>
                        </a:rPr>
                        <a:t>(7–3</a:t>
                      </a:r>
                      <a:r>
                        <a:rPr lang="es-ES" sz="4000" dirty="0">
                          <a:solidFill>
                            <a:schemeClr val="bg1"/>
                          </a:solidFill>
                          <a:effectLst/>
                          <a:sym typeface="Symbol" pitchFamily="2" charset="2"/>
                        </a:rPr>
                        <a:t></a:t>
                      </a:r>
                      <a:r>
                        <a:rPr lang="es-ES" sz="4000" dirty="0">
                          <a:solidFill>
                            <a:schemeClr val="bg1"/>
                          </a:solidFill>
                          <a:effectLst/>
                        </a:rPr>
                        <a:t>4)] –2</a:t>
                      </a:r>
                      <a:r>
                        <a:rPr lang="es-ES" sz="4000" dirty="0">
                          <a:solidFill>
                            <a:schemeClr val="bg1"/>
                          </a:solidFill>
                          <a:effectLst/>
                          <a:sym typeface="Symbol" pitchFamily="2" charset="2"/>
                        </a:rPr>
                        <a:t></a:t>
                      </a:r>
                      <a:r>
                        <a:rPr lang="es-ES" sz="4000" dirty="0">
                          <a:solidFill>
                            <a:schemeClr val="bg1"/>
                          </a:solidFill>
                          <a:effectLst/>
                        </a:rPr>
                        <a:t>(–3) =</a:t>
                      </a:r>
                      <a:endParaRPr lang="es-ES" sz="3200" dirty="0">
                        <a:solidFill>
                          <a:schemeClr val="bg1"/>
                        </a:solidFill>
                        <a:effectLst/>
                      </a:endParaRPr>
                    </a:p>
                    <a:p>
                      <a:pPr>
                        <a:spcAft>
                          <a:spcPts val="600"/>
                        </a:spcAft>
                      </a:pPr>
                      <a:r>
                        <a:rPr lang="es-ES" sz="4000" dirty="0">
                          <a:solidFill>
                            <a:schemeClr val="bg1"/>
                          </a:solidFill>
                          <a:effectLst/>
                        </a:rPr>
                        <a:t> </a:t>
                      </a:r>
                      <a:endParaRPr lang="es-ES" sz="3200" dirty="0">
                        <a:solidFill>
                          <a:schemeClr val="bg1"/>
                        </a:solidFill>
                        <a:effectLst/>
                      </a:endParaRPr>
                    </a:p>
                    <a:p>
                      <a:pPr>
                        <a:spcAft>
                          <a:spcPts val="1200"/>
                        </a:spcAft>
                      </a:pPr>
                      <a:r>
                        <a:rPr lang="es-ES" sz="4000" dirty="0">
                          <a:solidFill>
                            <a:schemeClr val="bg1"/>
                          </a:solidFill>
                          <a:effectLst/>
                        </a:rPr>
                        <a:t> </a:t>
                      </a:r>
                      <a:endParaRPr lang="es-E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50144765"/>
                  </a:ext>
                </a:extLst>
              </a:tr>
            </a:tbl>
          </a:graphicData>
        </a:graphic>
      </p:graphicFrame>
    </p:spTree>
    <p:extLst>
      <p:ext uri="{BB962C8B-B14F-4D97-AF65-F5344CB8AC3E}">
        <p14:creationId xmlns:p14="http://schemas.microsoft.com/office/powerpoint/2010/main" val="868677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Jerarquía de las operaciones</a:t>
            </a:r>
          </a:p>
        </p:txBody>
      </p:sp>
      <p:sp>
        <p:nvSpPr>
          <p:cNvPr id="4" name="Rectángulo 3">
            <a:extLst>
              <a:ext uri="{FF2B5EF4-FFF2-40B4-BE49-F238E27FC236}">
                <a16:creationId xmlns:a16="http://schemas.microsoft.com/office/drawing/2014/main" id="{04960CD3-B24B-9D4C-8044-9CA18F626425}"/>
              </a:ext>
            </a:extLst>
          </p:cNvPr>
          <p:cNvSpPr/>
          <p:nvPr/>
        </p:nvSpPr>
        <p:spPr>
          <a:xfrm>
            <a:off x="711263" y="1196752"/>
            <a:ext cx="3923253" cy="369332"/>
          </a:xfrm>
          <a:prstGeom prst="rect">
            <a:avLst/>
          </a:prstGeom>
        </p:spPr>
        <p:txBody>
          <a:bodyPr wrap="none">
            <a:spAutoFit/>
          </a:bodyPr>
          <a:lstStyle/>
          <a:p>
            <a:r>
              <a:rPr lang="es-ES" dirty="0">
                <a:solidFill>
                  <a:schemeClr val="bg1"/>
                </a:solidFill>
                <a:latin typeface="Calibri" panose="020F0502020204030204" pitchFamily="34" charset="0"/>
                <a:ea typeface="Calibri" panose="020F0502020204030204" pitchFamily="34" charset="0"/>
                <a:cs typeface="Times New Roman" panose="02020603050405020304" pitchFamily="18" charset="0"/>
              </a:rPr>
              <a:t>19. Resuelve las siguientes operaciones:</a:t>
            </a:r>
            <a:endParaRPr lang="es-ES" dirty="0"/>
          </a:p>
        </p:txBody>
      </p:sp>
      <p:graphicFrame>
        <p:nvGraphicFramePr>
          <p:cNvPr id="2" name="Tabla 1">
            <a:extLst>
              <a:ext uri="{FF2B5EF4-FFF2-40B4-BE49-F238E27FC236}">
                <a16:creationId xmlns:a16="http://schemas.microsoft.com/office/drawing/2014/main" id="{E46B2C09-9783-534E-9DC5-B904CFDCE751}"/>
              </a:ext>
            </a:extLst>
          </p:cNvPr>
          <p:cNvGraphicFramePr>
            <a:graphicFrameLocks noGrp="1"/>
          </p:cNvGraphicFramePr>
          <p:nvPr>
            <p:extLst>
              <p:ext uri="{D42A27DB-BD31-4B8C-83A1-F6EECF244321}">
                <p14:modId xmlns:p14="http://schemas.microsoft.com/office/powerpoint/2010/main" val="4045589394"/>
              </p:ext>
            </p:extLst>
          </p:nvPr>
        </p:nvGraphicFramePr>
        <p:xfrm>
          <a:off x="638072" y="1592162"/>
          <a:ext cx="7992887" cy="4846320"/>
        </p:xfrm>
        <a:graphic>
          <a:graphicData uri="http://schemas.openxmlformats.org/drawingml/2006/table">
            <a:tbl>
              <a:tblPr firstRow="1" firstCol="1" bandRow="1">
                <a:tableStyleId>{5940675A-B579-460E-94D1-54222C63F5DA}</a:tableStyleId>
              </a:tblPr>
              <a:tblGrid>
                <a:gridCol w="7992887">
                  <a:extLst>
                    <a:ext uri="{9D8B030D-6E8A-4147-A177-3AD203B41FA5}">
                      <a16:colId xmlns:a16="http://schemas.microsoft.com/office/drawing/2014/main" val="203947738"/>
                    </a:ext>
                  </a:extLst>
                </a:gridCol>
              </a:tblGrid>
              <a:tr h="0">
                <a:tc>
                  <a:txBody>
                    <a:bodyPr/>
                    <a:lstStyle/>
                    <a:p>
                      <a:pPr>
                        <a:spcBef>
                          <a:spcPts val="600"/>
                        </a:spcBef>
                        <a:spcAft>
                          <a:spcPts val="600"/>
                        </a:spcAft>
                      </a:pPr>
                      <a:r>
                        <a:rPr lang="es-ES"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 3 – 2</a:t>
                      </a:r>
                      <a:r>
                        <a:rPr lang="es-ES"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4 – 1 – 2</a:t>
                      </a:r>
                      <a:r>
                        <a:rPr lang="es-ES"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3 =</a:t>
                      </a:r>
                    </a:p>
                    <a:p>
                      <a:pPr>
                        <a:spcBef>
                          <a:spcPts val="600"/>
                        </a:spcBef>
                        <a:spcAft>
                          <a:spcPts val="600"/>
                        </a:spcAft>
                      </a:pPr>
                      <a:endParaRPr lang="es-E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3010037"/>
                  </a:ext>
                </a:extLst>
              </a:tr>
              <a:tr h="0">
                <a:tc>
                  <a:txBody>
                    <a:bodyPr/>
                    <a:lstStyle/>
                    <a:p>
                      <a:pPr>
                        <a:spcBef>
                          <a:spcPts val="600"/>
                        </a:spcBef>
                        <a:spcAft>
                          <a:spcPts val="600"/>
                        </a:spcAft>
                      </a:pPr>
                      <a:r>
                        <a:rPr lang="es-ES"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 (5–9)</a:t>
                      </a:r>
                      <a:r>
                        <a:rPr lang="es-ES"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(- 4)+ 2</a:t>
                      </a:r>
                      <a:r>
                        <a:rPr lang="es-ES"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(6–3) = </a:t>
                      </a:r>
                      <a:endParaRPr lang="es-E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es-ES"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s-E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16981643"/>
                  </a:ext>
                </a:extLst>
              </a:tr>
              <a:tr h="0">
                <a:tc>
                  <a:txBody>
                    <a:bodyPr/>
                    <a:lstStyle/>
                    <a:p>
                      <a:pPr>
                        <a:spcAft>
                          <a:spcPts val="600"/>
                        </a:spcAft>
                      </a:pPr>
                      <a:r>
                        <a:rPr lang="es-ES"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 </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 </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 – (-3) </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(-7) – 5 + 4</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8 =</a:t>
                      </a:r>
                    </a:p>
                    <a:p>
                      <a:pPr>
                        <a:spcAft>
                          <a:spcPts val="600"/>
                        </a:spcAft>
                      </a:pPr>
                      <a:endPar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endParaRPr lang="es-E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50144765"/>
                  </a:ext>
                </a:extLst>
              </a:tr>
            </a:tbl>
          </a:graphicData>
        </a:graphic>
      </p:graphicFrame>
    </p:spTree>
    <p:extLst>
      <p:ext uri="{BB962C8B-B14F-4D97-AF65-F5344CB8AC3E}">
        <p14:creationId xmlns:p14="http://schemas.microsoft.com/office/powerpoint/2010/main" val="1065875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Jerarquía de las operaciones</a:t>
            </a:r>
          </a:p>
        </p:txBody>
      </p:sp>
      <p:sp>
        <p:nvSpPr>
          <p:cNvPr id="4" name="Rectángulo 3">
            <a:extLst>
              <a:ext uri="{FF2B5EF4-FFF2-40B4-BE49-F238E27FC236}">
                <a16:creationId xmlns:a16="http://schemas.microsoft.com/office/drawing/2014/main" id="{04960CD3-B24B-9D4C-8044-9CA18F626425}"/>
              </a:ext>
            </a:extLst>
          </p:cNvPr>
          <p:cNvSpPr/>
          <p:nvPr/>
        </p:nvSpPr>
        <p:spPr>
          <a:xfrm>
            <a:off x="711263" y="1196752"/>
            <a:ext cx="3923253" cy="369332"/>
          </a:xfrm>
          <a:prstGeom prst="rect">
            <a:avLst/>
          </a:prstGeom>
        </p:spPr>
        <p:txBody>
          <a:bodyPr wrap="none">
            <a:spAutoFit/>
          </a:bodyPr>
          <a:lstStyle/>
          <a:p>
            <a:r>
              <a:rPr lang="es-ES" dirty="0">
                <a:solidFill>
                  <a:schemeClr val="bg1"/>
                </a:solidFill>
                <a:latin typeface="Calibri" panose="020F0502020204030204" pitchFamily="34" charset="0"/>
                <a:ea typeface="Calibri" panose="020F0502020204030204" pitchFamily="34" charset="0"/>
                <a:cs typeface="Times New Roman" panose="02020603050405020304" pitchFamily="18" charset="0"/>
              </a:rPr>
              <a:t>19. Resuelve las siguientes operaciones:</a:t>
            </a:r>
            <a:endParaRPr lang="es-ES" dirty="0"/>
          </a:p>
        </p:txBody>
      </p:sp>
      <p:graphicFrame>
        <p:nvGraphicFramePr>
          <p:cNvPr id="2" name="Tabla 1">
            <a:extLst>
              <a:ext uri="{FF2B5EF4-FFF2-40B4-BE49-F238E27FC236}">
                <a16:creationId xmlns:a16="http://schemas.microsoft.com/office/drawing/2014/main" id="{E46B2C09-9783-534E-9DC5-B904CFDCE751}"/>
              </a:ext>
            </a:extLst>
          </p:cNvPr>
          <p:cNvGraphicFramePr>
            <a:graphicFrameLocks noGrp="1"/>
          </p:cNvGraphicFramePr>
          <p:nvPr>
            <p:extLst>
              <p:ext uri="{D42A27DB-BD31-4B8C-83A1-F6EECF244321}">
                <p14:modId xmlns:p14="http://schemas.microsoft.com/office/powerpoint/2010/main" val="847118444"/>
              </p:ext>
            </p:extLst>
          </p:nvPr>
        </p:nvGraphicFramePr>
        <p:xfrm>
          <a:off x="638072" y="1592162"/>
          <a:ext cx="7992887" cy="4785360"/>
        </p:xfrm>
        <a:graphic>
          <a:graphicData uri="http://schemas.openxmlformats.org/drawingml/2006/table">
            <a:tbl>
              <a:tblPr firstRow="1" firstCol="1" bandRow="1">
                <a:tableStyleId>{5940675A-B579-460E-94D1-54222C63F5DA}</a:tableStyleId>
              </a:tblPr>
              <a:tblGrid>
                <a:gridCol w="7992887">
                  <a:extLst>
                    <a:ext uri="{9D8B030D-6E8A-4147-A177-3AD203B41FA5}">
                      <a16:colId xmlns:a16="http://schemas.microsoft.com/office/drawing/2014/main" val="203947738"/>
                    </a:ext>
                  </a:extLst>
                </a:gridCol>
              </a:tblGrid>
              <a:tr h="0">
                <a:tc>
                  <a:txBody>
                    <a:bodyPr/>
                    <a:lstStyle/>
                    <a:p>
                      <a:pPr>
                        <a:spcBef>
                          <a:spcPts val="600"/>
                        </a:spcBef>
                        <a:spcAft>
                          <a:spcPts val="600"/>
                        </a:spcAft>
                      </a:pP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 4 + 5 – 2</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3 – 2</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4=</a:t>
                      </a:r>
                    </a:p>
                    <a:p>
                      <a:pPr>
                        <a:spcBef>
                          <a:spcPts val="600"/>
                        </a:spcBef>
                        <a:spcAft>
                          <a:spcPts val="600"/>
                        </a:spcAft>
                      </a:pPr>
                      <a:endParaRPr lang="es-E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3010037"/>
                  </a:ext>
                </a:extLst>
              </a:tr>
              <a:tr h="0">
                <a:tc>
                  <a:txBody>
                    <a:bodyPr/>
                    <a:lstStyle/>
                    <a:p>
                      <a:pPr>
                        <a:spcBef>
                          <a:spcPts val="600"/>
                        </a:spcBef>
                        <a:spcAft>
                          <a:spcPts val="600"/>
                        </a:spcAft>
                      </a:pP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 (5–3)</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 – 2</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(–6–3) =</a:t>
                      </a:r>
                    </a:p>
                    <a:p>
                      <a:pPr>
                        <a:spcBef>
                          <a:spcPts val="600"/>
                        </a:spcBef>
                        <a:spcAft>
                          <a:spcPts val="600"/>
                        </a:spcAft>
                      </a:pPr>
                      <a:endParaRPr lang="es-E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endParaRPr lang="es-E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16981643"/>
                  </a:ext>
                </a:extLst>
              </a:tr>
              <a:tr h="0">
                <a:tc>
                  <a:txBody>
                    <a:bodyPr/>
                    <a:lstStyle/>
                    <a:p>
                      <a:pPr>
                        <a:spcAft>
                          <a:spcPts val="600"/>
                        </a:spcAft>
                      </a:pP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3–2</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 –4</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(3–2</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 =</a:t>
                      </a:r>
                    </a:p>
                    <a:p>
                      <a:pPr>
                        <a:spcAft>
                          <a:spcPts val="600"/>
                        </a:spcAft>
                      </a:pPr>
                      <a:endParaRPr lang="es-E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endParaRPr lang="es-E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50144765"/>
                  </a:ext>
                </a:extLst>
              </a:tr>
            </a:tbl>
          </a:graphicData>
        </a:graphic>
      </p:graphicFrame>
    </p:spTree>
    <p:extLst>
      <p:ext uri="{BB962C8B-B14F-4D97-AF65-F5344CB8AC3E}">
        <p14:creationId xmlns:p14="http://schemas.microsoft.com/office/powerpoint/2010/main" val="1995018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El Sistema de Numeración Romano</a:t>
            </a:r>
          </a:p>
        </p:txBody>
      </p:sp>
      <p:pic>
        <p:nvPicPr>
          <p:cNvPr id="2050" name="Picture 2"/>
          <p:cNvPicPr>
            <a:picLocks noChangeAspect="1" noChangeArrowheads="1"/>
          </p:cNvPicPr>
          <p:nvPr/>
        </p:nvPicPr>
        <p:blipFill>
          <a:blip r:embed="rId2"/>
          <a:srcRect/>
          <a:stretch>
            <a:fillRect/>
          </a:stretch>
        </p:blipFill>
        <p:spPr bwMode="auto">
          <a:xfrm>
            <a:off x="571472" y="1785926"/>
            <a:ext cx="7737474" cy="3214710"/>
          </a:xfrm>
          <a:prstGeom prst="rect">
            <a:avLst/>
          </a:prstGeom>
          <a:noFill/>
          <a:ln w="9525">
            <a:noFill/>
            <a:miter lim="800000"/>
            <a:headEnd/>
            <a:tailEnd/>
          </a:ln>
          <a:effectLst/>
        </p:spPr>
      </p:pic>
      <p:sp>
        <p:nvSpPr>
          <p:cNvPr id="4" name="CuadroTexto 3">
            <a:extLst>
              <a:ext uri="{FF2B5EF4-FFF2-40B4-BE49-F238E27FC236}">
                <a16:creationId xmlns:a16="http://schemas.microsoft.com/office/drawing/2014/main" id="{F2B0F19A-A55A-5140-B831-DEC6EED6A998}"/>
              </a:ext>
            </a:extLst>
          </p:cNvPr>
          <p:cNvSpPr txBox="1"/>
          <p:nvPr/>
        </p:nvSpPr>
        <p:spPr>
          <a:xfrm>
            <a:off x="571472" y="1792038"/>
            <a:ext cx="472136"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400" dirty="0">
                <a:solidFill>
                  <a:schemeClr val="bg1"/>
                </a:solidFill>
              </a:rPr>
              <a:t>2</a:t>
            </a:r>
          </a:p>
        </p:txBody>
      </p:sp>
      <p:sp>
        <p:nvSpPr>
          <p:cNvPr id="9" name="CuadroTexto 8">
            <a:extLst>
              <a:ext uri="{FF2B5EF4-FFF2-40B4-BE49-F238E27FC236}">
                <a16:creationId xmlns:a16="http://schemas.microsoft.com/office/drawing/2014/main" id="{837A5812-C9FF-734C-92FF-8F5ACB79B586}"/>
              </a:ext>
            </a:extLst>
          </p:cNvPr>
          <p:cNvSpPr txBox="1"/>
          <p:nvPr/>
        </p:nvSpPr>
        <p:spPr>
          <a:xfrm>
            <a:off x="571472" y="3501008"/>
            <a:ext cx="472136"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400" dirty="0">
                <a:solidFill>
                  <a:schemeClr val="bg1"/>
                </a:solidFill>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Jerarquía de las operaciones</a:t>
            </a:r>
          </a:p>
        </p:txBody>
      </p:sp>
      <p:sp>
        <p:nvSpPr>
          <p:cNvPr id="4" name="Rectángulo 3">
            <a:extLst>
              <a:ext uri="{FF2B5EF4-FFF2-40B4-BE49-F238E27FC236}">
                <a16:creationId xmlns:a16="http://schemas.microsoft.com/office/drawing/2014/main" id="{04960CD3-B24B-9D4C-8044-9CA18F626425}"/>
              </a:ext>
            </a:extLst>
          </p:cNvPr>
          <p:cNvSpPr/>
          <p:nvPr/>
        </p:nvSpPr>
        <p:spPr>
          <a:xfrm>
            <a:off x="539553" y="1196752"/>
            <a:ext cx="8064896" cy="646331"/>
          </a:xfrm>
          <a:prstGeom prst="rect">
            <a:avLst/>
          </a:prstGeom>
        </p:spPr>
        <p:txBody>
          <a:bodyPr wrap="square">
            <a:spAutoFit/>
          </a:bodyPr>
          <a:lstStyle/>
          <a:p>
            <a:r>
              <a:rPr lang="es-ES" dirty="0">
                <a:solidFill>
                  <a:schemeClr val="bg1"/>
                </a:solidFill>
                <a:latin typeface="Calibri" panose="020F0502020204030204" pitchFamily="34" charset="0"/>
                <a:cs typeface="Times New Roman" panose="02020603050405020304" pitchFamily="18" charset="0"/>
              </a:rPr>
              <a:t>20. </a:t>
            </a:r>
            <a:r>
              <a:rPr lang="es-ES" sz="1600" dirty="0">
                <a:solidFill>
                  <a:schemeClr val="bg1"/>
                </a:solidFill>
              </a:rPr>
              <a:t>Escribe un expresión que resuelva cada enunciado y calcula la solución</a:t>
            </a:r>
            <a:r>
              <a:rPr lang="es-ES" dirty="0">
                <a:solidFill>
                  <a:schemeClr val="bg1"/>
                </a:solidFill>
              </a:rPr>
              <a:t>:	</a:t>
            </a:r>
            <a:r>
              <a:rPr lang="es-ES" dirty="0"/>
              <a:t> </a:t>
            </a:r>
          </a:p>
        </p:txBody>
      </p:sp>
      <p:graphicFrame>
        <p:nvGraphicFramePr>
          <p:cNvPr id="5" name="Tabla 4">
            <a:extLst>
              <a:ext uri="{FF2B5EF4-FFF2-40B4-BE49-F238E27FC236}">
                <a16:creationId xmlns:a16="http://schemas.microsoft.com/office/drawing/2014/main" id="{DD096816-C076-5C4E-B8CA-9E76CA523BE5}"/>
              </a:ext>
            </a:extLst>
          </p:cNvPr>
          <p:cNvGraphicFramePr>
            <a:graphicFrameLocks noGrp="1"/>
          </p:cNvGraphicFramePr>
          <p:nvPr>
            <p:extLst>
              <p:ext uri="{D42A27DB-BD31-4B8C-83A1-F6EECF244321}">
                <p14:modId xmlns:p14="http://schemas.microsoft.com/office/powerpoint/2010/main" val="2121963595"/>
              </p:ext>
            </p:extLst>
          </p:nvPr>
        </p:nvGraphicFramePr>
        <p:xfrm>
          <a:off x="539552" y="1628800"/>
          <a:ext cx="8136903" cy="4680517"/>
        </p:xfrm>
        <a:graphic>
          <a:graphicData uri="http://schemas.openxmlformats.org/drawingml/2006/table">
            <a:tbl>
              <a:tblPr firstRow="1" firstCol="1" bandRow="1">
                <a:tableStyleId>{5940675A-B579-460E-94D1-54222C63F5DA}</a:tableStyleId>
              </a:tblPr>
              <a:tblGrid>
                <a:gridCol w="4968552">
                  <a:extLst>
                    <a:ext uri="{9D8B030D-6E8A-4147-A177-3AD203B41FA5}">
                      <a16:colId xmlns:a16="http://schemas.microsoft.com/office/drawing/2014/main" val="755601497"/>
                    </a:ext>
                  </a:extLst>
                </a:gridCol>
                <a:gridCol w="3168351">
                  <a:extLst>
                    <a:ext uri="{9D8B030D-6E8A-4147-A177-3AD203B41FA5}">
                      <a16:colId xmlns:a16="http://schemas.microsoft.com/office/drawing/2014/main" val="3813833161"/>
                    </a:ext>
                  </a:extLst>
                </a:gridCol>
              </a:tblGrid>
              <a:tr h="1101298">
                <a:tc>
                  <a:txBody>
                    <a:bodyPr/>
                    <a:lstStyle/>
                    <a:p>
                      <a:pPr algn="just">
                        <a:spcAft>
                          <a:spcPts val="600"/>
                        </a:spcAft>
                      </a:pPr>
                      <a:r>
                        <a:rPr lang="es-ES" sz="1600">
                          <a:solidFill>
                            <a:schemeClr val="bg1"/>
                          </a:solidFill>
                          <a:effectLst/>
                        </a:rPr>
                        <a:t>a) Un coche transporta 6 cajas de melones, 15 de sandías y 8 de fresas. Las cajas de melones pesan 20 kg, las de sandías 30 kg y las de fresas 3 kg. ¿Cuántos kg lleva el coche?.</a:t>
                      </a:r>
                      <a:endParaRPr lang="es-E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600"/>
                        </a:spcAft>
                      </a:pPr>
                      <a:r>
                        <a:rPr lang="es-ES" sz="1200">
                          <a:solidFill>
                            <a:schemeClr val="bg1"/>
                          </a:solidFill>
                          <a:effectLst/>
                        </a:rPr>
                        <a:t> </a:t>
                      </a:r>
                      <a:endParaRPr lang="es-ES"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82971971"/>
                  </a:ext>
                </a:extLst>
              </a:tr>
              <a:tr h="1101298">
                <a:tc>
                  <a:txBody>
                    <a:bodyPr/>
                    <a:lstStyle/>
                    <a:p>
                      <a:pPr algn="just">
                        <a:spcAft>
                          <a:spcPts val="600"/>
                        </a:spcAft>
                      </a:pPr>
                      <a:r>
                        <a:rPr lang="es-ES" sz="1600">
                          <a:solidFill>
                            <a:schemeClr val="bg1"/>
                          </a:solidFill>
                          <a:effectLst/>
                        </a:rPr>
                        <a:t>b) Envasamos 1200 litros de leche en botellas de 10 litros, 1400 litros de batidos en botellas de 7 litros y 300 litros de zumo en botellas de 6 litros. ¿Cuántas botellas tendremos?</a:t>
                      </a:r>
                      <a:endParaRPr lang="es-E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600"/>
                        </a:spcAft>
                      </a:pPr>
                      <a:r>
                        <a:rPr lang="es-ES" sz="1200">
                          <a:solidFill>
                            <a:schemeClr val="bg1"/>
                          </a:solidFill>
                          <a:effectLst/>
                        </a:rPr>
                        <a:t> </a:t>
                      </a:r>
                      <a:endParaRPr lang="es-ES"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01335072"/>
                  </a:ext>
                </a:extLst>
              </a:tr>
              <a:tr h="1101298">
                <a:tc>
                  <a:txBody>
                    <a:bodyPr/>
                    <a:lstStyle/>
                    <a:p>
                      <a:pPr algn="just">
                        <a:spcAft>
                          <a:spcPts val="600"/>
                        </a:spcAft>
                      </a:pPr>
                      <a:r>
                        <a:rPr lang="es-ES" sz="1600">
                          <a:solidFill>
                            <a:schemeClr val="bg1"/>
                          </a:solidFill>
                          <a:effectLst/>
                        </a:rPr>
                        <a:t>c) En mi casa tengo 4 mesas, 14 sillas y 12 taburetes. ¿Cuántas patas tiene, teniendo en cuenta que los taburetes son de 3 patas y el resto de 4 patas?</a:t>
                      </a:r>
                      <a:endParaRPr lang="es-ES" sz="1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600"/>
                        </a:spcAft>
                      </a:pPr>
                      <a:r>
                        <a:rPr lang="es-ES" sz="1200">
                          <a:solidFill>
                            <a:schemeClr val="bg1"/>
                          </a:solidFill>
                          <a:effectLst/>
                        </a:rPr>
                        <a:t> </a:t>
                      </a:r>
                      <a:endParaRPr lang="es-ES"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48212620"/>
                  </a:ext>
                </a:extLst>
              </a:tr>
              <a:tr h="1376623">
                <a:tc>
                  <a:txBody>
                    <a:bodyPr/>
                    <a:lstStyle/>
                    <a:p>
                      <a:pPr algn="just">
                        <a:spcAft>
                          <a:spcPts val="600"/>
                        </a:spcAft>
                      </a:pPr>
                      <a:r>
                        <a:rPr lang="es-ES" sz="1600" dirty="0">
                          <a:solidFill>
                            <a:schemeClr val="bg1"/>
                          </a:solidFill>
                          <a:effectLst/>
                        </a:rPr>
                        <a:t>d)En un supermercado 30 packs de pan de molde normal, 12 packs de pan de molde sin borde y 15 packs de pan de molde integral. Si cada pack tiene 6 unidades. ¿Cuántas unidades habrá en total?</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600"/>
                        </a:spcAft>
                      </a:pPr>
                      <a:r>
                        <a:rPr lang="es-ES" sz="1200" dirty="0">
                          <a:solidFill>
                            <a:schemeClr val="bg1"/>
                          </a:solidFill>
                          <a:effectLst/>
                        </a:rPr>
                        <a:t> </a:t>
                      </a:r>
                      <a:endParaRPr lang="es-E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52055681"/>
                  </a:ext>
                </a:extLst>
              </a:tr>
            </a:tbl>
          </a:graphicData>
        </a:graphic>
      </p:graphicFrame>
    </p:spTree>
    <p:extLst>
      <p:ext uri="{BB962C8B-B14F-4D97-AF65-F5344CB8AC3E}">
        <p14:creationId xmlns:p14="http://schemas.microsoft.com/office/powerpoint/2010/main" val="39814519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Naturales – Problemas de Ejemplo</a:t>
            </a:r>
          </a:p>
        </p:txBody>
      </p:sp>
      <p:sp>
        <p:nvSpPr>
          <p:cNvPr id="7" name="6 CuadroTexto"/>
          <p:cNvSpPr txBox="1"/>
          <p:nvPr/>
        </p:nvSpPr>
        <p:spPr>
          <a:xfrm>
            <a:off x="714348" y="1214422"/>
            <a:ext cx="171451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b="1" dirty="0">
                <a:solidFill>
                  <a:schemeClr val="bg1"/>
                </a:solidFill>
              </a:rPr>
              <a:t>Baloncesto </a:t>
            </a:r>
            <a:endParaRPr lang="es-ES" dirty="0">
              <a:solidFill>
                <a:schemeClr val="bg1"/>
              </a:solidFill>
            </a:endParaRPr>
          </a:p>
        </p:txBody>
      </p:sp>
      <p:sp>
        <p:nvSpPr>
          <p:cNvPr id="9" name="8 CuadroTexto"/>
          <p:cNvSpPr txBox="1"/>
          <p:nvPr/>
        </p:nvSpPr>
        <p:spPr>
          <a:xfrm>
            <a:off x="714348" y="1785926"/>
            <a:ext cx="7572428" cy="193899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ES" sz="2400" dirty="0">
                <a:solidFill>
                  <a:schemeClr val="bg1"/>
                </a:solidFill>
              </a:rPr>
              <a:t>21. En un partido de baloncesto, los máximos anotadores han sido Juan, Jorge y Mario. Juan ha logrado 19 puntos, Jorge 5 puntos más que Juan y Mario 7 puntos menos que Jorge. ¿Cuántos puntos han obtenido entre los tres?</a:t>
            </a:r>
          </a:p>
        </p:txBody>
      </p:sp>
      <p:pic>
        <p:nvPicPr>
          <p:cNvPr id="5" name="Imagen 4" descr="Resultado de imagen de baloncesto">
            <a:extLst>
              <a:ext uri="{FF2B5EF4-FFF2-40B4-BE49-F238E27FC236}">
                <a16:creationId xmlns:a16="http://schemas.microsoft.com/office/drawing/2014/main" id="{9656E113-E706-2541-98B7-046130177FD8}"/>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580112" y="3927090"/>
            <a:ext cx="2832884" cy="193507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Naturales – Problemas de Ejemplo</a:t>
            </a:r>
          </a:p>
        </p:txBody>
      </p:sp>
      <p:sp>
        <p:nvSpPr>
          <p:cNvPr id="7" name="6 CuadroTexto"/>
          <p:cNvSpPr txBox="1"/>
          <p:nvPr/>
        </p:nvSpPr>
        <p:spPr>
          <a:xfrm>
            <a:off x="714348" y="1214422"/>
            <a:ext cx="1265364"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b="1" dirty="0" err="1">
                <a:solidFill>
                  <a:schemeClr val="bg1"/>
                </a:solidFill>
              </a:rPr>
              <a:t>Voleibal</a:t>
            </a:r>
            <a:r>
              <a:rPr lang="es-ES" b="1" dirty="0">
                <a:solidFill>
                  <a:schemeClr val="bg1"/>
                </a:solidFill>
              </a:rPr>
              <a:t> </a:t>
            </a:r>
            <a:endParaRPr lang="es-ES" dirty="0">
              <a:solidFill>
                <a:schemeClr val="bg1"/>
              </a:solidFill>
            </a:endParaRPr>
          </a:p>
        </p:txBody>
      </p:sp>
      <p:sp>
        <p:nvSpPr>
          <p:cNvPr id="9" name="8 CuadroTexto"/>
          <p:cNvSpPr txBox="1"/>
          <p:nvPr/>
        </p:nvSpPr>
        <p:spPr>
          <a:xfrm>
            <a:off x="714348" y="1718925"/>
            <a:ext cx="7572428" cy="267765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ES" sz="2400" dirty="0">
                <a:solidFill>
                  <a:schemeClr val="bg1"/>
                </a:solidFill>
              </a:rPr>
              <a:t>22. El equipo de voleibol del instituto decide celebrar su victoria de liga yendo de viaje con su entrenador. Sabiendo que el equipo lo componen 20 alumnos, que el viaje les cuesta a cada uno 150 €, la noche en habitación individual 50 € y que han pagado 7350 € en total, ¿cuántos días han estado de viaje? </a:t>
            </a:r>
          </a:p>
        </p:txBody>
      </p:sp>
      <p:pic>
        <p:nvPicPr>
          <p:cNvPr id="5" name="Imagen 4" descr="Resultado de imagen de voley">
            <a:extLst>
              <a:ext uri="{FF2B5EF4-FFF2-40B4-BE49-F238E27FC236}">
                <a16:creationId xmlns:a16="http://schemas.microsoft.com/office/drawing/2014/main" id="{0727D11A-D525-6C42-9AA6-385F7E74295F}"/>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588224" y="4581128"/>
            <a:ext cx="2016224" cy="1616008"/>
          </a:xfrm>
          <a:prstGeom prst="rect">
            <a:avLst/>
          </a:prstGeom>
          <a:noFill/>
          <a:ln>
            <a:noFill/>
          </a:ln>
        </p:spPr>
      </p:pic>
    </p:spTree>
    <p:extLst>
      <p:ext uri="{BB962C8B-B14F-4D97-AF65-F5344CB8AC3E}">
        <p14:creationId xmlns:p14="http://schemas.microsoft.com/office/powerpoint/2010/main" val="37546827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Naturales – Problemas de Ejemplo</a:t>
            </a:r>
          </a:p>
        </p:txBody>
      </p:sp>
      <p:sp>
        <p:nvSpPr>
          <p:cNvPr id="7" name="6 CuadroTexto"/>
          <p:cNvSpPr txBox="1"/>
          <p:nvPr/>
        </p:nvSpPr>
        <p:spPr>
          <a:xfrm>
            <a:off x="714348" y="1214422"/>
            <a:ext cx="1214446"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b="1" dirty="0">
                <a:solidFill>
                  <a:schemeClr val="bg1"/>
                </a:solidFill>
              </a:rPr>
              <a:t>Ahorros</a:t>
            </a:r>
            <a:endParaRPr lang="es-ES" dirty="0">
              <a:solidFill>
                <a:schemeClr val="bg1"/>
              </a:solidFill>
            </a:endParaRPr>
          </a:p>
        </p:txBody>
      </p:sp>
      <p:sp>
        <p:nvSpPr>
          <p:cNvPr id="9" name="8 CuadroTexto"/>
          <p:cNvSpPr txBox="1"/>
          <p:nvPr/>
        </p:nvSpPr>
        <p:spPr>
          <a:xfrm>
            <a:off x="714348" y="1785926"/>
            <a:ext cx="7572428"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dirty="0"/>
              <a:t>23. Cada fin de semana Luis recibe 6 € y se</a:t>
            </a:r>
          </a:p>
          <a:p>
            <a:r>
              <a:rPr lang="es-ES" sz="2400" dirty="0"/>
              <a:t>gasta 4 €. ¿Cuántas semanas han de pasar</a:t>
            </a:r>
          </a:p>
          <a:p>
            <a:pPr algn="just"/>
            <a:r>
              <a:rPr lang="es-ES" sz="2400" dirty="0"/>
              <a:t>hasta que ahorre 18 €?</a:t>
            </a:r>
            <a:endParaRPr lang="es-ES" sz="2400" dirty="0">
              <a:solidFill>
                <a:schemeClr val="bg1"/>
              </a:solidFill>
            </a:endParaRPr>
          </a:p>
        </p:txBody>
      </p:sp>
      <p:pic>
        <p:nvPicPr>
          <p:cNvPr id="5" name="Imagen 4" descr="Resultado de imagen de monedas euro">
            <a:extLst>
              <a:ext uri="{FF2B5EF4-FFF2-40B4-BE49-F238E27FC236}">
                <a16:creationId xmlns:a16="http://schemas.microsoft.com/office/drawing/2014/main" id="{8306D66B-7938-3E4D-B46A-ABD16B8502EE}"/>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148064" y="3573016"/>
            <a:ext cx="3379806" cy="250256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Naturales – Problemas de Ejemplo</a:t>
            </a:r>
          </a:p>
        </p:txBody>
      </p:sp>
      <p:sp>
        <p:nvSpPr>
          <p:cNvPr id="7" name="6 CuadroTexto"/>
          <p:cNvSpPr txBox="1"/>
          <p:nvPr/>
        </p:nvSpPr>
        <p:spPr>
          <a:xfrm>
            <a:off x="714348" y="1214422"/>
            <a:ext cx="100013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b="1" dirty="0">
                <a:solidFill>
                  <a:schemeClr val="bg1"/>
                </a:solidFill>
              </a:rPr>
              <a:t>Fiesta</a:t>
            </a:r>
            <a:endParaRPr lang="es-ES" dirty="0">
              <a:solidFill>
                <a:schemeClr val="bg1"/>
              </a:solidFill>
            </a:endParaRPr>
          </a:p>
        </p:txBody>
      </p:sp>
      <p:sp>
        <p:nvSpPr>
          <p:cNvPr id="9" name="8 CuadroTexto"/>
          <p:cNvSpPr txBox="1"/>
          <p:nvPr/>
        </p:nvSpPr>
        <p:spPr>
          <a:xfrm>
            <a:off x="714348" y="1785926"/>
            <a:ext cx="7572428"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s-ES" sz="2400" dirty="0"/>
              <a:t>24. Nacho y Ana están preparando una fiesta y compran 12 botellas de 2 litros de naranja, 12 de limón y 12 de cola.</a:t>
            </a:r>
          </a:p>
          <a:p>
            <a:pPr algn="just"/>
            <a:r>
              <a:rPr lang="es-ES" sz="2400" dirty="0"/>
              <a:t>a) ¿Cuántos litros han comprado?</a:t>
            </a:r>
          </a:p>
          <a:p>
            <a:pPr algn="just"/>
            <a:r>
              <a:rPr lang="es-ES" sz="2400" dirty="0"/>
              <a:t>b) Si cada botella de 2 litros cuesta 2 €,</a:t>
            </a:r>
          </a:p>
          <a:p>
            <a:pPr algn="just"/>
            <a:r>
              <a:rPr lang="es-ES" sz="2400" dirty="0"/>
              <a:t>¿cuánto dinero se han gastado?</a:t>
            </a:r>
            <a:endParaRPr lang="es-ES" sz="2400" dirty="0">
              <a:solidFill>
                <a:schemeClr val="bg1"/>
              </a:solidFill>
            </a:endParaRPr>
          </a:p>
        </p:txBody>
      </p:sp>
      <p:pic>
        <p:nvPicPr>
          <p:cNvPr id="2" name="Imagen 1">
            <a:extLst>
              <a:ext uri="{FF2B5EF4-FFF2-40B4-BE49-F238E27FC236}">
                <a16:creationId xmlns:a16="http://schemas.microsoft.com/office/drawing/2014/main" id="{0C34807D-F91E-F74A-89A2-72730622417C}"/>
              </a:ext>
            </a:extLst>
          </p:cNvPr>
          <p:cNvPicPr>
            <a:picLocks noChangeAspect="1"/>
          </p:cNvPicPr>
          <p:nvPr/>
        </p:nvPicPr>
        <p:blipFill>
          <a:blip r:embed="rId2"/>
          <a:stretch>
            <a:fillRect/>
          </a:stretch>
        </p:blipFill>
        <p:spPr>
          <a:xfrm>
            <a:off x="5796136" y="4296422"/>
            <a:ext cx="2785244" cy="208624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Naturales – Problemas de Ejemplo</a:t>
            </a:r>
          </a:p>
        </p:txBody>
      </p:sp>
      <p:sp>
        <p:nvSpPr>
          <p:cNvPr id="7" name="6 CuadroTexto"/>
          <p:cNvSpPr txBox="1"/>
          <p:nvPr/>
        </p:nvSpPr>
        <p:spPr>
          <a:xfrm>
            <a:off x="714348" y="1214422"/>
            <a:ext cx="1643074"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b="1" dirty="0">
                <a:solidFill>
                  <a:schemeClr val="bg1"/>
                </a:solidFill>
              </a:rPr>
              <a:t>Caramelos</a:t>
            </a:r>
            <a:endParaRPr lang="es-ES" dirty="0">
              <a:solidFill>
                <a:schemeClr val="bg1"/>
              </a:solidFill>
            </a:endParaRPr>
          </a:p>
        </p:txBody>
      </p:sp>
      <p:sp>
        <p:nvSpPr>
          <p:cNvPr id="9" name="8 CuadroTexto"/>
          <p:cNvSpPr txBox="1"/>
          <p:nvPr/>
        </p:nvSpPr>
        <p:spPr>
          <a:xfrm>
            <a:off x="714348" y="1785926"/>
            <a:ext cx="7572428"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ES" sz="2400" dirty="0"/>
              <a:t>25. Para repartir 27 caramelos en bolsas de 4, 5 o 6 caramelos sin que sobre ninguno, ¿cuántas bolsas necesitamos como mínimo?</a:t>
            </a:r>
            <a:endParaRPr lang="es-ES" sz="2400" dirty="0">
              <a:solidFill>
                <a:schemeClr val="bg1"/>
              </a:solidFill>
            </a:endParaRPr>
          </a:p>
        </p:txBody>
      </p:sp>
      <p:pic>
        <p:nvPicPr>
          <p:cNvPr id="2" name="Imagen 1">
            <a:extLst>
              <a:ext uri="{FF2B5EF4-FFF2-40B4-BE49-F238E27FC236}">
                <a16:creationId xmlns:a16="http://schemas.microsoft.com/office/drawing/2014/main" id="{FAD4A86C-3305-184E-9111-0E2FCBDC728C}"/>
              </a:ext>
            </a:extLst>
          </p:cNvPr>
          <p:cNvPicPr>
            <a:picLocks noChangeAspect="1"/>
          </p:cNvPicPr>
          <p:nvPr/>
        </p:nvPicPr>
        <p:blipFill>
          <a:blip r:embed="rId2"/>
          <a:stretch>
            <a:fillRect/>
          </a:stretch>
        </p:blipFill>
        <p:spPr>
          <a:xfrm>
            <a:off x="5724128" y="3180860"/>
            <a:ext cx="2667000" cy="304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Naturales – Problemas de Ejemplo</a:t>
            </a:r>
          </a:p>
        </p:txBody>
      </p:sp>
      <p:sp>
        <p:nvSpPr>
          <p:cNvPr id="7" name="6 CuadroTexto"/>
          <p:cNvSpPr txBox="1"/>
          <p:nvPr/>
        </p:nvSpPr>
        <p:spPr>
          <a:xfrm>
            <a:off x="642910" y="1214422"/>
            <a:ext cx="142876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b="1" dirty="0">
                <a:solidFill>
                  <a:schemeClr val="bg1"/>
                </a:solidFill>
              </a:rPr>
              <a:t>Azulejos </a:t>
            </a:r>
            <a:endParaRPr lang="es-ES" dirty="0">
              <a:solidFill>
                <a:schemeClr val="bg1"/>
              </a:solidFill>
            </a:endParaRPr>
          </a:p>
        </p:txBody>
      </p:sp>
      <p:sp>
        <p:nvSpPr>
          <p:cNvPr id="9" name="8 CuadroTexto"/>
          <p:cNvSpPr txBox="1"/>
          <p:nvPr/>
        </p:nvSpPr>
        <p:spPr>
          <a:xfrm>
            <a:off x="714348" y="1785926"/>
            <a:ext cx="7572428"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S" sz="2400" dirty="0"/>
              <a:t>26. ¿Cuántos azulejos necesita Jorge para cubrir una pared cuadrada, si en la primera fila ha colocado 5 azulejos?</a:t>
            </a:r>
            <a:endParaRPr lang="es-ES" sz="2400" dirty="0">
              <a:solidFill>
                <a:schemeClr val="bg1"/>
              </a:solidFill>
            </a:endParaRPr>
          </a:p>
        </p:txBody>
      </p:sp>
      <p:pic>
        <p:nvPicPr>
          <p:cNvPr id="7170" name="Picture 2"/>
          <p:cNvPicPr>
            <a:picLocks noChangeAspect="1" noChangeArrowheads="1"/>
          </p:cNvPicPr>
          <p:nvPr/>
        </p:nvPicPr>
        <p:blipFill>
          <a:blip r:embed="rId2"/>
          <a:srcRect/>
          <a:stretch>
            <a:fillRect/>
          </a:stretch>
        </p:blipFill>
        <p:spPr bwMode="auto">
          <a:xfrm>
            <a:off x="5429256" y="3286124"/>
            <a:ext cx="3038483" cy="2855258"/>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Naturales – Problemas de Ejemplo</a:t>
            </a:r>
          </a:p>
        </p:txBody>
      </p:sp>
      <p:sp>
        <p:nvSpPr>
          <p:cNvPr id="7" name="6 CuadroTexto"/>
          <p:cNvSpPr txBox="1"/>
          <p:nvPr/>
        </p:nvSpPr>
        <p:spPr>
          <a:xfrm>
            <a:off x="714348" y="1214422"/>
            <a:ext cx="3714776"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b="1" dirty="0">
                <a:solidFill>
                  <a:schemeClr val="bg1"/>
                </a:solidFill>
              </a:rPr>
              <a:t>Inventar problemas</a:t>
            </a:r>
            <a:endParaRPr lang="es-ES" dirty="0">
              <a:solidFill>
                <a:schemeClr val="bg1"/>
              </a:solidFill>
            </a:endParaRPr>
          </a:p>
        </p:txBody>
      </p:sp>
      <p:sp>
        <p:nvSpPr>
          <p:cNvPr id="9" name="8 CuadroTexto"/>
          <p:cNvSpPr txBox="1"/>
          <p:nvPr/>
        </p:nvSpPr>
        <p:spPr>
          <a:xfrm>
            <a:off x="714348" y="1785926"/>
            <a:ext cx="7572428"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S" sz="2400" dirty="0"/>
              <a:t>27. Inventa un enunciado cuya solución sea 240 x 5 = 1200</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Naturales – Problemas de Ejemplo</a:t>
            </a:r>
          </a:p>
        </p:txBody>
      </p:sp>
      <p:sp>
        <p:nvSpPr>
          <p:cNvPr id="7" name="6 CuadroTexto"/>
          <p:cNvSpPr txBox="1"/>
          <p:nvPr/>
        </p:nvSpPr>
        <p:spPr>
          <a:xfrm>
            <a:off x="714348" y="1214422"/>
            <a:ext cx="3714776"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b="1" dirty="0">
                <a:solidFill>
                  <a:schemeClr val="bg1"/>
                </a:solidFill>
              </a:rPr>
              <a:t>Inventar problemas</a:t>
            </a:r>
            <a:endParaRPr lang="es-ES" dirty="0">
              <a:solidFill>
                <a:schemeClr val="bg1"/>
              </a:solidFill>
            </a:endParaRPr>
          </a:p>
        </p:txBody>
      </p:sp>
      <p:sp>
        <p:nvSpPr>
          <p:cNvPr id="9" name="8 CuadroTexto"/>
          <p:cNvSpPr txBox="1"/>
          <p:nvPr/>
        </p:nvSpPr>
        <p:spPr>
          <a:xfrm>
            <a:off x="714348" y="1785926"/>
            <a:ext cx="7572428"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S" sz="2400" dirty="0"/>
              <a:t>28. Inventa un enunciado cuya solución sea</a:t>
            </a:r>
          </a:p>
          <a:p>
            <a:r>
              <a:rPr lang="es-ES" sz="2400" dirty="0"/>
              <a:t>(115 +5 ) : 6 </a:t>
            </a:r>
          </a:p>
        </p:txBody>
      </p:sp>
    </p:spTree>
    <p:extLst>
      <p:ext uri="{BB962C8B-B14F-4D97-AF65-F5344CB8AC3E}">
        <p14:creationId xmlns:p14="http://schemas.microsoft.com/office/powerpoint/2010/main" val="41794482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operaciones combinadas</a:t>
            </a:r>
          </a:p>
        </p:txBody>
      </p:sp>
      <p:sp>
        <p:nvSpPr>
          <p:cNvPr id="2" name="Rectángulo 1"/>
          <p:cNvSpPr/>
          <p:nvPr/>
        </p:nvSpPr>
        <p:spPr>
          <a:xfrm>
            <a:off x="699243" y="1268760"/>
            <a:ext cx="7745514"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_tradnl" sz="3600" dirty="0">
                <a:solidFill>
                  <a:schemeClr val="bg1"/>
                </a:solidFill>
                <a:latin typeface="Calibri" charset="0"/>
                <a:ea typeface="Calibri" charset="0"/>
                <a:cs typeface="Times New Roman" charset="0"/>
              </a:rPr>
              <a:t>29. Invéntate un problema cuya solución sea 3</a:t>
            </a:r>
            <a:r>
              <a:rPr lang="es-ES_tradnl" sz="3600" dirty="0">
                <a:solidFill>
                  <a:schemeClr val="bg1"/>
                </a:solidFill>
                <a:latin typeface="Calibri" charset="0"/>
                <a:ea typeface="Calibri" charset="0"/>
                <a:cs typeface="Calibri" charset="0"/>
              </a:rPr>
              <a:t>∙</a:t>
            </a:r>
            <a:r>
              <a:rPr lang="es-ES_tradnl" sz="3600" dirty="0">
                <a:solidFill>
                  <a:schemeClr val="bg1"/>
                </a:solidFill>
                <a:latin typeface="Calibri" charset="0"/>
                <a:ea typeface="Calibri" charset="0"/>
                <a:cs typeface="Times New Roman" charset="0"/>
              </a:rPr>
              <a:t>2+5</a:t>
            </a:r>
            <a:r>
              <a:rPr lang="es-ES_tradnl" sz="3600" dirty="0">
                <a:solidFill>
                  <a:schemeClr val="bg1"/>
                </a:solidFill>
                <a:latin typeface="Calibri" charset="0"/>
                <a:ea typeface="Calibri" charset="0"/>
                <a:cs typeface="Calibri" charset="0"/>
              </a:rPr>
              <a:t>∙</a:t>
            </a:r>
            <a:r>
              <a:rPr lang="es-ES_tradnl" sz="3600" dirty="0">
                <a:solidFill>
                  <a:schemeClr val="bg1"/>
                </a:solidFill>
                <a:latin typeface="Calibri" charset="0"/>
                <a:ea typeface="Calibri" charset="0"/>
                <a:cs typeface="Times New Roman" charset="0"/>
              </a:rPr>
              <a:t>7+4</a:t>
            </a:r>
            <a:r>
              <a:rPr lang="es-ES_tradnl" sz="3600" dirty="0">
                <a:solidFill>
                  <a:schemeClr val="bg1"/>
                </a:solidFill>
                <a:latin typeface="Calibri" charset="0"/>
                <a:ea typeface="Calibri" charset="0"/>
                <a:cs typeface="Calibri" charset="0"/>
              </a:rPr>
              <a:t>∙</a:t>
            </a:r>
            <a:r>
              <a:rPr lang="es-ES_tradnl" sz="3600" dirty="0">
                <a:solidFill>
                  <a:schemeClr val="bg1"/>
                </a:solidFill>
                <a:latin typeface="Calibri" charset="0"/>
                <a:ea typeface="Calibri" charset="0"/>
                <a:cs typeface="Times New Roman" charset="0"/>
              </a:rPr>
              <a:t>9</a:t>
            </a:r>
            <a:r>
              <a:rPr lang="es-ES_tradnl" sz="3600" dirty="0">
                <a:solidFill>
                  <a:schemeClr val="bg1"/>
                </a:solidFill>
              </a:rPr>
              <a:t> </a:t>
            </a:r>
          </a:p>
        </p:txBody>
      </p:sp>
    </p:spTree>
    <p:extLst>
      <p:ext uri="{BB962C8B-B14F-4D97-AF65-F5344CB8AC3E}">
        <p14:creationId xmlns:p14="http://schemas.microsoft.com/office/powerpoint/2010/main" val="1319393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Esquema del tema</a:t>
            </a:r>
          </a:p>
        </p:txBody>
      </p:sp>
      <p:graphicFrame>
        <p:nvGraphicFramePr>
          <p:cNvPr id="9" name="8 Diagrama"/>
          <p:cNvGraphicFramePr/>
          <p:nvPr>
            <p:extLst>
              <p:ext uri="{D42A27DB-BD31-4B8C-83A1-F6EECF244321}">
                <p14:modId xmlns:p14="http://schemas.microsoft.com/office/powerpoint/2010/main" val="1087717986"/>
              </p:ext>
            </p:extLst>
          </p:nvPr>
        </p:nvGraphicFramePr>
        <p:xfrm>
          <a:off x="500034" y="1074813"/>
          <a:ext cx="8143931" cy="3456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operaciones combinadas</a:t>
            </a:r>
          </a:p>
        </p:txBody>
      </p:sp>
      <p:sp>
        <p:nvSpPr>
          <p:cNvPr id="2" name="Rectángulo 1"/>
          <p:cNvSpPr/>
          <p:nvPr/>
        </p:nvSpPr>
        <p:spPr>
          <a:xfrm>
            <a:off x="699243" y="1268760"/>
            <a:ext cx="7745514"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_tradnl" sz="3600" dirty="0">
                <a:solidFill>
                  <a:schemeClr val="bg1"/>
                </a:solidFill>
                <a:latin typeface="Calibri" charset="0"/>
                <a:ea typeface="Calibri" charset="0"/>
                <a:cs typeface="Times New Roman" charset="0"/>
              </a:rPr>
              <a:t>30. Invéntate un problema cuya solución </a:t>
            </a:r>
            <a:r>
              <a:rPr lang="es-ES_tradnl" sz="3600" dirty="0">
                <a:solidFill>
                  <a:schemeClr val="bg1"/>
                </a:solidFill>
                <a:latin typeface="Calibri" charset="0"/>
                <a:cs typeface="Times New Roman" charset="0"/>
              </a:rPr>
              <a:t>sea (9-7):2</a:t>
            </a:r>
            <a:r>
              <a:rPr lang="es-ES" sz="3600" dirty="0">
                <a:solidFill>
                  <a:schemeClr val="bg1"/>
                </a:solidFill>
                <a:latin typeface="Calibri" charset="0"/>
                <a:cs typeface="Times New Roman" charset="0"/>
              </a:rPr>
              <a:t> </a:t>
            </a:r>
            <a:endParaRPr lang="es-ES_tradnl" sz="3600" dirty="0">
              <a:solidFill>
                <a:schemeClr val="bg1"/>
              </a:solidFill>
              <a:latin typeface="Calibri" charset="0"/>
              <a:cs typeface="Times New Roman" charset="0"/>
            </a:endParaRPr>
          </a:p>
        </p:txBody>
      </p:sp>
    </p:spTree>
    <p:extLst>
      <p:ext uri="{BB962C8B-B14F-4D97-AF65-F5344CB8AC3E}">
        <p14:creationId xmlns:p14="http://schemas.microsoft.com/office/powerpoint/2010/main" val="37890222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Naturales – Problemas</a:t>
            </a:r>
          </a:p>
        </p:txBody>
      </p:sp>
      <p:sp>
        <p:nvSpPr>
          <p:cNvPr id="9" name="8 CuadroTexto"/>
          <p:cNvSpPr txBox="1"/>
          <p:nvPr/>
        </p:nvSpPr>
        <p:spPr>
          <a:xfrm>
            <a:off x="683568" y="1268760"/>
            <a:ext cx="7572428"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S" sz="2400" dirty="0"/>
              <a:t>31. El divisor es 34, el cociente 9 y el resto 12. ¿Cuál es el dividendo?</a:t>
            </a:r>
            <a:r>
              <a:rPr lang="es-ES" sz="3200" dirty="0"/>
              <a:t> </a:t>
            </a:r>
            <a:endParaRPr lang="es-ES" sz="2400" dirty="0"/>
          </a:p>
        </p:txBody>
      </p:sp>
    </p:spTree>
    <p:extLst>
      <p:ext uri="{BB962C8B-B14F-4D97-AF65-F5344CB8AC3E}">
        <p14:creationId xmlns:p14="http://schemas.microsoft.com/office/powerpoint/2010/main" val="25677539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Naturales – Problemas</a:t>
            </a:r>
          </a:p>
        </p:txBody>
      </p:sp>
      <p:sp>
        <p:nvSpPr>
          <p:cNvPr id="9" name="8 CuadroTexto"/>
          <p:cNvSpPr txBox="1"/>
          <p:nvPr/>
        </p:nvSpPr>
        <p:spPr>
          <a:xfrm>
            <a:off x="785786" y="1268760"/>
            <a:ext cx="7572428"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S" sz="2400" dirty="0"/>
              <a:t>32. Se ha llenado 5432 sacos de trigo. Cada uno pesa 92 kilos y sobran 20 kilos. ¿Cuánto trigo había para llenar los sacos?</a:t>
            </a:r>
            <a:r>
              <a:rPr lang="es-ES" sz="3200" dirty="0"/>
              <a:t> </a:t>
            </a:r>
            <a:endParaRPr lang="es-ES" sz="2400" dirty="0"/>
          </a:p>
        </p:txBody>
      </p:sp>
    </p:spTree>
    <p:extLst>
      <p:ext uri="{BB962C8B-B14F-4D97-AF65-F5344CB8AC3E}">
        <p14:creationId xmlns:p14="http://schemas.microsoft.com/office/powerpoint/2010/main" val="42564290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Naturales – Problemas</a:t>
            </a:r>
          </a:p>
        </p:txBody>
      </p:sp>
      <p:sp>
        <p:nvSpPr>
          <p:cNvPr id="9" name="8 CuadroTexto"/>
          <p:cNvSpPr txBox="1"/>
          <p:nvPr/>
        </p:nvSpPr>
        <p:spPr>
          <a:xfrm>
            <a:off x="683568" y="1268760"/>
            <a:ext cx="7572428" cy="169277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S" sz="2400" dirty="0"/>
              <a:t>33. En un vivero tienen 18 cajas de 50 rosas preparadas para la venta. ¿Cuántas </a:t>
            </a:r>
            <a:r>
              <a:rPr lang="es-ES" sz="2400" dirty="0" err="1"/>
              <a:t>cajasles</a:t>
            </a:r>
            <a:r>
              <a:rPr lang="es-ES" sz="2400" dirty="0"/>
              <a:t> faltan para cubrir un pedido de 100 docenas de rosas?</a:t>
            </a:r>
            <a:r>
              <a:rPr lang="es-ES" sz="3200" dirty="0"/>
              <a:t> </a:t>
            </a:r>
            <a:endParaRPr lang="es-ES" sz="2400" dirty="0"/>
          </a:p>
        </p:txBody>
      </p:sp>
    </p:spTree>
    <p:extLst>
      <p:ext uri="{BB962C8B-B14F-4D97-AF65-F5344CB8AC3E}">
        <p14:creationId xmlns:p14="http://schemas.microsoft.com/office/powerpoint/2010/main" val="3117029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Naturales – Problemas</a:t>
            </a:r>
          </a:p>
        </p:txBody>
      </p:sp>
      <p:sp>
        <p:nvSpPr>
          <p:cNvPr id="9" name="8 CuadroTexto"/>
          <p:cNvSpPr txBox="1"/>
          <p:nvPr/>
        </p:nvSpPr>
        <p:spPr>
          <a:xfrm>
            <a:off x="785786" y="1268760"/>
            <a:ext cx="7572428"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S" sz="2400" dirty="0"/>
              <a:t>34. Juan ahorra 18 € a la semana y tiene 540 € en su cuenta del banco. ¿Cuántas semanas debe esperar aún para poder comprar una bicicleta que cuesta 900 €?</a:t>
            </a:r>
          </a:p>
        </p:txBody>
      </p:sp>
    </p:spTree>
    <p:extLst>
      <p:ext uri="{BB962C8B-B14F-4D97-AF65-F5344CB8AC3E}">
        <p14:creationId xmlns:p14="http://schemas.microsoft.com/office/powerpoint/2010/main" val="18289320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Naturales – Problemas</a:t>
            </a:r>
          </a:p>
        </p:txBody>
      </p:sp>
      <p:sp>
        <p:nvSpPr>
          <p:cNvPr id="9" name="8 CuadroTexto"/>
          <p:cNvSpPr txBox="1"/>
          <p:nvPr/>
        </p:nvSpPr>
        <p:spPr>
          <a:xfrm>
            <a:off x="785786" y="1268760"/>
            <a:ext cx="7572428" cy="169277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S" sz="2400" dirty="0"/>
              <a:t>35. Un camión cisterna destinado al riego de un parque ha transportado 50400 litros de agua en 14 viajes. ¿Cuántos litros llevará en 5 viajes?</a:t>
            </a:r>
            <a:r>
              <a:rPr lang="es-ES" sz="3200" dirty="0"/>
              <a:t> </a:t>
            </a:r>
            <a:endParaRPr lang="es-ES" sz="2400" dirty="0"/>
          </a:p>
        </p:txBody>
      </p:sp>
    </p:spTree>
    <p:extLst>
      <p:ext uri="{BB962C8B-B14F-4D97-AF65-F5344CB8AC3E}">
        <p14:creationId xmlns:p14="http://schemas.microsoft.com/office/powerpoint/2010/main" val="40775384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Naturales – Problemas</a:t>
            </a:r>
          </a:p>
        </p:txBody>
      </p:sp>
      <p:sp>
        <p:nvSpPr>
          <p:cNvPr id="9" name="8 CuadroTexto"/>
          <p:cNvSpPr txBox="1"/>
          <p:nvPr/>
        </p:nvSpPr>
        <p:spPr>
          <a:xfrm>
            <a:off x="785786" y="1268760"/>
            <a:ext cx="7572428" cy="163121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S" sz="2400" dirty="0"/>
              <a:t>36. Un frutero compra manzanas a 22 € la caja y las vende a 2€ el kilo. Sabiendo que una caja contiene 15 kg. ¿Cuántas cajas ha de vender para ganar 600 €?</a:t>
            </a:r>
            <a:r>
              <a:rPr lang="es-ES" sz="2800" dirty="0"/>
              <a:t> </a:t>
            </a:r>
            <a:endParaRPr lang="es-ES" sz="2400" dirty="0"/>
          </a:p>
        </p:txBody>
      </p:sp>
    </p:spTree>
    <p:extLst>
      <p:ext uri="{BB962C8B-B14F-4D97-AF65-F5344CB8AC3E}">
        <p14:creationId xmlns:p14="http://schemas.microsoft.com/office/powerpoint/2010/main" val="20309396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Números Naturales – Problemas</a:t>
            </a:r>
          </a:p>
        </p:txBody>
      </p:sp>
      <p:sp>
        <p:nvSpPr>
          <p:cNvPr id="9" name="8 CuadroTexto"/>
          <p:cNvSpPr txBox="1"/>
          <p:nvPr/>
        </p:nvSpPr>
        <p:spPr>
          <a:xfrm>
            <a:off x="785786" y="1268760"/>
            <a:ext cx="7572428"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S" sz="2400" dirty="0"/>
              <a:t>37. Rafael y Marisa cobran 140 € por un trabajo de buzoneo de propaganda. Rafael ha repartido 3 paquetes de folletos y Marisa 4 paquetes. ¿Cuánto dinero le corresponde a cada uno?</a:t>
            </a:r>
          </a:p>
        </p:txBody>
      </p:sp>
    </p:spTree>
    <p:extLst>
      <p:ext uri="{BB962C8B-B14F-4D97-AF65-F5344CB8AC3E}">
        <p14:creationId xmlns:p14="http://schemas.microsoft.com/office/powerpoint/2010/main" val="11513006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Potencias</a:t>
            </a:r>
          </a:p>
        </p:txBody>
      </p:sp>
      <p:pic>
        <p:nvPicPr>
          <p:cNvPr id="1026" name="Picture 2"/>
          <p:cNvPicPr>
            <a:picLocks noChangeAspect="1" noChangeArrowheads="1"/>
          </p:cNvPicPr>
          <p:nvPr/>
        </p:nvPicPr>
        <p:blipFill>
          <a:blip r:embed="rId2"/>
          <a:srcRect/>
          <a:stretch>
            <a:fillRect/>
          </a:stretch>
        </p:blipFill>
        <p:spPr bwMode="auto">
          <a:xfrm>
            <a:off x="642909" y="1142984"/>
            <a:ext cx="7729311" cy="2214578"/>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a:srcRect/>
          <a:stretch>
            <a:fillRect/>
          </a:stretch>
        </p:blipFill>
        <p:spPr bwMode="auto">
          <a:xfrm>
            <a:off x="642910" y="3857628"/>
            <a:ext cx="4322451" cy="142876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6000760" y="3790970"/>
            <a:ext cx="2378888" cy="270986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Ejemplo números cuadrados y números cúbicos</a:t>
            </a:r>
          </a:p>
        </p:txBody>
      </p:sp>
      <p:pic>
        <p:nvPicPr>
          <p:cNvPr id="2" name="Imagen 1"/>
          <p:cNvPicPr>
            <a:picLocks noChangeAspect="1"/>
          </p:cNvPicPr>
          <p:nvPr/>
        </p:nvPicPr>
        <p:blipFill>
          <a:blip r:embed="rId2"/>
          <a:stretch>
            <a:fillRect/>
          </a:stretch>
        </p:blipFill>
        <p:spPr>
          <a:xfrm>
            <a:off x="567271" y="1484784"/>
            <a:ext cx="8009458" cy="1794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n 3"/>
          <p:cNvPicPr>
            <a:picLocks noChangeAspect="1"/>
          </p:cNvPicPr>
          <p:nvPr/>
        </p:nvPicPr>
        <p:blipFill>
          <a:blip r:embed="rId3"/>
          <a:stretch>
            <a:fillRect/>
          </a:stretch>
        </p:blipFill>
        <p:spPr>
          <a:xfrm>
            <a:off x="659408" y="3501008"/>
            <a:ext cx="7825184" cy="2570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7544" y="4293096"/>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email"/>
          <a:srcRect/>
          <a:stretch>
            <a:fillRect/>
          </a:stretch>
        </p:blipFill>
        <p:spPr bwMode="auto">
          <a:xfrm>
            <a:off x="7186642" y="1357305"/>
            <a:ext cx="1600200" cy="1000125"/>
          </a:xfrm>
          <a:prstGeom prst="rect">
            <a:avLst/>
          </a:prstGeom>
          <a:noFill/>
          <a:ln w="9525">
            <a:noFill/>
            <a:miter lim="800000"/>
            <a:headEnd/>
            <a:tailEnd/>
          </a:ln>
          <a:effectLst/>
        </p:spPr>
      </p:pic>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Tipos de Números</a:t>
            </a:r>
          </a:p>
        </p:txBody>
      </p:sp>
      <p:sp>
        <p:nvSpPr>
          <p:cNvPr id="4" name="3 CuadroTexto"/>
          <p:cNvSpPr txBox="1"/>
          <p:nvPr/>
        </p:nvSpPr>
        <p:spPr>
          <a:xfrm>
            <a:off x="500034" y="1214422"/>
            <a:ext cx="6715172" cy="44627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300" b="1" dirty="0">
                <a:solidFill>
                  <a:schemeClr val="bg1"/>
                </a:solidFill>
              </a:rPr>
              <a:t>Naturales</a:t>
            </a:r>
            <a:r>
              <a:rPr lang="es-ES" sz="2300" dirty="0">
                <a:solidFill>
                  <a:schemeClr val="bg1"/>
                </a:solidFill>
              </a:rPr>
              <a:t>. ¿Cuáles son y para qué sirven? </a:t>
            </a:r>
          </a:p>
        </p:txBody>
      </p:sp>
      <p:sp>
        <p:nvSpPr>
          <p:cNvPr id="6" name="5 CuadroTexto"/>
          <p:cNvSpPr txBox="1"/>
          <p:nvPr/>
        </p:nvSpPr>
        <p:spPr>
          <a:xfrm>
            <a:off x="500034" y="2482658"/>
            <a:ext cx="6715172" cy="44627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sz="2300" b="1" dirty="0">
                <a:solidFill>
                  <a:schemeClr val="bg1"/>
                </a:solidFill>
              </a:rPr>
              <a:t>Enteros</a:t>
            </a:r>
            <a:r>
              <a:rPr lang="es-ES" sz="2300" dirty="0">
                <a:solidFill>
                  <a:schemeClr val="bg1"/>
                </a:solidFill>
              </a:rPr>
              <a:t>. ¿Cuáles son y para qué sirven? </a:t>
            </a:r>
          </a:p>
        </p:txBody>
      </p:sp>
      <p:sp>
        <p:nvSpPr>
          <p:cNvPr id="7" name="6 CuadroTexto"/>
          <p:cNvSpPr txBox="1"/>
          <p:nvPr/>
        </p:nvSpPr>
        <p:spPr>
          <a:xfrm>
            <a:off x="467544" y="3839980"/>
            <a:ext cx="6858048" cy="44627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sz="2300" b="1" dirty="0">
                <a:solidFill>
                  <a:schemeClr val="bg1"/>
                </a:solidFill>
              </a:rPr>
              <a:t>Fracciones</a:t>
            </a:r>
            <a:r>
              <a:rPr lang="es-ES" sz="2300" dirty="0">
                <a:solidFill>
                  <a:schemeClr val="bg1"/>
                </a:solidFill>
              </a:rPr>
              <a:t>. ¿Cuáles son y para qué sirven? </a:t>
            </a:r>
          </a:p>
        </p:txBody>
      </p:sp>
      <p:sp>
        <p:nvSpPr>
          <p:cNvPr id="8" name="7 CuadroTexto"/>
          <p:cNvSpPr txBox="1"/>
          <p:nvPr/>
        </p:nvSpPr>
        <p:spPr>
          <a:xfrm>
            <a:off x="2819110" y="4581128"/>
            <a:ext cx="5929354"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a:solidFill>
                  <a:schemeClr val="bg1"/>
                </a:solidFill>
              </a:rPr>
              <a:t>¿Hay otros números distintos…?</a:t>
            </a:r>
            <a:endParaRPr lang="es-ES" sz="2400" dirty="0">
              <a:solidFill>
                <a:schemeClr val="bg1"/>
              </a:solidFill>
            </a:endParaRPr>
          </a:p>
        </p:txBody>
      </p:sp>
      <p:pic>
        <p:nvPicPr>
          <p:cNvPr id="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3383" y="3007047"/>
            <a:ext cx="2363459" cy="767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83968" y="5311995"/>
            <a:ext cx="1499819" cy="112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19779" y="5219556"/>
            <a:ext cx="1166863" cy="1238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25592" y="5379156"/>
            <a:ext cx="1261905" cy="919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2051"/>
                                        </p:tgtEl>
                                        <p:attrNameLst>
                                          <p:attrName>style.visibility</p:attrName>
                                        </p:attrNameLst>
                                      </p:cBhvr>
                                      <p:to>
                                        <p:strVal val="visible"/>
                                      </p:to>
                                    </p:set>
                                    <p:animEffect transition="in" filter="fade">
                                      <p:cBhvr>
                                        <p:cTn id="30" dur="500"/>
                                        <p:tgtEl>
                                          <p:spTgt spid="205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54"/>
                                        </p:tgtEl>
                                        <p:attrNameLst>
                                          <p:attrName>style.visibility</p:attrName>
                                        </p:attrNameLst>
                                      </p:cBhvr>
                                      <p:to>
                                        <p:strVal val="visible"/>
                                      </p:to>
                                    </p:set>
                                    <p:animEffect transition="in" filter="fade">
                                      <p:cBhvr>
                                        <p:cTn id="40" dur="500"/>
                                        <p:tgtEl>
                                          <p:spTgt spid="2054"/>
                                        </p:tgtEl>
                                      </p:cBhvr>
                                    </p:animEffect>
                                  </p:childTnLst>
                                </p:cTn>
                              </p:par>
                              <p:par>
                                <p:cTn id="41" presetID="10" presetClass="entr" presetSubtype="0" fill="hold" nodeType="withEffect">
                                  <p:stCondLst>
                                    <p:cond delay="0"/>
                                  </p:stCondLst>
                                  <p:childTnLst>
                                    <p:set>
                                      <p:cBhvr>
                                        <p:cTn id="42" dur="1" fill="hold">
                                          <p:stCondLst>
                                            <p:cond delay="0"/>
                                          </p:stCondLst>
                                        </p:cTn>
                                        <p:tgtEl>
                                          <p:spTgt spid="2055"/>
                                        </p:tgtEl>
                                        <p:attrNameLst>
                                          <p:attrName>style.visibility</p:attrName>
                                        </p:attrNameLst>
                                      </p:cBhvr>
                                      <p:to>
                                        <p:strVal val="visible"/>
                                      </p:to>
                                    </p:set>
                                    <p:animEffect transition="in" filter="fade">
                                      <p:cBhvr>
                                        <p:cTn id="43" dur="500"/>
                                        <p:tgtEl>
                                          <p:spTgt spid="2055"/>
                                        </p:tgtEl>
                                      </p:cBhvr>
                                    </p:animEffect>
                                  </p:childTnLst>
                                </p:cTn>
                              </p:par>
                              <p:par>
                                <p:cTn id="44" presetID="10" presetClass="entr" presetSubtype="0" fill="hold" nodeType="withEffect">
                                  <p:stCondLst>
                                    <p:cond delay="0"/>
                                  </p:stCondLst>
                                  <p:childTnLst>
                                    <p:set>
                                      <p:cBhvr>
                                        <p:cTn id="45" dur="1" fill="hold">
                                          <p:stCondLst>
                                            <p:cond delay="0"/>
                                          </p:stCondLst>
                                        </p:cTn>
                                        <p:tgtEl>
                                          <p:spTgt spid="2056"/>
                                        </p:tgtEl>
                                        <p:attrNameLst>
                                          <p:attrName>style.visibility</p:attrName>
                                        </p:attrNameLst>
                                      </p:cBhvr>
                                      <p:to>
                                        <p:strVal val="visible"/>
                                      </p:to>
                                    </p:set>
                                    <p:animEffect transition="in" filter="fade">
                                      <p:cBhvr>
                                        <p:cTn id="46"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Casos particulares de potencias</a:t>
            </a:r>
          </a:p>
        </p:txBody>
      </p:sp>
      <p:graphicFrame>
        <p:nvGraphicFramePr>
          <p:cNvPr id="6" name="5 Diagrama"/>
          <p:cNvGraphicFramePr/>
          <p:nvPr/>
        </p:nvGraphicFramePr>
        <p:xfrm>
          <a:off x="642910" y="1397000"/>
          <a:ext cx="635798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Rectángulo redondeado"/>
          <p:cNvSpPr/>
          <p:nvPr/>
        </p:nvSpPr>
        <p:spPr>
          <a:xfrm>
            <a:off x="7215206" y="1357298"/>
            <a:ext cx="1428760" cy="38576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graphicEl>
                                              <a:dgm id="{8025B2C0-F874-4251-BF93-80E1764FE05E}"/>
                                            </p:graphicEl>
                                          </p:spTgt>
                                        </p:tgtEl>
                                        <p:attrNameLst>
                                          <p:attrName>style.visibility</p:attrName>
                                        </p:attrNameLst>
                                      </p:cBhvr>
                                      <p:to>
                                        <p:strVal val="visible"/>
                                      </p:to>
                                    </p:set>
                                    <p:animEffect transition="in" filter="fade">
                                      <p:cBhvr>
                                        <p:cTn id="7" dur="2000"/>
                                        <p:tgtEl>
                                          <p:spTgt spid="6">
                                            <p:graphicEl>
                                              <a:dgm id="{8025B2C0-F874-4251-BF93-80E1764FE05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DDA7D54B-D7E5-4B4D-8F09-8CA0BE2433E3}"/>
                                            </p:graphicEl>
                                          </p:spTgt>
                                        </p:tgtEl>
                                        <p:attrNameLst>
                                          <p:attrName>style.visibility</p:attrName>
                                        </p:attrNameLst>
                                      </p:cBhvr>
                                      <p:to>
                                        <p:strVal val="visible"/>
                                      </p:to>
                                    </p:set>
                                    <p:animEffect transition="in" filter="fade">
                                      <p:cBhvr>
                                        <p:cTn id="10" dur="2000"/>
                                        <p:tgtEl>
                                          <p:spTgt spid="6">
                                            <p:graphicEl>
                                              <a:dgm id="{DDA7D54B-D7E5-4B4D-8F09-8CA0BE2433E3}"/>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graphicEl>
                                              <a:dgm id="{76FE7569-6DA9-4204-8E48-11D8C842621F}"/>
                                            </p:graphicEl>
                                          </p:spTgt>
                                        </p:tgtEl>
                                        <p:attrNameLst>
                                          <p:attrName>style.visibility</p:attrName>
                                        </p:attrNameLst>
                                      </p:cBhvr>
                                      <p:to>
                                        <p:strVal val="visible"/>
                                      </p:to>
                                    </p:set>
                                    <p:animEffect transition="in" filter="fade">
                                      <p:cBhvr>
                                        <p:cTn id="15" dur="2000"/>
                                        <p:tgtEl>
                                          <p:spTgt spid="6">
                                            <p:graphicEl>
                                              <a:dgm id="{76FE7569-6DA9-4204-8E48-11D8C842621F}"/>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graphicEl>
                                              <a:dgm id="{454C03BC-908A-4F8E-A2C5-A31E8267340A}"/>
                                            </p:graphicEl>
                                          </p:spTgt>
                                        </p:tgtEl>
                                        <p:attrNameLst>
                                          <p:attrName>style.visibility</p:attrName>
                                        </p:attrNameLst>
                                      </p:cBhvr>
                                      <p:to>
                                        <p:strVal val="visible"/>
                                      </p:to>
                                    </p:set>
                                    <p:animEffect transition="in" filter="fade">
                                      <p:cBhvr>
                                        <p:cTn id="18" dur="2000"/>
                                        <p:tgtEl>
                                          <p:spTgt spid="6">
                                            <p:graphicEl>
                                              <a:dgm id="{454C03BC-908A-4F8E-A2C5-A31E8267340A}"/>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graphicEl>
                                              <a:dgm id="{F2082D6D-481B-450E-AE2D-65BD8042375C}"/>
                                            </p:graphicEl>
                                          </p:spTgt>
                                        </p:tgtEl>
                                        <p:attrNameLst>
                                          <p:attrName>style.visibility</p:attrName>
                                        </p:attrNameLst>
                                      </p:cBhvr>
                                      <p:to>
                                        <p:strVal val="visible"/>
                                      </p:to>
                                    </p:set>
                                    <p:animEffect transition="in" filter="fade">
                                      <p:cBhvr>
                                        <p:cTn id="23" dur="2000"/>
                                        <p:tgtEl>
                                          <p:spTgt spid="6">
                                            <p:graphicEl>
                                              <a:dgm id="{F2082D6D-481B-450E-AE2D-65BD8042375C}"/>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graphicEl>
                                              <a:dgm id="{7D6073A7-0F0A-4885-996B-7049DEC0E2AD}"/>
                                            </p:graphicEl>
                                          </p:spTgt>
                                        </p:tgtEl>
                                        <p:attrNameLst>
                                          <p:attrName>style.visibility</p:attrName>
                                        </p:attrNameLst>
                                      </p:cBhvr>
                                      <p:to>
                                        <p:strVal val="visible"/>
                                      </p:to>
                                    </p:set>
                                    <p:animEffect transition="in" filter="fade">
                                      <p:cBhvr>
                                        <p:cTn id="26" dur="2000"/>
                                        <p:tgtEl>
                                          <p:spTgt spid="6">
                                            <p:graphicEl>
                                              <a:dgm id="{7D6073A7-0F0A-4885-996B-7049DEC0E2AD}"/>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graphicEl>
                                              <a:dgm id="{13914E2B-A4AD-4855-9FCC-2795B5FE6803}"/>
                                            </p:graphicEl>
                                          </p:spTgt>
                                        </p:tgtEl>
                                        <p:attrNameLst>
                                          <p:attrName>style.visibility</p:attrName>
                                        </p:attrNameLst>
                                      </p:cBhvr>
                                      <p:to>
                                        <p:strVal val="visible"/>
                                      </p:to>
                                    </p:set>
                                    <p:animEffect transition="in" filter="fade">
                                      <p:cBhvr>
                                        <p:cTn id="31" dur="2000"/>
                                        <p:tgtEl>
                                          <p:spTgt spid="6">
                                            <p:graphicEl>
                                              <a:dgm id="{13914E2B-A4AD-4855-9FCC-2795B5FE6803}"/>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graphicEl>
                                              <a:dgm id="{6A16A8C2-186E-4DC8-8397-5F5E2EA4772A}"/>
                                            </p:graphicEl>
                                          </p:spTgt>
                                        </p:tgtEl>
                                        <p:attrNameLst>
                                          <p:attrName>style.visibility</p:attrName>
                                        </p:attrNameLst>
                                      </p:cBhvr>
                                      <p:to>
                                        <p:strVal val="visible"/>
                                      </p:to>
                                    </p:set>
                                    <p:animEffect transition="in" filter="fade">
                                      <p:cBhvr>
                                        <p:cTn id="34" dur="2000"/>
                                        <p:tgtEl>
                                          <p:spTgt spid="6">
                                            <p:graphicEl>
                                              <a:dgm id="{6A16A8C2-186E-4DC8-8397-5F5E2EA4772A}"/>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graphicEl>
                                              <a:dgm id="{C1D0EAA2-246E-4520-865E-297882225F47}"/>
                                            </p:graphicEl>
                                          </p:spTgt>
                                        </p:tgtEl>
                                        <p:attrNameLst>
                                          <p:attrName>style.visibility</p:attrName>
                                        </p:attrNameLst>
                                      </p:cBhvr>
                                      <p:to>
                                        <p:strVal val="visible"/>
                                      </p:to>
                                    </p:set>
                                    <p:animEffect transition="in" filter="fade">
                                      <p:cBhvr>
                                        <p:cTn id="39" dur="2000"/>
                                        <p:tgtEl>
                                          <p:spTgt spid="6">
                                            <p:graphicEl>
                                              <a:dgm id="{C1D0EAA2-246E-4520-865E-297882225F47}"/>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graphicEl>
                                              <a:dgm id="{33D4A889-C4E2-41E1-93FE-E619840E34C8}"/>
                                            </p:graphicEl>
                                          </p:spTgt>
                                        </p:tgtEl>
                                        <p:attrNameLst>
                                          <p:attrName>style.visibility</p:attrName>
                                        </p:attrNameLst>
                                      </p:cBhvr>
                                      <p:to>
                                        <p:strVal val="visible"/>
                                      </p:to>
                                    </p:set>
                                    <p:animEffect transition="in" filter="fade">
                                      <p:cBhvr>
                                        <p:cTn id="42" dur="2000"/>
                                        <p:tgtEl>
                                          <p:spTgt spid="6">
                                            <p:graphicEl>
                                              <a:dgm id="{33D4A889-C4E2-41E1-93FE-E619840E34C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Potencias</a:t>
            </a:r>
          </a:p>
        </p:txBody>
      </p:sp>
      <p:sp>
        <p:nvSpPr>
          <p:cNvPr id="9" name="8 CuadroTexto"/>
          <p:cNvSpPr txBox="1"/>
          <p:nvPr/>
        </p:nvSpPr>
        <p:spPr>
          <a:xfrm>
            <a:off x="714348" y="1285860"/>
            <a:ext cx="5072098"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S" sz="2400" dirty="0">
                <a:solidFill>
                  <a:schemeClr val="bg1"/>
                </a:solidFill>
              </a:rPr>
              <a:t>38. A Sofía le ha llegado este mensaje al móvil… </a:t>
            </a:r>
          </a:p>
        </p:txBody>
      </p:sp>
      <p:pic>
        <p:nvPicPr>
          <p:cNvPr id="8194" name="Picture 2"/>
          <p:cNvPicPr>
            <a:picLocks noChangeAspect="1" noChangeArrowheads="1"/>
          </p:cNvPicPr>
          <p:nvPr/>
        </p:nvPicPr>
        <p:blipFill>
          <a:blip r:embed="rId2"/>
          <a:srcRect/>
          <a:stretch>
            <a:fillRect/>
          </a:stretch>
        </p:blipFill>
        <p:spPr bwMode="auto">
          <a:xfrm>
            <a:off x="5857884" y="571480"/>
            <a:ext cx="2786082" cy="5192907"/>
          </a:xfrm>
          <a:prstGeom prst="rect">
            <a:avLst/>
          </a:prstGeom>
          <a:noFill/>
          <a:ln w="9525">
            <a:noFill/>
            <a:miter lim="800000"/>
            <a:headEnd/>
            <a:tailEnd/>
          </a:ln>
          <a:effectLst/>
        </p:spPr>
      </p:pic>
      <p:sp>
        <p:nvSpPr>
          <p:cNvPr id="5" name="4 CuadroTexto"/>
          <p:cNvSpPr txBox="1"/>
          <p:nvPr/>
        </p:nvSpPr>
        <p:spPr>
          <a:xfrm>
            <a:off x="714348" y="2285992"/>
            <a:ext cx="5072098" cy="156966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S" sz="2400" dirty="0">
                <a:solidFill>
                  <a:schemeClr val="bg1"/>
                </a:solidFill>
              </a:rPr>
              <a:t>Lo va a reenviar a 3 amigos. Cada uno de ellos al día siguiente lo mandará a otros 3 y así sucesivamente.</a:t>
            </a:r>
          </a:p>
        </p:txBody>
      </p:sp>
      <p:pic>
        <p:nvPicPr>
          <p:cNvPr id="5122" name="Picture 2"/>
          <p:cNvPicPr>
            <a:picLocks noChangeAspect="1" noChangeArrowheads="1"/>
          </p:cNvPicPr>
          <p:nvPr/>
        </p:nvPicPr>
        <p:blipFill>
          <a:blip r:embed="rId3" cstate="email"/>
          <a:srcRect/>
          <a:stretch>
            <a:fillRect/>
          </a:stretch>
        </p:blipFill>
        <p:spPr bwMode="auto">
          <a:xfrm>
            <a:off x="2428860" y="4000504"/>
            <a:ext cx="3324225" cy="2343150"/>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Potencias</a:t>
            </a:r>
          </a:p>
        </p:txBody>
      </p:sp>
      <p:pic>
        <p:nvPicPr>
          <p:cNvPr id="5122" name="Picture 2"/>
          <p:cNvPicPr>
            <a:picLocks noChangeAspect="1" noChangeArrowheads="1"/>
          </p:cNvPicPr>
          <p:nvPr/>
        </p:nvPicPr>
        <p:blipFill>
          <a:blip r:embed="rId2"/>
          <a:srcRect/>
          <a:stretch>
            <a:fillRect/>
          </a:stretch>
        </p:blipFill>
        <p:spPr bwMode="auto">
          <a:xfrm>
            <a:off x="2571736" y="3500438"/>
            <a:ext cx="4135017" cy="2914654"/>
          </a:xfrm>
          <a:prstGeom prst="rect">
            <a:avLst/>
          </a:prstGeom>
          <a:noFill/>
          <a:ln w="9525">
            <a:noFill/>
            <a:miter lim="800000"/>
            <a:headEnd/>
            <a:tailEnd/>
          </a:ln>
          <a:effectLst/>
        </p:spPr>
      </p:pic>
      <p:sp>
        <p:nvSpPr>
          <p:cNvPr id="7" name="6 CuadroTexto"/>
          <p:cNvSpPr txBox="1"/>
          <p:nvPr/>
        </p:nvSpPr>
        <p:spPr>
          <a:xfrm>
            <a:off x="500034" y="1285860"/>
            <a:ext cx="8082018"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000" dirty="0"/>
              <a:t>a) ¿Cuántos mensajes se enviarán el tercer día? ¿Y el cuarto?</a:t>
            </a:r>
          </a:p>
          <a:p>
            <a:r>
              <a:rPr lang="es-ES" sz="2000" dirty="0"/>
              <a:t>b) Si todas las personas mandaran sus mensajes, ¿Al cabo de una semana a cuántas personas, como máximo, puede llegar el mensaje de Sofía?</a:t>
            </a:r>
          </a:p>
          <a:p>
            <a:r>
              <a:rPr lang="es-ES" sz="2000" dirty="0"/>
              <a:t>c) ¿Qué ocurriría si Sofía hubiera mandado solo 2 mensajes? ¿Y si hubieran sido 4? ¿Y 5?</a:t>
            </a:r>
            <a:endParaRPr lang="es-ES" sz="2000" dirty="0">
              <a:solidFill>
                <a:schemeClr val="bg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Potencias</a:t>
            </a:r>
          </a:p>
        </p:txBody>
      </p:sp>
      <p:sp>
        <p:nvSpPr>
          <p:cNvPr id="7" name="6 CuadroTexto"/>
          <p:cNvSpPr txBox="1"/>
          <p:nvPr/>
        </p:nvSpPr>
        <p:spPr>
          <a:xfrm>
            <a:off x="500034" y="1285860"/>
            <a:ext cx="8082018" cy="286232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S" sz="2000" b="1" dirty="0"/>
              <a:t>38. "Un computador infectado con un virus, envía 7 correos a otros computadores. Al día siguiente cada uno de estos envía 7 correos mas y así sucesivamente".</a:t>
            </a:r>
            <a:endParaRPr lang="es-ES" sz="2000" dirty="0"/>
          </a:p>
          <a:p>
            <a:pPr algn="just"/>
            <a:br>
              <a:rPr lang="es-ES" sz="2000" dirty="0"/>
            </a:br>
            <a:r>
              <a:rPr lang="es-ES" sz="2000" b="1" dirty="0"/>
              <a:t>A. ¿Cuántos computadores hay solo el sexto día?</a:t>
            </a:r>
            <a:endParaRPr lang="es-ES" sz="2000" dirty="0"/>
          </a:p>
          <a:p>
            <a:pPr algn="just"/>
            <a:br>
              <a:rPr lang="es-ES" sz="2000" dirty="0"/>
            </a:br>
            <a:r>
              <a:rPr lang="es-ES" sz="2000" b="1" dirty="0"/>
              <a:t>B. ¿Cuántos computadores infectados habrán en total hasta el cuarto día?</a:t>
            </a:r>
            <a:endParaRPr lang="es-ES" sz="20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64088" y="4410075"/>
            <a:ext cx="252412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3151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Potencias</a:t>
            </a:r>
          </a:p>
        </p:txBody>
      </p:sp>
      <p:sp>
        <p:nvSpPr>
          <p:cNvPr id="7" name="6 CuadroTexto"/>
          <p:cNvSpPr txBox="1"/>
          <p:nvPr/>
        </p:nvSpPr>
        <p:spPr>
          <a:xfrm>
            <a:off x="500034" y="1142984"/>
            <a:ext cx="8082018" cy="4001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sz="2000" dirty="0"/>
              <a:t>¿</a:t>
            </a:r>
            <a:r>
              <a:rPr lang="es-ES" sz="2000" b="1" dirty="0"/>
              <a:t>Cuántas veces se puede doblar una hoja de papel?</a:t>
            </a:r>
            <a:endParaRPr lang="es-ES" sz="2000" dirty="0">
              <a:solidFill>
                <a:schemeClr val="bg1"/>
              </a:solidFill>
            </a:endParaRPr>
          </a:p>
        </p:txBody>
      </p:sp>
      <p:sp>
        <p:nvSpPr>
          <p:cNvPr id="4" name="3 CuadroTexto"/>
          <p:cNvSpPr txBox="1"/>
          <p:nvPr/>
        </p:nvSpPr>
        <p:spPr>
          <a:xfrm>
            <a:off x="500034" y="1714488"/>
            <a:ext cx="5286412" cy="4524315"/>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a:solidFill>
                  <a:schemeClr val="bg1"/>
                </a:solidFill>
              </a:rPr>
              <a:t>¿Llegaste a la séptima vez? A los 7 dobleces tendrás que doblar 128 capas, lo cual es bastante difícil ¿verdad?</a:t>
            </a:r>
            <a:br>
              <a:rPr lang="es-ES" b="1" dirty="0">
                <a:solidFill>
                  <a:schemeClr val="bg1"/>
                </a:solidFill>
              </a:rPr>
            </a:br>
            <a:br>
              <a:rPr lang="es-ES" b="1" dirty="0">
                <a:solidFill>
                  <a:schemeClr val="bg1"/>
                </a:solidFill>
              </a:rPr>
            </a:br>
            <a:r>
              <a:rPr lang="es-ES" b="1" dirty="0">
                <a:solidFill>
                  <a:schemeClr val="bg1"/>
                </a:solidFill>
              </a:rPr>
              <a:t>Al principio podríamos pensar que podemos hacer muchos dobleces, sin embargo con esfuerzo se puede llegar a 8 o 9 dobleces. El record está en 12 dobleces y esto con mucha dificultad.</a:t>
            </a:r>
            <a:br>
              <a:rPr lang="es-ES" b="1" dirty="0">
                <a:solidFill>
                  <a:schemeClr val="bg1"/>
                </a:solidFill>
              </a:rPr>
            </a:br>
            <a:endParaRPr lang="es-ES" dirty="0">
              <a:solidFill>
                <a:schemeClr val="bg1"/>
              </a:solidFill>
            </a:endParaRPr>
          </a:p>
          <a:p>
            <a:r>
              <a:rPr lang="es-ES" b="1" dirty="0">
                <a:solidFill>
                  <a:schemeClr val="bg1"/>
                </a:solidFill>
              </a:rPr>
              <a:t>Si consideramos que una hoja tiene un grosor de 0,01 cm, con 22 dobleces tendríamos ¡una pila de papel de 419,4304 metros. Sería más alta que la Torre Eiffel que mide 300 metros.</a:t>
            </a:r>
            <a:endParaRPr lang="es-ES" dirty="0"/>
          </a:p>
        </p:txBody>
      </p:sp>
      <p:pic>
        <p:nvPicPr>
          <p:cNvPr id="11267" name="Picture 3"/>
          <p:cNvPicPr>
            <a:picLocks noChangeAspect="1" noChangeArrowheads="1"/>
          </p:cNvPicPr>
          <p:nvPr/>
        </p:nvPicPr>
        <p:blipFill>
          <a:blip r:embed="rId2"/>
          <a:srcRect/>
          <a:stretch>
            <a:fillRect/>
          </a:stretch>
        </p:blipFill>
        <p:spPr bwMode="auto">
          <a:xfrm>
            <a:off x="5929322" y="1643050"/>
            <a:ext cx="2791157" cy="1857388"/>
          </a:xfrm>
          <a:prstGeom prst="rect">
            <a:avLst/>
          </a:prstGeom>
          <a:ln>
            <a:noFill/>
          </a:ln>
          <a:effectLst>
            <a:outerShdw blurRad="292100" dist="139700" dir="2700000" algn="tl" rotWithShape="0">
              <a:srgbClr val="333333">
                <a:alpha val="65000"/>
              </a:srgbClr>
            </a:outerShdw>
          </a:effectLst>
        </p:spPr>
      </p:pic>
      <p:pic>
        <p:nvPicPr>
          <p:cNvPr id="11269" name="Picture 5" descr="http://3.bp.blogspot.com/_D0gEf-6KRSc/S37dVNPSiLI/AAAAAAAAC_A/Ecq9u1vuEnk/s320/torre_eiffel.jpg"/>
          <p:cNvPicPr>
            <a:picLocks noChangeAspect="1" noChangeArrowheads="1"/>
          </p:cNvPicPr>
          <p:nvPr/>
        </p:nvPicPr>
        <p:blipFill>
          <a:blip r:embed="rId3" cstate="email"/>
          <a:srcRect/>
          <a:stretch>
            <a:fillRect/>
          </a:stretch>
        </p:blipFill>
        <p:spPr bwMode="auto">
          <a:xfrm>
            <a:off x="6643702" y="3714752"/>
            <a:ext cx="1476087" cy="271464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1267"/>
                                        </p:tgtEl>
                                        <p:attrNameLst>
                                          <p:attrName>style.visibility</p:attrName>
                                        </p:attrNameLst>
                                      </p:cBhvr>
                                      <p:to>
                                        <p:strVal val="visible"/>
                                      </p:to>
                                    </p:set>
                                    <p:animEffect transition="in" filter="fade">
                                      <p:cBhvr>
                                        <p:cTn id="10" dur="2000"/>
                                        <p:tgtEl>
                                          <p:spTgt spid="112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2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2000"/>
                                        <p:tgtEl>
                                          <p:spTgt spid="4">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269"/>
                                        </p:tgtEl>
                                        <p:attrNameLst>
                                          <p:attrName>style.visibility</p:attrName>
                                        </p:attrNameLst>
                                      </p:cBhvr>
                                      <p:to>
                                        <p:strVal val="visible"/>
                                      </p:to>
                                    </p:set>
                                    <p:animEffect transition="in" filter="fade">
                                      <p:cBhvr>
                                        <p:cTn id="23" dur="2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830997"/>
          </a:xfrm>
          <a:prstGeom prst="rect">
            <a:avLst/>
          </a:prstGeom>
          <a:noFill/>
        </p:spPr>
        <p:txBody>
          <a:bodyPr wrap="square" rtlCol="0">
            <a:spAutoFit/>
          </a:bodyPr>
          <a:lstStyle/>
          <a:p>
            <a:pPr algn="ctr"/>
            <a:r>
              <a:rPr lang="es-ES" sz="2400" b="1" dirty="0">
                <a:solidFill>
                  <a:schemeClr val="accent1">
                    <a:lumMod val="50000"/>
                  </a:schemeClr>
                </a:solidFill>
              </a:rPr>
              <a:t>Veamos la presentación</a:t>
            </a:r>
          </a:p>
          <a:p>
            <a:pPr algn="ctr"/>
            <a:r>
              <a:rPr lang="es-ES" sz="2400" b="1" dirty="0">
                <a:solidFill>
                  <a:schemeClr val="accent1">
                    <a:lumMod val="50000"/>
                  </a:schemeClr>
                </a:solidFill>
              </a:rPr>
              <a:t>“Viaje del micro al macrocosmos”</a:t>
            </a:r>
          </a:p>
        </p:txBody>
      </p:sp>
      <p:pic>
        <p:nvPicPr>
          <p:cNvPr id="7170" name="Picture 2"/>
          <p:cNvPicPr>
            <a:picLocks noChangeAspect="1" noChangeArrowheads="1"/>
          </p:cNvPicPr>
          <p:nvPr/>
        </p:nvPicPr>
        <p:blipFill>
          <a:blip r:embed="rId2" cstate="email"/>
          <a:srcRect/>
          <a:stretch>
            <a:fillRect/>
          </a:stretch>
        </p:blipFill>
        <p:spPr bwMode="auto">
          <a:xfrm>
            <a:off x="1428728" y="1666893"/>
            <a:ext cx="6391275" cy="43338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Potencias</a:t>
            </a:r>
          </a:p>
        </p:txBody>
      </p:sp>
      <p:sp>
        <p:nvSpPr>
          <p:cNvPr id="7" name="6 CuadroTexto"/>
          <p:cNvSpPr txBox="1"/>
          <p:nvPr/>
        </p:nvSpPr>
        <p:spPr>
          <a:xfrm>
            <a:off x="683568" y="702214"/>
            <a:ext cx="1512168"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b="1" dirty="0">
                <a:solidFill>
                  <a:schemeClr val="bg1"/>
                </a:solidFill>
              </a:rPr>
              <a:t>Ejercicios</a:t>
            </a:r>
            <a:endParaRPr lang="es-ES" dirty="0">
              <a:solidFill>
                <a:schemeClr val="bg1"/>
              </a:solidFill>
            </a:endParaRPr>
          </a:p>
        </p:txBody>
      </p:sp>
      <p:sp>
        <p:nvSpPr>
          <p:cNvPr id="9" name="Rectángulo 8">
            <a:extLst>
              <a:ext uri="{FF2B5EF4-FFF2-40B4-BE49-F238E27FC236}">
                <a16:creationId xmlns:a16="http://schemas.microsoft.com/office/drawing/2014/main" id="{65C00A8C-BA36-1E43-998A-F847664F5D49}"/>
              </a:ext>
            </a:extLst>
          </p:cNvPr>
          <p:cNvSpPr/>
          <p:nvPr/>
        </p:nvSpPr>
        <p:spPr>
          <a:xfrm>
            <a:off x="539552" y="1268760"/>
            <a:ext cx="7344816" cy="461665"/>
          </a:xfrm>
          <a:prstGeom prst="rect">
            <a:avLst/>
          </a:prstGeom>
        </p:spPr>
        <p:txBody>
          <a:bodyPr wrap="square">
            <a:spAutoFit/>
          </a:bodyPr>
          <a:lstStyle/>
          <a:p>
            <a:r>
              <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42. </a:t>
            </a:r>
            <a:r>
              <a:rPr lang="es-ES" sz="2400" dirty="0">
                <a:solidFill>
                  <a:schemeClr val="bg1"/>
                </a:solidFill>
                <a:latin typeface="Calibri" panose="020F0502020204030204" pitchFamily="34" charset="0"/>
                <a:cs typeface="Calibri" panose="020F0502020204030204" pitchFamily="34" charset="0"/>
              </a:rPr>
              <a:t>Escribe en forma de potencia y calcula:</a:t>
            </a:r>
          </a:p>
        </p:txBody>
      </p:sp>
      <p:sp>
        <p:nvSpPr>
          <p:cNvPr id="10" name="Rectángulo 9">
            <a:extLst>
              <a:ext uri="{FF2B5EF4-FFF2-40B4-BE49-F238E27FC236}">
                <a16:creationId xmlns:a16="http://schemas.microsoft.com/office/drawing/2014/main" id="{805E8425-5D89-A24A-86F0-ABA9413EEF38}"/>
              </a:ext>
            </a:extLst>
          </p:cNvPr>
          <p:cNvSpPr/>
          <p:nvPr/>
        </p:nvSpPr>
        <p:spPr>
          <a:xfrm>
            <a:off x="521332" y="3098134"/>
            <a:ext cx="7344816" cy="461665"/>
          </a:xfrm>
          <a:prstGeom prst="rect">
            <a:avLst/>
          </a:prstGeom>
        </p:spPr>
        <p:txBody>
          <a:bodyPr wrap="square">
            <a:spAutoFit/>
          </a:bodyPr>
          <a:lstStyle/>
          <a:p>
            <a:r>
              <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43. </a:t>
            </a:r>
            <a:r>
              <a:rPr lang="es-ES" sz="2400" dirty="0">
                <a:solidFill>
                  <a:schemeClr val="bg1"/>
                </a:solidFill>
                <a:latin typeface="Calibri" panose="020F0502020204030204" pitchFamily="34" charset="0"/>
                <a:cs typeface="Calibri" panose="020F0502020204030204" pitchFamily="34" charset="0"/>
              </a:rPr>
              <a:t>Escribe en forma de potencia y calcula:</a:t>
            </a:r>
          </a:p>
        </p:txBody>
      </p:sp>
      <p:graphicFrame>
        <p:nvGraphicFramePr>
          <p:cNvPr id="8" name="Tabla 7">
            <a:extLst>
              <a:ext uri="{FF2B5EF4-FFF2-40B4-BE49-F238E27FC236}">
                <a16:creationId xmlns:a16="http://schemas.microsoft.com/office/drawing/2014/main" id="{90ADFBDF-E171-D749-B2B3-1833D86E2872}"/>
              </a:ext>
            </a:extLst>
          </p:cNvPr>
          <p:cNvGraphicFramePr>
            <a:graphicFrameLocks noGrp="1"/>
          </p:cNvGraphicFramePr>
          <p:nvPr>
            <p:extLst>
              <p:ext uri="{D42A27DB-BD31-4B8C-83A1-F6EECF244321}">
                <p14:modId xmlns:p14="http://schemas.microsoft.com/office/powerpoint/2010/main" val="3148363253"/>
              </p:ext>
            </p:extLst>
          </p:nvPr>
        </p:nvGraphicFramePr>
        <p:xfrm>
          <a:off x="655222" y="1858000"/>
          <a:ext cx="7779432" cy="1112520"/>
        </p:xfrm>
        <a:graphic>
          <a:graphicData uri="http://schemas.openxmlformats.org/drawingml/2006/table">
            <a:tbl>
              <a:tblPr firstRow="1" bandRow="1">
                <a:tableStyleId>{5940675A-B579-460E-94D1-54222C63F5DA}</a:tableStyleId>
              </a:tblPr>
              <a:tblGrid>
                <a:gridCol w="2620634">
                  <a:extLst>
                    <a:ext uri="{9D8B030D-6E8A-4147-A177-3AD203B41FA5}">
                      <a16:colId xmlns:a16="http://schemas.microsoft.com/office/drawing/2014/main" val="2436446631"/>
                    </a:ext>
                  </a:extLst>
                </a:gridCol>
                <a:gridCol w="1269082">
                  <a:extLst>
                    <a:ext uri="{9D8B030D-6E8A-4147-A177-3AD203B41FA5}">
                      <a16:colId xmlns:a16="http://schemas.microsoft.com/office/drawing/2014/main" val="3422467692"/>
                    </a:ext>
                  </a:extLst>
                </a:gridCol>
                <a:gridCol w="2547342">
                  <a:extLst>
                    <a:ext uri="{9D8B030D-6E8A-4147-A177-3AD203B41FA5}">
                      <a16:colId xmlns:a16="http://schemas.microsoft.com/office/drawing/2014/main" val="240877029"/>
                    </a:ext>
                  </a:extLst>
                </a:gridCol>
                <a:gridCol w="1342374">
                  <a:extLst>
                    <a:ext uri="{9D8B030D-6E8A-4147-A177-3AD203B41FA5}">
                      <a16:colId xmlns:a16="http://schemas.microsoft.com/office/drawing/2014/main" val="3815361266"/>
                    </a:ext>
                  </a:extLst>
                </a:gridCol>
              </a:tblGrid>
              <a:tr h="370840">
                <a:tc>
                  <a:txBody>
                    <a:bodyPr/>
                    <a:lstStyle/>
                    <a:p>
                      <a:r>
                        <a:rPr lang="es-ES" dirty="0">
                          <a:solidFill>
                            <a:schemeClr val="bg1"/>
                          </a:solidFill>
                        </a:rPr>
                        <a:t>a) Siete al cuadrado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dirty="0">
                          <a:solidFill>
                            <a:schemeClr val="bg1"/>
                          </a:solidFill>
                        </a:rPr>
                        <a:t>d) Seis al cuadrado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9890124"/>
                  </a:ext>
                </a:extLst>
              </a:tr>
              <a:tr h="370840">
                <a:tc>
                  <a:txBody>
                    <a:bodyPr/>
                    <a:lstStyle/>
                    <a:p>
                      <a:r>
                        <a:rPr lang="es-ES" dirty="0">
                          <a:solidFill>
                            <a:schemeClr val="bg1"/>
                          </a:solidFill>
                        </a:rPr>
                        <a:t>b) Cinco al cubo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dirty="0">
                          <a:solidFill>
                            <a:schemeClr val="bg1"/>
                          </a:solidFill>
                        </a:rPr>
                        <a:t>e) Tres al cubo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87895437"/>
                  </a:ext>
                </a:extLst>
              </a:tr>
              <a:tr h="370840">
                <a:tc>
                  <a:txBody>
                    <a:bodyPr/>
                    <a:lstStyle/>
                    <a:p>
                      <a:r>
                        <a:rPr lang="es-ES" dirty="0">
                          <a:solidFill>
                            <a:schemeClr val="bg1"/>
                          </a:solidFill>
                        </a:rPr>
                        <a:t>c) Tres a la cuarta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s-ES" dirty="0">
                          <a:solidFill>
                            <a:schemeClr val="bg1"/>
                          </a:solidFill>
                        </a:rPr>
                        <a:t>f) Dos a la quinta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47706381"/>
                  </a:ext>
                </a:extLst>
              </a:tr>
            </a:tbl>
          </a:graphicData>
        </a:graphic>
      </p:graphicFrame>
      <p:graphicFrame>
        <p:nvGraphicFramePr>
          <p:cNvPr id="11" name="Tabla 10">
            <a:extLst>
              <a:ext uri="{FF2B5EF4-FFF2-40B4-BE49-F238E27FC236}">
                <a16:creationId xmlns:a16="http://schemas.microsoft.com/office/drawing/2014/main" id="{A42D4DF2-AFE4-6045-A05F-7958BBCFF1C6}"/>
              </a:ext>
            </a:extLst>
          </p:cNvPr>
          <p:cNvGraphicFramePr>
            <a:graphicFrameLocks noGrp="1"/>
          </p:cNvGraphicFramePr>
          <p:nvPr>
            <p:extLst>
              <p:ext uri="{D42A27DB-BD31-4B8C-83A1-F6EECF244321}">
                <p14:modId xmlns:p14="http://schemas.microsoft.com/office/powerpoint/2010/main" val="2800822588"/>
              </p:ext>
            </p:extLst>
          </p:nvPr>
        </p:nvGraphicFramePr>
        <p:xfrm>
          <a:off x="655222" y="3630829"/>
          <a:ext cx="6514038" cy="741680"/>
        </p:xfrm>
        <a:graphic>
          <a:graphicData uri="http://schemas.openxmlformats.org/drawingml/2006/table">
            <a:tbl>
              <a:tblPr firstRow="1" bandRow="1">
                <a:tableStyleId>{5940675A-B579-460E-94D1-54222C63F5DA}</a:tableStyleId>
              </a:tblPr>
              <a:tblGrid>
                <a:gridCol w="1329462">
                  <a:extLst>
                    <a:ext uri="{9D8B030D-6E8A-4147-A177-3AD203B41FA5}">
                      <a16:colId xmlns:a16="http://schemas.microsoft.com/office/drawing/2014/main" val="3674952843"/>
                    </a:ext>
                  </a:extLst>
                </a:gridCol>
                <a:gridCol w="1512168">
                  <a:extLst>
                    <a:ext uri="{9D8B030D-6E8A-4147-A177-3AD203B41FA5}">
                      <a16:colId xmlns:a16="http://schemas.microsoft.com/office/drawing/2014/main" val="3154932107"/>
                    </a:ext>
                  </a:extLst>
                </a:gridCol>
                <a:gridCol w="1944216">
                  <a:extLst>
                    <a:ext uri="{9D8B030D-6E8A-4147-A177-3AD203B41FA5}">
                      <a16:colId xmlns:a16="http://schemas.microsoft.com/office/drawing/2014/main" val="1195887384"/>
                    </a:ext>
                  </a:extLst>
                </a:gridCol>
                <a:gridCol w="1728192">
                  <a:extLst>
                    <a:ext uri="{9D8B030D-6E8A-4147-A177-3AD203B41FA5}">
                      <a16:colId xmlns:a16="http://schemas.microsoft.com/office/drawing/2014/main" val="3719446058"/>
                    </a:ext>
                  </a:extLst>
                </a:gridCol>
              </a:tblGrid>
              <a:tr h="370840">
                <a:tc>
                  <a:txBody>
                    <a:bodyPr/>
                    <a:lstStyle/>
                    <a:p>
                      <a:r>
                        <a:rPr kumimoji="0" lang="es-ES" kern="1200" dirty="0">
                          <a:solidFill>
                            <a:schemeClr val="bg1"/>
                          </a:solidFill>
                          <a:latin typeface="+mn-lt"/>
                          <a:ea typeface="+mn-ea"/>
                          <a:cs typeface="+mn-cs"/>
                        </a:rPr>
                        <a:t>a) 6·6·6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0" lang="es-ES" kern="1200">
                        <a:solidFill>
                          <a:schemeClr val="bg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kumimoji="0" lang="es-ES" kern="1200" dirty="0">
                          <a:solidFill>
                            <a:schemeClr val="bg1"/>
                          </a:solidFill>
                          <a:latin typeface="+mn-lt"/>
                          <a:ea typeface="+mn-ea"/>
                          <a:cs typeface="+mn-cs"/>
                        </a:rPr>
                        <a:t>c) 2·2·2·2·2·2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98740843"/>
                  </a:ext>
                </a:extLst>
              </a:tr>
              <a:tr h="370840">
                <a:tc>
                  <a:txBody>
                    <a:bodyPr/>
                    <a:lstStyle/>
                    <a:p>
                      <a:r>
                        <a:rPr kumimoji="0" lang="es-ES" kern="1200" dirty="0">
                          <a:solidFill>
                            <a:schemeClr val="bg1"/>
                          </a:solidFill>
                          <a:latin typeface="+mn-lt"/>
                          <a:ea typeface="+mn-ea"/>
                          <a:cs typeface="+mn-cs"/>
                        </a:rPr>
                        <a:t>b) 11·11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0" lang="es-ES" kern="1200">
                        <a:solidFill>
                          <a:schemeClr val="bg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kumimoji="0" lang="es-ES" kern="1200" dirty="0">
                          <a:solidFill>
                            <a:schemeClr val="bg1"/>
                          </a:solidFill>
                          <a:latin typeface="+mn-lt"/>
                          <a:ea typeface="+mn-ea"/>
                          <a:cs typeface="+mn-cs"/>
                        </a:rPr>
                        <a:t>d) 3·3·3·3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52843783"/>
                  </a:ext>
                </a:extLst>
              </a:tr>
            </a:tbl>
          </a:graphicData>
        </a:graphic>
      </p:graphicFrame>
      <p:sp>
        <p:nvSpPr>
          <p:cNvPr id="14" name="Rectángulo 13">
            <a:extLst>
              <a:ext uri="{FF2B5EF4-FFF2-40B4-BE49-F238E27FC236}">
                <a16:creationId xmlns:a16="http://schemas.microsoft.com/office/drawing/2014/main" id="{5390C2C6-DE74-7D40-8535-94B921992DF4}"/>
              </a:ext>
            </a:extLst>
          </p:cNvPr>
          <p:cNvSpPr/>
          <p:nvPr/>
        </p:nvSpPr>
        <p:spPr>
          <a:xfrm>
            <a:off x="521332" y="4541810"/>
            <a:ext cx="7344816" cy="461665"/>
          </a:xfrm>
          <a:prstGeom prst="rect">
            <a:avLst/>
          </a:prstGeom>
        </p:spPr>
        <p:txBody>
          <a:bodyPr wrap="square">
            <a:spAutoFit/>
          </a:bodyPr>
          <a:lstStyle/>
          <a:p>
            <a:r>
              <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44. </a:t>
            </a:r>
            <a:r>
              <a:rPr lang="es-ES" sz="2400" dirty="0">
                <a:solidFill>
                  <a:schemeClr val="bg1"/>
                </a:solidFill>
                <a:latin typeface="Calibri" panose="020F0502020204030204" pitchFamily="34" charset="0"/>
                <a:cs typeface="Calibri" panose="020F0502020204030204" pitchFamily="34" charset="0"/>
              </a:rPr>
              <a:t>Completa la siguiente tabla:</a:t>
            </a:r>
          </a:p>
        </p:txBody>
      </p:sp>
      <p:pic>
        <p:nvPicPr>
          <p:cNvPr id="15" name="Imagen 14">
            <a:extLst>
              <a:ext uri="{FF2B5EF4-FFF2-40B4-BE49-F238E27FC236}">
                <a16:creationId xmlns:a16="http://schemas.microsoft.com/office/drawing/2014/main" id="{9BCDF984-C0B7-2944-99BC-B316CEB4E30B}"/>
              </a:ext>
            </a:extLst>
          </p:cNvPr>
          <p:cNvPicPr/>
          <p:nvPr/>
        </p:nvPicPr>
        <p:blipFill>
          <a:blip r:embed="rId2"/>
          <a:srcRect/>
          <a:stretch>
            <a:fillRect/>
          </a:stretch>
        </p:blipFill>
        <p:spPr bwMode="auto">
          <a:xfrm>
            <a:off x="683568" y="5020987"/>
            <a:ext cx="7587070" cy="96449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Propiedades de las potencias</a:t>
            </a:r>
          </a:p>
        </p:txBody>
      </p:sp>
      <p:sp>
        <p:nvSpPr>
          <p:cNvPr id="7" name="6 CuadroTexto"/>
          <p:cNvSpPr txBox="1"/>
          <p:nvPr/>
        </p:nvSpPr>
        <p:spPr>
          <a:xfrm>
            <a:off x="714348" y="2702478"/>
            <a:ext cx="535785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b="1" dirty="0">
                <a:solidFill>
                  <a:schemeClr val="bg1"/>
                </a:solidFill>
              </a:rPr>
              <a:t>Producto de potencias de la misma base</a:t>
            </a:r>
            <a:endParaRPr lang="es-ES" dirty="0">
              <a:solidFill>
                <a:schemeClr val="bg1"/>
              </a:solidFill>
            </a:endParaRPr>
          </a:p>
        </p:txBody>
      </p:sp>
      <p:pic>
        <p:nvPicPr>
          <p:cNvPr id="3074" name="Picture 2"/>
          <p:cNvPicPr>
            <a:picLocks noChangeAspect="1" noChangeArrowheads="1"/>
          </p:cNvPicPr>
          <p:nvPr/>
        </p:nvPicPr>
        <p:blipFill>
          <a:blip r:embed="rId2"/>
          <a:srcRect/>
          <a:stretch>
            <a:fillRect/>
          </a:stretch>
        </p:blipFill>
        <p:spPr bwMode="auto">
          <a:xfrm>
            <a:off x="571472" y="3214686"/>
            <a:ext cx="7991358" cy="1214446"/>
          </a:xfrm>
          <a:prstGeom prst="rect">
            <a:avLst/>
          </a:prstGeom>
          <a:ln>
            <a:noFill/>
          </a:ln>
          <a:effectLst>
            <a:outerShdw blurRad="292100" dist="139700" dir="2700000" algn="tl" rotWithShape="0">
              <a:srgbClr val="333333">
                <a:alpha val="65000"/>
              </a:srgbClr>
            </a:outerShdw>
          </a:effectLst>
        </p:spPr>
      </p:pic>
      <p:pic>
        <p:nvPicPr>
          <p:cNvPr id="3075" name="Picture 3"/>
          <p:cNvPicPr>
            <a:picLocks noChangeAspect="1" noChangeArrowheads="1"/>
          </p:cNvPicPr>
          <p:nvPr/>
        </p:nvPicPr>
        <p:blipFill>
          <a:blip r:embed="rId3"/>
          <a:srcRect/>
          <a:stretch>
            <a:fillRect/>
          </a:stretch>
        </p:blipFill>
        <p:spPr bwMode="auto">
          <a:xfrm>
            <a:off x="714348" y="4643446"/>
            <a:ext cx="7776888" cy="1000132"/>
          </a:xfrm>
          <a:prstGeom prst="rect">
            <a:avLst/>
          </a:prstGeom>
          <a:noFill/>
          <a:ln w="9525">
            <a:noFill/>
            <a:miter lim="800000"/>
            <a:headEnd/>
            <a:tailEnd/>
          </a:ln>
          <a:effectLst/>
        </p:spPr>
      </p:pic>
      <p:sp>
        <p:nvSpPr>
          <p:cNvPr id="6" name="5 CuadroTexto"/>
          <p:cNvSpPr txBox="1"/>
          <p:nvPr/>
        </p:nvSpPr>
        <p:spPr>
          <a:xfrm>
            <a:off x="714348" y="1130842"/>
            <a:ext cx="535785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b="1" dirty="0">
                <a:solidFill>
                  <a:schemeClr val="bg1"/>
                </a:solidFill>
              </a:rPr>
              <a:t>Potencia de exponente 0 y exponente 1</a:t>
            </a:r>
            <a:endParaRPr lang="es-ES" dirty="0">
              <a:solidFill>
                <a:schemeClr val="bg1"/>
              </a:solidFill>
            </a:endParaRPr>
          </a:p>
        </p:txBody>
      </p:sp>
      <p:pic>
        <p:nvPicPr>
          <p:cNvPr id="8193" name="Picture 1"/>
          <p:cNvPicPr>
            <a:picLocks noChangeAspect="1" noChangeArrowheads="1"/>
          </p:cNvPicPr>
          <p:nvPr/>
        </p:nvPicPr>
        <p:blipFill>
          <a:blip r:embed="rId4"/>
          <a:srcRect/>
          <a:stretch>
            <a:fillRect/>
          </a:stretch>
        </p:blipFill>
        <p:spPr bwMode="auto">
          <a:xfrm>
            <a:off x="571472" y="1643050"/>
            <a:ext cx="6664901" cy="78581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2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fade">
                                      <p:cBhvr>
                                        <p:cTn id="15"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Propiedades de las potencias</a:t>
            </a:r>
          </a:p>
        </p:txBody>
      </p:sp>
      <p:sp>
        <p:nvSpPr>
          <p:cNvPr id="7" name="6 CuadroTexto"/>
          <p:cNvSpPr txBox="1"/>
          <p:nvPr/>
        </p:nvSpPr>
        <p:spPr>
          <a:xfrm>
            <a:off x="699394" y="3082142"/>
            <a:ext cx="535785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b="1" dirty="0">
                <a:solidFill>
                  <a:schemeClr val="bg1"/>
                </a:solidFill>
              </a:rPr>
              <a:t>Producto de potencias de la misma base</a:t>
            </a:r>
            <a:endParaRPr lang="es-ES" dirty="0">
              <a:solidFill>
                <a:schemeClr val="bg1"/>
              </a:solidFill>
            </a:endParaRPr>
          </a:p>
        </p:txBody>
      </p:sp>
      <p:sp>
        <p:nvSpPr>
          <p:cNvPr id="6" name="5 CuadroTexto">
            <a:extLst>
              <a:ext uri="{FF2B5EF4-FFF2-40B4-BE49-F238E27FC236}">
                <a16:creationId xmlns:a16="http://schemas.microsoft.com/office/drawing/2014/main" id="{CED528C4-ED57-FF40-8694-7A5CC2CEB561}"/>
              </a:ext>
            </a:extLst>
          </p:cNvPr>
          <p:cNvSpPr txBox="1"/>
          <p:nvPr/>
        </p:nvSpPr>
        <p:spPr>
          <a:xfrm>
            <a:off x="714348" y="1130842"/>
            <a:ext cx="535785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b="1" dirty="0">
                <a:solidFill>
                  <a:schemeClr val="bg1"/>
                </a:solidFill>
              </a:rPr>
              <a:t>Potencia de exponente 0 y exponente 1</a:t>
            </a:r>
            <a:endParaRPr lang="es-ES" dirty="0">
              <a:solidFill>
                <a:schemeClr val="bg1"/>
              </a:solidFill>
            </a:endParaRPr>
          </a:p>
        </p:txBody>
      </p:sp>
      <p:sp>
        <p:nvSpPr>
          <p:cNvPr id="8" name="Rectángulo 7">
            <a:extLst>
              <a:ext uri="{FF2B5EF4-FFF2-40B4-BE49-F238E27FC236}">
                <a16:creationId xmlns:a16="http://schemas.microsoft.com/office/drawing/2014/main" id="{378718C9-9BFC-ED40-890D-8C29AC862ED7}"/>
              </a:ext>
            </a:extLst>
          </p:cNvPr>
          <p:cNvSpPr/>
          <p:nvPr/>
        </p:nvSpPr>
        <p:spPr>
          <a:xfrm>
            <a:off x="682772" y="1526921"/>
            <a:ext cx="7344816" cy="461665"/>
          </a:xfrm>
          <a:prstGeom prst="rect">
            <a:avLst/>
          </a:prstGeom>
        </p:spPr>
        <p:txBody>
          <a:bodyPr wrap="square">
            <a:spAutoFit/>
          </a:bodyPr>
          <a:lstStyle/>
          <a:p>
            <a:r>
              <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45. </a:t>
            </a:r>
            <a:r>
              <a:rPr lang="es-ES" sz="2400" dirty="0">
                <a:solidFill>
                  <a:schemeClr val="bg1"/>
                </a:solidFill>
                <a:latin typeface="Calibri" panose="020F0502020204030204" pitchFamily="34" charset="0"/>
                <a:cs typeface="Calibri" panose="020F0502020204030204" pitchFamily="34" charset="0"/>
              </a:rPr>
              <a:t>Calcula:</a:t>
            </a:r>
          </a:p>
        </p:txBody>
      </p:sp>
      <p:graphicFrame>
        <p:nvGraphicFramePr>
          <p:cNvPr id="2" name="Tabla 1">
            <a:extLst>
              <a:ext uri="{FF2B5EF4-FFF2-40B4-BE49-F238E27FC236}">
                <a16:creationId xmlns:a16="http://schemas.microsoft.com/office/drawing/2014/main" id="{EC9AEBBD-287D-FD40-9335-E0189B8D41F8}"/>
              </a:ext>
            </a:extLst>
          </p:cNvPr>
          <p:cNvGraphicFramePr>
            <a:graphicFrameLocks noGrp="1"/>
          </p:cNvGraphicFramePr>
          <p:nvPr>
            <p:extLst>
              <p:ext uri="{D42A27DB-BD31-4B8C-83A1-F6EECF244321}">
                <p14:modId xmlns:p14="http://schemas.microsoft.com/office/powerpoint/2010/main" val="2617449250"/>
              </p:ext>
            </p:extLst>
          </p:nvPr>
        </p:nvGraphicFramePr>
        <p:xfrm>
          <a:off x="699394" y="2081956"/>
          <a:ext cx="7833050" cy="609600"/>
        </p:xfrm>
        <a:graphic>
          <a:graphicData uri="http://schemas.openxmlformats.org/drawingml/2006/table">
            <a:tbl>
              <a:tblPr firstRow="1" firstCol="1" bandRow="1">
                <a:tableStyleId>{5940675A-B579-460E-94D1-54222C63F5DA}</a:tableStyleId>
              </a:tblPr>
              <a:tblGrid>
                <a:gridCol w="783305">
                  <a:extLst>
                    <a:ext uri="{9D8B030D-6E8A-4147-A177-3AD203B41FA5}">
                      <a16:colId xmlns:a16="http://schemas.microsoft.com/office/drawing/2014/main" val="3292959286"/>
                    </a:ext>
                  </a:extLst>
                </a:gridCol>
                <a:gridCol w="783305">
                  <a:extLst>
                    <a:ext uri="{9D8B030D-6E8A-4147-A177-3AD203B41FA5}">
                      <a16:colId xmlns:a16="http://schemas.microsoft.com/office/drawing/2014/main" val="640363267"/>
                    </a:ext>
                  </a:extLst>
                </a:gridCol>
                <a:gridCol w="1009852">
                  <a:extLst>
                    <a:ext uri="{9D8B030D-6E8A-4147-A177-3AD203B41FA5}">
                      <a16:colId xmlns:a16="http://schemas.microsoft.com/office/drawing/2014/main" val="961415577"/>
                    </a:ext>
                  </a:extLst>
                </a:gridCol>
                <a:gridCol w="556758">
                  <a:extLst>
                    <a:ext uri="{9D8B030D-6E8A-4147-A177-3AD203B41FA5}">
                      <a16:colId xmlns:a16="http://schemas.microsoft.com/office/drawing/2014/main" val="368135671"/>
                    </a:ext>
                  </a:extLst>
                </a:gridCol>
                <a:gridCol w="783305">
                  <a:extLst>
                    <a:ext uri="{9D8B030D-6E8A-4147-A177-3AD203B41FA5}">
                      <a16:colId xmlns:a16="http://schemas.microsoft.com/office/drawing/2014/main" val="2597505670"/>
                    </a:ext>
                  </a:extLst>
                </a:gridCol>
                <a:gridCol w="783305">
                  <a:extLst>
                    <a:ext uri="{9D8B030D-6E8A-4147-A177-3AD203B41FA5}">
                      <a16:colId xmlns:a16="http://schemas.microsoft.com/office/drawing/2014/main" val="1330801556"/>
                    </a:ext>
                  </a:extLst>
                </a:gridCol>
                <a:gridCol w="783305">
                  <a:extLst>
                    <a:ext uri="{9D8B030D-6E8A-4147-A177-3AD203B41FA5}">
                      <a16:colId xmlns:a16="http://schemas.microsoft.com/office/drawing/2014/main" val="3385567064"/>
                    </a:ext>
                  </a:extLst>
                </a:gridCol>
                <a:gridCol w="783305">
                  <a:extLst>
                    <a:ext uri="{9D8B030D-6E8A-4147-A177-3AD203B41FA5}">
                      <a16:colId xmlns:a16="http://schemas.microsoft.com/office/drawing/2014/main" val="449984983"/>
                    </a:ext>
                  </a:extLst>
                </a:gridCol>
                <a:gridCol w="1134558">
                  <a:extLst>
                    <a:ext uri="{9D8B030D-6E8A-4147-A177-3AD203B41FA5}">
                      <a16:colId xmlns:a16="http://schemas.microsoft.com/office/drawing/2014/main" val="1616819046"/>
                    </a:ext>
                  </a:extLst>
                </a:gridCol>
                <a:gridCol w="432052">
                  <a:extLst>
                    <a:ext uri="{9D8B030D-6E8A-4147-A177-3AD203B41FA5}">
                      <a16:colId xmlns:a16="http://schemas.microsoft.com/office/drawing/2014/main" val="625289994"/>
                    </a:ext>
                  </a:extLst>
                </a:gridCol>
              </a:tblGrid>
              <a:tr h="0">
                <a:tc>
                  <a:txBody>
                    <a:bodyPr/>
                    <a:lstStyle/>
                    <a:p>
                      <a:pPr>
                        <a:spcAft>
                          <a:spcPts val="0"/>
                        </a:spcAft>
                      </a:pPr>
                      <a:r>
                        <a:rPr lang="es-ES" sz="2000">
                          <a:solidFill>
                            <a:schemeClr val="bg1"/>
                          </a:solidFill>
                          <a:effectLst/>
                        </a:rPr>
                        <a:t>a) 2</a:t>
                      </a:r>
                      <a:r>
                        <a:rPr lang="es-ES" sz="2000" baseline="30000">
                          <a:solidFill>
                            <a:schemeClr val="bg1"/>
                          </a:solidFill>
                          <a:effectLst/>
                        </a:rPr>
                        <a:t>0</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a:solidFill>
                            <a:schemeClr val="bg1"/>
                          </a:solidFill>
                          <a:effectLst/>
                        </a:rPr>
                        <a:t> </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dirty="0">
                          <a:solidFill>
                            <a:schemeClr val="bg1"/>
                          </a:solidFill>
                          <a:effectLst/>
                        </a:rPr>
                        <a:t>c) 7</a:t>
                      </a:r>
                      <a:r>
                        <a:rPr lang="es-ES" sz="2000" baseline="30000" dirty="0">
                          <a:solidFill>
                            <a:schemeClr val="bg1"/>
                          </a:solidFill>
                          <a:effectLst/>
                        </a:rPr>
                        <a:t>1</a:t>
                      </a:r>
                      <a:endParaRPr lang="es-E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a:solidFill>
                            <a:schemeClr val="bg1"/>
                          </a:solidFill>
                          <a:effectLst/>
                        </a:rPr>
                        <a:t> </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e) x</a:t>
                      </a:r>
                      <a:r>
                        <a:rPr lang="es-ES" sz="2000" baseline="30000">
                          <a:solidFill>
                            <a:schemeClr val="bg1"/>
                          </a:solidFill>
                          <a:effectLst/>
                        </a:rPr>
                        <a:t>0</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a:solidFill>
                            <a:schemeClr val="bg1"/>
                          </a:solidFill>
                          <a:effectLst/>
                        </a:rPr>
                        <a:t> </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g) a</a:t>
                      </a:r>
                      <a:r>
                        <a:rPr lang="es-ES" sz="2000" baseline="30000">
                          <a:solidFill>
                            <a:schemeClr val="bg1"/>
                          </a:solidFill>
                          <a:effectLst/>
                        </a:rPr>
                        <a:t>0</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a:solidFill>
                            <a:schemeClr val="bg1"/>
                          </a:solidFill>
                          <a:effectLst/>
                        </a:rPr>
                        <a:t> </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i) 124</a:t>
                      </a:r>
                      <a:r>
                        <a:rPr lang="es-ES" sz="2000" baseline="30000">
                          <a:solidFill>
                            <a:schemeClr val="bg1"/>
                          </a:solidFill>
                          <a:effectLst/>
                        </a:rPr>
                        <a:t>1</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dirty="0">
                          <a:solidFill>
                            <a:schemeClr val="bg1"/>
                          </a:solidFill>
                          <a:effectLst/>
                        </a:rPr>
                        <a:t> </a:t>
                      </a:r>
                      <a:endParaRPr lang="es-E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52324978"/>
                  </a:ext>
                </a:extLst>
              </a:tr>
              <a:tr h="0">
                <a:tc>
                  <a:txBody>
                    <a:bodyPr/>
                    <a:lstStyle/>
                    <a:p>
                      <a:pPr>
                        <a:spcAft>
                          <a:spcPts val="0"/>
                        </a:spcAft>
                      </a:pPr>
                      <a:r>
                        <a:rPr lang="es-ES" sz="2000">
                          <a:solidFill>
                            <a:schemeClr val="bg1"/>
                          </a:solidFill>
                          <a:effectLst/>
                        </a:rPr>
                        <a:t>b) 5</a:t>
                      </a:r>
                      <a:r>
                        <a:rPr lang="es-ES" sz="2000" baseline="30000">
                          <a:solidFill>
                            <a:schemeClr val="bg1"/>
                          </a:solidFill>
                          <a:effectLst/>
                        </a:rPr>
                        <a:t>1</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a:solidFill>
                            <a:schemeClr val="bg1"/>
                          </a:solidFill>
                          <a:effectLst/>
                        </a:rPr>
                        <a:t> </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d) 12</a:t>
                      </a:r>
                      <a:r>
                        <a:rPr lang="es-ES" sz="2000" baseline="30000">
                          <a:solidFill>
                            <a:schemeClr val="bg1"/>
                          </a:solidFill>
                          <a:effectLst/>
                        </a:rPr>
                        <a:t>0</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a:solidFill>
                            <a:schemeClr val="bg1"/>
                          </a:solidFill>
                          <a:effectLst/>
                        </a:rPr>
                        <a:t> </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f) y</a:t>
                      </a:r>
                      <a:r>
                        <a:rPr lang="es-ES" sz="2000" baseline="30000">
                          <a:solidFill>
                            <a:schemeClr val="bg1"/>
                          </a:solidFill>
                          <a:effectLst/>
                        </a:rPr>
                        <a:t>1</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a:solidFill>
                            <a:schemeClr val="bg1"/>
                          </a:solidFill>
                          <a:effectLst/>
                        </a:rPr>
                        <a:t> </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dirty="0">
                          <a:solidFill>
                            <a:schemeClr val="bg1"/>
                          </a:solidFill>
                          <a:effectLst/>
                        </a:rPr>
                        <a:t>h) a</a:t>
                      </a:r>
                      <a:r>
                        <a:rPr lang="es-ES" sz="2000" baseline="30000" dirty="0">
                          <a:solidFill>
                            <a:schemeClr val="bg1"/>
                          </a:solidFill>
                          <a:effectLst/>
                        </a:rPr>
                        <a:t>1</a:t>
                      </a:r>
                      <a:endParaRPr lang="es-E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a:solidFill>
                            <a:schemeClr val="bg1"/>
                          </a:solidFill>
                          <a:effectLst/>
                        </a:rPr>
                        <a:t> </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rPr>
                        <a:t>j) 102</a:t>
                      </a:r>
                      <a:r>
                        <a:rPr lang="es-ES" sz="2000" baseline="30000">
                          <a:solidFill>
                            <a:schemeClr val="bg1"/>
                          </a:solidFill>
                          <a:effectLst/>
                        </a:rPr>
                        <a:t>0</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dirty="0">
                          <a:solidFill>
                            <a:schemeClr val="bg1"/>
                          </a:solidFill>
                          <a:effectLst/>
                        </a:rPr>
                        <a:t> </a:t>
                      </a:r>
                      <a:endParaRPr lang="es-E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94616231"/>
                  </a:ext>
                </a:extLst>
              </a:tr>
            </a:tbl>
          </a:graphicData>
        </a:graphic>
      </p:graphicFrame>
      <p:graphicFrame>
        <p:nvGraphicFramePr>
          <p:cNvPr id="9" name="Tabla 8">
            <a:extLst>
              <a:ext uri="{FF2B5EF4-FFF2-40B4-BE49-F238E27FC236}">
                <a16:creationId xmlns:a16="http://schemas.microsoft.com/office/drawing/2014/main" id="{AA85A323-D0A0-4442-90FD-020386576544}"/>
              </a:ext>
            </a:extLst>
          </p:cNvPr>
          <p:cNvGraphicFramePr>
            <a:graphicFrameLocks noGrp="1"/>
          </p:cNvGraphicFramePr>
          <p:nvPr>
            <p:extLst>
              <p:ext uri="{D42A27DB-BD31-4B8C-83A1-F6EECF244321}">
                <p14:modId xmlns:p14="http://schemas.microsoft.com/office/powerpoint/2010/main" val="2688605544"/>
              </p:ext>
            </p:extLst>
          </p:nvPr>
        </p:nvGraphicFramePr>
        <p:xfrm>
          <a:off x="687741" y="4221088"/>
          <a:ext cx="7844703" cy="731520"/>
        </p:xfrm>
        <a:graphic>
          <a:graphicData uri="http://schemas.openxmlformats.org/drawingml/2006/table">
            <a:tbl>
              <a:tblPr firstRow="1" firstCol="1" bandRow="1">
                <a:tableStyleId>{5940675A-B579-460E-94D1-54222C63F5DA}</a:tableStyleId>
              </a:tblPr>
              <a:tblGrid>
                <a:gridCol w="1219960">
                  <a:extLst>
                    <a:ext uri="{9D8B030D-6E8A-4147-A177-3AD203B41FA5}">
                      <a16:colId xmlns:a16="http://schemas.microsoft.com/office/drawing/2014/main" val="3292959286"/>
                    </a:ext>
                  </a:extLst>
                </a:gridCol>
                <a:gridCol w="576064">
                  <a:extLst>
                    <a:ext uri="{9D8B030D-6E8A-4147-A177-3AD203B41FA5}">
                      <a16:colId xmlns:a16="http://schemas.microsoft.com/office/drawing/2014/main" val="640363267"/>
                    </a:ext>
                  </a:extLst>
                </a:gridCol>
                <a:gridCol w="1080120">
                  <a:extLst>
                    <a:ext uri="{9D8B030D-6E8A-4147-A177-3AD203B41FA5}">
                      <a16:colId xmlns:a16="http://schemas.microsoft.com/office/drawing/2014/main" val="961415577"/>
                    </a:ext>
                  </a:extLst>
                </a:gridCol>
                <a:gridCol w="576064">
                  <a:extLst>
                    <a:ext uri="{9D8B030D-6E8A-4147-A177-3AD203B41FA5}">
                      <a16:colId xmlns:a16="http://schemas.microsoft.com/office/drawing/2014/main" val="368135671"/>
                    </a:ext>
                  </a:extLst>
                </a:gridCol>
                <a:gridCol w="1152128">
                  <a:extLst>
                    <a:ext uri="{9D8B030D-6E8A-4147-A177-3AD203B41FA5}">
                      <a16:colId xmlns:a16="http://schemas.microsoft.com/office/drawing/2014/main" val="2597505670"/>
                    </a:ext>
                  </a:extLst>
                </a:gridCol>
                <a:gridCol w="576064">
                  <a:extLst>
                    <a:ext uri="{9D8B030D-6E8A-4147-A177-3AD203B41FA5}">
                      <a16:colId xmlns:a16="http://schemas.microsoft.com/office/drawing/2014/main" val="1330801556"/>
                    </a:ext>
                  </a:extLst>
                </a:gridCol>
                <a:gridCol w="1683715">
                  <a:extLst>
                    <a:ext uri="{9D8B030D-6E8A-4147-A177-3AD203B41FA5}">
                      <a16:colId xmlns:a16="http://schemas.microsoft.com/office/drawing/2014/main" val="3385567064"/>
                    </a:ext>
                  </a:extLst>
                </a:gridCol>
                <a:gridCol w="980588">
                  <a:extLst>
                    <a:ext uri="{9D8B030D-6E8A-4147-A177-3AD203B41FA5}">
                      <a16:colId xmlns:a16="http://schemas.microsoft.com/office/drawing/2014/main" val="449984983"/>
                    </a:ext>
                  </a:extLst>
                </a:gridCol>
              </a:tblGrid>
              <a:tr h="0">
                <a:tc>
                  <a:txBody>
                    <a:bodyPr/>
                    <a:lstStyle/>
                    <a:p>
                      <a:pPr>
                        <a:spcAft>
                          <a:spcPts val="0"/>
                        </a:spcAft>
                      </a:pPr>
                      <a:r>
                        <a:rPr lang="es-ES" sz="2400" dirty="0">
                          <a:solidFill>
                            <a:schemeClr val="bg1"/>
                          </a:solidFill>
                          <a:effectLst/>
                          <a:latin typeface="Calibri" panose="020F0502020204030204" pitchFamily="34" charset="0"/>
                          <a:ea typeface="Times New Roman" panose="02020603050405020304" pitchFamily="18" charset="0"/>
                        </a:rPr>
                        <a:t>a) 2</a:t>
                      </a:r>
                      <a:r>
                        <a:rPr lang="es-ES" sz="2400" baseline="30000" dirty="0">
                          <a:solidFill>
                            <a:schemeClr val="bg1"/>
                          </a:solidFill>
                          <a:effectLst/>
                          <a:latin typeface="Calibri" panose="020F0502020204030204" pitchFamily="34" charset="0"/>
                          <a:ea typeface="Times New Roman" panose="02020603050405020304" pitchFamily="18" charset="0"/>
                        </a:rPr>
                        <a:t>5</a:t>
                      </a:r>
                      <a:r>
                        <a:rPr lang="es-ES" sz="2400" dirty="0">
                          <a:solidFill>
                            <a:schemeClr val="bg1"/>
                          </a:solidFill>
                          <a:effectLst/>
                          <a:latin typeface="Calibri" panose="020F0502020204030204" pitchFamily="34" charset="0"/>
                          <a:ea typeface="Times New Roman" panose="02020603050405020304" pitchFamily="18" charset="0"/>
                        </a:rPr>
                        <a:t>·2</a:t>
                      </a:r>
                      <a:r>
                        <a:rPr lang="es-ES" sz="2400" baseline="30000" dirty="0">
                          <a:solidFill>
                            <a:schemeClr val="bg1"/>
                          </a:solidFill>
                          <a:effectLst/>
                          <a:latin typeface="Calibri" panose="020F0502020204030204" pitchFamily="34" charset="0"/>
                          <a:ea typeface="Times New Roman" panose="02020603050405020304" pitchFamily="18" charset="0"/>
                        </a:rPr>
                        <a:t>7</a:t>
                      </a: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c) 4</a:t>
                      </a:r>
                      <a:r>
                        <a:rPr lang="es-ES" sz="2400" baseline="30000">
                          <a:solidFill>
                            <a:schemeClr val="bg1"/>
                          </a:solidFill>
                          <a:effectLst/>
                          <a:latin typeface="Calibri" panose="020F0502020204030204" pitchFamily="34" charset="0"/>
                          <a:ea typeface="Times New Roman" panose="02020603050405020304" pitchFamily="18" charset="0"/>
                        </a:rPr>
                        <a:t>2</a:t>
                      </a:r>
                      <a:r>
                        <a:rPr lang="es-ES" sz="2400">
                          <a:solidFill>
                            <a:schemeClr val="bg1"/>
                          </a:solidFill>
                          <a:effectLst/>
                          <a:latin typeface="Calibri" panose="020F0502020204030204" pitchFamily="34" charset="0"/>
                          <a:ea typeface="Times New Roman" panose="02020603050405020304" pitchFamily="18" charset="0"/>
                        </a:rPr>
                        <a:t>·4</a:t>
                      </a:r>
                      <a:r>
                        <a:rPr lang="es-ES" sz="2400" baseline="30000">
                          <a:solidFill>
                            <a:schemeClr val="bg1"/>
                          </a:solidFill>
                          <a:effectLst/>
                          <a:latin typeface="Calibri" panose="020F0502020204030204" pitchFamily="34" charset="0"/>
                          <a:ea typeface="Times New Roman" panose="02020603050405020304" pitchFamily="18" charset="0"/>
                        </a:rPr>
                        <a:t>3</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dirty="0">
                          <a:solidFill>
                            <a:schemeClr val="bg1"/>
                          </a:solidFill>
                          <a:effectLst/>
                          <a:latin typeface="Calibri" panose="020F0502020204030204" pitchFamily="34" charset="0"/>
                          <a:ea typeface="Times New Roman" panose="02020603050405020304" pitchFamily="18" charset="0"/>
                        </a:rPr>
                        <a:t>e) 2</a:t>
                      </a:r>
                      <a:r>
                        <a:rPr lang="es-ES" sz="2400" baseline="30000" dirty="0">
                          <a:solidFill>
                            <a:schemeClr val="bg1"/>
                          </a:solidFill>
                          <a:effectLst/>
                          <a:latin typeface="Calibri" panose="020F0502020204030204" pitchFamily="34" charset="0"/>
                          <a:ea typeface="Times New Roman" panose="02020603050405020304" pitchFamily="18" charset="0"/>
                        </a:rPr>
                        <a:t>15</a:t>
                      </a:r>
                      <a:r>
                        <a:rPr lang="es-ES" sz="2400" dirty="0">
                          <a:solidFill>
                            <a:schemeClr val="bg1"/>
                          </a:solidFill>
                          <a:effectLst/>
                          <a:latin typeface="Calibri" panose="020F0502020204030204" pitchFamily="34" charset="0"/>
                          <a:ea typeface="Times New Roman" panose="02020603050405020304" pitchFamily="18" charset="0"/>
                        </a:rPr>
                        <a:t>·2</a:t>
                      </a:r>
                      <a:r>
                        <a:rPr lang="es-ES" sz="2400" baseline="30000" dirty="0">
                          <a:solidFill>
                            <a:schemeClr val="bg1"/>
                          </a:solidFill>
                          <a:effectLst/>
                          <a:latin typeface="Calibri" panose="020F0502020204030204" pitchFamily="34" charset="0"/>
                          <a:ea typeface="Times New Roman" panose="02020603050405020304" pitchFamily="18" charset="0"/>
                        </a:rPr>
                        <a:t>9</a:t>
                      </a: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g) 2</a:t>
                      </a:r>
                      <a:r>
                        <a:rPr lang="es-ES" sz="2400" baseline="30000">
                          <a:solidFill>
                            <a:schemeClr val="bg1"/>
                          </a:solidFill>
                          <a:effectLst/>
                          <a:latin typeface="Calibri" panose="020F0502020204030204" pitchFamily="34" charset="0"/>
                          <a:ea typeface="Times New Roman" panose="02020603050405020304" pitchFamily="18" charset="0"/>
                        </a:rPr>
                        <a:t>5</a:t>
                      </a:r>
                      <a:r>
                        <a:rPr lang="es-ES" sz="2400">
                          <a:solidFill>
                            <a:schemeClr val="bg1"/>
                          </a:solidFill>
                          <a:effectLst/>
                          <a:latin typeface="Calibri" panose="020F0502020204030204" pitchFamily="34" charset="0"/>
                          <a:ea typeface="Times New Roman" panose="02020603050405020304" pitchFamily="18" charset="0"/>
                        </a:rPr>
                        <a:t>·2</a:t>
                      </a:r>
                      <a:r>
                        <a:rPr lang="es-ES" sz="2400" baseline="30000">
                          <a:solidFill>
                            <a:schemeClr val="bg1"/>
                          </a:solidFill>
                          <a:effectLst/>
                          <a:latin typeface="Calibri" panose="020F0502020204030204" pitchFamily="34" charset="0"/>
                          <a:ea typeface="Times New Roman" panose="02020603050405020304" pitchFamily="18" charset="0"/>
                        </a:rPr>
                        <a:t>x</a:t>
                      </a:r>
                      <a:r>
                        <a:rPr lang="es-ES" sz="2400">
                          <a:solidFill>
                            <a:schemeClr val="bg1"/>
                          </a:solidFill>
                          <a:effectLst/>
                          <a:latin typeface="Calibri" panose="020F0502020204030204" pitchFamily="34" charset="0"/>
                          <a:ea typeface="Times New Roman" panose="02020603050405020304" pitchFamily="18" charset="0"/>
                        </a:rPr>
                        <a:t>=2</a:t>
                      </a:r>
                      <a:r>
                        <a:rPr lang="es-ES" sz="2400" baseline="30000">
                          <a:solidFill>
                            <a:schemeClr val="bg1"/>
                          </a:solidFill>
                          <a:effectLst/>
                          <a:latin typeface="Calibri" panose="020F0502020204030204" pitchFamily="34" charset="0"/>
                          <a:ea typeface="Times New Roman" panose="02020603050405020304" pitchFamily="18" charset="0"/>
                        </a:rPr>
                        <a:t>7</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52324978"/>
                  </a:ext>
                </a:extLst>
              </a:tr>
              <a:tr h="0">
                <a:tc>
                  <a:txBody>
                    <a:bodyPr/>
                    <a:lstStyle/>
                    <a:p>
                      <a:pPr>
                        <a:spcAft>
                          <a:spcPts val="0"/>
                        </a:spcAft>
                      </a:pPr>
                      <a:r>
                        <a:rPr lang="es-ES" sz="2400" dirty="0">
                          <a:solidFill>
                            <a:schemeClr val="bg1"/>
                          </a:solidFill>
                          <a:effectLst/>
                          <a:latin typeface="Calibri" panose="020F0502020204030204" pitchFamily="34" charset="0"/>
                          <a:ea typeface="Times New Roman" panose="02020603050405020304" pitchFamily="18" charset="0"/>
                        </a:rPr>
                        <a:t>b) 3</a:t>
                      </a:r>
                      <a:r>
                        <a:rPr lang="es-ES" sz="2400" baseline="30000" dirty="0">
                          <a:solidFill>
                            <a:schemeClr val="bg1"/>
                          </a:solidFill>
                          <a:effectLst/>
                          <a:latin typeface="Calibri" panose="020F0502020204030204" pitchFamily="34" charset="0"/>
                          <a:ea typeface="Times New Roman" panose="02020603050405020304" pitchFamily="18" charset="0"/>
                        </a:rPr>
                        <a:t>4</a:t>
                      </a:r>
                      <a:r>
                        <a:rPr lang="es-ES" sz="2400" dirty="0">
                          <a:solidFill>
                            <a:schemeClr val="bg1"/>
                          </a:solidFill>
                          <a:effectLst/>
                          <a:latin typeface="Calibri" panose="020F0502020204030204" pitchFamily="34" charset="0"/>
                          <a:ea typeface="Times New Roman" panose="02020603050405020304" pitchFamily="18" charset="0"/>
                        </a:rPr>
                        <a:t>·3</a:t>
                      </a:r>
                      <a:r>
                        <a:rPr lang="es-ES" sz="2400" baseline="30000" dirty="0">
                          <a:solidFill>
                            <a:schemeClr val="bg1"/>
                          </a:solidFill>
                          <a:effectLst/>
                          <a:latin typeface="Calibri" panose="020F0502020204030204" pitchFamily="34" charset="0"/>
                          <a:ea typeface="Times New Roman" panose="02020603050405020304" pitchFamily="18" charset="0"/>
                        </a:rPr>
                        <a:t>5</a:t>
                      </a: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d) 5</a:t>
                      </a:r>
                      <a:r>
                        <a:rPr lang="es-ES" sz="2400" baseline="30000">
                          <a:solidFill>
                            <a:schemeClr val="bg1"/>
                          </a:solidFill>
                          <a:effectLst/>
                          <a:latin typeface="Calibri" panose="020F0502020204030204" pitchFamily="34" charset="0"/>
                          <a:ea typeface="Times New Roman" panose="02020603050405020304" pitchFamily="18" charset="0"/>
                        </a:rPr>
                        <a:t>9</a:t>
                      </a:r>
                      <a:r>
                        <a:rPr lang="es-ES" sz="2400">
                          <a:solidFill>
                            <a:schemeClr val="bg1"/>
                          </a:solidFill>
                          <a:effectLst/>
                          <a:latin typeface="Calibri" panose="020F0502020204030204" pitchFamily="34" charset="0"/>
                          <a:ea typeface="Times New Roman" panose="02020603050405020304" pitchFamily="18" charset="0"/>
                        </a:rPr>
                        <a:t>·5</a:t>
                      </a:r>
                      <a:r>
                        <a:rPr lang="es-ES" sz="2400" baseline="30000">
                          <a:solidFill>
                            <a:schemeClr val="bg1"/>
                          </a:solidFill>
                          <a:effectLst/>
                          <a:latin typeface="Calibri" panose="020F0502020204030204" pitchFamily="34" charset="0"/>
                          <a:ea typeface="Times New Roman" panose="02020603050405020304" pitchFamily="18" charset="0"/>
                        </a:rPr>
                        <a:t>5</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dirty="0">
                          <a:solidFill>
                            <a:schemeClr val="bg1"/>
                          </a:solidFill>
                          <a:effectLst/>
                          <a:latin typeface="Calibri" panose="020F0502020204030204" pitchFamily="34" charset="0"/>
                          <a:ea typeface="Times New Roman" panose="02020603050405020304" pitchFamily="18" charset="0"/>
                        </a:rPr>
                        <a:t>f) 2</a:t>
                      </a:r>
                      <a:r>
                        <a:rPr lang="es-ES" sz="2400" baseline="30000" dirty="0">
                          <a:solidFill>
                            <a:schemeClr val="bg1"/>
                          </a:solidFill>
                          <a:effectLst/>
                          <a:latin typeface="Calibri" panose="020F0502020204030204" pitchFamily="34" charset="0"/>
                          <a:ea typeface="Times New Roman" panose="02020603050405020304" pitchFamily="18" charset="0"/>
                        </a:rPr>
                        <a:t>3</a:t>
                      </a:r>
                      <a:r>
                        <a:rPr lang="es-ES" sz="2400" dirty="0">
                          <a:solidFill>
                            <a:schemeClr val="bg1"/>
                          </a:solidFill>
                          <a:effectLst/>
                          <a:latin typeface="Calibri" panose="020F0502020204030204" pitchFamily="34" charset="0"/>
                          <a:ea typeface="Times New Roman" panose="02020603050405020304" pitchFamily="18" charset="0"/>
                        </a:rPr>
                        <a:t>·2</a:t>
                      </a:r>
                      <a:r>
                        <a:rPr lang="es-ES" sz="2400" baseline="30000" dirty="0">
                          <a:solidFill>
                            <a:schemeClr val="bg1"/>
                          </a:solidFill>
                          <a:effectLst/>
                          <a:latin typeface="Calibri" panose="020F0502020204030204" pitchFamily="34" charset="0"/>
                          <a:ea typeface="Times New Roman" panose="02020603050405020304" pitchFamily="18" charset="0"/>
                        </a:rPr>
                        <a:t>3</a:t>
                      </a: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h) 5</a:t>
                      </a:r>
                      <a:r>
                        <a:rPr lang="es-ES" sz="2400" baseline="30000">
                          <a:solidFill>
                            <a:schemeClr val="bg1"/>
                          </a:solidFill>
                          <a:effectLst/>
                          <a:latin typeface="Calibri" panose="020F0502020204030204" pitchFamily="34" charset="0"/>
                          <a:ea typeface="Times New Roman" panose="02020603050405020304" pitchFamily="18" charset="0"/>
                        </a:rPr>
                        <a:t>x</a:t>
                      </a:r>
                      <a:r>
                        <a:rPr lang="es-ES" sz="2400">
                          <a:solidFill>
                            <a:schemeClr val="bg1"/>
                          </a:solidFill>
                          <a:effectLst/>
                          <a:latin typeface="Calibri" panose="020F0502020204030204" pitchFamily="34" charset="0"/>
                          <a:ea typeface="Times New Roman" panose="02020603050405020304" pitchFamily="18" charset="0"/>
                        </a:rPr>
                        <a:t>·5</a:t>
                      </a:r>
                      <a:r>
                        <a:rPr lang="es-ES" sz="2400" baseline="30000">
                          <a:solidFill>
                            <a:schemeClr val="bg1"/>
                          </a:solidFill>
                          <a:effectLst/>
                          <a:latin typeface="Calibri" panose="020F0502020204030204" pitchFamily="34" charset="0"/>
                          <a:ea typeface="Times New Roman" panose="02020603050405020304" pitchFamily="18" charset="0"/>
                        </a:rPr>
                        <a:t>7</a:t>
                      </a:r>
                      <a:r>
                        <a:rPr lang="es-ES" sz="2400">
                          <a:solidFill>
                            <a:schemeClr val="bg1"/>
                          </a:solidFill>
                          <a:effectLst/>
                          <a:latin typeface="Calibri" panose="020F0502020204030204" pitchFamily="34" charset="0"/>
                          <a:ea typeface="Times New Roman" panose="02020603050405020304" pitchFamily="18" charset="0"/>
                        </a:rPr>
                        <a:t>=5</a:t>
                      </a:r>
                      <a:r>
                        <a:rPr lang="es-ES" sz="2400" baseline="30000">
                          <a:solidFill>
                            <a:schemeClr val="bg1"/>
                          </a:solidFill>
                          <a:effectLst/>
                          <a:latin typeface="Calibri" panose="020F0502020204030204" pitchFamily="34" charset="0"/>
                          <a:ea typeface="Times New Roman" panose="02020603050405020304" pitchFamily="18" charset="0"/>
                        </a:rPr>
                        <a:t>12</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94616231"/>
                  </a:ext>
                </a:extLst>
              </a:tr>
            </a:tbl>
          </a:graphicData>
        </a:graphic>
      </p:graphicFrame>
      <p:sp>
        <p:nvSpPr>
          <p:cNvPr id="10" name="Rectángulo 9">
            <a:extLst>
              <a:ext uri="{FF2B5EF4-FFF2-40B4-BE49-F238E27FC236}">
                <a16:creationId xmlns:a16="http://schemas.microsoft.com/office/drawing/2014/main" id="{6126C52F-F6C2-EB43-B357-771667F0D92E}"/>
              </a:ext>
            </a:extLst>
          </p:cNvPr>
          <p:cNvSpPr/>
          <p:nvPr/>
        </p:nvSpPr>
        <p:spPr>
          <a:xfrm>
            <a:off x="672864" y="3605448"/>
            <a:ext cx="7344816" cy="461665"/>
          </a:xfrm>
          <a:prstGeom prst="rect">
            <a:avLst/>
          </a:prstGeom>
        </p:spPr>
        <p:txBody>
          <a:bodyPr wrap="square">
            <a:spAutoFit/>
          </a:bodyPr>
          <a:lstStyle/>
          <a:p>
            <a:r>
              <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46. </a:t>
            </a:r>
            <a:r>
              <a:rPr lang="es-ES" sz="2400" dirty="0">
                <a:solidFill>
                  <a:schemeClr val="bg1"/>
                </a:solidFill>
                <a:latin typeface="Calibri" panose="020F0502020204030204" pitchFamily="34" charset="0"/>
                <a:cs typeface="Calibri" panose="020F0502020204030204" pitchFamily="34" charset="0"/>
              </a:rPr>
              <a:t>Escribe en forma de potencia sin calcular:</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Propiedades de las potencias</a:t>
            </a:r>
          </a:p>
        </p:txBody>
      </p:sp>
      <p:sp>
        <p:nvSpPr>
          <p:cNvPr id="7" name="6 CuadroTexto"/>
          <p:cNvSpPr txBox="1"/>
          <p:nvPr/>
        </p:nvSpPr>
        <p:spPr>
          <a:xfrm>
            <a:off x="714348" y="1214422"/>
            <a:ext cx="535785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b="1" dirty="0">
                <a:solidFill>
                  <a:schemeClr val="bg1"/>
                </a:solidFill>
              </a:rPr>
              <a:t>Cociente de potencias de la misma base</a:t>
            </a:r>
            <a:endParaRPr lang="es-ES" dirty="0">
              <a:solidFill>
                <a:schemeClr val="bg1"/>
              </a:solidFill>
            </a:endParaRPr>
          </a:p>
        </p:txBody>
      </p:sp>
      <p:pic>
        <p:nvPicPr>
          <p:cNvPr id="46082" name="Picture 2"/>
          <p:cNvPicPr>
            <a:picLocks noChangeAspect="1" noChangeArrowheads="1"/>
          </p:cNvPicPr>
          <p:nvPr/>
        </p:nvPicPr>
        <p:blipFill>
          <a:blip r:embed="rId2"/>
          <a:srcRect/>
          <a:stretch>
            <a:fillRect/>
          </a:stretch>
        </p:blipFill>
        <p:spPr bwMode="auto">
          <a:xfrm>
            <a:off x="714347" y="1785926"/>
            <a:ext cx="7479883" cy="1214446"/>
          </a:xfrm>
          <a:prstGeom prst="rect">
            <a:avLst/>
          </a:prstGeom>
          <a:noFill/>
          <a:ln w="9525">
            <a:noFill/>
            <a:miter lim="800000"/>
            <a:headEnd/>
            <a:tailEnd/>
          </a:ln>
          <a:effectLst/>
        </p:spPr>
      </p:pic>
      <p:pic>
        <p:nvPicPr>
          <p:cNvPr id="46083" name="Picture 3"/>
          <p:cNvPicPr>
            <a:picLocks noChangeAspect="1" noChangeArrowheads="1"/>
          </p:cNvPicPr>
          <p:nvPr/>
        </p:nvPicPr>
        <p:blipFill>
          <a:blip r:embed="rId3"/>
          <a:srcRect/>
          <a:stretch>
            <a:fillRect/>
          </a:stretch>
        </p:blipFill>
        <p:spPr bwMode="auto">
          <a:xfrm>
            <a:off x="642910" y="3214686"/>
            <a:ext cx="5715040" cy="571504"/>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Tipos de Números</a:t>
            </a:r>
          </a:p>
        </p:txBody>
      </p:sp>
      <p:sp>
        <p:nvSpPr>
          <p:cNvPr id="10" name="Rectángulo 9">
            <a:extLst>
              <a:ext uri="{FF2B5EF4-FFF2-40B4-BE49-F238E27FC236}">
                <a16:creationId xmlns:a16="http://schemas.microsoft.com/office/drawing/2014/main" id="{FF3EF0B2-D403-D745-B138-E359D12A35C7}"/>
              </a:ext>
            </a:extLst>
          </p:cNvPr>
          <p:cNvSpPr/>
          <p:nvPr/>
        </p:nvSpPr>
        <p:spPr>
          <a:xfrm>
            <a:off x="755576" y="1196752"/>
            <a:ext cx="6624736"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600"/>
              </a:spcAft>
            </a:pPr>
            <a:r>
              <a:rPr lang="es-ES_tradnl"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4. Clasifica: 2, -1, 2/3, -2/5, 7/1, ∏, 2´333…. , 25/5</a:t>
            </a:r>
            <a:endParaRPr lang="es-ES"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a:extLst>
              <a:ext uri="{FF2B5EF4-FFF2-40B4-BE49-F238E27FC236}">
                <a16:creationId xmlns:a16="http://schemas.microsoft.com/office/drawing/2014/main" id="{54D1C451-7892-A54C-AB5C-F2DC05112E31}"/>
              </a:ext>
            </a:extLst>
          </p:cNvPr>
          <p:cNvSpPr/>
          <p:nvPr/>
        </p:nvSpPr>
        <p:spPr>
          <a:xfrm>
            <a:off x="757825" y="2564904"/>
            <a:ext cx="6768752" cy="461665"/>
          </a:xfrm>
          <a:prstGeom prst="rect">
            <a:avLst/>
          </a:prstGeom>
        </p:spPr>
        <p:txBody>
          <a:bodyPr wrap="square">
            <a:spAutoFit/>
          </a:bodyPr>
          <a:lstStyle/>
          <a:p>
            <a:pPr algn="just">
              <a:spcAft>
                <a:spcPts val="0"/>
              </a:spcAft>
            </a:pPr>
            <a:r>
              <a:rPr lang="es-ES_trad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Naturales (N):         Enteros (Z):           Racionales (Q):</a:t>
            </a:r>
            <a:endPar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454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Propiedades de las potencias</a:t>
            </a:r>
          </a:p>
        </p:txBody>
      </p:sp>
      <p:sp>
        <p:nvSpPr>
          <p:cNvPr id="8" name="7 CuadroTexto"/>
          <p:cNvSpPr txBox="1"/>
          <p:nvPr/>
        </p:nvSpPr>
        <p:spPr>
          <a:xfrm>
            <a:off x="714348" y="1214422"/>
            <a:ext cx="535785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b="1" dirty="0">
                <a:solidFill>
                  <a:schemeClr val="bg1"/>
                </a:solidFill>
              </a:rPr>
              <a:t>Cociente de potencias de la misma base</a:t>
            </a:r>
            <a:endParaRPr lang="es-ES" dirty="0">
              <a:solidFill>
                <a:schemeClr val="bg1"/>
              </a:solidFill>
            </a:endParaRPr>
          </a:p>
        </p:txBody>
      </p:sp>
      <p:graphicFrame>
        <p:nvGraphicFramePr>
          <p:cNvPr id="6" name="Tabla 5">
            <a:extLst>
              <a:ext uri="{FF2B5EF4-FFF2-40B4-BE49-F238E27FC236}">
                <a16:creationId xmlns:a16="http://schemas.microsoft.com/office/drawing/2014/main" id="{295A8607-75EB-3849-A37A-45EA3A0E170A}"/>
              </a:ext>
            </a:extLst>
          </p:cNvPr>
          <p:cNvGraphicFramePr>
            <a:graphicFrameLocks noGrp="1"/>
          </p:cNvGraphicFramePr>
          <p:nvPr>
            <p:extLst>
              <p:ext uri="{D42A27DB-BD31-4B8C-83A1-F6EECF244321}">
                <p14:modId xmlns:p14="http://schemas.microsoft.com/office/powerpoint/2010/main" val="46132143"/>
              </p:ext>
            </p:extLst>
          </p:nvPr>
        </p:nvGraphicFramePr>
        <p:xfrm>
          <a:off x="711190" y="2269447"/>
          <a:ext cx="7844703" cy="731520"/>
        </p:xfrm>
        <a:graphic>
          <a:graphicData uri="http://schemas.openxmlformats.org/drawingml/2006/table">
            <a:tbl>
              <a:tblPr firstRow="1" firstCol="1" bandRow="1">
                <a:tableStyleId>{5940675A-B579-460E-94D1-54222C63F5DA}</a:tableStyleId>
              </a:tblPr>
              <a:tblGrid>
                <a:gridCol w="1219960">
                  <a:extLst>
                    <a:ext uri="{9D8B030D-6E8A-4147-A177-3AD203B41FA5}">
                      <a16:colId xmlns:a16="http://schemas.microsoft.com/office/drawing/2014/main" val="3292959286"/>
                    </a:ext>
                  </a:extLst>
                </a:gridCol>
                <a:gridCol w="576064">
                  <a:extLst>
                    <a:ext uri="{9D8B030D-6E8A-4147-A177-3AD203B41FA5}">
                      <a16:colId xmlns:a16="http://schemas.microsoft.com/office/drawing/2014/main" val="640363267"/>
                    </a:ext>
                  </a:extLst>
                </a:gridCol>
                <a:gridCol w="1080120">
                  <a:extLst>
                    <a:ext uri="{9D8B030D-6E8A-4147-A177-3AD203B41FA5}">
                      <a16:colId xmlns:a16="http://schemas.microsoft.com/office/drawing/2014/main" val="961415577"/>
                    </a:ext>
                  </a:extLst>
                </a:gridCol>
                <a:gridCol w="576064">
                  <a:extLst>
                    <a:ext uri="{9D8B030D-6E8A-4147-A177-3AD203B41FA5}">
                      <a16:colId xmlns:a16="http://schemas.microsoft.com/office/drawing/2014/main" val="368135671"/>
                    </a:ext>
                  </a:extLst>
                </a:gridCol>
                <a:gridCol w="1152128">
                  <a:extLst>
                    <a:ext uri="{9D8B030D-6E8A-4147-A177-3AD203B41FA5}">
                      <a16:colId xmlns:a16="http://schemas.microsoft.com/office/drawing/2014/main" val="2597505670"/>
                    </a:ext>
                  </a:extLst>
                </a:gridCol>
                <a:gridCol w="576064">
                  <a:extLst>
                    <a:ext uri="{9D8B030D-6E8A-4147-A177-3AD203B41FA5}">
                      <a16:colId xmlns:a16="http://schemas.microsoft.com/office/drawing/2014/main" val="1330801556"/>
                    </a:ext>
                  </a:extLst>
                </a:gridCol>
                <a:gridCol w="1683715">
                  <a:extLst>
                    <a:ext uri="{9D8B030D-6E8A-4147-A177-3AD203B41FA5}">
                      <a16:colId xmlns:a16="http://schemas.microsoft.com/office/drawing/2014/main" val="3385567064"/>
                    </a:ext>
                  </a:extLst>
                </a:gridCol>
                <a:gridCol w="980588">
                  <a:extLst>
                    <a:ext uri="{9D8B030D-6E8A-4147-A177-3AD203B41FA5}">
                      <a16:colId xmlns:a16="http://schemas.microsoft.com/office/drawing/2014/main" val="449984983"/>
                    </a:ext>
                  </a:extLst>
                </a:gridCol>
              </a:tblGrid>
              <a:tr h="0">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a) 2</a:t>
                      </a:r>
                      <a:r>
                        <a:rPr lang="es-ES" sz="2400" baseline="30000">
                          <a:solidFill>
                            <a:schemeClr val="bg1"/>
                          </a:solidFill>
                          <a:effectLst/>
                          <a:latin typeface="Calibri" panose="020F0502020204030204" pitchFamily="34" charset="0"/>
                          <a:ea typeface="Times New Roman" panose="02020603050405020304" pitchFamily="18" charset="0"/>
                        </a:rPr>
                        <a:t>7</a:t>
                      </a:r>
                      <a:r>
                        <a:rPr lang="es-ES" sz="2400">
                          <a:solidFill>
                            <a:schemeClr val="bg1"/>
                          </a:solidFill>
                          <a:effectLst/>
                          <a:latin typeface="Calibri" panose="020F0502020204030204" pitchFamily="34" charset="0"/>
                          <a:ea typeface="Times New Roman" panose="02020603050405020304" pitchFamily="18" charset="0"/>
                        </a:rPr>
                        <a:t>:2</a:t>
                      </a:r>
                      <a:r>
                        <a:rPr lang="es-ES" sz="2400" baseline="30000">
                          <a:solidFill>
                            <a:schemeClr val="bg1"/>
                          </a:solidFill>
                          <a:effectLst/>
                          <a:latin typeface="Calibri" panose="020F0502020204030204" pitchFamily="34" charset="0"/>
                          <a:ea typeface="Times New Roman" panose="02020603050405020304" pitchFamily="18" charset="0"/>
                        </a:rPr>
                        <a:t>5</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c) 7</a:t>
                      </a:r>
                      <a:r>
                        <a:rPr lang="es-ES" sz="2400" baseline="30000">
                          <a:solidFill>
                            <a:schemeClr val="bg1"/>
                          </a:solidFill>
                          <a:effectLst/>
                          <a:latin typeface="Calibri" panose="020F0502020204030204" pitchFamily="34" charset="0"/>
                          <a:ea typeface="Times New Roman" panose="02020603050405020304" pitchFamily="18" charset="0"/>
                        </a:rPr>
                        <a:t>5</a:t>
                      </a:r>
                      <a:r>
                        <a:rPr lang="es-ES" sz="2400">
                          <a:solidFill>
                            <a:schemeClr val="bg1"/>
                          </a:solidFill>
                          <a:effectLst/>
                          <a:latin typeface="Calibri" panose="020F0502020204030204" pitchFamily="34" charset="0"/>
                          <a:ea typeface="Times New Roman" panose="02020603050405020304" pitchFamily="18" charset="0"/>
                        </a:rPr>
                        <a:t>:7</a:t>
                      </a:r>
                      <a:r>
                        <a:rPr lang="es-ES" sz="2400" baseline="30000">
                          <a:solidFill>
                            <a:schemeClr val="bg1"/>
                          </a:solidFill>
                          <a:effectLst/>
                          <a:latin typeface="Calibri" panose="020F0502020204030204" pitchFamily="34" charset="0"/>
                          <a:ea typeface="Times New Roman" panose="02020603050405020304" pitchFamily="18" charset="0"/>
                        </a:rPr>
                        <a:t>1</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e) 2</a:t>
                      </a:r>
                      <a:r>
                        <a:rPr lang="es-ES" sz="2400" baseline="30000">
                          <a:solidFill>
                            <a:schemeClr val="bg1"/>
                          </a:solidFill>
                          <a:effectLst/>
                          <a:latin typeface="Calibri" panose="020F0502020204030204" pitchFamily="34" charset="0"/>
                          <a:ea typeface="Times New Roman" panose="02020603050405020304" pitchFamily="18" charset="0"/>
                        </a:rPr>
                        <a:t>4</a:t>
                      </a:r>
                      <a:r>
                        <a:rPr lang="es-ES" sz="2400">
                          <a:solidFill>
                            <a:schemeClr val="bg1"/>
                          </a:solidFill>
                          <a:effectLst/>
                          <a:latin typeface="Calibri" panose="020F0502020204030204" pitchFamily="34" charset="0"/>
                          <a:ea typeface="Times New Roman" panose="02020603050405020304" pitchFamily="18" charset="0"/>
                        </a:rPr>
                        <a:t>:2</a:t>
                      </a:r>
                      <a:r>
                        <a:rPr lang="es-ES" sz="2400" baseline="30000">
                          <a:solidFill>
                            <a:schemeClr val="bg1"/>
                          </a:solidFill>
                          <a:effectLst/>
                          <a:latin typeface="Calibri" panose="020F0502020204030204" pitchFamily="34" charset="0"/>
                          <a:ea typeface="Times New Roman" panose="02020603050405020304" pitchFamily="18" charset="0"/>
                        </a:rPr>
                        <a:t>4</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g) 2</a:t>
                      </a:r>
                      <a:r>
                        <a:rPr lang="es-ES" sz="2400" baseline="30000">
                          <a:solidFill>
                            <a:schemeClr val="bg1"/>
                          </a:solidFill>
                          <a:effectLst/>
                          <a:latin typeface="Calibri" panose="020F0502020204030204" pitchFamily="34" charset="0"/>
                          <a:ea typeface="Times New Roman" panose="02020603050405020304" pitchFamily="18" charset="0"/>
                        </a:rPr>
                        <a:t>5</a:t>
                      </a:r>
                      <a:r>
                        <a:rPr lang="es-ES" sz="2400">
                          <a:solidFill>
                            <a:schemeClr val="bg1"/>
                          </a:solidFill>
                          <a:effectLst/>
                          <a:latin typeface="Calibri" panose="020F0502020204030204" pitchFamily="34" charset="0"/>
                          <a:ea typeface="Times New Roman" panose="02020603050405020304" pitchFamily="18" charset="0"/>
                        </a:rPr>
                        <a:t>:2</a:t>
                      </a:r>
                      <a:r>
                        <a:rPr lang="es-ES" sz="2400" baseline="30000">
                          <a:solidFill>
                            <a:schemeClr val="bg1"/>
                          </a:solidFill>
                          <a:effectLst/>
                          <a:latin typeface="Calibri" panose="020F0502020204030204" pitchFamily="34" charset="0"/>
                          <a:ea typeface="Times New Roman" panose="02020603050405020304" pitchFamily="18" charset="0"/>
                        </a:rPr>
                        <a:t>x</a:t>
                      </a:r>
                      <a:r>
                        <a:rPr lang="es-ES" sz="2400">
                          <a:solidFill>
                            <a:schemeClr val="bg1"/>
                          </a:solidFill>
                          <a:effectLst/>
                          <a:latin typeface="Calibri" panose="020F0502020204030204" pitchFamily="34" charset="0"/>
                          <a:ea typeface="Times New Roman" panose="02020603050405020304" pitchFamily="18" charset="0"/>
                        </a:rPr>
                        <a:t>=2</a:t>
                      </a:r>
                      <a:r>
                        <a:rPr lang="es-ES" sz="2400" baseline="30000">
                          <a:solidFill>
                            <a:schemeClr val="bg1"/>
                          </a:solidFill>
                          <a:effectLst/>
                          <a:latin typeface="Calibri" panose="020F0502020204030204" pitchFamily="34" charset="0"/>
                          <a:ea typeface="Times New Roman" panose="02020603050405020304" pitchFamily="18" charset="0"/>
                        </a:rPr>
                        <a:t>2</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52324978"/>
                  </a:ext>
                </a:extLst>
              </a:tr>
              <a:tr h="0">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b) 3</a:t>
                      </a:r>
                      <a:r>
                        <a:rPr lang="es-ES" sz="2400" baseline="30000">
                          <a:solidFill>
                            <a:schemeClr val="bg1"/>
                          </a:solidFill>
                          <a:effectLst/>
                          <a:latin typeface="Calibri" panose="020F0502020204030204" pitchFamily="34" charset="0"/>
                          <a:ea typeface="Times New Roman" panose="02020603050405020304" pitchFamily="18" charset="0"/>
                        </a:rPr>
                        <a:t>9</a:t>
                      </a:r>
                      <a:r>
                        <a:rPr lang="es-ES" sz="2400">
                          <a:solidFill>
                            <a:schemeClr val="bg1"/>
                          </a:solidFill>
                          <a:effectLst/>
                          <a:latin typeface="Calibri" panose="020F0502020204030204" pitchFamily="34" charset="0"/>
                          <a:ea typeface="Times New Roman" panose="02020603050405020304" pitchFamily="18" charset="0"/>
                        </a:rPr>
                        <a:t>:3</a:t>
                      </a:r>
                      <a:r>
                        <a:rPr lang="es-ES" sz="2400" baseline="30000">
                          <a:solidFill>
                            <a:schemeClr val="bg1"/>
                          </a:solidFill>
                          <a:effectLst/>
                          <a:latin typeface="Calibri" panose="020F0502020204030204" pitchFamily="34" charset="0"/>
                          <a:ea typeface="Times New Roman" panose="02020603050405020304" pitchFamily="18" charset="0"/>
                        </a:rPr>
                        <a:t>5</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dirty="0">
                          <a:solidFill>
                            <a:schemeClr val="bg1"/>
                          </a:solidFill>
                          <a:effectLst/>
                          <a:latin typeface="Calibri" panose="020F0502020204030204" pitchFamily="34" charset="0"/>
                          <a:ea typeface="Times New Roman" panose="02020603050405020304" pitchFamily="18" charset="0"/>
                        </a:rPr>
                        <a:t> </a:t>
                      </a: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d) 6</a:t>
                      </a:r>
                      <a:r>
                        <a:rPr lang="es-ES" sz="2400" baseline="30000">
                          <a:solidFill>
                            <a:schemeClr val="bg1"/>
                          </a:solidFill>
                          <a:effectLst/>
                          <a:latin typeface="Calibri" panose="020F0502020204030204" pitchFamily="34" charset="0"/>
                          <a:ea typeface="Times New Roman" panose="02020603050405020304" pitchFamily="18" charset="0"/>
                        </a:rPr>
                        <a:t>6</a:t>
                      </a:r>
                      <a:r>
                        <a:rPr lang="es-ES" sz="2400">
                          <a:solidFill>
                            <a:schemeClr val="bg1"/>
                          </a:solidFill>
                          <a:effectLst/>
                          <a:latin typeface="Calibri" panose="020F0502020204030204" pitchFamily="34" charset="0"/>
                          <a:ea typeface="Times New Roman" panose="02020603050405020304" pitchFamily="18" charset="0"/>
                        </a:rPr>
                        <a:t>:6</a:t>
                      </a:r>
                      <a:r>
                        <a:rPr lang="es-ES" sz="2400" baseline="30000">
                          <a:solidFill>
                            <a:schemeClr val="bg1"/>
                          </a:solidFill>
                          <a:effectLst/>
                          <a:latin typeface="Calibri" panose="020F0502020204030204" pitchFamily="34" charset="0"/>
                          <a:ea typeface="Times New Roman" panose="02020603050405020304" pitchFamily="18" charset="0"/>
                        </a:rPr>
                        <a:t>5</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f) 2</a:t>
                      </a:r>
                      <a:r>
                        <a:rPr lang="es-ES" sz="2400" baseline="30000">
                          <a:solidFill>
                            <a:schemeClr val="bg1"/>
                          </a:solidFill>
                          <a:effectLst/>
                          <a:latin typeface="Calibri" panose="020F0502020204030204" pitchFamily="34" charset="0"/>
                          <a:ea typeface="Times New Roman" panose="02020603050405020304" pitchFamily="18" charset="0"/>
                        </a:rPr>
                        <a:t>15</a:t>
                      </a:r>
                      <a:r>
                        <a:rPr lang="es-ES" sz="2400">
                          <a:solidFill>
                            <a:schemeClr val="bg1"/>
                          </a:solidFill>
                          <a:effectLst/>
                          <a:latin typeface="Calibri" panose="020F0502020204030204" pitchFamily="34" charset="0"/>
                          <a:ea typeface="Times New Roman" panose="02020603050405020304" pitchFamily="18" charset="0"/>
                        </a:rPr>
                        <a:t>·2</a:t>
                      </a:r>
                      <a:r>
                        <a:rPr lang="es-ES" sz="2400" baseline="30000">
                          <a:solidFill>
                            <a:schemeClr val="bg1"/>
                          </a:solidFill>
                          <a:effectLst/>
                          <a:latin typeface="Calibri" panose="020F0502020204030204" pitchFamily="34" charset="0"/>
                          <a:ea typeface="Times New Roman" panose="02020603050405020304" pitchFamily="18" charset="0"/>
                        </a:rPr>
                        <a:t>3</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dirty="0">
                          <a:solidFill>
                            <a:schemeClr val="bg1"/>
                          </a:solidFill>
                          <a:effectLst/>
                          <a:latin typeface="Calibri" panose="020F0502020204030204" pitchFamily="34" charset="0"/>
                          <a:ea typeface="Times New Roman" panose="02020603050405020304" pitchFamily="18" charset="0"/>
                        </a:rPr>
                        <a:t>h) 5</a:t>
                      </a:r>
                      <a:r>
                        <a:rPr lang="es-ES" sz="2400" baseline="30000" dirty="0">
                          <a:solidFill>
                            <a:schemeClr val="bg1"/>
                          </a:solidFill>
                          <a:effectLst/>
                          <a:latin typeface="Calibri" panose="020F0502020204030204" pitchFamily="34" charset="0"/>
                          <a:ea typeface="Times New Roman" panose="02020603050405020304" pitchFamily="18" charset="0"/>
                        </a:rPr>
                        <a:t>x</a:t>
                      </a:r>
                      <a:r>
                        <a:rPr lang="es-ES" sz="2400" dirty="0">
                          <a:solidFill>
                            <a:schemeClr val="bg1"/>
                          </a:solidFill>
                          <a:effectLst/>
                          <a:latin typeface="Calibri" panose="020F0502020204030204" pitchFamily="34" charset="0"/>
                          <a:ea typeface="Times New Roman" panose="02020603050405020304" pitchFamily="18" charset="0"/>
                        </a:rPr>
                        <a:t>:5</a:t>
                      </a:r>
                      <a:r>
                        <a:rPr lang="es-ES" sz="2400" baseline="30000" dirty="0">
                          <a:solidFill>
                            <a:schemeClr val="bg1"/>
                          </a:solidFill>
                          <a:effectLst/>
                          <a:latin typeface="Calibri" panose="020F0502020204030204" pitchFamily="34" charset="0"/>
                          <a:ea typeface="Times New Roman" panose="02020603050405020304" pitchFamily="18" charset="0"/>
                        </a:rPr>
                        <a:t>4</a:t>
                      </a:r>
                      <a:r>
                        <a:rPr lang="es-ES" sz="2400" dirty="0">
                          <a:solidFill>
                            <a:schemeClr val="bg1"/>
                          </a:solidFill>
                          <a:effectLst/>
                          <a:latin typeface="Calibri" panose="020F0502020204030204" pitchFamily="34" charset="0"/>
                          <a:ea typeface="Times New Roman" panose="02020603050405020304" pitchFamily="18" charset="0"/>
                        </a:rPr>
                        <a:t>=5</a:t>
                      </a:r>
                      <a:r>
                        <a:rPr lang="es-ES" sz="2400" baseline="30000" dirty="0">
                          <a:solidFill>
                            <a:schemeClr val="bg1"/>
                          </a:solidFill>
                          <a:effectLst/>
                          <a:latin typeface="Calibri" panose="020F0502020204030204" pitchFamily="34" charset="0"/>
                          <a:ea typeface="Times New Roman" panose="02020603050405020304" pitchFamily="18" charset="0"/>
                        </a:rPr>
                        <a:t>9</a:t>
                      </a: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94616231"/>
                  </a:ext>
                </a:extLst>
              </a:tr>
            </a:tbl>
          </a:graphicData>
        </a:graphic>
      </p:graphicFrame>
      <p:sp>
        <p:nvSpPr>
          <p:cNvPr id="7" name="Rectángulo 6">
            <a:extLst>
              <a:ext uri="{FF2B5EF4-FFF2-40B4-BE49-F238E27FC236}">
                <a16:creationId xmlns:a16="http://schemas.microsoft.com/office/drawing/2014/main" id="{7E1474CD-0B63-C94C-B749-331AE07084B8}"/>
              </a:ext>
            </a:extLst>
          </p:cNvPr>
          <p:cNvSpPr/>
          <p:nvPr/>
        </p:nvSpPr>
        <p:spPr>
          <a:xfrm>
            <a:off x="711190" y="1747065"/>
            <a:ext cx="7344816" cy="461665"/>
          </a:xfrm>
          <a:prstGeom prst="rect">
            <a:avLst/>
          </a:prstGeom>
        </p:spPr>
        <p:txBody>
          <a:bodyPr wrap="square">
            <a:spAutoFit/>
          </a:bodyPr>
          <a:lstStyle/>
          <a:p>
            <a:r>
              <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47. </a:t>
            </a:r>
            <a:r>
              <a:rPr lang="es-ES" sz="2400" dirty="0">
                <a:solidFill>
                  <a:schemeClr val="bg1"/>
                </a:solidFill>
                <a:latin typeface="Calibri" panose="020F0502020204030204" pitchFamily="34" charset="0"/>
                <a:cs typeface="Calibri" panose="020F0502020204030204" pitchFamily="34" charset="0"/>
              </a:rPr>
              <a:t>Escribe en forma de potencia sin calcular: </a:t>
            </a:r>
          </a:p>
        </p:txBody>
      </p:sp>
      <p:sp>
        <p:nvSpPr>
          <p:cNvPr id="9" name="Rectángulo 8">
            <a:extLst>
              <a:ext uri="{FF2B5EF4-FFF2-40B4-BE49-F238E27FC236}">
                <a16:creationId xmlns:a16="http://schemas.microsoft.com/office/drawing/2014/main" id="{2B5E7CBF-1791-084B-9B43-1A2765D9E09F}"/>
              </a:ext>
            </a:extLst>
          </p:cNvPr>
          <p:cNvSpPr/>
          <p:nvPr/>
        </p:nvSpPr>
        <p:spPr>
          <a:xfrm>
            <a:off x="711190" y="3406631"/>
            <a:ext cx="7344816" cy="461665"/>
          </a:xfrm>
          <a:prstGeom prst="rect">
            <a:avLst/>
          </a:prstGeom>
        </p:spPr>
        <p:txBody>
          <a:bodyPr wrap="square">
            <a:spAutoFit/>
          </a:bodyPr>
          <a:lstStyle/>
          <a:p>
            <a:r>
              <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48. </a:t>
            </a:r>
            <a:r>
              <a:rPr lang="es-ES" sz="2400" dirty="0">
                <a:solidFill>
                  <a:schemeClr val="bg1"/>
                </a:solidFill>
                <a:latin typeface="Calibri" panose="020F0502020204030204" pitchFamily="34" charset="0"/>
                <a:cs typeface="Calibri" panose="020F0502020204030204" pitchFamily="34" charset="0"/>
              </a:rPr>
              <a:t>Escribe en forma de potencia sin calcular: </a:t>
            </a:r>
          </a:p>
        </p:txBody>
      </p:sp>
      <p:graphicFrame>
        <p:nvGraphicFramePr>
          <p:cNvPr id="10" name="Tabla 9">
            <a:extLst>
              <a:ext uri="{FF2B5EF4-FFF2-40B4-BE49-F238E27FC236}">
                <a16:creationId xmlns:a16="http://schemas.microsoft.com/office/drawing/2014/main" id="{301E64D0-5606-434C-B1A3-1536C16682BF}"/>
              </a:ext>
            </a:extLst>
          </p:cNvPr>
          <p:cNvGraphicFramePr>
            <a:graphicFrameLocks noGrp="1"/>
          </p:cNvGraphicFramePr>
          <p:nvPr>
            <p:extLst>
              <p:ext uri="{D42A27DB-BD31-4B8C-83A1-F6EECF244321}">
                <p14:modId xmlns:p14="http://schemas.microsoft.com/office/powerpoint/2010/main" val="3459703433"/>
              </p:ext>
            </p:extLst>
          </p:nvPr>
        </p:nvGraphicFramePr>
        <p:xfrm>
          <a:off x="711190" y="4077072"/>
          <a:ext cx="7844703" cy="1615440"/>
        </p:xfrm>
        <a:graphic>
          <a:graphicData uri="http://schemas.openxmlformats.org/drawingml/2006/table">
            <a:tbl>
              <a:tblPr firstRow="1" firstCol="1" bandRow="1">
                <a:tableStyleId>{5940675A-B579-460E-94D1-54222C63F5DA}</a:tableStyleId>
              </a:tblPr>
              <a:tblGrid>
                <a:gridCol w="1847391">
                  <a:extLst>
                    <a:ext uri="{9D8B030D-6E8A-4147-A177-3AD203B41FA5}">
                      <a16:colId xmlns:a16="http://schemas.microsoft.com/office/drawing/2014/main" val="3292959286"/>
                    </a:ext>
                  </a:extLst>
                </a:gridCol>
                <a:gridCol w="717275">
                  <a:extLst>
                    <a:ext uri="{9D8B030D-6E8A-4147-A177-3AD203B41FA5}">
                      <a16:colId xmlns:a16="http://schemas.microsoft.com/office/drawing/2014/main" val="640363267"/>
                    </a:ext>
                  </a:extLst>
                </a:gridCol>
                <a:gridCol w="2016224">
                  <a:extLst>
                    <a:ext uri="{9D8B030D-6E8A-4147-A177-3AD203B41FA5}">
                      <a16:colId xmlns:a16="http://schemas.microsoft.com/office/drawing/2014/main" val="961415577"/>
                    </a:ext>
                  </a:extLst>
                </a:gridCol>
                <a:gridCol w="646804">
                  <a:extLst>
                    <a:ext uri="{9D8B030D-6E8A-4147-A177-3AD203B41FA5}">
                      <a16:colId xmlns:a16="http://schemas.microsoft.com/office/drawing/2014/main" val="368135671"/>
                    </a:ext>
                  </a:extLst>
                </a:gridCol>
                <a:gridCol w="1945484">
                  <a:extLst>
                    <a:ext uri="{9D8B030D-6E8A-4147-A177-3AD203B41FA5}">
                      <a16:colId xmlns:a16="http://schemas.microsoft.com/office/drawing/2014/main" val="2597505670"/>
                    </a:ext>
                  </a:extLst>
                </a:gridCol>
                <a:gridCol w="671525">
                  <a:extLst>
                    <a:ext uri="{9D8B030D-6E8A-4147-A177-3AD203B41FA5}">
                      <a16:colId xmlns:a16="http://schemas.microsoft.com/office/drawing/2014/main" val="1330801556"/>
                    </a:ext>
                  </a:extLst>
                </a:gridCol>
              </a:tblGrid>
              <a:tr h="0">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a) (2</a:t>
                      </a:r>
                      <a:r>
                        <a:rPr lang="es-ES" sz="2400" baseline="30000">
                          <a:solidFill>
                            <a:schemeClr val="bg1"/>
                          </a:solidFill>
                          <a:effectLst/>
                          <a:latin typeface="Calibri" panose="020F0502020204030204" pitchFamily="34" charset="0"/>
                          <a:ea typeface="Times New Roman" panose="02020603050405020304" pitchFamily="18" charset="0"/>
                        </a:rPr>
                        <a:t>9 </a:t>
                      </a:r>
                      <a:r>
                        <a:rPr lang="es-ES" sz="2400">
                          <a:solidFill>
                            <a:schemeClr val="bg1"/>
                          </a:solidFill>
                          <a:effectLst/>
                          <a:latin typeface="Calibri" panose="020F0502020204030204" pitchFamily="34" charset="0"/>
                          <a:ea typeface="Times New Roman" panose="02020603050405020304" pitchFamily="18" charset="0"/>
                        </a:rPr>
                        <a:t>: 2</a:t>
                      </a:r>
                      <a:r>
                        <a:rPr lang="es-ES" sz="2400" baseline="30000">
                          <a:solidFill>
                            <a:schemeClr val="bg1"/>
                          </a:solidFill>
                          <a:effectLst/>
                          <a:latin typeface="Calibri" panose="020F0502020204030204" pitchFamily="34" charset="0"/>
                          <a:ea typeface="Times New Roman" panose="02020603050405020304" pitchFamily="18" charset="0"/>
                        </a:rPr>
                        <a:t>5</a:t>
                      </a:r>
                      <a:r>
                        <a:rPr lang="es-ES" sz="2400">
                          <a:solidFill>
                            <a:schemeClr val="bg1"/>
                          </a:solidFill>
                          <a:effectLst/>
                          <a:latin typeface="Calibri" panose="020F0502020204030204" pitchFamily="34" charset="0"/>
                          <a:ea typeface="Times New Roman" panose="02020603050405020304" pitchFamily="18" charset="0"/>
                        </a:rPr>
                        <a:t>) · 2</a:t>
                      </a:r>
                      <a:r>
                        <a:rPr lang="es-ES" sz="2400" baseline="30000">
                          <a:solidFill>
                            <a:schemeClr val="bg1"/>
                          </a:solidFill>
                          <a:effectLst/>
                          <a:latin typeface="Calibri" panose="020F0502020204030204" pitchFamily="34" charset="0"/>
                          <a:ea typeface="Times New Roman" panose="02020603050405020304" pitchFamily="18" charset="0"/>
                        </a:rPr>
                        <a:t>7</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endParaRPr lang="es-ES" sz="2400" dirty="0">
                        <a:solidFill>
                          <a:schemeClr val="bg1"/>
                        </a:solidFill>
                        <a:effectLst/>
                        <a:latin typeface="Calibri" panose="020F0502020204030204" pitchFamily="34" charset="0"/>
                        <a:ea typeface="Times New Roman" panose="02020603050405020304" pitchFamily="18" charset="0"/>
                      </a:endParaRPr>
                    </a:p>
                    <a:p>
                      <a:pPr marL="457200">
                        <a:spcAft>
                          <a:spcPts val="600"/>
                        </a:spcAft>
                      </a:pPr>
                      <a:r>
                        <a:rPr lang="es-ES" sz="2400" dirty="0">
                          <a:solidFill>
                            <a:schemeClr val="bg1"/>
                          </a:solidFill>
                          <a:effectLst/>
                          <a:latin typeface="Calibri" panose="020F0502020204030204" pitchFamily="34" charset="0"/>
                          <a:ea typeface="Times New Roman" panose="02020603050405020304" pitchFamily="18" charset="0"/>
                        </a:rPr>
                        <a:t> </a:t>
                      </a: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c) (7</a:t>
                      </a:r>
                      <a:r>
                        <a:rPr lang="es-ES" sz="2400" baseline="30000">
                          <a:solidFill>
                            <a:schemeClr val="bg1"/>
                          </a:solidFill>
                          <a:effectLst/>
                          <a:latin typeface="Calibri" panose="020F0502020204030204" pitchFamily="34" charset="0"/>
                          <a:ea typeface="Times New Roman" panose="02020603050405020304" pitchFamily="18" charset="0"/>
                        </a:rPr>
                        <a:t>9</a:t>
                      </a:r>
                      <a:r>
                        <a:rPr lang="es-ES" sz="2400">
                          <a:solidFill>
                            <a:schemeClr val="bg1"/>
                          </a:solidFill>
                          <a:effectLst/>
                          <a:latin typeface="Calibri" panose="020F0502020204030204" pitchFamily="34" charset="0"/>
                          <a:ea typeface="Times New Roman" panose="02020603050405020304" pitchFamily="18" charset="0"/>
                        </a:rPr>
                        <a:t> : 7</a:t>
                      </a:r>
                      <a:r>
                        <a:rPr lang="es-ES" sz="2400" baseline="30000">
                          <a:solidFill>
                            <a:schemeClr val="bg1"/>
                          </a:solidFill>
                          <a:effectLst/>
                          <a:latin typeface="Calibri" panose="020F0502020204030204" pitchFamily="34" charset="0"/>
                          <a:ea typeface="Times New Roman" panose="02020603050405020304" pitchFamily="18" charset="0"/>
                        </a:rPr>
                        <a:t>1</a:t>
                      </a:r>
                      <a:r>
                        <a:rPr lang="es-ES" sz="2400">
                          <a:solidFill>
                            <a:schemeClr val="bg1"/>
                          </a:solidFill>
                          <a:effectLst/>
                          <a:latin typeface="Calibri" panose="020F0502020204030204" pitchFamily="34" charset="0"/>
                          <a:ea typeface="Times New Roman" panose="02020603050405020304" pitchFamily="18" charset="0"/>
                        </a:rPr>
                        <a:t>) : 7</a:t>
                      </a:r>
                      <a:r>
                        <a:rPr lang="es-ES" sz="2400" baseline="30000">
                          <a:solidFill>
                            <a:schemeClr val="bg1"/>
                          </a:solidFill>
                          <a:effectLst/>
                          <a:latin typeface="Calibri" panose="020F0502020204030204" pitchFamily="34" charset="0"/>
                          <a:ea typeface="Times New Roman" panose="02020603050405020304" pitchFamily="18" charset="0"/>
                        </a:rPr>
                        <a:t>4</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e) (a</a:t>
                      </a:r>
                      <a:r>
                        <a:rPr lang="es-ES" sz="2400" baseline="30000">
                          <a:solidFill>
                            <a:schemeClr val="bg1"/>
                          </a:solidFill>
                          <a:effectLst/>
                          <a:latin typeface="Calibri" panose="020F0502020204030204" pitchFamily="34" charset="0"/>
                          <a:ea typeface="Times New Roman" panose="02020603050405020304" pitchFamily="18" charset="0"/>
                        </a:rPr>
                        <a:t>8 </a:t>
                      </a:r>
                      <a:r>
                        <a:rPr lang="es-ES" sz="2400">
                          <a:solidFill>
                            <a:schemeClr val="bg1"/>
                          </a:solidFill>
                          <a:effectLst/>
                          <a:latin typeface="Calibri" panose="020F0502020204030204" pitchFamily="34" charset="0"/>
                          <a:ea typeface="Times New Roman" panose="02020603050405020304" pitchFamily="18" charset="0"/>
                        </a:rPr>
                        <a:t>· a</a:t>
                      </a:r>
                      <a:r>
                        <a:rPr lang="es-ES" sz="2400" baseline="30000">
                          <a:solidFill>
                            <a:schemeClr val="bg1"/>
                          </a:solidFill>
                          <a:effectLst/>
                          <a:latin typeface="Calibri" panose="020F0502020204030204" pitchFamily="34" charset="0"/>
                          <a:ea typeface="Times New Roman" panose="02020603050405020304" pitchFamily="18" charset="0"/>
                        </a:rPr>
                        <a:t>4</a:t>
                      </a:r>
                      <a:r>
                        <a:rPr lang="es-ES" sz="2400">
                          <a:solidFill>
                            <a:schemeClr val="bg1"/>
                          </a:solidFill>
                          <a:effectLst/>
                          <a:latin typeface="Calibri" panose="020F0502020204030204" pitchFamily="34" charset="0"/>
                          <a:ea typeface="Times New Roman" panose="02020603050405020304" pitchFamily="18" charset="0"/>
                        </a:rPr>
                        <a:t>) : a</a:t>
                      </a:r>
                      <a:r>
                        <a:rPr lang="es-ES" sz="2400" baseline="30000">
                          <a:solidFill>
                            <a:schemeClr val="bg1"/>
                          </a:solidFill>
                          <a:effectLst/>
                          <a:latin typeface="Calibri" panose="020F0502020204030204" pitchFamily="34" charset="0"/>
                          <a:ea typeface="Times New Roman" panose="02020603050405020304" pitchFamily="18" charset="0"/>
                        </a:rPr>
                        <a:t>3</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52324978"/>
                  </a:ext>
                </a:extLst>
              </a:tr>
              <a:tr h="0">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b) (3</a:t>
                      </a:r>
                      <a:r>
                        <a:rPr lang="es-ES" sz="2400" baseline="30000">
                          <a:solidFill>
                            <a:schemeClr val="bg1"/>
                          </a:solidFill>
                          <a:effectLst/>
                          <a:latin typeface="Calibri" panose="020F0502020204030204" pitchFamily="34" charset="0"/>
                          <a:ea typeface="Times New Roman" panose="02020603050405020304" pitchFamily="18" charset="0"/>
                        </a:rPr>
                        <a:t>9</a:t>
                      </a:r>
                      <a:r>
                        <a:rPr lang="es-ES" sz="2400">
                          <a:solidFill>
                            <a:schemeClr val="bg1"/>
                          </a:solidFill>
                          <a:effectLst/>
                          <a:latin typeface="Calibri" panose="020F0502020204030204" pitchFamily="34" charset="0"/>
                          <a:ea typeface="Times New Roman" panose="02020603050405020304" pitchFamily="18" charset="0"/>
                        </a:rPr>
                        <a:t> · 3</a:t>
                      </a:r>
                      <a:r>
                        <a:rPr lang="es-ES" sz="2400" baseline="30000">
                          <a:solidFill>
                            <a:schemeClr val="bg1"/>
                          </a:solidFill>
                          <a:effectLst/>
                          <a:latin typeface="Calibri" panose="020F0502020204030204" pitchFamily="34" charset="0"/>
                          <a:ea typeface="Times New Roman" panose="02020603050405020304" pitchFamily="18" charset="0"/>
                        </a:rPr>
                        <a:t>3</a:t>
                      </a:r>
                      <a:r>
                        <a:rPr lang="es-ES" sz="2400">
                          <a:solidFill>
                            <a:schemeClr val="bg1"/>
                          </a:solidFill>
                          <a:effectLst/>
                          <a:latin typeface="Calibri" panose="020F0502020204030204" pitchFamily="34" charset="0"/>
                          <a:ea typeface="Times New Roman" panose="02020603050405020304" pitchFamily="18" charset="0"/>
                        </a:rPr>
                        <a:t>) : 3</a:t>
                      </a:r>
                      <a:r>
                        <a:rPr lang="es-ES" sz="2400" baseline="30000">
                          <a:solidFill>
                            <a:schemeClr val="bg1"/>
                          </a:solidFill>
                          <a:effectLst/>
                          <a:latin typeface="Calibri" panose="020F0502020204030204" pitchFamily="34" charset="0"/>
                          <a:ea typeface="Times New Roman" panose="02020603050405020304" pitchFamily="18" charset="0"/>
                        </a:rPr>
                        <a:t>6</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endParaRPr lang="es-ES" sz="2400" dirty="0">
                        <a:solidFill>
                          <a:schemeClr val="bg1"/>
                        </a:solidFill>
                        <a:effectLst/>
                        <a:latin typeface="Calibri" panose="020F0502020204030204" pitchFamily="34" charset="0"/>
                        <a:ea typeface="Times New Roman" panose="02020603050405020304" pitchFamily="18" charset="0"/>
                      </a:endParaRPr>
                    </a:p>
                    <a:p>
                      <a:pPr marL="457200">
                        <a:spcAft>
                          <a:spcPts val="600"/>
                        </a:spcAft>
                      </a:pPr>
                      <a:r>
                        <a:rPr lang="es-ES" sz="2400" dirty="0">
                          <a:solidFill>
                            <a:schemeClr val="bg1"/>
                          </a:solidFill>
                          <a:effectLst/>
                          <a:latin typeface="Calibri" panose="020F0502020204030204" pitchFamily="34" charset="0"/>
                          <a:ea typeface="Times New Roman" panose="02020603050405020304" pitchFamily="18" charset="0"/>
                        </a:rPr>
                        <a:t> </a:t>
                      </a: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d) (4</a:t>
                      </a:r>
                      <a:r>
                        <a:rPr lang="es-ES" sz="2400" baseline="30000">
                          <a:solidFill>
                            <a:schemeClr val="bg1"/>
                          </a:solidFill>
                          <a:effectLst/>
                          <a:latin typeface="Calibri" panose="020F0502020204030204" pitchFamily="34" charset="0"/>
                          <a:ea typeface="Times New Roman" panose="02020603050405020304" pitchFamily="18" charset="0"/>
                        </a:rPr>
                        <a:t>6</a:t>
                      </a:r>
                      <a:r>
                        <a:rPr lang="es-ES" sz="2400">
                          <a:solidFill>
                            <a:schemeClr val="bg1"/>
                          </a:solidFill>
                          <a:effectLst/>
                          <a:latin typeface="Calibri" panose="020F0502020204030204" pitchFamily="34" charset="0"/>
                          <a:ea typeface="Times New Roman" panose="02020603050405020304" pitchFamily="18" charset="0"/>
                        </a:rPr>
                        <a:t> : 4</a:t>
                      </a:r>
                      <a:r>
                        <a:rPr lang="es-ES" sz="2400" baseline="30000">
                          <a:solidFill>
                            <a:schemeClr val="bg1"/>
                          </a:solidFill>
                          <a:effectLst/>
                          <a:latin typeface="Calibri" panose="020F0502020204030204" pitchFamily="34" charset="0"/>
                          <a:ea typeface="Times New Roman" panose="02020603050405020304" pitchFamily="18" charset="0"/>
                        </a:rPr>
                        <a:t>5</a:t>
                      </a:r>
                      <a:r>
                        <a:rPr lang="es-ES" sz="2400">
                          <a:solidFill>
                            <a:schemeClr val="bg1"/>
                          </a:solidFill>
                          <a:effectLst/>
                          <a:latin typeface="Calibri" panose="020F0502020204030204" pitchFamily="34" charset="0"/>
                          <a:ea typeface="Times New Roman" panose="02020603050405020304" pitchFamily="18" charset="0"/>
                        </a:rPr>
                        <a:t>) · 4</a:t>
                      </a:r>
                      <a:r>
                        <a:rPr lang="es-ES" sz="2400" baseline="30000">
                          <a:solidFill>
                            <a:schemeClr val="bg1"/>
                          </a:solidFill>
                          <a:effectLst/>
                          <a:latin typeface="Calibri" panose="020F0502020204030204" pitchFamily="34" charset="0"/>
                          <a:ea typeface="Times New Roman" panose="02020603050405020304" pitchFamily="18" charset="0"/>
                        </a:rPr>
                        <a:t>1</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f) (y</a:t>
                      </a:r>
                      <a:r>
                        <a:rPr lang="es-ES" sz="2400" baseline="30000">
                          <a:solidFill>
                            <a:schemeClr val="bg1"/>
                          </a:solidFill>
                          <a:effectLst/>
                          <a:latin typeface="Calibri" panose="020F0502020204030204" pitchFamily="34" charset="0"/>
                          <a:ea typeface="Times New Roman" panose="02020603050405020304" pitchFamily="18" charset="0"/>
                        </a:rPr>
                        <a:t>2 </a:t>
                      </a:r>
                      <a:r>
                        <a:rPr lang="es-ES" sz="2400">
                          <a:solidFill>
                            <a:schemeClr val="bg1"/>
                          </a:solidFill>
                          <a:effectLst/>
                          <a:latin typeface="Calibri" panose="020F0502020204030204" pitchFamily="34" charset="0"/>
                          <a:ea typeface="Times New Roman" panose="02020603050405020304" pitchFamily="18" charset="0"/>
                        </a:rPr>
                        <a:t>· y</a:t>
                      </a:r>
                      <a:r>
                        <a:rPr lang="es-ES" sz="2400" baseline="30000">
                          <a:solidFill>
                            <a:schemeClr val="bg1"/>
                          </a:solidFill>
                          <a:effectLst/>
                          <a:latin typeface="Calibri" panose="020F0502020204030204" pitchFamily="34" charset="0"/>
                          <a:ea typeface="Times New Roman" panose="02020603050405020304" pitchFamily="18" charset="0"/>
                        </a:rPr>
                        <a:t>3</a:t>
                      </a:r>
                      <a:r>
                        <a:rPr lang="es-ES" sz="2400">
                          <a:solidFill>
                            <a:schemeClr val="bg1"/>
                          </a:solidFill>
                          <a:effectLst/>
                          <a:latin typeface="Calibri" panose="020F0502020204030204" pitchFamily="34" charset="0"/>
                          <a:ea typeface="Times New Roman" panose="02020603050405020304" pitchFamily="18" charset="0"/>
                        </a:rPr>
                        <a:t>) · y</a:t>
                      </a:r>
                      <a:r>
                        <a:rPr lang="es-ES" sz="2400" baseline="30000">
                          <a:solidFill>
                            <a:schemeClr val="bg1"/>
                          </a:solidFill>
                          <a:effectLst/>
                          <a:latin typeface="Calibri" panose="020F0502020204030204" pitchFamily="34" charset="0"/>
                          <a:ea typeface="Times New Roman" panose="02020603050405020304" pitchFamily="18" charset="0"/>
                        </a:rPr>
                        <a:t>4</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dirty="0">
                          <a:solidFill>
                            <a:schemeClr val="bg1"/>
                          </a:solidFill>
                          <a:effectLst/>
                          <a:latin typeface="Calibri" panose="020F0502020204030204" pitchFamily="34" charset="0"/>
                          <a:ea typeface="Times New Roman" panose="02020603050405020304" pitchFamily="18" charset="0"/>
                        </a:rPr>
                        <a:t> </a:t>
                      </a: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94616231"/>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Propiedades de las potencias</a:t>
            </a:r>
          </a:p>
        </p:txBody>
      </p:sp>
      <p:sp>
        <p:nvSpPr>
          <p:cNvPr id="7" name="6 CuadroTexto"/>
          <p:cNvSpPr txBox="1"/>
          <p:nvPr/>
        </p:nvSpPr>
        <p:spPr>
          <a:xfrm>
            <a:off x="714348" y="1214422"/>
            <a:ext cx="349761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a:solidFill>
                  <a:schemeClr val="bg1"/>
                </a:solidFill>
              </a:rPr>
              <a:t>Potencia de una potencia</a:t>
            </a:r>
            <a:endParaRPr lang="es-ES" dirty="0">
              <a:solidFill>
                <a:schemeClr val="bg1"/>
              </a:solidFill>
            </a:endParaRPr>
          </a:p>
        </p:txBody>
      </p:sp>
      <p:pic>
        <p:nvPicPr>
          <p:cNvPr id="48130" name="Picture 2"/>
          <p:cNvPicPr>
            <a:picLocks noChangeAspect="1" noChangeArrowheads="1"/>
          </p:cNvPicPr>
          <p:nvPr/>
        </p:nvPicPr>
        <p:blipFill>
          <a:blip r:embed="rId2"/>
          <a:srcRect/>
          <a:stretch>
            <a:fillRect/>
          </a:stretch>
        </p:blipFill>
        <p:spPr bwMode="auto">
          <a:xfrm>
            <a:off x="642910" y="1714488"/>
            <a:ext cx="7528823" cy="1071570"/>
          </a:xfrm>
          <a:prstGeom prst="rect">
            <a:avLst/>
          </a:prstGeom>
          <a:ln>
            <a:noFill/>
          </a:ln>
          <a:effectLst>
            <a:outerShdw blurRad="292100" dist="139700" dir="2700000" algn="tl" rotWithShape="0">
              <a:srgbClr val="333333">
                <a:alpha val="65000"/>
              </a:srgbClr>
            </a:outerShdw>
          </a:effectLst>
        </p:spPr>
      </p:pic>
      <p:pic>
        <p:nvPicPr>
          <p:cNvPr id="48131" name="Picture 3"/>
          <p:cNvPicPr>
            <a:picLocks noChangeAspect="1" noChangeArrowheads="1"/>
          </p:cNvPicPr>
          <p:nvPr/>
        </p:nvPicPr>
        <p:blipFill>
          <a:blip r:embed="rId3"/>
          <a:srcRect/>
          <a:stretch>
            <a:fillRect/>
          </a:stretch>
        </p:blipFill>
        <p:spPr bwMode="auto">
          <a:xfrm>
            <a:off x="779193" y="2995611"/>
            <a:ext cx="4364311" cy="504827"/>
          </a:xfrm>
          <a:prstGeom prst="rect">
            <a:avLst/>
          </a:prstGeom>
          <a:noFill/>
          <a:ln w="9525">
            <a:noFill/>
            <a:miter lim="800000"/>
            <a:headEnd/>
            <a:tailEnd/>
          </a:ln>
          <a:effectLst/>
        </p:spPr>
      </p:pic>
      <p:sp>
        <p:nvSpPr>
          <p:cNvPr id="8" name="7 CuadroTexto"/>
          <p:cNvSpPr txBox="1"/>
          <p:nvPr/>
        </p:nvSpPr>
        <p:spPr>
          <a:xfrm>
            <a:off x="714348" y="3702610"/>
            <a:ext cx="642942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b="1" dirty="0">
                <a:solidFill>
                  <a:schemeClr val="bg1"/>
                </a:solidFill>
              </a:rPr>
              <a:t>Potencia de una multiplicación y de una división</a:t>
            </a:r>
            <a:endParaRPr lang="es-ES" dirty="0">
              <a:solidFill>
                <a:schemeClr val="bg1"/>
              </a:solidFill>
            </a:endParaRPr>
          </a:p>
        </p:txBody>
      </p:sp>
      <p:pic>
        <p:nvPicPr>
          <p:cNvPr id="48132" name="Picture 4"/>
          <p:cNvPicPr>
            <a:picLocks noChangeAspect="1" noChangeArrowheads="1"/>
          </p:cNvPicPr>
          <p:nvPr/>
        </p:nvPicPr>
        <p:blipFill>
          <a:blip r:embed="rId4"/>
          <a:srcRect/>
          <a:stretch>
            <a:fillRect/>
          </a:stretch>
        </p:blipFill>
        <p:spPr bwMode="auto">
          <a:xfrm>
            <a:off x="857224" y="4214818"/>
            <a:ext cx="2357454" cy="873131"/>
          </a:xfrm>
          <a:prstGeom prst="rect">
            <a:avLst/>
          </a:prstGeom>
          <a:ln>
            <a:noFill/>
          </a:ln>
          <a:effectLst>
            <a:outerShdw blurRad="292100" dist="139700" dir="2700000" algn="tl" rotWithShape="0">
              <a:srgbClr val="333333">
                <a:alpha val="65000"/>
              </a:srgbClr>
            </a:outerShdw>
          </a:effectLst>
        </p:spPr>
      </p:pic>
      <p:pic>
        <p:nvPicPr>
          <p:cNvPr id="48133" name="Picture 5"/>
          <p:cNvPicPr>
            <a:picLocks noChangeAspect="1" noChangeArrowheads="1"/>
          </p:cNvPicPr>
          <p:nvPr/>
        </p:nvPicPr>
        <p:blipFill>
          <a:blip r:embed="rId5"/>
          <a:srcRect/>
          <a:stretch>
            <a:fillRect/>
          </a:stretch>
        </p:blipFill>
        <p:spPr bwMode="auto">
          <a:xfrm>
            <a:off x="4143372" y="4286256"/>
            <a:ext cx="1500198" cy="107760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8132"/>
                                        </p:tgtEl>
                                        <p:attrNameLst>
                                          <p:attrName>style.visibility</p:attrName>
                                        </p:attrNameLst>
                                      </p:cBhvr>
                                      <p:to>
                                        <p:strVal val="visible"/>
                                      </p:to>
                                    </p:set>
                                    <p:animEffect transition="in" filter="fade">
                                      <p:cBhvr>
                                        <p:cTn id="10" dur="2000"/>
                                        <p:tgtEl>
                                          <p:spTgt spid="48132"/>
                                        </p:tgtEl>
                                      </p:cBhvr>
                                    </p:animEffect>
                                  </p:childTnLst>
                                </p:cTn>
                              </p:par>
                              <p:par>
                                <p:cTn id="11" presetID="10" presetClass="entr" presetSubtype="0" fill="hold" nodeType="withEffect">
                                  <p:stCondLst>
                                    <p:cond delay="0"/>
                                  </p:stCondLst>
                                  <p:childTnLst>
                                    <p:set>
                                      <p:cBhvr>
                                        <p:cTn id="12" dur="1" fill="hold">
                                          <p:stCondLst>
                                            <p:cond delay="0"/>
                                          </p:stCondLst>
                                        </p:cTn>
                                        <p:tgtEl>
                                          <p:spTgt spid="48133"/>
                                        </p:tgtEl>
                                        <p:attrNameLst>
                                          <p:attrName>style.visibility</p:attrName>
                                        </p:attrNameLst>
                                      </p:cBhvr>
                                      <p:to>
                                        <p:strVal val="visible"/>
                                      </p:to>
                                    </p:set>
                                    <p:animEffect transition="in" filter="fade">
                                      <p:cBhvr>
                                        <p:cTn id="13" dur="2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Propiedades de las potencias</a:t>
            </a:r>
          </a:p>
        </p:txBody>
      </p:sp>
      <p:sp>
        <p:nvSpPr>
          <p:cNvPr id="5" name="Rectángulo 4">
            <a:extLst>
              <a:ext uri="{FF2B5EF4-FFF2-40B4-BE49-F238E27FC236}">
                <a16:creationId xmlns:a16="http://schemas.microsoft.com/office/drawing/2014/main" id="{C1F8C671-D508-9545-8D30-E649C7A8BED8}"/>
              </a:ext>
            </a:extLst>
          </p:cNvPr>
          <p:cNvSpPr/>
          <p:nvPr/>
        </p:nvSpPr>
        <p:spPr>
          <a:xfrm>
            <a:off x="713779" y="1665787"/>
            <a:ext cx="7344816" cy="461665"/>
          </a:xfrm>
          <a:prstGeom prst="rect">
            <a:avLst/>
          </a:prstGeom>
        </p:spPr>
        <p:txBody>
          <a:bodyPr wrap="square">
            <a:spAutoFit/>
          </a:bodyPr>
          <a:lstStyle/>
          <a:p>
            <a:r>
              <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49. </a:t>
            </a:r>
            <a:r>
              <a:rPr lang="es-ES" sz="2400" dirty="0">
                <a:solidFill>
                  <a:schemeClr val="bg1"/>
                </a:solidFill>
                <a:latin typeface="Calibri" panose="020F0502020204030204" pitchFamily="34" charset="0"/>
                <a:cs typeface="Calibri" panose="020F0502020204030204" pitchFamily="34" charset="0"/>
              </a:rPr>
              <a:t>Escribe en forma de potencia sin calcular: </a:t>
            </a:r>
          </a:p>
        </p:txBody>
      </p:sp>
      <p:sp>
        <p:nvSpPr>
          <p:cNvPr id="6" name="6 CuadroTexto">
            <a:extLst>
              <a:ext uri="{FF2B5EF4-FFF2-40B4-BE49-F238E27FC236}">
                <a16:creationId xmlns:a16="http://schemas.microsoft.com/office/drawing/2014/main" id="{6C4ECD8E-AADB-9840-99BB-6B2AEE466701}"/>
              </a:ext>
            </a:extLst>
          </p:cNvPr>
          <p:cNvSpPr txBox="1"/>
          <p:nvPr/>
        </p:nvSpPr>
        <p:spPr>
          <a:xfrm>
            <a:off x="714348" y="1214422"/>
            <a:ext cx="349761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a:solidFill>
                  <a:schemeClr val="bg1"/>
                </a:solidFill>
              </a:rPr>
              <a:t>Potencia de una potencia</a:t>
            </a:r>
            <a:endParaRPr lang="es-ES" dirty="0">
              <a:solidFill>
                <a:schemeClr val="bg1"/>
              </a:solidFill>
            </a:endParaRPr>
          </a:p>
        </p:txBody>
      </p:sp>
      <p:graphicFrame>
        <p:nvGraphicFramePr>
          <p:cNvPr id="2" name="Tabla 1">
            <a:extLst>
              <a:ext uri="{FF2B5EF4-FFF2-40B4-BE49-F238E27FC236}">
                <a16:creationId xmlns:a16="http://schemas.microsoft.com/office/drawing/2014/main" id="{780E2073-F88F-414F-837A-3B798AEDF9D3}"/>
              </a:ext>
            </a:extLst>
          </p:cNvPr>
          <p:cNvGraphicFramePr>
            <a:graphicFrameLocks noGrp="1"/>
          </p:cNvGraphicFramePr>
          <p:nvPr/>
        </p:nvGraphicFramePr>
        <p:xfrm>
          <a:off x="635093" y="2276638"/>
          <a:ext cx="7833050" cy="609600"/>
        </p:xfrm>
        <a:graphic>
          <a:graphicData uri="http://schemas.openxmlformats.org/drawingml/2006/table">
            <a:tbl>
              <a:tblPr firstRow="1" firstCol="1" bandRow="1">
                <a:tableStyleId>{5940675A-B579-460E-94D1-54222C63F5DA}</a:tableStyleId>
              </a:tblPr>
              <a:tblGrid>
                <a:gridCol w="912571">
                  <a:extLst>
                    <a:ext uri="{9D8B030D-6E8A-4147-A177-3AD203B41FA5}">
                      <a16:colId xmlns:a16="http://schemas.microsoft.com/office/drawing/2014/main" val="2108424198"/>
                    </a:ext>
                  </a:extLst>
                </a:gridCol>
                <a:gridCol w="504056">
                  <a:extLst>
                    <a:ext uri="{9D8B030D-6E8A-4147-A177-3AD203B41FA5}">
                      <a16:colId xmlns:a16="http://schemas.microsoft.com/office/drawing/2014/main" val="2052805727"/>
                    </a:ext>
                  </a:extLst>
                </a:gridCol>
                <a:gridCol w="864096">
                  <a:extLst>
                    <a:ext uri="{9D8B030D-6E8A-4147-A177-3AD203B41FA5}">
                      <a16:colId xmlns:a16="http://schemas.microsoft.com/office/drawing/2014/main" val="1454220584"/>
                    </a:ext>
                  </a:extLst>
                </a:gridCol>
                <a:gridCol w="432048">
                  <a:extLst>
                    <a:ext uri="{9D8B030D-6E8A-4147-A177-3AD203B41FA5}">
                      <a16:colId xmlns:a16="http://schemas.microsoft.com/office/drawing/2014/main" val="3786075132"/>
                    </a:ext>
                  </a:extLst>
                </a:gridCol>
                <a:gridCol w="1008112">
                  <a:extLst>
                    <a:ext uri="{9D8B030D-6E8A-4147-A177-3AD203B41FA5}">
                      <a16:colId xmlns:a16="http://schemas.microsoft.com/office/drawing/2014/main" val="2003204804"/>
                    </a:ext>
                  </a:extLst>
                </a:gridCol>
                <a:gridCol w="432048">
                  <a:extLst>
                    <a:ext uri="{9D8B030D-6E8A-4147-A177-3AD203B41FA5}">
                      <a16:colId xmlns:a16="http://schemas.microsoft.com/office/drawing/2014/main" val="1570825993"/>
                    </a:ext>
                  </a:extLst>
                </a:gridCol>
                <a:gridCol w="1080120">
                  <a:extLst>
                    <a:ext uri="{9D8B030D-6E8A-4147-A177-3AD203B41FA5}">
                      <a16:colId xmlns:a16="http://schemas.microsoft.com/office/drawing/2014/main" val="1101595028"/>
                    </a:ext>
                  </a:extLst>
                </a:gridCol>
                <a:gridCol w="792088">
                  <a:extLst>
                    <a:ext uri="{9D8B030D-6E8A-4147-A177-3AD203B41FA5}">
                      <a16:colId xmlns:a16="http://schemas.microsoft.com/office/drawing/2014/main" val="1238574957"/>
                    </a:ext>
                  </a:extLst>
                </a:gridCol>
                <a:gridCol w="1152128">
                  <a:extLst>
                    <a:ext uri="{9D8B030D-6E8A-4147-A177-3AD203B41FA5}">
                      <a16:colId xmlns:a16="http://schemas.microsoft.com/office/drawing/2014/main" val="2639808579"/>
                    </a:ext>
                  </a:extLst>
                </a:gridCol>
                <a:gridCol w="655783">
                  <a:extLst>
                    <a:ext uri="{9D8B030D-6E8A-4147-A177-3AD203B41FA5}">
                      <a16:colId xmlns:a16="http://schemas.microsoft.com/office/drawing/2014/main" val="1790762369"/>
                    </a:ext>
                  </a:extLst>
                </a:gridCol>
              </a:tblGrid>
              <a:tr h="0">
                <a:tc>
                  <a:txBody>
                    <a:bodyPr/>
                    <a:lstStyle/>
                    <a:p>
                      <a:pPr>
                        <a:spcAft>
                          <a:spcPts val="0"/>
                        </a:spcAft>
                      </a:pPr>
                      <a:r>
                        <a:rPr lang="es-ES" sz="2000">
                          <a:solidFill>
                            <a:schemeClr val="bg1"/>
                          </a:solidFill>
                          <a:effectLst/>
                          <a:latin typeface="Calibri" panose="020F0502020204030204" pitchFamily="34" charset="0"/>
                          <a:ea typeface="Times New Roman" panose="02020603050405020304" pitchFamily="18" charset="0"/>
                        </a:rPr>
                        <a:t>a) (2</a:t>
                      </a:r>
                      <a:r>
                        <a:rPr lang="es-ES" sz="2000" baseline="30000">
                          <a:solidFill>
                            <a:schemeClr val="bg1"/>
                          </a:solidFill>
                          <a:effectLst/>
                          <a:latin typeface="Calibri" panose="020F0502020204030204" pitchFamily="34" charset="0"/>
                          <a:ea typeface="Times New Roman" panose="02020603050405020304" pitchFamily="18" charset="0"/>
                        </a:rPr>
                        <a:t>3</a:t>
                      </a:r>
                      <a:r>
                        <a:rPr lang="es-ES" sz="2000">
                          <a:solidFill>
                            <a:schemeClr val="bg1"/>
                          </a:solidFill>
                          <a:effectLst/>
                          <a:latin typeface="Calibri" panose="020F0502020204030204" pitchFamily="34" charset="0"/>
                          <a:ea typeface="Times New Roman" panose="02020603050405020304" pitchFamily="18" charset="0"/>
                        </a:rPr>
                        <a:t>)</a:t>
                      </a:r>
                      <a:r>
                        <a:rPr lang="es-ES" sz="2000" baseline="30000">
                          <a:solidFill>
                            <a:schemeClr val="bg1"/>
                          </a:solidFill>
                          <a:effectLst/>
                          <a:latin typeface="Calibri" panose="020F0502020204030204" pitchFamily="34" charset="0"/>
                          <a:ea typeface="Times New Roman" panose="02020603050405020304" pitchFamily="18" charset="0"/>
                        </a:rPr>
                        <a:t>4</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a:solidFill>
                            <a:schemeClr val="bg1"/>
                          </a:solidFill>
                          <a:effectLst/>
                          <a:latin typeface="Calibri" panose="020F0502020204030204" pitchFamily="34" charset="0"/>
                          <a:ea typeface="Times New Roman" panose="02020603050405020304" pitchFamily="18" charset="0"/>
                        </a:rPr>
                        <a:t> </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latin typeface="Calibri" panose="020F0502020204030204" pitchFamily="34" charset="0"/>
                          <a:ea typeface="Times New Roman" panose="02020603050405020304" pitchFamily="18" charset="0"/>
                        </a:rPr>
                        <a:t>c) (5</a:t>
                      </a:r>
                      <a:r>
                        <a:rPr lang="es-ES" sz="2000" baseline="30000">
                          <a:solidFill>
                            <a:schemeClr val="bg1"/>
                          </a:solidFill>
                          <a:effectLst/>
                          <a:latin typeface="Calibri" panose="020F0502020204030204" pitchFamily="34" charset="0"/>
                          <a:ea typeface="Times New Roman" panose="02020603050405020304" pitchFamily="18" charset="0"/>
                        </a:rPr>
                        <a:t>3</a:t>
                      </a:r>
                      <a:r>
                        <a:rPr lang="es-ES" sz="2000">
                          <a:solidFill>
                            <a:schemeClr val="bg1"/>
                          </a:solidFill>
                          <a:effectLst/>
                          <a:latin typeface="Calibri" panose="020F0502020204030204" pitchFamily="34" charset="0"/>
                          <a:ea typeface="Times New Roman" panose="02020603050405020304" pitchFamily="18" charset="0"/>
                        </a:rPr>
                        <a:t>)</a:t>
                      </a:r>
                      <a:r>
                        <a:rPr lang="es-ES" sz="2000" baseline="30000">
                          <a:solidFill>
                            <a:schemeClr val="bg1"/>
                          </a:solidFill>
                          <a:effectLst/>
                          <a:latin typeface="Calibri" panose="020F0502020204030204" pitchFamily="34" charset="0"/>
                          <a:ea typeface="Times New Roman" panose="02020603050405020304" pitchFamily="18" charset="0"/>
                        </a:rPr>
                        <a:t>5</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a:solidFill>
                            <a:schemeClr val="bg1"/>
                          </a:solidFill>
                          <a:effectLst/>
                          <a:latin typeface="Calibri" panose="020F0502020204030204" pitchFamily="34" charset="0"/>
                          <a:ea typeface="Times New Roman" panose="02020603050405020304" pitchFamily="18" charset="0"/>
                        </a:rPr>
                        <a:t> </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latin typeface="Calibri" panose="020F0502020204030204" pitchFamily="34" charset="0"/>
                          <a:ea typeface="Times New Roman" panose="02020603050405020304" pitchFamily="18" charset="0"/>
                        </a:rPr>
                        <a:t>e) (11</a:t>
                      </a:r>
                      <a:r>
                        <a:rPr lang="es-ES" sz="2000" baseline="30000">
                          <a:solidFill>
                            <a:schemeClr val="bg1"/>
                          </a:solidFill>
                          <a:effectLst/>
                          <a:latin typeface="Calibri" panose="020F0502020204030204" pitchFamily="34" charset="0"/>
                          <a:ea typeface="Times New Roman" panose="02020603050405020304" pitchFamily="18" charset="0"/>
                        </a:rPr>
                        <a:t>9</a:t>
                      </a:r>
                      <a:r>
                        <a:rPr lang="es-ES" sz="2000">
                          <a:solidFill>
                            <a:schemeClr val="bg1"/>
                          </a:solidFill>
                          <a:effectLst/>
                          <a:latin typeface="Calibri" panose="020F0502020204030204" pitchFamily="34" charset="0"/>
                          <a:ea typeface="Times New Roman" panose="02020603050405020304" pitchFamily="18" charset="0"/>
                        </a:rPr>
                        <a:t>)</a:t>
                      </a:r>
                      <a:r>
                        <a:rPr lang="es-ES" sz="2000" baseline="30000">
                          <a:solidFill>
                            <a:schemeClr val="bg1"/>
                          </a:solidFill>
                          <a:effectLst/>
                          <a:latin typeface="Calibri" panose="020F0502020204030204" pitchFamily="34" charset="0"/>
                          <a:ea typeface="Times New Roman" panose="02020603050405020304" pitchFamily="18" charset="0"/>
                        </a:rPr>
                        <a:t>0</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a:solidFill>
                            <a:schemeClr val="bg1"/>
                          </a:solidFill>
                          <a:effectLst/>
                          <a:latin typeface="Calibri" panose="020F0502020204030204" pitchFamily="34" charset="0"/>
                          <a:ea typeface="Times New Roman" panose="02020603050405020304" pitchFamily="18" charset="0"/>
                        </a:rPr>
                        <a:t> </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latin typeface="Calibri" panose="020F0502020204030204" pitchFamily="34" charset="0"/>
                          <a:ea typeface="Times New Roman" panose="02020603050405020304" pitchFamily="18" charset="0"/>
                        </a:rPr>
                        <a:t>g) (2</a:t>
                      </a:r>
                      <a:r>
                        <a:rPr lang="es-ES" sz="2000" baseline="30000">
                          <a:solidFill>
                            <a:schemeClr val="bg1"/>
                          </a:solidFill>
                          <a:effectLst/>
                          <a:latin typeface="Calibri" panose="020F0502020204030204" pitchFamily="34" charset="0"/>
                          <a:ea typeface="Times New Roman" panose="02020603050405020304" pitchFamily="18" charset="0"/>
                        </a:rPr>
                        <a:t>7</a:t>
                      </a:r>
                      <a:r>
                        <a:rPr lang="es-ES" sz="2000">
                          <a:solidFill>
                            <a:schemeClr val="bg1"/>
                          </a:solidFill>
                          <a:effectLst/>
                          <a:latin typeface="Calibri" panose="020F0502020204030204" pitchFamily="34" charset="0"/>
                          <a:ea typeface="Times New Roman" panose="02020603050405020304" pitchFamily="18" charset="0"/>
                        </a:rPr>
                        <a:t>)</a:t>
                      </a:r>
                      <a:r>
                        <a:rPr lang="es-ES" sz="2000" baseline="30000">
                          <a:solidFill>
                            <a:schemeClr val="bg1"/>
                          </a:solidFill>
                          <a:effectLst/>
                          <a:latin typeface="Calibri" panose="020F0502020204030204" pitchFamily="34" charset="0"/>
                          <a:ea typeface="Times New Roman" panose="02020603050405020304" pitchFamily="18" charset="0"/>
                        </a:rPr>
                        <a:t>5</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a:solidFill>
                            <a:schemeClr val="bg1"/>
                          </a:solidFill>
                          <a:effectLst/>
                          <a:latin typeface="Calibri" panose="020F0502020204030204" pitchFamily="34" charset="0"/>
                          <a:ea typeface="Times New Roman" panose="02020603050405020304" pitchFamily="18" charset="0"/>
                        </a:rPr>
                        <a:t> </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dirty="0">
                          <a:solidFill>
                            <a:schemeClr val="bg1"/>
                          </a:solidFill>
                          <a:effectLst/>
                          <a:latin typeface="Calibri" panose="020F0502020204030204" pitchFamily="34" charset="0"/>
                          <a:ea typeface="Times New Roman" panose="02020603050405020304" pitchFamily="18" charset="0"/>
                        </a:rPr>
                        <a:t>i) ((2</a:t>
                      </a:r>
                      <a:r>
                        <a:rPr lang="es-ES" sz="2000" baseline="30000" dirty="0">
                          <a:solidFill>
                            <a:schemeClr val="bg1"/>
                          </a:solidFill>
                          <a:effectLst/>
                          <a:latin typeface="Calibri" panose="020F0502020204030204" pitchFamily="34" charset="0"/>
                          <a:ea typeface="Times New Roman" panose="02020603050405020304" pitchFamily="18" charset="0"/>
                        </a:rPr>
                        <a:t>3</a:t>
                      </a:r>
                      <a:r>
                        <a:rPr lang="es-ES" sz="2000" dirty="0">
                          <a:solidFill>
                            <a:schemeClr val="bg1"/>
                          </a:solidFill>
                          <a:effectLst/>
                          <a:latin typeface="Calibri" panose="020F0502020204030204" pitchFamily="34" charset="0"/>
                          <a:ea typeface="Times New Roman" panose="02020603050405020304" pitchFamily="18" charset="0"/>
                        </a:rPr>
                        <a:t>)</a:t>
                      </a:r>
                      <a:r>
                        <a:rPr lang="es-ES" sz="2000" baseline="30000" dirty="0">
                          <a:solidFill>
                            <a:schemeClr val="bg1"/>
                          </a:solidFill>
                          <a:effectLst/>
                          <a:latin typeface="Calibri" panose="020F0502020204030204" pitchFamily="34" charset="0"/>
                          <a:ea typeface="Times New Roman" panose="02020603050405020304" pitchFamily="18" charset="0"/>
                        </a:rPr>
                        <a:t>4</a:t>
                      </a:r>
                      <a:r>
                        <a:rPr lang="es-ES" sz="2000" dirty="0">
                          <a:solidFill>
                            <a:schemeClr val="bg1"/>
                          </a:solidFill>
                          <a:effectLst/>
                          <a:latin typeface="Calibri" panose="020F0502020204030204" pitchFamily="34" charset="0"/>
                          <a:ea typeface="Times New Roman" panose="02020603050405020304" pitchFamily="18" charset="0"/>
                        </a:rPr>
                        <a:t>)</a:t>
                      </a:r>
                      <a:r>
                        <a:rPr lang="es-ES" sz="2000" baseline="30000" dirty="0">
                          <a:solidFill>
                            <a:schemeClr val="bg1"/>
                          </a:solidFill>
                          <a:effectLst/>
                          <a:latin typeface="Calibri" panose="020F0502020204030204" pitchFamily="34" charset="0"/>
                          <a:ea typeface="Times New Roman" panose="02020603050405020304" pitchFamily="18" charset="0"/>
                        </a:rPr>
                        <a:t>2</a:t>
                      </a:r>
                      <a:endParaRPr lang="es-E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a:solidFill>
                            <a:schemeClr val="bg1"/>
                          </a:solidFill>
                          <a:effectLst/>
                          <a:latin typeface="Calibri" panose="020F0502020204030204" pitchFamily="34" charset="0"/>
                          <a:ea typeface="Times New Roman" panose="02020603050405020304" pitchFamily="18" charset="0"/>
                        </a:rPr>
                        <a:t> </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87101765"/>
                  </a:ext>
                </a:extLst>
              </a:tr>
              <a:tr h="0">
                <a:tc>
                  <a:txBody>
                    <a:bodyPr/>
                    <a:lstStyle/>
                    <a:p>
                      <a:pPr>
                        <a:spcAft>
                          <a:spcPts val="0"/>
                        </a:spcAft>
                      </a:pPr>
                      <a:r>
                        <a:rPr lang="es-ES" sz="2000" dirty="0">
                          <a:solidFill>
                            <a:schemeClr val="bg1"/>
                          </a:solidFill>
                          <a:effectLst/>
                          <a:latin typeface="Calibri" panose="020F0502020204030204" pitchFamily="34" charset="0"/>
                          <a:ea typeface="Times New Roman" panose="02020603050405020304" pitchFamily="18" charset="0"/>
                        </a:rPr>
                        <a:t>b) (3</a:t>
                      </a:r>
                      <a:r>
                        <a:rPr lang="es-ES" sz="2000" baseline="30000" dirty="0">
                          <a:solidFill>
                            <a:schemeClr val="bg1"/>
                          </a:solidFill>
                          <a:effectLst/>
                          <a:latin typeface="Calibri" panose="020F0502020204030204" pitchFamily="34" charset="0"/>
                          <a:ea typeface="Times New Roman" panose="02020603050405020304" pitchFamily="18" charset="0"/>
                        </a:rPr>
                        <a:t>2</a:t>
                      </a:r>
                      <a:r>
                        <a:rPr lang="es-ES" sz="2000" dirty="0">
                          <a:solidFill>
                            <a:schemeClr val="bg1"/>
                          </a:solidFill>
                          <a:effectLst/>
                          <a:latin typeface="Calibri" panose="020F0502020204030204" pitchFamily="34" charset="0"/>
                          <a:ea typeface="Times New Roman" panose="02020603050405020304" pitchFamily="18" charset="0"/>
                        </a:rPr>
                        <a:t>)</a:t>
                      </a:r>
                      <a:r>
                        <a:rPr lang="es-ES" sz="2000" baseline="30000" dirty="0">
                          <a:solidFill>
                            <a:schemeClr val="bg1"/>
                          </a:solidFill>
                          <a:effectLst/>
                          <a:latin typeface="Calibri" panose="020F0502020204030204" pitchFamily="34" charset="0"/>
                          <a:ea typeface="Times New Roman" panose="02020603050405020304" pitchFamily="18" charset="0"/>
                        </a:rPr>
                        <a:t>7</a:t>
                      </a:r>
                      <a:endParaRPr lang="es-E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dirty="0">
                          <a:solidFill>
                            <a:schemeClr val="bg1"/>
                          </a:solidFill>
                          <a:effectLst/>
                          <a:latin typeface="Calibri" panose="020F0502020204030204" pitchFamily="34" charset="0"/>
                          <a:ea typeface="Times New Roman" panose="02020603050405020304" pitchFamily="18" charset="0"/>
                        </a:rPr>
                        <a:t> </a:t>
                      </a:r>
                      <a:endParaRPr lang="es-E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latin typeface="Calibri" panose="020F0502020204030204" pitchFamily="34" charset="0"/>
                          <a:ea typeface="Times New Roman" panose="02020603050405020304" pitchFamily="18" charset="0"/>
                        </a:rPr>
                        <a:t>d) (7</a:t>
                      </a:r>
                      <a:r>
                        <a:rPr lang="es-ES" sz="2000" baseline="30000">
                          <a:solidFill>
                            <a:schemeClr val="bg1"/>
                          </a:solidFill>
                          <a:effectLst/>
                          <a:latin typeface="Calibri" panose="020F0502020204030204" pitchFamily="34" charset="0"/>
                          <a:ea typeface="Times New Roman" panose="02020603050405020304" pitchFamily="18" charset="0"/>
                        </a:rPr>
                        <a:t>6</a:t>
                      </a:r>
                      <a:r>
                        <a:rPr lang="es-ES" sz="2000">
                          <a:solidFill>
                            <a:schemeClr val="bg1"/>
                          </a:solidFill>
                          <a:effectLst/>
                          <a:latin typeface="Calibri" panose="020F0502020204030204" pitchFamily="34" charset="0"/>
                          <a:ea typeface="Times New Roman" panose="02020603050405020304" pitchFamily="18" charset="0"/>
                        </a:rPr>
                        <a:t>)</a:t>
                      </a:r>
                      <a:r>
                        <a:rPr lang="es-ES" sz="2000" baseline="30000">
                          <a:solidFill>
                            <a:schemeClr val="bg1"/>
                          </a:solidFill>
                          <a:effectLst/>
                          <a:latin typeface="Calibri" panose="020F0502020204030204" pitchFamily="34" charset="0"/>
                          <a:ea typeface="Times New Roman" panose="02020603050405020304" pitchFamily="18" charset="0"/>
                        </a:rPr>
                        <a:t>3</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a:solidFill>
                            <a:schemeClr val="bg1"/>
                          </a:solidFill>
                          <a:effectLst/>
                          <a:latin typeface="Calibri" panose="020F0502020204030204" pitchFamily="34" charset="0"/>
                          <a:ea typeface="Times New Roman" panose="02020603050405020304" pitchFamily="18" charset="0"/>
                        </a:rPr>
                        <a:t> </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latin typeface="Calibri" panose="020F0502020204030204" pitchFamily="34" charset="0"/>
                          <a:ea typeface="Times New Roman" panose="02020603050405020304" pitchFamily="18" charset="0"/>
                        </a:rPr>
                        <a:t>f) (13</a:t>
                      </a:r>
                      <a:r>
                        <a:rPr lang="es-ES" sz="2000" baseline="30000">
                          <a:solidFill>
                            <a:schemeClr val="bg1"/>
                          </a:solidFill>
                          <a:effectLst/>
                          <a:latin typeface="Calibri" panose="020F0502020204030204" pitchFamily="34" charset="0"/>
                          <a:ea typeface="Times New Roman" panose="02020603050405020304" pitchFamily="18" charset="0"/>
                        </a:rPr>
                        <a:t>1</a:t>
                      </a:r>
                      <a:r>
                        <a:rPr lang="es-ES" sz="2000">
                          <a:solidFill>
                            <a:schemeClr val="bg1"/>
                          </a:solidFill>
                          <a:effectLst/>
                          <a:latin typeface="Calibri" panose="020F0502020204030204" pitchFamily="34" charset="0"/>
                          <a:ea typeface="Times New Roman" panose="02020603050405020304" pitchFamily="18" charset="0"/>
                        </a:rPr>
                        <a:t>)</a:t>
                      </a:r>
                      <a:r>
                        <a:rPr lang="es-ES" sz="2000" baseline="30000">
                          <a:solidFill>
                            <a:schemeClr val="bg1"/>
                          </a:solidFill>
                          <a:effectLst/>
                          <a:latin typeface="Calibri" panose="020F0502020204030204" pitchFamily="34" charset="0"/>
                          <a:ea typeface="Times New Roman" panose="02020603050405020304" pitchFamily="18" charset="0"/>
                        </a:rPr>
                        <a:t>1</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a:solidFill>
                            <a:schemeClr val="bg1"/>
                          </a:solidFill>
                          <a:effectLst/>
                          <a:latin typeface="Calibri" panose="020F0502020204030204" pitchFamily="34" charset="0"/>
                          <a:ea typeface="Times New Roman" panose="02020603050405020304" pitchFamily="18" charset="0"/>
                        </a:rPr>
                        <a:t> </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latin typeface="Calibri" panose="020F0502020204030204" pitchFamily="34" charset="0"/>
                          <a:ea typeface="Times New Roman" panose="02020603050405020304" pitchFamily="18" charset="0"/>
                        </a:rPr>
                        <a:t>h) (3</a:t>
                      </a:r>
                      <a:r>
                        <a:rPr lang="es-ES" sz="2000" baseline="30000">
                          <a:solidFill>
                            <a:schemeClr val="bg1"/>
                          </a:solidFill>
                          <a:effectLst/>
                          <a:latin typeface="Calibri" panose="020F0502020204030204" pitchFamily="34" charset="0"/>
                          <a:ea typeface="Times New Roman" panose="02020603050405020304" pitchFamily="18" charset="0"/>
                        </a:rPr>
                        <a:t>5</a:t>
                      </a:r>
                      <a:r>
                        <a:rPr lang="es-ES" sz="2000">
                          <a:solidFill>
                            <a:schemeClr val="bg1"/>
                          </a:solidFill>
                          <a:effectLst/>
                          <a:latin typeface="Calibri" panose="020F0502020204030204" pitchFamily="34" charset="0"/>
                          <a:ea typeface="Times New Roman" panose="02020603050405020304" pitchFamily="18" charset="0"/>
                        </a:rPr>
                        <a:t>)</a:t>
                      </a:r>
                      <a:r>
                        <a:rPr lang="es-ES" sz="2000" baseline="30000">
                          <a:solidFill>
                            <a:schemeClr val="bg1"/>
                          </a:solidFill>
                          <a:effectLst/>
                          <a:latin typeface="Calibri" panose="020F0502020204030204" pitchFamily="34" charset="0"/>
                          <a:ea typeface="Times New Roman" panose="02020603050405020304" pitchFamily="18" charset="0"/>
                        </a:rPr>
                        <a:t>4</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a:solidFill>
                            <a:schemeClr val="bg1"/>
                          </a:solidFill>
                          <a:effectLst/>
                          <a:latin typeface="Calibri" panose="020F0502020204030204" pitchFamily="34" charset="0"/>
                          <a:ea typeface="Times New Roman" panose="02020603050405020304" pitchFamily="18" charset="0"/>
                        </a:rPr>
                        <a:t> </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000">
                          <a:solidFill>
                            <a:schemeClr val="bg1"/>
                          </a:solidFill>
                          <a:effectLst/>
                          <a:latin typeface="Calibri" panose="020F0502020204030204" pitchFamily="34" charset="0"/>
                          <a:ea typeface="Times New Roman" panose="02020603050405020304" pitchFamily="18" charset="0"/>
                        </a:rPr>
                        <a:t>j) ((3</a:t>
                      </a:r>
                      <a:r>
                        <a:rPr lang="es-ES" sz="2000" baseline="30000">
                          <a:solidFill>
                            <a:schemeClr val="bg1"/>
                          </a:solidFill>
                          <a:effectLst/>
                          <a:latin typeface="Calibri" panose="020F0502020204030204" pitchFamily="34" charset="0"/>
                          <a:ea typeface="Times New Roman" panose="02020603050405020304" pitchFamily="18" charset="0"/>
                        </a:rPr>
                        <a:t>2</a:t>
                      </a:r>
                      <a:r>
                        <a:rPr lang="es-ES" sz="2000">
                          <a:solidFill>
                            <a:schemeClr val="bg1"/>
                          </a:solidFill>
                          <a:effectLst/>
                          <a:latin typeface="Calibri" panose="020F0502020204030204" pitchFamily="34" charset="0"/>
                          <a:ea typeface="Times New Roman" panose="02020603050405020304" pitchFamily="18" charset="0"/>
                        </a:rPr>
                        <a:t>)</a:t>
                      </a:r>
                      <a:r>
                        <a:rPr lang="es-ES" sz="2000" baseline="30000">
                          <a:solidFill>
                            <a:schemeClr val="bg1"/>
                          </a:solidFill>
                          <a:effectLst/>
                          <a:latin typeface="Calibri" panose="020F0502020204030204" pitchFamily="34" charset="0"/>
                          <a:ea typeface="Times New Roman" panose="02020603050405020304" pitchFamily="18" charset="0"/>
                        </a:rPr>
                        <a:t>3</a:t>
                      </a:r>
                      <a:r>
                        <a:rPr lang="es-ES" sz="2000">
                          <a:solidFill>
                            <a:schemeClr val="bg1"/>
                          </a:solidFill>
                          <a:effectLst/>
                          <a:latin typeface="Calibri" panose="020F0502020204030204" pitchFamily="34" charset="0"/>
                          <a:ea typeface="Times New Roman" panose="02020603050405020304" pitchFamily="18" charset="0"/>
                        </a:rPr>
                        <a:t>)</a:t>
                      </a:r>
                      <a:r>
                        <a:rPr lang="es-ES" sz="2000" baseline="30000">
                          <a:solidFill>
                            <a:schemeClr val="bg1"/>
                          </a:solidFill>
                          <a:effectLst/>
                          <a:latin typeface="Calibri" panose="020F0502020204030204" pitchFamily="34" charset="0"/>
                          <a:ea typeface="Times New Roman" panose="02020603050405020304" pitchFamily="18" charset="0"/>
                        </a:rPr>
                        <a:t>5</a:t>
                      </a:r>
                      <a:endParaRPr lang="es-E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dirty="0">
                          <a:solidFill>
                            <a:schemeClr val="bg1"/>
                          </a:solidFill>
                          <a:effectLst/>
                          <a:latin typeface="Calibri" panose="020F0502020204030204" pitchFamily="34" charset="0"/>
                          <a:ea typeface="Times New Roman" panose="02020603050405020304" pitchFamily="18" charset="0"/>
                        </a:rPr>
                        <a:t> </a:t>
                      </a:r>
                      <a:endParaRPr lang="es-E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86626515"/>
                  </a:ext>
                </a:extLst>
              </a:tr>
            </a:tbl>
          </a:graphicData>
        </a:graphic>
      </p:graphicFrame>
      <p:sp>
        <p:nvSpPr>
          <p:cNvPr id="8" name="7 CuadroTexto">
            <a:extLst>
              <a:ext uri="{FF2B5EF4-FFF2-40B4-BE49-F238E27FC236}">
                <a16:creationId xmlns:a16="http://schemas.microsoft.com/office/drawing/2014/main" id="{8ACFE1B6-A6AA-7D41-A6D5-41E09862BC27}"/>
              </a:ext>
            </a:extLst>
          </p:cNvPr>
          <p:cNvSpPr txBox="1"/>
          <p:nvPr/>
        </p:nvSpPr>
        <p:spPr>
          <a:xfrm>
            <a:off x="713779" y="3260333"/>
            <a:ext cx="642942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b="1" dirty="0">
                <a:solidFill>
                  <a:schemeClr val="bg1"/>
                </a:solidFill>
              </a:rPr>
              <a:t>Potencia de una multiplicación y de una división</a:t>
            </a:r>
            <a:endParaRPr lang="es-ES" dirty="0">
              <a:solidFill>
                <a:schemeClr val="bg1"/>
              </a:solidFill>
            </a:endParaRPr>
          </a:p>
        </p:txBody>
      </p:sp>
      <p:sp>
        <p:nvSpPr>
          <p:cNvPr id="9" name="Rectángulo 8">
            <a:extLst>
              <a:ext uri="{FF2B5EF4-FFF2-40B4-BE49-F238E27FC236}">
                <a16:creationId xmlns:a16="http://schemas.microsoft.com/office/drawing/2014/main" id="{807BC623-9690-AA45-A273-956DA16E8561}"/>
              </a:ext>
            </a:extLst>
          </p:cNvPr>
          <p:cNvSpPr/>
          <p:nvPr/>
        </p:nvSpPr>
        <p:spPr>
          <a:xfrm>
            <a:off x="713779" y="3709055"/>
            <a:ext cx="7344816" cy="461665"/>
          </a:xfrm>
          <a:prstGeom prst="rect">
            <a:avLst/>
          </a:prstGeom>
        </p:spPr>
        <p:txBody>
          <a:bodyPr wrap="square">
            <a:spAutoFit/>
          </a:bodyPr>
          <a:lstStyle/>
          <a:p>
            <a:r>
              <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50. </a:t>
            </a:r>
            <a:r>
              <a:rPr lang="es-ES" sz="2400" dirty="0">
                <a:solidFill>
                  <a:schemeClr val="bg1"/>
                </a:solidFill>
                <a:latin typeface="Calibri" panose="020F0502020204030204" pitchFamily="34" charset="0"/>
                <a:cs typeface="Calibri" panose="020F0502020204030204" pitchFamily="34" charset="0"/>
              </a:rPr>
              <a:t>Escribe en forma de potencia sin calcular: </a:t>
            </a:r>
          </a:p>
        </p:txBody>
      </p:sp>
      <p:graphicFrame>
        <p:nvGraphicFramePr>
          <p:cNvPr id="4" name="Tabla 3">
            <a:extLst>
              <a:ext uri="{FF2B5EF4-FFF2-40B4-BE49-F238E27FC236}">
                <a16:creationId xmlns:a16="http://schemas.microsoft.com/office/drawing/2014/main" id="{E62C6E1A-F0BB-2A4A-B560-9FD09927F200}"/>
              </a:ext>
            </a:extLst>
          </p:cNvPr>
          <p:cNvGraphicFramePr>
            <a:graphicFrameLocks noGrp="1"/>
          </p:cNvGraphicFramePr>
          <p:nvPr>
            <p:extLst>
              <p:ext uri="{D42A27DB-BD31-4B8C-83A1-F6EECF244321}">
                <p14:modId xmlns:p14="http://schemas.microsoft.com/office/powerpoint/2010/main" val="4070028497"/>
              </p:ext>
            </p:extLst>
          </p:nvPr>
        </p:nvGraphicFramePr>
        <p:xfrm>
          <a:off x="635093" y="4414617"/>
          <a:ext cx="7844703" cy="731520"/>
        </p:xfrm>
        <a:graphic>
          <a:graphicData uri="http://schemas.openxmlformats.org/drawingml/2006/table">
            <a:tbl>
              <a:tblPr firstRow="1" firstCol="1" bandRow="1">
                <a:tableStyleId>{5940675A-B579-460E-94D1-54222C63F5DA}</a:tableStyleId>
              </a:tblPr>
              <a:tblGrid>
                <a:gridCol w="1344619">
                  <a:extLst>
                    <a:ext uri="{9D8B030D-6E8A-4147-A177-3AD203B41FA5}">
                      <a16:colId xmlns:a16="http://schemas.microsoft.com/office/drawing/2014/main" val="1988269065"/>
                    </a:ext>
                  </a:extLst>
                </a:gridCol>
                <a:gridCol w="451405">
                  <a:extLst>
                    <a:ext uri="{9D8B030D-6E8A-4147-A177-3AD203B41FA5}">
                      <a16:colId xmlns:a16="http://schemas.microsoft.com/office/drawing/2014/main" val="1586057823"/>
                    </a:ext>
                  </a:extLst>
                </a:gridCol>
                <a:gridCol w="1204779">
                  <a:extLst>
                    <a:ext uri="{9D8B030D-6E8A-4147-A177-3AD203B41FA5}">
                      <a16:colId xmlns:a16="http://schemas.microsoft.com/office/drawing/2014/main" val="3848732872"/>
                    </a:ext>
                  </a:extLst>
                </a:gridCol>
                <a:gridCol w="451405">
                  <a:extLst>
                    <a:ext uri="{9D8B030D-6E8A-4147-A177-3AD203B41FA5}">
                      <a16:colId xmlns:a16="http://schemas.microsoft.com/office/drawing/2014/main" val="1226073692"/>
                    </a:ext>
                  </a:extLst>
                </a:gridCol>
                <a:gridCol w="1564819">
                  <a:extLst>
                    <a:ext uri="{9D8B030D-6E8A-4147-A177-3AD203B41FA5}">
                      <a16:colId xmlns:a16="http://schemas.microsoft.com/office/drawing/2014/main" val="1796490282"/>
                    </a:ext>
                  </a:extLst>
                </a:gridCol>
                <a:gridCol w="504056">
                  <a:extLst>
                    <a:ext uri="{9D8B030D-6E8A-4147-A177-3AD203B41FA5}">
                      <a16:colId xmlns:a16="http://schemas.microsoft.com/office/drawing/2014/main" val="785516968"/>
                    </a:ext>
                  </a:extLst>
                </a:gridCol>
                <a:gridCol w="1728192">
                  <a:extLst>
                    <a:ext uri="{9D8B030D-6E8A-4147-A177-3AD203B41FA5}">
                      <a16:colId xmlns:a16="http://schemas.microsoft.com/office/drawing/2014/main" val="1179302967"/>
                    </a:ext>
                  </a:extLst>
                </a:gridCol>
                <a:gridCol w="595428">
                  <a:extLst>
                    <a:ext uri="{9D8B030D-6E8A-4147-A177-3AD203B41FA5}">
                      <a16:colId xmlns:a16="http://schemas.microsoft.com/office/drawing/2014/main" val="2544296767"/>
                    </a:ext>
                  </a:extLst>
                </a:gridCol>
              </a:tblGrid>
              <a:tr h="0">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a) 2</a:t>
                      </a:r>
                      <a:r>
                        <a:rPr lang="es-ES" sz="2400" baseline="30000">
                          <a:solidFill>
                            <a:schemeClr val="bg1"/>
                          </a:solidFill>
                          <a:effectLst/>
                          <a:latin typeface="Calibri" panose="020F0502020204030204" pitchFamily="34" charset="0"/>
                          <a:ea typeface="Times New Roman" panose="02020603050405020304" pitchFamily="18" charset="0"/>
                        </a:rPr>
                        <a:t>7 </a:t>
                      </a:r>
                      <a:r>
                        <a:rPr lang="es-ES" sz="2400">
                          <a:solidFill>
                            <a:schemeClr val="bg1"/>
                          </a:solidFill>
                          <a:effectLst/>
                          <a:latin typeface="Calibri" panose="020F0502020204030204" pitchFamily="34" charset="0"/>
                          <a:ea typeface="Times New Roman" panose="02020603050405020304" pitchFamily="18" charset="0"/>
                        </a:rPr>
                        <a:t>· 3</a:t>
                      </a:r>
                      <a:r>
                        <a:rPr lang="es-ES" sz="2400" baseline="30000">
                          <a:solidFill>
                            <a:schemeClr val="bg1"/>
                          </a:solidFill>
                          <a:effectLst/>
                          <a:latin typeface="Calibri" panose="020F0502020204030204" pitchFamily="34" charset="0"/>
                          <a:ea typeface="Times New Roman" panose="02020603050405020304" pitchFamily="18" charset="0"/>
                        </a:rPr>
                        <a:t>7</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c) 21</a:t>
                      </a:r>
                      <a:r>
                        <a:rPr lang="es-ES" sz="2400" baseline="30000">
                          <a:solidFill>
                            <a:schemeClr val="bg1"/>
                          </a:solidFill>
                          <a:effectLst/>
                          <a:latin typeface="Calibri" panose="020F0502020204030204" pitchFamily="34" charset="0"/>
                          <a:ea typeface="Times New Roman" panose="02020603050405020304" pitchFamily="18" charset="0"/>
                        </a:rPr>
                        <a:t>5</a:t>
                      </a:r>
                      <a:r>
                        <a:rPr lang="es-ES" sz="2400">
                          <a:solidFill>
                            <a:schemeClr val="bg1"/>
                          </a:solidFill>
                          <a:effectLst/>
                          <a:latin typeface="Calibri" panose="020F0502020204030204" pitchFamily="34" charset="0"/>
                          <a:ea typeface="Times New Roman" panose="02020603050405020304" pitchFamily="18" charset="0"/>
                        </a:rPr>
                        <a:t>:7</a:t>
                      </a:r>
                      <a:r>
                        <a:rPr lang="es-ES" sz="2400" baseline="30000">
                          <a:solidFill>
                            <a:schemeClr val="bg1"/>
                          </a:solidFill>
                          <a:effectLst/>
                          <a:latin typeface="Calibri" panose="020F0502020204030204" pitchFamily="34" charset="0"/>
                          <a:ea typeface="Times New Roman" panose="02020603050405020304" pitchFamily="18" charset="0"/>
                        </a:rPr>
                        <a:t>5</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e) 12</a:t>
                      </a:r>
                      <a:r>
                        <a:rPr lang="es-ES" sz="2400" baseline="30000">
                          <a:solidFill>
                            <a:schemeClr val="bg1"/>
                          </a:solidFill>
                          <a:effectLst/>
                          <a:latin typeface="Calibri" panose="020F0502020204030204" pitchFamily="34" charset="0"/>
                          <a:ea typeface="Times New Roman" panose="02020603050405020304" pitchFamily="18" charset="0"/>
                        </a:rPr>
                        <a:t>4</a:t>
                      </a:r>
                      <a:r>
                        <a:rPr lang="es-ES" sz="2400">
                          <a:solidFill>
                            <a:schemeClr val="bg1"/>
                          </a:solidFill>
                          <a:effectLst/>
                          <a:latin typeface="Calibri" panose="020F0502020204030204" pitchFamily="34" charset="0"/>
                          <a:ea typeface="Times New Roman" panose="02020603050405020304" pitchFamily="18" charset="0"/>
                        </a:rPr>
                        <a:t> : 2</a:t>
                      </a:r>
                      <a:r>
                        <a:rPr lang="es-ES" sz="2400" baseline="30000">
                          <a:solidFill>
                            <a:schemeClr val="bg1"/>
                          </a:solidFill>
                          <a:effectLst/>
                          <a:latin typeface="Calibri" panose="020F0502020204030204" pitchFamily="34" charset="0"/>
                          <a:ea typeface="Times New Roman" panose="02020603050405020304" pitchFamily="18" charset="0"/>
                        </a:rPr>
                        <a:t>4</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g) 2</a:t>
                      </a:r>
                      <a:r>
                        <a:rPr lang="es-ES" sz="2400" baseline="30000">
                          <a:solidFill>
                            <a:schemeClr val="bg1"/>
                          </a:solidFill>
                          <a:effectLst/>
                          <a:latin typeface="Calibri" panose="020F0502020204030204" pitchFamily="34" charset="0"/>
                          <a:ea typeface="Times New Roman" panose="02020603050405020304" pitchFamily="18" charset="0"/>
                        </a:rPr>
                        <a:t>5 </a:t>
                      </a:r>
                      <a:r>
                        <a:rPr lang="es-ES" sz="2400">
                          <a:solidFill>
                            <a:schemeClr val="bg1"/>
                          </a:solidFill>
                          <a:effectLst/>
                          <a:latin typeface="Calibri" panose="020F0502020204030204" pitchFamily="34" charset="0"/>
                          <a:ea typeface="Times New Roman" panose="02020603050405020304" pitchFamily="18" charset="0"/>
                        </a:rPr>
                        <a:t>· 4</a:t>
                      </a:r>
                      <a:r>
                        <a:rPr lang="es-ES" sz="2400" baseline="30000">
                          <a:solidFill>
                            <a:schemeClr val="bg1"/>
                          </a:solidFill>
                          <a:effectLst/>
                          <a:latin typeface="Calibri" panose="020F0502020204030204" pitchFamily="34" charset="0"/>
                          <a:ea typeface="Times New Roman" panose="02020603050405020304" pitchFamily="18" charset="0"/>
                        </a:rPr>
                        <a:t>5</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66334184"/>
                  </a:ext>
                </a:extLst>
              </a:tr>
              <a:tr h="0">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b) 9</a:t>
                      </a:r>
                      <a:r>
                        <a:rPr lang="es-ES" sz="2400" baseline="30000">
                          <a:solidFill>
                            <a:schemeClr val="bg1"/>
                          </a:solidFill>
                          <a:effectLst/>
                          <a:latin typeface="Calibri" panose="020F0502020204030204" pitchFamily="34" charset="0"/>
                          <a:ea typeface="Times New Roman" panose="02020603050405020304" pitchFamily="18" charset="0"/>
                        </a:rPr>
                        <a:t>12</a:t>
                      </a:r>
                      <a:r>
                        <a:rPr lang="es-ES" sz="2400">
                          <a:solidFill>
                            <a:schemeClr val="bg1"/>
                          </a:solidFill>
                          <a:effectLst/>
                          <a:latin typeface="Calibri" panose="020F0502020204030204" pitchFamily="34" charset="0"/>
                          <a:ea typeface="Times New Roman" panose="02020603050405020304" pitchFamily="18" charset="0"/>
                        </a:rPr>
                        <a:t> : 3</a:t>
                      </a:r>
                      <a:r>
                        <a:rPr lang="es-ES" sz="2400" baseline="30000">
                          <a:solidFill>
                            <a:schemeClr val="bg1"/>
                          </a:solidFill>
                          <a:effectLst/>
                          <a:latin typeface="Calibri" panose="020F0502020204030204" pitchFamily="34" charset="0"/>
                          <a:ea typeface="Times New Roman" panose="02020603050405020304" pitchFamily="18" charset="0"/>
                        </a:rPr>
                        <a:t>3</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d) 4</a:t>
                      </a:r>
                      <a:r>
                        <a:rPr lang="es-ES" sz="2400" baseline="30000">
                          <a:solidFill>
                            <a:schemeClr val="bg1"/>
                          </a:solidFill>
                          <a:effectLst/>
                          <a:latin typeface="Calibri" panose="020F0502020204030204" pitchFamily="34" charset="0"/>
                          <a:ea typeface="Times New Roman" panose="02020603050405020304" pitchFamily="18" charset="0"/>
                        </a:rPr>
                        <a:t>6 </a:t>
                      </a:r>
                      <a:r>
                        <a:rPr lang="es-ES" sz="2400">
                          <a:solidFill>
                            <a:schemeClr val="bg1"/>
                          </a:solidFill>
                          <a:effectLst/>
                          <a:latin typeface="Calibri" panose="020F0502020204030204" pitchFamily="34" charset="0"/>
                          <a:ea typeface="Times New Roman" panose="02020603050405020304" pitchFamily="18" charset="0"/>
                        </a:rPr>
                        <a:t>· 6</a:t>
                      </a:r>
                      <a:r>
                        <a:rPr lang="es-ES" sz="2400" baseline="30000">
                          <a:solidFill>
                            <a:schemeClr val="bg1"/>
                          </a:solidFill>
                          <a:effectLst/>
                          <a:latin typeface="Calibri" panose="020F0502020204030204" pitchFamily="34" charset="0"/>
                          <a:ea typeface="Times New Roman" panose="02020603050405020304" pitchFamily="18" charset="0"/>
                        </a:rPr>
                        <a:t>6</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f) 20</a:t>
                      </a:r>
                      <a:r>
                        <a:rPr lang="es-ES" sz="2400" baseline="30000">
                          <a:solidFill>
                            <a:schemeClr val="bg1"/>
                          </a:solidFill>
                          <a:effectLst/>
                          <a:latin typeface="Calibri" panose="020F0502020204030204" pitchFamily="34" charset="0"/>
                          <a:ea typeface="Times New Roman" panose="02020603050405020304" pitchFamily="18" charset="0"/>
                        </a:rPr>
                        <a:t>15</a:t>
                      </a:r>
                      <a:r>
                        <a:rPr lang="es-ES" sz="2400">
                          <a:solidFill>
                            <a:schemeClr val="bg1"/>
                          </a:solidFill>
                          <a:effectLst/>
                          <a:latin typeface="Calibri" panose="020F0502020204030204" pitchFamily="34" charset="0"/>
                          <a:ea typeface="Times New Roman" panose="02020603050405020304" pitchFamily="18" charset="0"/>
                        </a:rPr>
                        <a:t> · 5</a:t>
                      </a:r>
                      <a:r>
                        <a:rPr lang="es-ES" sz="2400" baseline="30000">
                          <a:solidFill>
                            <a:schemeClr val="bg1"/>
                          </a:solidFill>
                          <a:effectLst/>
                          <a:latin typeface="Calibri" panose="020F0502020204030204" pitchFamily="34" charset="0"/>
                          <a:ea typeface="Times New Roman" panose="02020603050405020304" pitchFamily="18" charset="0"/>
                        </a:rPr>
                        <a:t>15</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a:solidFill>
                            <a:schemeClr val="bg1"/>
                          </a:solidFill>
                          <a:effectLst/>
                          <a:latin typeface="Calibri" panose="020F0502020204030204" pitchFamily="34" charset="0"/>
                          <a:ea typeface="Times New Roman" panose="02020603050405020304" pitchFamily="18" charset="0"/>
                        </a:rPr>
                        <a:t> </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latin typeface="Calibri" panose="020F0502020204030204" pitchFamily="34" charset="0"/>
                          <a:ea typeface="Times New Roman" panose="02020603050405020304" pitchFamily="18" charset="0"/>
                        </a:rPr>
                        <a:t>h) 15</a:t>
                      </a:r>
                      <a:r>
                        <a:rPr lang="es-ES" sz="2400" baseline="30000">
                          <a:solidFill>
                            <a:schemeClr val="bg1"/>
                          </a:solidFill>
                          <a:effectLst/>
                          <a:latin typeface="Calibri" panose="020F0502020204030204" pitchFamily="34" charset="0"/>
                          <a:ea typeface="Times New Roman" panose="02020603050405020304" pitchFamily="18" charset="0"/>
                        </a:rPr>
                        <a:t>x</a:t>
                      </a:r>
                      <a:r>
                        <a:rPr lang="es-ES" sz="2400">
                          <a:solidFill>
                            <a:schemeClr val="bg1"/>
                          </a:solidFill>
                          <a:effectLst/>
                          <a:latin typeface="Calibri" panose="020F0502020204030204" pitchFamily="34" charset="0"/>
                          <a:ea typeface="Times New Roman" panose="02020603050405020304" pitchFamily="18" charset="0"/>
                        </a:rPr>
                        <a:t> : 5</a:t>
                      </a:r>
                      <a:r>
                        <a:rPr lang="es-ES" sz="2400" baseline="30000">
                          <a:solidFill>
                            <a:schemeClr val="bg1"/>
                          </a:solidFill>
                          <a:effectLst/>
                          <a:latin typeface="Calibri" panose="020F0502020204030204" pitchFamily="34" charset="0"/>
                          <a:ea typeface="Times New Roman" panose="02020603050405020304" pitchFamily="18" charset="0"/>
                        </a:rPr>
                        <a:t>x</a:t>
                      </a:r>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400" dirty="0">
                          <a:solidFill>
                            <a:schemeClr val="bg1"/>
                          </a:solidFill>
                          <a:effectLst/>
                          <a:latin typeface="Calibri" panose="020F0502020204030204" pitchFamily="34" charset="0"/>
                          <a:ea typeface="Times New Roman" panose="02020603050405020304" pitchFamily="18" charset="0"/>
                        </a:rPr>
                        <a:t> </a:t>
                      </a: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45221980"/>
                  </a:ext>
                </a:extLst>
              </a:tr>
            </a:tbl>
          </a:graphicData>
        </a:graphic>
      </p:graphicFrame>
    </p:spTree>
    <p:extLst>
      <p:ext uri="{BB962C8B-B14F-4D97-AF65-F5344CB8AC3E}">
        <p14:creationId xmlns:p14="http://schemas.microsoft.com/office/powerpoint/2010/main" val="255056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Propiedades de las potencias</a:t>
            </a:r>
          </a:p>
        </p:txBody>
      </p:sp>
      <p:sp>
        <p:nvSpPr>
          <p:cNvPr id="5" name="Rectángulo 4">
            <a:extLst>
              <a:ext uri="{FF2B5EF4-FFF2-40B4-BE49-F238E27FC236}">
                <a16:creationId xmlns:a16="http://schemas.microsoft.com/office/drawing/2014/main" id="{C1F8C671-D508-9545-8D30-E649C7A8BED8}"/>
              </a:ext>
            </a:extLst>
          </p:cNvPr>
          <p:cNvSpPr/>
          <p:nvPr/>
        </p:nvSpPr>
        <p:spPr>
          <a:xfrm>
            <a:off x="713779" y="1665787"/>
            <a:ext cx="7344816" cy="461665"/>
          </a:xfrm>
          <a:prstGeom prst="rect">
            <a:avLst/>
          </a:prstGeom>
        </p:spPr>
        <p:txBody>
          <a:bodyPr wrap="square">
            <a:spAutoFit/>
          </a:bodyPr>
          <a:lstStyle/>
          <a:p>
            <a:r>
              <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51. </a:t>
            </a:r>
            <a:r>
              <a:rPr lang="es-ES" sz="2400" dirty="0">
                <a:solidFill>
                  <a:schemeClr val="bg1"/>
                </a:solidFill>
                <a:latin typeface="Calibri" panose="020F0502020204030204" pitchFamily="34" charset="0"/>
                <a:cs typeface="Calibri" panose="020F0502020204030204" pitchFamily="34" charset="0"/>
              </a:rPr>
              <a:t>Escribe en forma de potencia sin calcular:</a:t>
            </a:r>
          </a:p>
        </p:txBody>
      </p:sp>
      <p:sp>
        <p:nvSpPr>
          <p:cNvPr id="6" name="6 CuadroTexto">
            <a:extLst>
              <a:ext uri="{FF2B5EF4-FFF2-40B4-BE49-F238E27FC236}">
                <a16:creationId xmlns:a16="http://schemas.microsoft.com/office/drawing/2014/main" id="{6C4ECD8E-AADB-9840-99BB-6B2AEE466701}"/>
              </a:ext>
            </a:extLst>
          </p:cNvPr>
          <p:cNvSpPr txBox="1"/>
          <p:nvPr/>
        </p:nvSpPr>
        <p:spPr>
          <a:xfrm>
            <a:off x="714348" y="1214422"/>
            <a:ext cx="328158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a:solidFill>
                  <a:schemeClr val="bg1"/>
                </a:solidFill>
              </a:rPr>
              <a:t>Propiedades mezcladas</a:t>
            </a:r>
            <a:endParaRPr lang="es-ES" dirty="0">
              <a:solidFill>
                <a:schemeClr val="bg1"/>
              </a:solidFill>
            </a:endParaRPr>
          </a:p>
        </p:txBody>
      </p:sp>
      <p:graphicFrame>
        <p:nvGraphicFramePr>
          <p:cNvPr id="4" name="Tabla 3">
            <a:extLst>
              <a:ext uri="{FF2B5EF4-FFF2-40B4-BE49-F238E27FC236}">
                <a16:creationId xmlns:a16="http://schemas.microsoft.com/office/drawing/2014/main" id="{B875AC3C-46EE-494A-BDA5-ED149F792E0E}"/>
              </a:ext>
            </a:extLst>
          </p:cNvPr>
          <p:cNvGraphicFramePr>
            <a:graphicFrameLocks noGrp="1"/>
          </p:cNvGraphicFramePr>
          <p:nvPr>
            <p:extLst>
              <p:ext uri="{D42A27DB-BD31-4B8C-83A1-F6EECF244321}">
                <p14:modId xmlns:p14="http://schemas.microsoft.com/office/powerpoint/2010/main" val="1788004507"/>
              </p:ext>
            </p:extLst>
          </p:nvPr>
        </p:nvGraphicFramePr>
        <p:xfrm>
          <a:off x="539552" y="2182177"/>
          <a:ext cx="8136905" cy="2133600"/>
        </p:xfrm>
        <a:graphic>
          <a:graphicData uri="http://schemas.openxmlformats.org/drawingml/2006/table">
            <a:tbl>
              <a:tblPr firstRow="1" firstCol="1" bandRow="1">
                <a:tableStyleId>{5940675A-B579-460E-94D1-54222C63F5DA}</a:tableStyleId>
              </a:tblPr>
              <a:tblGrid>
                <a:gridCol w="2918052">
                  <a:extLst>
                    <a:ext uri="{9D8B030D-6E8A-4147-A177-3AD203B41FA5}">
                      <a16:colId xmlns:a16="http://schemas.microsoft.com/office/drawing/2014/main" val="3536736538"/>
                    </a:ext>
                  </a:extLst>
                </a:gridCol>
                <a:gridCol w="2722880">
                  <a:extLst>
                    <a:ext uri="{9D8B030D-6E8A-4147-A177-3AD203B41FA5}">
                      <a16:colId xmlns:a16="http://schemas.microsoft.com/office/drawing/2014/main" val="4200185677"/>
                    </a:ext>
                  </a:extLst>
                </a:gridCol>
                <a:gridCol w="2495973">
                  <a:extLst>
                    <a:ext uri="{9D8B030D-6E8A-4147-A177-3AD203B41FA5}">
                      <a16:colId xmlns:a16="http://schemas.microsoft.com/office/drawing/2014/main" val="3989700209"/>
                    </a:ext>
                  </a:extLst>
                </a:gridCol>
              </a:tblGrid>
              <a:tr h="0">
                <a:tc>
                  <a:txBody>
                    <a:bodyPr/>
                    <a:lstStyle/>
                    <a:p>
                      <a:pPr marL="457200">
                        <a:spcAft>
                          <a:spcPts val="600"/>
                        </a:spcAft>
                      </a:pPr>
                      <a:r>
                        <a:rPr lang="es-ES" sz="2000" dirty="0">
                          <a:solidFill>
                            <a:schemeClr val="bg1"/>
                          </a:solidFill>
                          <a:effectLst/>
                        </a:rPr>
                        <a:t>a) (4</a:t>
                      </a:r>
                      <a:r>
                        <a:rPr lang="es-ES" sz="2000" baseline="30000" dirty="0">
                          <a:solidFill>
                            <a:schemeClr val="bg1"/>
                          </a:solidFill>
                          <a:effectLst/>
                        </a:rPr>
                        <a:t>9 </a:t>
                      </a:r>
                      <a:r>
                        <a:rPr lang="es-ES" sz="2000" dirty="0">
                          <a:solidFill>
                            <a:schemeClr val="bg1"/>
                          </a:solidFill>
                          <a:effectLst/>
                        </a:rPr>
                        <a:t>: 2</a:t>
                      </a:r>
                      <a:r>
                        <a:rPr lang="es-ES" sz="2000" baseline="30000" dirty="0">
                          <a:solidFill>
                            <a:schemeClr val="bg1"/>
                          </a:solidFill>
                          <a:effectLst/>
                        </a:rPr>
                        <a:t>9</a:t>
                      </a:r>
                      <a:r>
                        <a:rPr lang="es-ES" sz="2000" dirty="0">
                          <a:solidFill>
                            <a:schemeClr val="bg1"/>
                          </a:solidFill>
                          <a:effectLst/>
                        </a:rPr>
                        <a:t>) · 2</a:t>
                      </a:r>
                      <a:r>
                        <a:rPr lang="es-ES" sz="2000" baseline="30000" dirty="0">
                          <a:solidFill>
                            <a:schemeClr val="bg1"/>
                          </a:solidFill>
                          <a:effectLst/>
                        </a:rPr>
                        <a:t>7</a:t>
                      </a:r>
                      <a:endParaRPr lang="es-ES" sz="2000" dirty="0">
                        <a:solidFill>
                          <a:schemeClr val="bg1"/>
                        </a:solidFill>
                        <a:effectLst/>
                      </a:endParaRPr>
                    </a:p>
                    <a:p>
                      <a:pPr marL="457200">
                        <a:spcAft>
                          <a:spcPts val="600"/>
                        </a:spcAft>
                      </a:pPr>
                      <a:r>
                        <a:rPr lang="es-ES" sz="2000" dirty="0">
                          <a:solidFill>
                            <a:schemeClr val="bg1"/>
                          </a:solidFill>
                          <a:effectLst/>
                        </a:rPr>
                        <a:t> </a:t>
                      </a:r>
                    </a:p>
                    <a:p>
                      <a:pPr marL="457200">
                        <a:spcAft>
                          <a:spcPts val="600"/>
                        </a:spcAft>
                      </a:pPr>
                      <a:endParaRPr lang="es-ES" sz="2000" dirty="0">
                        <a:solidFill>
                          <a:schemeClr val="bg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dirty="0">
                          <a:solidFill>
                            <a:schemeClr val="bg1"/>
                          </a:solidFill>
                          <a:effectLst/>
                        </a:rPr>
                        <a:t>c) (8</a:t>
                      </a:r>
                      <a:r>
                        <a:rPr lang="es-ES" sz="2000" baseline="30000" dirty="0">
                          <a:solidFill>
                            <a:schemeClr val="bg1"/>
                          </a:solidFill>
                          <a:effectLst/>
                        </a:rPr>
                        <a:t>9</a:t>
                      </a:r>
                      <a:r>
                        <a:rPr lang="es-ES" sz="2000" dirty="0">
                          <a:solidFill>
                            <a:schemeClr val="bg1"/>
                          </a:solidFill>
                          <a:effectLst/>
                        </a:rPr>
                        <a:t> : 2</a:t>
                      </a:r>
                      <a:r>
                        <a:rPr lang="es-ES" sz="2000" baseline="30000" dirty="0">
                          <a:solidFill>
                            <a:schemeClr val="bg1"/>
                          </a:solidFill>
                          <a:effectLst/>
                        </a:rPr>
                        <a:t>9</a:t>
                      </a:r>
                      <a:r>
                        <a:rPr lang="es-ES" sz="2000" dirty="0">
                          <a:solidFill>
                            <a:schemeClr val="bg1"/>
                          </a:solidFill>
                          <a:effectLst/>
                        </a:rPr>
                        <a:t>) : 2</a:t>
                      </a:r>
                      <a:r>
                        <a:rPr lang="es-ES" sz="2000" baseline="30000" dirty="0">
                          <a:solidFill>
                            <a:schemeClr val="bg1"/>
                          </a:solidFill>
                          <a:effectLst/>
                        </a:rPr>
                        <a:t>9</a:t>
                      </a:r>
                      <a:endParaRPr lang="es-ES" sz="2000" dirty="0">
                        <a:solidFill>
                          <a:schemeClr val="bg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a:solidFill>
                            <a:schemeClr val="bg1"/>
                          </a:solidFill>
                          <a:effectLst/>
                        </a:rPr>
                        <a:t>e) (b</a:t>
                      </a:r>
                      <a:r>
                        <a:rPr lang="es-ES" sz="2000" baseline="30000">
                          <a:solidFill>
                            <a:schemeClr val="bg1"/>
                          </a:solidFill>
                          <a:effectLst/>
                        </a:rPr>
                        <a:t>5 </a:t>
                      </a:r>
                      <a:r>
                        <a:rPr lang="es-ES" sz="2000">
                          <a:solidFill>
                            <a:schemeClr val="bg1"/>
                          </a:solidFill>
                          <a:effectLst/>
                        </a:rPr>
                        <a:t>· b</a:t>
                      </a:r>
                      <a:r>
                        <a:rPr lang="es-ES" sz="2000" baseline="30000">
                          <a:solidFill>
                            <a:schemeClr val="bg1"/>
                          </a:solidFill>
                          <a:effectLst/>
                        </a:rPr>
                        <a:t>4</a:t>
                      </a:r>
                      <a:r>
                        <a:rPr lang="es-ES" sz="2000">
                          <a:solidFill>
                            <a:schemeClr val="bg1"/>
                          </a:solidFill>
                          <a:effectLst/>
                        </a:rPr>
                        <a:t>) : b</a:t>
                      </a:r>
                      <a:r>
                        <a:rPr lang="es-ES" sz="2000" baseline="30000">
                          <a:solidFill>
                            <a:schemeClr val="bg1"/>
                          </a:solidFill>
                          <a:effectLst/>
                        </a:rPr>
                        <a:t>3</a:t>
                      </a:r>
                      <a:endParaRPr lang="es-ES" sz="2000">
                        <a:solidFill>
                          <a:schemeClr val="bg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78997479"/>
                  </a:ext>
                </a:extLst>
              </a:tr>
              <a:tr h="0">
                <a:tc>
                  <a:txBody>
                    <a:bodyPr/>
                    <a:lstStyle/>
                    <a:p>
                      <a:pPr marL="457200">
                        <a:spcAft>
                          <a:spcPts val="600"/>
                        </a:spcAft>
                      </a:pPr>
                      <a:r>
                        <a:rPr lang="es-ES" sz="2000" dirty="0">
                          <a:solidFill>
                            <a:schemeClr val="bg1"/>
                          </a:solidFill>
                          <a:effectLst/>
                        </a:rPr>
                        <a:t>b) (9</a:t>
                      </a:r>
                      <a:r>
                        <a:rPr lang="es-ES" sz="2000" baseline="30000" dirty="0">
                          <a:solidFill>
                            <a:schemeClr val="bg1"/>
                          </a:solidFill>
                          <a:effectLst/>
                        </a:rPr>
                        <a:t>7</a:t>
                      </a:r>
                      <a:r>
                        <a:rPr lang="es-ES" sz="2000" dirty="0">
                          <a:solidFill>
                            <a:schemeClr val="bg1"/>
                          </a:solidFill>
                          <a:effectLst/>
                        </a:rPr>
                        <a:t> · 9</a:t>
                      </a:r>
                      <a:r>
                        <a:rPr lang="es-ES" sz="2000" baseline="30000" dirty="0">
                          <a:solidFill>
                            <a:schemeClr val="bg1"/>
                          </a:solidFill>
                          <a:effectLst/>
                        </a:rPr>
                        <a:t>4</a:t>
                      </a:r>
                      <a:r>
                        <a:rPr lang="es-ES" sz="2000" dirty="0">
                          <a:solidFill>
                            <a:schemeClr val="bg1"/>
                          </a:solidFill>
                          <a:effectLst/>
                        </a:rPr>
                        <a:t>) : 3</a:t>
                      </a:r>
                      <a:r>
                        <a:rPr lang="es-ES" sz="2000" baseline="30000" dirty="0">
                          <a:solidFill>
                            <a:schemeClr val="bg1"/>
                          </a:solidFill>
                          <a:effectLst/>
                        </a:rPr>
                        <a:t>11</a:t>
                      </a:r>
                      <a:endParaRPr lang="es-ES" sz="2000" dirty="0">
                        <a:solidFill>
                          <a:schemeClr val="bg1"/>
                        </a:solidFill>
                        <a:effectLst/>
                      </a:endParaRPr>
                    </a:p>
                    <a:p>
                      <a:pPr marL="457200">
                        <a:spcAft>
                          <a:spcPts val="600"/>
                        </a:spcAft>
                      </a:pPr>
                      <a:r>
                        <a:rPr lang="es-ES" sz="2000" dirty="0">
                          <a:solidFill>
                            <a:schemeClr val="bg1"/>
                          </a:solidFill>
                          <a:effectLst/>
                        </a:rPr>
                        <a:t> </a:t>
                      </a:r>
                    </a:p>
                    <a:p>
                      <a:pPr marL="457200">
                        <a:spcAft>
                          <a:spcPts val="600"/>
                        </a:spcAft>
                      </a:pPr>
                      <a:endParaRPr lang="es-ES" sz="2000" dirty="0">
                        <a:solidFill>
                          <a:schemeClr val="bg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a:solidFill>
                            <a:schemeClr val="bg1"/>
                          </a:solidFill>
                          <a:effectLst/>
                        </a:rPr>
                        <a:t>d) (9</a:t>
                      </a:r>
                      <a:r>
                        <a:rPr lang="es-ES" sz="2000" baseline="30000">
                          <a:solidFill>
                            <a:schemeClr val="bg1"/>
                          </a:solidFill>
                          <a:effectLst/>
                        </a:rPr>
                        <a:t>6</a:t>
                      </a:r>
                      <a:r>
                        <a:rPr lang="es-ES" sz="2000">
                          <a:solidFill>
                            <a:schemeClr val="bg1"/>
                          </a:solidFill>
                          <a:effectLst/>
                        </a:rPr>
                        <a:t> : 3</a:t>
                      </a:r>
                      <a:r>
                        <a:rPr lang="es-ES" sz="2000" baseline="30000">
                          <a:solidFill>
                            <a:schemeClr val="bg1"/>
                          </a:solidFill>
                          <a:effectLst/>
                        </a:rPr>
                        <a:t>6</a:t>
                      </a:r>
                      <a:r>
                        <a:rPr lang="es-ES" sz="2000">
                          <a:solidFill>
                            <a:schemeClr val="bg1"/>
                          </a:solidFill>
                          <a:effectLst/>
                        </a:rPr>
                        <a:t>) · 3</a:t>
                      </a:r>
                      <a:r>
                        <a:rPr lang="es-ES" sz="2000" baseline="30000">
                          <a:solidFill>
                            <a:schemeClr val="bg1"/>
                          </a:solidFill>
                          <a:effectLst/>
                        </a:rPr>
                        <a:t>5</a:t>
                      </a:r>
                      <a:endParaRPr lang="es-ES" sz="2000">
                        <a:solidFill>
                          <a:schemeClr val="bg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000" dirty="0">
                          <a:solidFill>
                            <a:schemeClr val="bg1"/>
                          </a:solidFill>
                          <a:effectLst/>
                        </a:rPr>
                        <a:t>f) (y</a:t>
                      </a:r>
                      <a:r>
                        <a:rPr lang="es-ES" sz="2000" baseline="30000" dirty="0">
                          <a:solidFill>
                            <a:schemeClr val="bg1"/>
                          </a:solidFill>
                          <a:effectLst/>
                        </a:rPr>
                        <a:t>2</a:t>
                      </a:r>
                      <a:r>
                        <a:rPr lang="es-ES" sz="2000" dirty="0">
                          <a:solidFill>
                            <a:schemeClr val="bg1"/>
                          </a:solidFill>
                          <a:effectLst/>
                        </a:rPr>
                        <a:t>)</a:t>
                      </a:r>
                      <a:r>
                        <a:rPr lang="es-ES" sz="2000" baseline="30000" dirty="0">
                          <a:solidFill>
                            <a:schemeClr val="bg1"/>
                          </a:solidFill>
                          <a:effectLst/>
                        </a:rPr>
                        <a:t>3</a:t>
                      </a:r>
                      <a:r>
                        <a:rPr lang="es-ES" sz="2000" dirty="0">
                          <a:solidFill>
                            <a:schemeClr val="bg1"/>
                          </a:solidFill>
                          <a:effectLst/>
                        </a:rPr>
                        <a:t> · (y</a:t>
                      </a:r>
                      <a:r>
                        <a:rPr lang="es-ES" sz="2000" baseline="30000" dirty="0">
                          <a:solidFill>
                            <a:schemeClr val="bg1"/>
                          </a:solidFill>
                          <a:effectLst/>
                        </a:rPr>
                        <a:t>4</a:t>
                      </a:r>
                      <a:r>
                        <a:rPr lang="es-ES" sz="2000" dirty="0">
                          <a:solidFill>
                            <a:schemeClr val="bg1"/>
                          </a:solidFill>
                          <a:effectLst/>
                        </a:rPr>
                        <a:t>)</a:t>
                      </a:r>
                      <a:r>
                        <a:rPr lang="es-ES" sz="2000" baseline="30000" dirty="0">
                          <a:solidFill>
                            <a:schemeClr val="bg1"/>
                          </a:solidFill>
                          <a:effectLst/>
                        </a:rPr>
                        <a:t>2</a:t>
                      </a:r>
                      <a:endParaRPr lang="es-ES" sz="2000" dirty="0">
                        <a:solidFill>
                          <a:schemeClr val="bg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24151521"/>
                  </a:ext>
                </a:extLst>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Propiedades de las potencias</a:t>
            </a:r>
          </a:p>
        </p:txBody>
      </p:sp>
      <p:sp>
        <p:nvSpPr>
          <p:cNvPr id="5" name="Rectángulo 4">
            <a:extLst>
              <a:ext uri="{FF2B5EF4-FFF2-40B4-BE49-F238E27FC236}">
                <a16:creationId xmlns:a16="http://schemas.microsoft.com/office/drawing/2014/main" id="{C1F8C671-D508-9545-8D30-E649C7A8BED8}"/>
              </a:ext>
            </a:extLst>
          </p:cNvPr>
          <p:cNvSpPr/>
          <p:nvPr/>
        </p:nvSpPr>
        <p:spPr>
          <a:xfrm>
            <a:off x="713779" y="1665787"/>
            <a:ext cx="7344816" cy="461665"/>
          </a:xfrm>
          <a:prstGeom prst="rect">
            <a:avLst/>
          </a:prstGeom>
        </p:spPr>
        <p:txBody>
          <a:bodyPr wrap="square">
            <a:spAutoFit/>
          </a:bodyPr>
          <a:lstStyle/>
          <a:p>
            <a:r>
              <a:rPr lang="es-E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52. </a:t>
            </a:r>
            <a:r>
              <a:rPr lang="es-ES" sz="2400" dirty="0">
                <a:solidFill>
                  <a:schemeClr val="bg1"/>
                </a:solidFill>
                <a:latin typeface="Calibri" panose="020F0502020204030204" pitchFamily="34" charset="0"/>
                <a:cs typeface="Calibri" panose="020F0502020204030204" pitchFamily="34" charset="0"/>
              </a:rPr>
              <a:t>Escribe en forma de potencia sin calcular:</a:t>
            </a:r>
          </a:p>
        </p:txBody>
      </p:sp>
      <p:sp>
        <p:nvSpPr>
          <p:cNvPr id="6" name="6 CuadroTexto">
            <a:extLst>
              <a:ext uri="{FF2B5EF4-FFF2-40B4-BE49-F238E27FC236}">
                <a16:creationId xmlns:a16="http://schemas.microsoft.com/office/drawing/2014/main" id="{6C4ECD8E-AADB-9840-99BB-6B2AEE466701}"/>
              </a:ext>
            </a:extLst>
          </p:cNvPr>
          <p:cNvSpPr txBox="1"/>
          <p:nvPr/>
        </p:nvSpPr>
        <p:spPr>
          <a:xfrm>
            <a:off x="714348" y="1214422"/>
            <a:ext cx="328158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a:solidFill>
                  <a:schemeClr val="bg1"/>
                </a:solidFill>
              </a:rPr>
              <a:t>Propiedades mezcladas</a:t>
            </a:r>
            <a:endParaRPr lang="es-ES" dirty="0">
              <a:solidFill>
                <a:schemeClr val="bg1"/>
              </a:solidFill>
            </a:endParaRPr>
          </a:p>
        </p:txBody>
      </p:sp>
      <p:graphicFrame>
        <p:nvGraphicFramePr>
          <p:cNvPr id="4" name="Tabla 3">
            <a:extLst>
              <a:ext uri="{FF2B5EF4-FFF2-40B4-BE49-F238E27FC236}">
                <a16:creationId xmlns:a16="http://schemas.microsoft.com/office/drawing/2014/main" id="{B875AC3C-46EE-494A-BDA5-ED149F792E0E}"/>
              </a:ext>
            </a:extLst>
          </p:cNvPr>
          <p:cNvGraphicFramePr>
            <a:graphicFrameLocks noGrp="1"/>
          </p:cNvGraphicFramePr>
          <p:nvPr>
            <p:extLst>
              <p:ext uri="{D42A27DB-BD31-4B8C-83A1-F6EECF244321}">
                <p14:modId xmlns:p14="http://schemas.microsoft.com/office/powerpoint/2010/main" val="2759529235"/>
              </p:ext>
            </p:extLst>
          </p:nvPr>
        </p:nvGraphicFramePr>
        <p:xfrm>
          <a:off x="539552" y="2182177"/>
          <a:ext cx="8136905" cy="2316480"/>
        </p:xfrm>
        <a:graphic>
          <a:graphicData uri="http://schemas.openxmlformats.org/drawingml/2006/table">
            <a:tbl>
              <a:tblPr firstRow="1" firstCol="1" bandRow="1">
                <a:tableStyleId>{5940675A-B579-460E-94D1-54222C63F5DA}</a:tableStyleId>
              </a:tblPr>
              <a:tblGrid>
                <a:gridCol w="2918052">
                  <a:extLst>
                    <a:ext uri="{9D8B030D-6E8A-4147-A177-3AD203B41FA5}">
                      <a16:colId xmlns:a16="http://schemas.microsoft.com/office/drawing/2014/main" val="3536736538"/>
                    </a:ext>
                  </a:extLst>
                </a:gridCol>
                <a:gridCol w="2722880">
                  <a:extLst>
                    <a:ext uri="{9D8B030D-6E8A-4147-A177-3AD203B41FA5}">
                      <a16:colId xmlns:a16="http://schemas.microsoft.com/office/drawing/2014/main" val="4200185677"/>
                    </a:ext>
                  </a:extLst>
                </a:gridCol>
                <a:gridCol w="2495973">
                  <a:extLst>
                    <a:ext uri="{9D8B030D-6E8A-4147-A177-3AD203B41FA5}">
                      <a16:colId xmlns:a16="http://schemas.microsoft.com/office/drawing/2014/main" val="3989700209"/>
                    </a:ext>
                  </a:extLst>
                </a:gridCol>
              </a:tblGrid>
              <a:tr h="0">
                <a:tc>
                  <a:txBody>
                    <a:bodyPr/>
                    <a:lstStyle/>
                    <a:p>
                      <a:pPr marL="457200">
                        <a:spcAft>
                          <a:spcPts val="600"/>
                        </a:spcAft>
                      </a:pPr>
                      <a:r>
                        <a:rPr lang="es-ES" sz="2200">
                          <a:solidFill>
                            <a:schemeClr val="bg1"/>
                          </a:solidFill>
                          <a:effectLst/>
                          <a:latin typeface="Calibri" panose="020F0502020204030204" pitchFamily="34" charset="0"/>
                          <a:ea typeface="Times New Roman" panose="02020603050405020304" pitchFamily="18" charset="0"/>
                        </a:rPr>
                        <a:t>a) (4</a:t>
                      </a:r>
                      <a:r>
                        <a:rPr lang="es-ES" sz="2200" baseline="30000">
                          <a:solidFill>
                            <a:schemeClr val="bg1"/>
                          </a:solidFill>
                          <a:effectLst/>
                          <a:latin typeface="Calibri" panose="020F0502020204030204" pitchFamily="34" charset="0"/>
                          <a:ea typeface="Times New Roman" panose="02020603050405020304" pitchFamily="18" charset="0"/>
                        </a:rPr>
                        <a:t>9 </a:t>
                      </a:r>
                      <a:r>
                        <a:rPr lang="es-ES" sz="2200">
                          <a:solidFill>
                            <a:schemeClr val="bg1"/>
                          </a:solidFill>
                          <a:effectLst/>
                          <a:latin typeface="Calibri" panose="020F0502020204030204" pitchFamily="34" charset="0"/>
                          <a:ea typeface="Times New Roman" panose="02020603050405020304" pitchFamily="18" charset="0"/>
                        </a:rPr>
                        <a:t>: 2</a:t>
                      </a:r>
                      <a:r>
                        <a:rPr lang="es-ES" sz="2200" baseline="30000">
                          <a:solidFill>
                            <a:schemeClr val="bg1"/>
                          </a:solidFill>
                          <a:effectLst/>
                          <a:latin typeface="Calibri" panose="020F0502020204030204" pitchFamily="34" charset="0"/>
                          <a:ea typeface="Times New Roman" panose="02020603050405020304" pitchFamily="18" charset="0"/>
                        </a:rPr>
                        <a:t>9</a:t>
                      </a:r>
                      <a:r>
                        <a:rPr lang="es-ES" sz="2200">
                          <a:solidFill>
                            <a:schemeClr val="bg1"/>
                          </a:solidFill>
                          <a:effectLst/>
                          <a:latin typeface="Calibri" panose="020F0502020204030204" pitchFamily="34" charset="0"/>
                          <a:ea typeface="Times New Roman" panose="02020603050405020304" pitchFamily="18" charset="0"/>
                        </a:rPr>
                        <a:t>) · (8</a:t>
                      </a:r>
                      <a:r>
                        <a:rPr lang="es-ES" sz="2200" baseline="30000">
                          <a:solidFill>
                            <a:schemeClr val="bg1"/>
                          </a:solidFill>
                          <a:effectLst/>
                          <a:latin typeface="Calibri" panose="020F0502020204030204" pitchFamily="34" charset="0"/>
                          <a:ea typeface="Times New Roman" panose="02020603050405020304" pitchFamily="18" charset="0"/>
                        </a:rPr>
                        <a:t>7</a:t>
                      </a:r>
                      <a:r>
                        <a:rPr lang="es-ES" sz="2200">
                          <a:solidFill>
                            <a:schemeClr val="bg1"/>
                          </a:solidFill>
                          <a:effectLst/>
                          <a:latin typeface="Calibri" panose="020F0502020204030204" pitchFamily="34" charset="0"/>
                          <a:ea typeface="Times New Roman" panose="02020603050405020304" pitchFamily="18" charset="0"/>
                        </a:rPr>
                        <a:t> : 4</a:t>
                      </a:r>
                      <a:r>
                        <a:rPr lang="es-ES" sz="2200" baseline="30000">
                          <a:solidFill>
                            <a:schemeClr val="bg1"/>
                          </a:solidFill>
                          <a:effectLst/>
                          <a:latin typeface="Calibri" panose="020F0502020204030204" pitchFamily="34" charset="0"/>
                          <a:ea typeface="Times New Roman" panose="02020603050405020304" pitchFamily="18" charset="0"/>
                        </a:rPr>
                        <a:t>7</a:t>
                      </a:r>
                      <a:r>
                        <a:rPr lang="es-ES" sz="2200">
                          <a:solidFill>
                            <a:schemeClr val="bg1"/>
                          </a:solidFill>
                          <a:effectLst/>
                          <a:latin typeface="Calibri" panose="020F0502020204030204" pitchFamily="34" charset="0"/>
                          <a:ea typeface="Times New Roman" panose="02020603050405020304" pitchFamily="18" charset="0"/>
                        </a:rPr>
                        <a:t>)</a:t>
                      </a:r>
                      <a:endParaRPr lang="es-ES" sz="2200">
                        <a:solidFill>
                          <a:schemeClr val="bg1"/>
                        </a:solidFill>
                        <a:effectLst/>
                        <a:latin typeface="Times New Roman" panose="02020603050405020304" pitchFamily="18" charset="0"/>
                        <a:ea typeface="Times New Roman" panose="02020603050405020304" pitchFamily="18" charset="0"/>
                      </a:endParaRPr>
                    </a:p>
                    <a:p>
                      <a:pPr marL="457200">
                        <a:spcAft>
                          <a:spcPts val="600"/>
                        </a:spcAft>
                      </a:pPr>
                      <a:r>
                        <a:rPr lang="es-ES" sz="2200">
                          <a:solidFill>
                            <a:schemeClr val="bg1"/>
                          </a:solidFill>
                          <a:effectLst/>
                          <a:latin typeface="Calibri" panose="020F0502020204030204" pitchFamily="34" charset="0"/>
                          <a:ea typeface="Times New Roman" panose="02020603050405020304" pitchFamily="18" charset="0"/>
                        </a:rPr>
                        <a:t> </a:t>
                      </a:r>
                      <a:endParaRPr lang="es-ES" sz="2200">
                        <a:solidFill>
                          <a:schemeClr val="bg1"/>
                        </a:solidFill>
                        <a:effectLst/>
                        <a:latin typeface="Times New Roman" panose="02020603050405020304" pitchFamily="18" charset="0"/>
                        <a:ea typeface="Times New Roman" panose="02020603050405020304" pitchFamily="18" charset="0"/>
                      </a:endParaRPr>
                    </a:p>
                    <a:p>
                      <a:pPr marL="457200">
                        <a:spcAft>
                          <a:spcPts val="600"/>
                        </a:spcAft>
                      </a:pPr>
                      <a:r>
                        <a:rPr lang="es-ES" sz="2200">
                          <a:solidFill>
                            <a:schemeClr val="bg1"/>
                          </a:solidFill>
                          <a:effectLst/>
                          <a:latin typeface="Calibri" panose="020F0502020204030204" pitchFamily="34" charset="0"/>
                          <a:ea typeface="Times New Roman" panose="02020603050405020304" pitchFamily="18" charset="0"/>
                        </a:rPr>
                        <a:t> </a:t>
                      </a:r>
                      <a:endParaRPr lang="es-ES" sz="2200">
                        <a:solidFill>
                          <a:schemeClr val="bg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200">
                          <a:solidFill>
                            <a:schemeClr val="bg1"/>
                          </a:solidFill>
                          <a:effectLst/>
                          <a:latin typeface="Calibri" panose="020F0502020204030204" pitchFamily="34" charset="0"/>
                          <a:ea typeface="Times New Roman" panose="02020603050405020304" pitchFamily="18" charset="0"/>
                        </a:rPr>
                        <a:t>c) (4</a:t>
                      </a:r>
                      <a:r>
                        <a:rPr lang="es-ES" sz="2200" baseline="30000">
                          <a:solidFill>
                            <a:schemeClr val="bg1"/>
                          </a:solidFill>
                          <a:effectLst/>
                          <a:latin typeface="Calibri" panose="020F0502020204030204" pitchFamily="34" charset="0"/>
                          <a:ea typeface="Times New Roman" panose="02020603050405020304" pitchFamily="18" charset="0"/>
                        </a:rPr>
                        <a:t>9 </a:t>
                      </a:r>
                      <a:r>
                        <a:rPr lang="es-ES" sz="2200">
                          <a:solidFill>
                            <a:schemeClr val="bg1"/>
                          </a:solidFill>
                          <a:effectLst/>
                          <a:latin typeface="Calibri" panose="020F0502020204030204" pitchFamily="34" charset="0"/>
                          <a:ea typeface="Times New Roman" panose="02020603050405020304" pitchFamily="18" charset="0"/>
                        </a:rPr>
                        <a:t>· 3</a:t>
                      </a:r>
                      <a:r>
                        <a:rPr lang="es-ES" sz="2200" baseline="30000">
                          <a:solidFill>
                            <a:schemeClr val="bg1"/>
                          </a:solidFill>
                          <a:effectLst/>
                          <a:latin typeface="Calibri" panose="020F0502020204030204" pitchFamily="34" charset="0"/>
                          <a:ea typeface="Times New Roman" panose="02020603050405020304" pitchFamily="18" charset="0"/>
                        </a:rPr>
                        <a:t>9</a:t>
                      </a:r>
                      <a:r>
                        <a:rPr lang="es-ES" sz="2200">
                          <a:solidFill>
                            <a:schemeClr val="bg1"/>
                          </a:solidFill>
                          <a:effectLst/>
                          <a:latin typeface="Calibri" panose="020F0502020204030204" pitchFamily="34" charset="0"/>
                          <a:ea typeface="Times New Roman" panose="02020603050405020304" pitchFamily="18" charset="0"/>
                        </a:rPr>
                        <a:t>) : (2</a:t>
                      </a:r>
                      <a:r>
                        <a:rPr lang="es-ES" sz="2200" baseline="30000">
                          <a:solidFill>
                            <a:schemeClr val="bg1"/>
                          </a:solidFill>
                          <a:effectLst/>
                          <a:latin typeface="Calibri" panose="020F0502020204030204" pitchFamily="34" charset="0"/>
                          <a:ea typeface="Times New Roman" panose="02020603050405020304" pitchFamily="18" charset="0"/>
                        </a:rPr>
                        <a:t>3</a:t>
                      </a:r>
                      <a:r>
                        <a:rPr lang="es-ES" sz="2200">
                          <a:solidFill>
                            <a:schemeClr val="bg1"/>
                          </a:solidFill>
                          <a:effectLst/>
                          <a:latin typeface="Calibri" panose="020F0502020204030204" pitchFamily="34" charset="0"/>
                          <a:ea typeface="Times New Roman" panose="02020603050405020304" pitchFamily="18" charset="0"/>
                        </a:rPr>
                        <a:t> · 3</a:t>
                      </a:r>
                      <a:r>
                        <a:rPr lang="es-ES" sz="2200" baseline="30000">
                          <a:solidFill>
                            <a:schemeClr val="bg1"/>
                          </a:solidFill>
                          <a:effectLst/>
                          <a:latin typeface="Calibri" panose="020F0502020204030204" pitchFamily="34" charset="0"/>
                          <a:ea typeface="Times New Roman" panose="02020603050405020304" pitchFamily="18" charset="0"/>
                        </a:rPr>
                        <a:t>3</a:t>
                      </a:r>
                      <a:r>
                        <a:rPr lang="es-ES" sz="2200">
                          <a:solidFill>
                            <a:schemeClr val="bg1"/>
                          </a:solidFill>
                          <a:effectLst/>
                          <a:latin typeface="Calibri" panose="020F0502020204030204" pitchFamily="34" charset="0"/>
                          <a:ea typeface="Times New Roman" panose="02020603050405020304" pitchFamily="18" charset="0"/>
                        </a:rPr>
                        <a:t>)</a:t>
                      </a:r>
                      <a:r>
                        <a:rPr lang="es-ES" sz="2200" baseline="30000">
                          <a:solidFill>
                            <a:schemeClr val="bg1"/>
                          </a:solidFill>
                          <a:effectLst/>
                          <a:latin typeface="Calibri" panose="020F0502020204030204" pitchFamily="34" charset="0"/>
                          <a:ea typeface="Times New Roman" panose="02020603050405020304" pitchFamily="18" charset="0"/>
                        </a:rPr>
                        <a:t>3</a:t>
                      </a:r>
                      <a:endParaRPr lang="es-ES" sz="2200">
                        <a:solidFill>
                          <a:schemeClr val="bg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200">
                          <a:solidFill>
                            <a:schemeClr val="bg1"/>
                          </a:solidFill>
                          <a:effectLst/>
                          <a:latin typeface="Calibri" panose="020F0502020204030204" pitchFamily="34" charset="0"/>
                          <a:ea typeface="Times New Roman" panose="02020603050405020304" pitchFamily="18" charset="0"/>
                        </a:rPr>
                        <a:t>e) (4</a:t>
                      </a:r>
                      <a:r>
                        <a:rPr lang="es-ES" sz="2200" baseline="30000">
                          <a:solidFill>
                            <a:schemeClr val="bg1"/>
                          </a:solidFill>
                          <a:effectLst/>
                          <a:latin typeface="Calibri" panose="020F0502020204030204" pitchFamily="34" charset="0"/>
                          <a:ea typeface="Times New Roman" panose="02020603050405020304" pitchFamily="18" charset="0"/>
                        </a:rPr>
                        <a:t>5 </a:t>
                      </a:r>
                      <a:r>
                        <a:rPr lang="es-ES" sz="2200">
                          <a:solidFill>
                            <a:schemeClr val="bg1"/>
                          </a:solidFill>
                          <a:effectLst/>
                          <a:latin typeface="Calibri" panose="020F0502020204030204" pitchFamily="34" charset="0"/>
                          <a:ea typeface="Times New Roman" panose="02020603050405020304" pitchFamily="18" charset="0"/>
                        </a:rPr>
                        <a:t>· 4</a:t>
                      </a:r>
                      <a:r>
                        <a:rPr lang="es-ES" sz="2200" baseline="30000">
                          <a:solidFill>
                            <a:schemeClr val="bg1"/>
                          </a:solidFill>
                          <a:effectLst/>
                          <a:latin typeface="Calibri" panose="020F0502020204030204" pitchFamily="34" charset="0"/>
                          <a:ea typeface="Times New Roman" panose="02020603050405020304" pitchFamily="18" charset="0"/>
                        </a:rPr>
                        <a:t>4</a:t>
                      </a:r>
                      <a:r>
                        <a:rPr lang="es-ES" sz="2200">
                          <a:solidFill>
                            <a:schemeClr val="bg1"/>
                          </a:solidFill>
                          <a:effectLst/>
                          <a:latin typeface="Calibri" panose="020F0502020204030204" pitchFamily="34" charset="0"/>
                          <a:ea typeface="Times New Roman" panose="02020603050405020304" pitchFamily="18" charset="0"/>
                        </a:rPr>
                        <a:t>) : (2</a:t>
                      </a:r>
                      <a:r>
                        <a:rPr lang="es-ES" sz="2200" baseline="30000">
                          <a:solidFill>
                            <a:schemeClr val="bg1"/>
                          </a:solidFill>
                          <a:effectLst/>
                          <a:latin typeface="Calibri" panose="020F0502020204030204" pitchFamily="34" charset="0"/>
                          <a:ea typeface="Times New Roman" panose="02020603050405020304" pitchFamily="18" charset="0"/>
                        </a:rPr>
                        <a:t>3</a:t>
                      </a:r>
                      <a:r>
                        <a:rPr lang="es-ES" sz="2200">
                          <a:solidFill>
                            <a:schemeClr val="bg1"/>
                          </a:solidFill>
                          <a:effectLst/>
                          <a:latin typeface="Calibri" panose="020F0502020204030204" pitchFamily="34" charset="0"/>
                          <a:ea typeface="Times New Roman" panose="02020603050405020304" pitchFamily="18" charset="0"/>
                        </a:rPr>
                        <a:t>)</a:t>
                      </a:r>
                      <a:r>
                        <a:rPr lang="es-ES" sz="2200" baseline="30000">
                          <a:solidFill>
                            <a:schemeClr val="bg1"/>
                          </a:solidFill>
                          <a:effectLst/>
                          <a:latin typeface="Calibri" panose="020F0502020204030204" pitchFamily="34" charset="0"/>
                          <a:ea typeface="Times New Roman" panose="02020603050405020304" pitchFamily="18" charset="0"/>
                        </a:rPr>
                        <a:t>3</a:t>
                      </a:r>
                      <a:endParaRPr lang="es-ES" sz="2200">
                        <a:solidFill>
                          <a:schemeClr val="bg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78997479"/>
                  </a:ext>
                </a:extLst>
              </a:tr>
              <a:tr h="0">
                <a:tc>
                  <a:txBody>
                    <a:bodyPr/>
                    <a:lstStyle/>
                    <a:p>
                      <a:pPr marL="457200">
                        <a:spcAft>
                          <a:spcPts val="600"/>
                        </a:spcAft>
                      </a:pPr>
                      <a:r>
                        <a:rPr lang="es-ES" sz="2200">
                          <a:solidFill>
                            <a:schemeClr val="bg1"/>
                          </a:solidFill>
                          <a:effectLst/>
                          <a:latin typeface="Calibri" panose="020F0502020204030204" pitchFamily="34" charset="0"/>
                          <a:ea typeface="Times New Roman" panose="02020603050405020304" pitchFamily="18" charset="0"/>
                        </a:rPr>
                        <a:t>b) (5</a:t>
                      </a:r>
                      <a:r>
                        <a:rPr lang="es-ES" sz="2200" baseline="30000">
                          <a:solidFill>
                            <a:schemeClr val="bg1"/>
                          </a:solidFill>
                          <a:effectLst/>
                          <a:latin typeface="Calibri" panose="020F0502020204030204" pitchFamily="34" charset="0"/>
                          <a:ea typeface="Times New Roman" panose="02020603050405020304" pitchFamily="18" charset="0"/>
                        </a:rPr>
                        <a:t>4</a:t>
                      </a:r>
                      <a:r>
                        <a:rPr lang="es-ES" sz="2200">
                          <a:solidFill>
                            <a:schemeClr val="bg1"/>
                          </a:solidFill>
                          <a:effectLst/>
                          <a:latin typeface="Calibri" panose="020F0502020204030204" pitchFamily="34" charset="0"/>
                          <a:ea typeface="Times New Roman" panose="02020603050405020304" pitchFamily="18" charset="0"/>
                        </a:rPr>
                        <a:t>)</a:t>
                      </a:r>
                      <a:r>
                        <a:rPr lang="es-ES" sz="2200" baseline="30000">
                          <a:solidFill>
                            <a:schemeClr val="bg1"/>
                          </a:solidFill>
                          <a:effectLst/>
                          <a:latin typeface="Calibri" panose="020F0502020204030204" pitchFamily="34" charset="0"/>
                          <a:ea typeface="Times New Roman" panose="02020603050405020304" pitchFamily="18" charset="0"/>
                        </a:rPr>
                        <a:t>5</a:t>
                      </a:r>
                      <a:r>
                        <a:rPr lang="es-ES" sz="2200">
                          <a:solidFill>
                            <a:schemeClr val="bg1"/>
                          </a:solidFill>
                          <a:effectLst/>
                          <a:latin typeface="Calibri" panose="020F0502020204030204" pitchFamily="34" charset="0"/>
                          <a:ea typeface="Times New Roman" panose="02020603050405020304" pitchFamily="18" charset="0"/>
                        </a:rPr>
                        <a:t> : (5</a:t>
                      </a:r>
                      <a:r>
                        <a:rPr lang="es-ES" sz="2200" baseline="30000">
                          <a:solidFill>
                            <a:schemeClr val="bg1"/>
                          </a:solidFill>
                          <a:effectLst/>
                          <a:latin typeface="Calibri" panose="020F0502020204030204" pitchFamily="34" charset="0"/>
                          <a:ea typeface="Times New Roman" panose="02020603050405020304" pitchFamily="18" charset="0"/>
                        </a:rPr>
                        <a:t>6</a:t>
                      </a:r>
                      <a:r>
                        <a:rPr lang="es-ES" sz="2200">
                          <a:solidFill>
                            <a:schemeClr val="bg1"/>
                          </a:solidFill>
                          <a:effectLst/>
                          <a:latin typeface="Calibri" panose="020F0502020204030204" pitchFamily="34" charset="0"/>
                          <a:ea typeface="Times New Roman" panose="02020603050405020304" pitchFamily="18" charset="0"/>
                        </a:rPr>
                        <a:t>)</a:t>
                      </a:r>
                      <a:r>
                        <a:rPr lang="es-ES" sz="2200" baseline="30000">
                          <a:solidFill>
                            <a:schemeClr val="bg1"/>
                          </a:solidFill>
                          <a:effectLst/>
                          <a:latin typeface="Calibri" panose="020F0502020204030204" pitchFamily="34" charset="0"/>
                          <a:ea typeface="Times New Roman" panose="02020603050405020304" pitchFamily="18" charset="0"/>
                        </a:rPr>
                        <a:t>2</a:t>
                      </a:r>
                      <a:endParaRPr lang="es-ES" sz="2200">
                        <a:solidFill>
                          <a:schemeClr val="bg1"/>
                        </a:solidFill>
                        <a:effectLst/>
                        <a:latin typeface="Times New Roman" panose="02020603050405020304" pitchFamily="18" charset="0"/>
                        <a:ea typeface="Times New Roman" panose="02020603050405020304" pitchFamily="18" charset="0"/>
                      </a:endParaRPr>
                    </a:p>
                    <a:p>
                      <a:pPr marL="457200">
                        <a:spcAft>
                          <a:spcPts val="600"/>
                        </a:spcAft>
                      </a:pPr>
                      <a:r>
                        <a:rPr lang="es-ES" sz="2200">
                          <a:solidFill>
                            <a:schemeClr val="bg1"/>
                          </a:solidFill>
                          <a:effectLst/>
                          <a:latin typeface="Calibri" panose="020F0502020204030204" pitchFamily="34" charset="0"/>
                          <a:ea typeface="Times New Roman" panose="02020603050405020304" pitchFamily="18" charset="0"/>
                        </a:rPr>
                        <a:t> </a:t>
                      </a:r>
                      <a:endParaRPr lang="es-ES" sz="2200">
                        <a:solidFill>
                          <a:schemeClr val="bg1"/>
                        </a:solidFill>
                        <a:effectLst/>
                        <a:latin typeface="Times New Roman" panose="02020603050405020304" pitchFamily="18" charset="0"/>
                        <a:ea typeface="Times New Roman" panose="02020603050405020304" pitchFamily="18" charset="0"/>
                      </a:endParaRPr>
                    </a:p>
                    <a:p>
                      <a:pPr marL="457200">
                        <a:spcAft>
                          <a:spcPts val="600"/>
                        </a:spcAft>
                      </a:pPr>
                      <a:r>
                        <a:rPr lang="es-ES" sz="2200">
                          <a:solidFill>
                            <a:schemeClr val="bg1"/>
                          </a:solidFill>
                          <a:effectLst/>
                          <a:latin typeface="Calibri" panose="020F0502020204030204" pitchFamily="34" charset="0"/>
                          <a:ea typeface="Times New Roman" panose="02020603050405020304" pitchFamily="18" charset="0"/>
                        </a:rPr>
                        <a:t> </a:t>
                      </a:r>
                      <a:endParaRPr lang="es-ES" sz="2200">
                        <a:solidFill>
                          <a:schemeClr val="bg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200">
                          <a:solidFill>
                            <a:schemeClr val="bg1"/>
                          </a:solidFill>
                          <a:effectLst/>
                          <a:latin typeface="Calibri" panose="020F0502020204030204" pitchFamily="34" charset="0"/>
                          <a:ea typeface="Times New Roman" panose="02020603050405020304" pitchFamily="18" charset="0"/>
                        </a:rPr>
                        <a:t>d) (30</a:t>
                      </a:r>
                      <a:r>
                        <a:rPr lang="es-ES" sz="2200" baseline="30000">
                          <a:solidFill>
                            <a:schemeClr val="bg1"/>
                          </a:solidFill>
                          <a:effectLst/>
                          <a:latin typeface="Calibri" panose="020F0502020204030204" pitchFamily="34" charset="0"/>
                          <a:ea typeface="Times New Roman" panose="02020603050405020304" pitchFamily="18" charset="0"/>
                        </a:rPr>
                        <a:t>7</a:t>
                      </a:r>
                      <a:r>
                        <a:rPr lang="es-ES" sz="2200">
                          <a:solidFill>
                            <a:schemeClr val="bg1"/>
                          </a:solidFill>
                          <a:effectLst/>
                          <a:latin typeface="Calibri" panose="020F0502020204030204" pitchFamily="34" charset="0"/>
                          <a:ea typeface="Times New Roman" panose="02020603050405020304" pitchFamily="18" charset="0"/>
                        </a:rPr>
                        <a:t> : 5</a:t>
                      </a:r>
                      <a:r>
                        <a:rPr lang="es-ES" sz="2200" baseline="30000">
                          <a:solidFill>
                            <a:schemeClr val="bg1"/>
                          </a:solidFill>
                          <a:effectLst/>
                          <a:latin typeface="Calibri" panose="020F0502020204030204" pitchFamily="34" charset="0"/>
                          <a:ea typeface="Times New Roman" panose="02020603050405020304" pitchFamily="18" charset="0"/>
                        </a:rPr>
                        <a:t>7</a:t>
                      </a:r>
                      <a:r>
                        <a:rPr lang="es-ES" sz="2200">
                          <a:solidFill>
                            <a:schemeClr val="bg1"/>
                          </a:solidFill>
                          <a:effectLst/>
                          <a:latin typeface="Calibri" panose="020F0502020204030204" pitchFamily="34" charset="0"/>
                          <a:ea typeface="Times New Roman" panose="02020603050405020304" pitchFamily="18" charset="0"/>
                        </a:rPr>
                        <a:t>) · (6</a:t>
                      </a:r>
                      <a:r>
                        <a:rPr lang="es-ES" sz="2200" baseline="30000">
                          <a:solidFill>
                            <a:schemeClr val="bg1"/>
                          </a:solidFill>
                          <a:effectLst/>
                          <a:latin typeface="Calibri" panose="020F0502020204030204" pitchFamily="34" charset="0"/>
                          <a:ea typeface="Times New Roman" panose="02020603050405020304" pitchFamily="18" charset="0"/>
                        </a:rPr>
                        <a:t>5</a:t>
                      </a:r>
                      <a:r>
                        <a:rPr lang="es-ES" sz="2200">
                          <a:solidFill>
                            <a:schemeClr val="bg1"/>
                          </a:solidFill>
                          <a:effectLst/>
                          <a:latin typeface="Calibri" panose="020F0502020204030204" pitchFamily="34" charset="0"/>
                          <a:ea typeface="Times New Roman" panose="02020603050405020304" pitchFamily="18" charset="0"/>
                        </a:rPr>
                        <a:t>)</a:t>
                      </a:r>
                      <a:r>
                        <a:rPr lang="es-ES" sz="2200" baseline="30000">
                          <a:solidFill>
                            <a:schemeClr val="bg1"/>
                          </a:solidFill>
                          <a:effectLst/>
                          <a:latin typeface="Calibri" panose="020F0502020204030204" pitchFamily="34" charset="0"/>
                          <a:ea typeface="Times New Roman" panose="02020603050405020304" pitchFamily="18" charset="0"/>
                        </a:rPr>
                        <a:t>2</a:t>
                      </a:r>
                      <a:endParaRPr lang="es-ES" sz="2200">
                        <a:solidFill>
                          <a:schemeClr val="bg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2200" dirty="0">
                          <a:solidFill>
                            <a:schemeClr val="bg1"/>
                          </a:solidFill>
                          <a:effectLst/>
                          <a:latin typeface="Calibri" panose="020F0502020204030204" pitchFamily="34" charset="0"/>
                          <a:ea typeface="Times New Roman" panose="02020603050405020304" pitchFamily="18" charset="0"/>
                        </a:rPr>
                        <a:t>f) (28</a:t>
                      </a:r>
                      <a:r>
                        <a:rPr lang="es-ES" sz="2200" baseline="30000" dirty="0">
                          <a:solidFill>
                            <a:schemeClr val="bg1"/>
                          </a:solidFill>
                          <a:effectLst/>
                          <a:latin typeface="Calibri" panose="020F0502020204030204" pitchFamily="34" charset="0"/>
                          <a:ea typeface="Times New Roman" panose="02020603050405020304" pitchFamily="18" charset="0"/>
                        </a:rPr>
                        <a:t>2</a:t>
                      </a:r>
                      <a:r>
                        <a:rPr lang="es-ES" sz="2200" dirty="0">
                          <a:solidFill>
                            <a:schemeClr val="bg1"/>
                          </a:solidFill>
                          <a:effectLst/>
                          <a:latin typeface="Calibri" panose="020F0502020204030204" pitchFamily="34" charset="0"/>
                          <a:ea typeface="Times New Roman" panose="02020603050405020304" pitchFamily="18" charset="0"/>
                        </a:rPr>
                        <a:t>)</a:t>
                      </a:r>
                      <a:r>
                        <a:rPr lang="es-ES" sz="2200" baseline="30000" dirty="0">
                          <a:solidFill>
                            <a:schemeClr val="bg1"/>
                          </a:solidFill>
                          <a:effectLst/>
                          <a:latin typeface="Calibri" panose="020F0502020204030204" pitchFamily="34" charset="0"/>
                          <a:ea typeface="Times New Roman" panose="02020603050405020304" pitchFamily="18" charset="0"/>
                        </a:rPr>
                        <a:t>6</a:t>
                      </a:r>
                      <a:r>
                        <a:rPr lang="es-ES" sz="2200" dirty="0">
                          <a:solidFill>
                            <a:schemeClr val="bg1"/>
                          </a:solidFill>
                          <a:effectLst/>
                          <a:latin typeface="Calibri" panose="020F0502020204030204" pitchFamily="34" charset="0"/>
                          <a:ea typeface="Times New Roman" panose="02020603050405020304" pitchFamily="18" charset="0"/>
                        </a:rPr>
                        <a:t> · (7</a:t>
                      </a:r>
                      <a:r>
                        <a:rPr lang="es-ES" sz="2200" baseline="30000" dirty="0">
                          <a:solidFill>
                            <a:schemeClr val="bg1"/>
                          </a:solidFill>
                          <a:effectLst/>
                          <a:latin typeface="Calibri" panose="020F0502020204030204" pitchFamily="34" charset="0"/>
                          <a:ea typeface="Times New Roman" panose="02020603050405020304" pitchFamily="18" charset="0"/>
                        </a:rPr>
                        <a:t>4</a:t>
                      </a:r>
                      <a:r>
                        <a:rPr lang="es-ES" sz="2200" dirty="0">
                          <a:solidFill>
                            <a:schemeClr val="bg1"/>
                          </a:solidFill>
                          <a:effectLst/>
                          <a:latin typeface="Calibri" panose="020F0502020204030204" pitchFamily="34" charset="0"/>
                          <a:ea typeface="Times New Roman" panose="02020603050405020304" pitchFamily="18" charset="0"/>
                        </a:rPr>
                        <a:t>)</a:t>
                      </a:r>
                      <a:r>
                        <a:rPr lang="es-ES" sz="2200" baseline="30000" dirty="0">
                          <a:solidFill>
                            <a:schemeClr val="bg1"/>
                          </a:solidFill>
                          <a:effectLst/>
                          <a:latin typeface="Calibri" panose="020F0502020204030204" pitchFamily="34" charset="0"/>
                          <a:ea typeface="Times New Roman" panose="02020603050405020304" pitchFamily="18" charset="0"/>
                        </a:rPr>
                        <a:t>3</a:t>
                      </a:r>
                      <a:endParaRPr lang="es-ES" sz="2200" dirty="0">
                        <a:solidFill>
                          <a:schemeClr val="bg1"/>
                        </a:solidFill>
                        <a:effectLst/>
                        <a:latin typeface="Times New Roman" panose="02020603050405020304" pitchFamily="18" charset="0"/>
                        <a:ea typeface="Times New Roman" panose="02020603050405020304" pitchFamily="18"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24151521"/>
                  </a:ext>
                </a:extLst>
              </a:tr>
            </a:tbl>
          </a:graphicData>
        </a:graphic>
      </p:graphicFrame>
    </p:spTree>
    <p:extLst>
      <p:ext uri="{BB962C8B-B14F-4D97-AF65-F5344CB8AC3E}">
        <p14:creationId xmlns:p14="http://schemas.microsoft.com/office/powerpoint/2010/main" val="30235471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Propiedades de las potencias</a:t>
            </a:r>
          </a:p>
        </p:txBody>
      </p:sp>
      <p:sp>
        <p:nvSpPr>
          <p:cNvPr id="6" name="5 CuadroTexto"/>
          <p:cNvSpPr txBox="1"/>
          <p:nvPr/>
        </p:nvSpPr>
        <p:spPr>
          <a:xfrm>
            <a:off x="714348" y="1202280"/>
            <a:ext cx="785818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solidFill>
                  <a:schemeClr val="bg1"/>
                </a:solidFill>
              </a:rPr>
              <a:t>53</a:t>
            </a:r>
            <a:r>
              <a:rPr lang="es-ES_tradnl" dirty="0"/>
              <a:t>. Invéntate un problema de la vida real cuya solución sea 2</a:t>
            </a:r>
            <a:r>
              <a:rPr lang="es-ES_tradnl" baseline="30000" dirty="0"/>
              <a:t>5</a:t>
            </a:r>
            <a:r>
              <a:rPr lang="es-ES_tradnl" dirty="0"/>
              <a:t>.</a:t>
            </a:r>
            <a:endParaRPr lang="es-ES" dirty="0">
              <a:solidFill>
                <a:schemeClr val="bg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Video de Troncho y Poncho - Potencias</a:t>
            </a:r>
          </a:p>
        </p:txBody>
      </p:sp>
      <p:pic>
        <p:nvPicPr>
          <p:cNvPr id="55298" name="Picture 2"/>
          <p:cNvPicPr>
            <a:picLocks noChangeAspect="1" noChangeArrowheads="1"/>
          </p:cNvPicPr>
          <p:nvPr/>
        </p:nvPicPr>
        <p:blipFill>
          <a:blip r:embed="rId2"/>
          <a:srcRect/>
          <a:stretch>
            <a:fillRect/>
          </a:stretch>
        </p:blipFill>
        <p:spPr bwMode="auto">
          <a:xfrm>
            <a:off x="1428728" y="1357298"/>
            <a:ext cx="6072230" cy="455417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Potencias – Examen de repaso</a:t>
            </a:r>
          </a:p>
        </p:txBody>
      </p:sp>
      <p:pic>
        <p:nvPicPr>
          <p:cNvPr id="1026" name="Picture 2"/>
          <p:cNvPicPr>
            <a:picLocks noChangeAspect="1" noChangeArrowheads="1"/>
          </p:cNvPicPr>
          <p:nvPr/>
        </p:nvPicPr>
        <p:blipFill>
          <a:blip r:embed="rId2"/>
          <a:srcRect/>
          <a:stretch>
            <a:fillRect/>
          </a:stretch>
        </p:blipFill>
        <p:spPr bwMode="auto">
          <a:xfrm>
            <a:off x="1142976" y="1142984"/>
            <a:ext cx="7220953" cy="1000132"/>
          </a:xfrm>
          <a:prstGeom prst="rect">
            <a:avLst/>
          </a:prstGeom>
          <a:noFill/>
          <a:ln w="9525">
            <a:noFill/>
            <a:miter lim="800000"/>
            <a:headEnd/>
            <a:tailEnd/>
          </a:ln>
          <a:effectLst/>
        </p:spPr>
      </p:pic>
      <p:pic>
        <p:nvPicPr>
          <p:cNvPr id="5" name="Picture 4"/>
          <p:cNvPicPr>
            <a:picLocks noChangeAspect="1" noChangeArrowheads="1"/>
          </p:cNvPicPr>
          <p:nvPr/>
        </p:nvPicPr>
        <p:blipFill>
          <a:blip r:embed="rId3"/>
          <a:srcRect/>
          <a:stretch>
            <a:fillRect/>
          </a:stretch>
        </p:blipFill>
        <p:spPr bwMode="auto">
          <a:xfrm>
            <a:off x="1357290" y="2643182"/>
            <a:ext cx="6584902" cy="1357322"/>
          </a:xfrm>
          <a:prstGeom prst="rect">
            <a:avLst/>
          </a:prstGeom>
          <a:noFill/>
          <a:ln w="9525">
            <a:noFill/>
            <a:miter lim="800000"/>
            <a:headEnd/>
            <a:tailEnd/>
          </a:ln>
          <a:effectLst/>
        </p:spPr>
      </p:pic>
      <p:sp>
        <p:nvSpPr>
          <p:cNvPr id="6" name="5 Rectángulo"/>
          <p:cNvSpPr/>
          <p:nvPr/>
        </p:nvSpPr>
        <p:spPr>
          <a:xfrm>
            <a:off x="500034" y="1285860"/>
            <a:ext cx="642942" cy="7858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800" b="1" dirty="0"/>
              <a:t>1</a:t>
            </a:r>
          </a:p>
        </p:txBody>
      </p:sp>
      <p:sp>
        <p:nvSpPr>
          <p:cNvPr id="7" name="6 Rectángulo"/>
          <p:cNvSpPr/>
          <p:nvPr/>
        </p:nvSpPr>
        <p:spPr>
          <a:xfrm>
            <a:off x="500034" y="2714620"/>
            <a:ext cx="642942" cy="7858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800" b="1" dirty="0"/>
              <a:t>2</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Potencias – Examen de repaso</a:t>
            </a:r>
          </a:p>
        </p:txBody>
      </p:sp>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b="-16490"/>
          <a:stretch>
            <a:fillRect/>
          </a:stretch>
        </p:blipFill>
        <p:spPr bwMode="auto">
          <a:xfrm>
            <a:off x="1285852" y="1285859"/>
            <a:ext cx="7429552" cy="857257"/>
          </a:xfrm>
          <a:prstGeom prst="rect">
            <a:avLst/>
          </a:prstGeom>
          <a:noFill/>
          <a:ln w="9525">
            <a:noFill/>
            <a:miter lim="800000"/>
            <a:headEnd/>
            <a:tailEnd/>
          </a:ln>
          <a:effectLst/>
        </p:spPr>
      </p:pic>
      <p:pic>
        <p:nvPicPr>
          <p:cNvPr id="7" name="Picture 7"/>
          <p:cNvPicPr>
            <a:picLocks noChangeAspect="1" noChangeArrowheads="1"/>
          </p:cNvPicPr>
          <p:nvPr/>
        </p:nvPicPr>
        <p:blipFill rotWithShape="1">
          <a:blip r:embed="rId3"/>
          <a:srcRect r="49983"/>
          <a:stretch/>
        </p:blipFill>
        <p:spPr bwMode="auto">
          <a:xfrm>
            <a:off x="1357290" y="2390211"/>
            <a:ext cx="4180659" cy="1470837"/>
          </a:xfrm>
          <a:prstGeom prst="rect">
            <a:avLst/>
          </a:prstGeom>
          <a:noFill/>
          <a:ln w="9525">
            <a:noFill/>
            <a:miter lim="800000"/>
            <a:headEnd/>
            <a:tailEnd/>
          </a:ln>
          <a:effectLst/>
        </p:spPr>
      </p:pic>
      <p:pic>
        <p:nvPicPr>
          <p:cNvPr id="8" name="Picture 2"/>
          <p:cNvPicPr>
            <a:picLocks noChangeAspect="1" noChangeArrowheads="1"/>
          </p:cNvPicPr>
          <p:nvPr/>
        </p:nvPicPr>
        <p:blipFill>
          <a:blip r:embed="rId4"/>
          <a:srcRect/>
          <a:stretch>
            <a:fillRect/>
          </a:stretch>
        </p:blipFill>
        <p:spPr bwMode="auto">
          <a:xfrm>
            <a:off x="1357289" y="4071942"/>
            <a:ext cx="7483183" cy="1589306"/>
          </a:xfrm>
          <a:prstGeom prst="rect">
            <a:avLst/>
          </a:prstGeom>
          <a:noFill/>
          <a:ln w="9525">
            <a:noFill/>
            <a:miter lim="800000"/>
            <a:headEnd/>
            <a:tailEnd/>
          </a:ln>
          <a:effectLst/>
        </p:spPr>
      </p:pic>
      <p:sp>
        <p:nvSpPr>
          <p:cNvPr id="9" name="8 Rectángulo"/>
          <p:cNvSpPr/>
          <p:nvPr/>
        </p:nvSpPr>
        <p:spPr>
          <a:xfrm>
            <a:off x="500034" y="1285860"/>
            <a:ext cx="642942" cy="7858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800" b="1" dirty="0"/>
              <a:t>3</a:t>
            </a:r>
          </a:p>
        </p:txBody>
      </p:sp>
      <p:sp>
        <p:nvSpPr>
          <p:cNvPr id="10" name="9 Rectángulo"/>
          <p:cNvSpPr/>
          <p:nvPr/>
        </p:nvSpPr>
        <p:spPr>
          <a:xfrm>
            <a:off x="500034" y="2500306"/>
            <a:ext cx="642942" cy="7858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800" b="1" dirty="0"/>
              <a:t>4</a:t>
            </a:r>
          </a:p>
        </p:txBody>
      </p:sp>
      <p:sp>
        <p:nvSpPr>
          <p:cNvPr id="11" name="10 Rectángulo"/>
          <p:cNvSpPr/>
          <p:nvPr/>
        </p:nvSpPr>
        <p:spPr>
          <a:xfrm>
            <a:off x="500034" y="4071942"/>
            <a:ext cx="642942" cy="7858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800" b="1" dirty="0"/>
              <a:t>5</a:t>
            </a:r>
          </a:p>
        </p:txBody>
      </p:sp>
      <p:pic>
        <p:nvPicPr>
          <p:cNvPr id="12" name="Picture 7">
            <a:extLst>
              <a:ext uri="{FF2B5EF4-FFF2-40B4-BE49-F238E27FC236}">
                <a16:creationId xmlns:a16="http://schemas.microsoft.com/office/drawing/2014/main" id="{860FE09D-7AF7-D74D-90EA-3DE5A5B10BC9}"/>
              </a:ext>
            </a:extLst>
          </p:cNvPr>
          <p:cNvPicPr>
            <a:picLocks noChangeAspect="1" noChangeArrowheads="1"/>
          </p:cNvPicPr>
          <p:nvPr/>
        </p:nvPicPr>
        <p:blipFill rotWithShape="1">
          <a:blip r:embed="rId3"/>
          <a:srcRect l="62257"/>
          <a:stretch/>
        </p:blipFill>
        <p:spPr bwMode="auto">
          <a:xfrm>
            <a:off x="5179756" y="2354010"/>
            <a:ext cx="3607086" cy="1681731"/>
          </a:xfrm>
          <a:prstGeom prst="rect">
            <a:avLst/>
          </a:prstGeom>
          <a:noFill/>
          <a:ln w="9525">
            <a:noFill/>
            <a:miter lim="800000"/>
            <a:headEnd/>
            <a:tailEnd/>
          </a:ln>
          <a:effec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Potencias – Examen de repaso</a:t>
            </a:r>
          </a:p>
        </p:txBody>
      </p:sp>
      <p:pic>
        <p:nvPicPr>
          <p:cNvPr id="4" name="Picture 4"/>
          <p:cNvPicPr>
            <a:picLocks noChangeAspect="1" noChangeArrowheads="1"/>
          </p:cNvPicPr>
          <p:nvPr/>
        </p:nvPicPr>
        <p:blipFill>
          <a:blip r:embed="rId2"/>
          <a:srcRect/>
          <a:stretch>
            <a:fillRect/>
          </a:stretch>
        </p:blipFill>
        <p:spPr bwMode="auto">
          <a:xfrm>
            <a:off x="1357289" y="2857496"/>
            <a:ext cx="7516339" cy="1428760"/>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1338316" y="4706513"/>
            <a:ext cx="7425923" cy="785818"/>
          </a:xfrm>
          <a:prstGeom prst="rect">
            <a:avLst/>
          </a:prstGeom>
          <a:noFill/>
          <a:ln w="9525">
            <a:noFill/>
            <a:miter lim="800000"/>
            <a:headEnd/>
            <a:tailEnd/>
          </a:ln>
          <a:effectLst/>
        </p:spPr>
      </p:pic>
      <p:pic>
        <p:nvPicPr>
          <p:cNvPr id="6" name="Picture 3"/>
          <p:cNvPicPr>
            <a:picLocks noChangeAspect="1" noChangeArrowheads="1"/>
          </p:cNvPicPr>
          <p:nvPr/>
        </p:nvPicPr>
        <p:blipFill>
          <a:blip r:embed="rId4"/>
          <a:srcRect/>
          <a:stretch>
            <a:fillRect/>
          </a:stretch>
        </p:blipFill>
        <p:spPr bwMode="auto">
          <a:xfrm>
            <a:off x="1428728" y="1285860"/>
            <a:ext cx="7335511" cy="1571636"/>
          </a:xfrm>
          <a:prstGeom prst="rect">
            <a:avLst/>
          </a:prstGeom>
          <a:noFill/>
          <a:ln w="9525">
            <a:noFill/>
            <a:miter lim="800000"/>
            <a:headEnd/>
            <a:tailEnd/>
          </a:ln>
          <a:effectLst/>
        </p:spPr>
      </p:pic>
      <p:sp>
        <p:nvSpPr>
          <p:cNvPr id="7" name="6 Rectángulo"/>
          <p:cNvSpPr/>
          <p:nvPr/>
        </p:nvSpPr>
        <p:spPr>
          <a:xfrm>
            <a:off x="500034" y="1357298"/>
            <a:ext cx="642942" cy="7858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800" b="1" dirty="0"/>
              <a:t>6</a:t>
            </a:r>
          </a:p>
        </p:txBody>
      </p:sp>
      <p:sp>
        <p:nvSpPr>
          <p:cNvPr id="8" name="7 Rectángulo"/>
          <p:cNvSpPr/>
          <p:nvPr/>
        </p:nvSpPr>
        <p:spPr>
          <a:xfrm>
            <a:off x="500034" y="2857496"/>
            <a:ext cx="642942" cy="7858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800" b="1" dirty="0"/>
              <a:t>7</a:t>
            </a:r>
          </a:p>
        </p:txBody>
      </p:sp>
      <p:sp>
        <p:nvSpPr>
          <p:cNvPr id="9" name="8 Rectángulo"/>
          <p:cNvSpPr/>
          <p:nvPr/>
        </p:nvSpPr>
        <p:spPr>
          <a:xfrm>
            <a:off x="500034" y="4286256"/>
            <a:ext cx="642942" cy="7858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800" b="1" dirty="0"/>
              <a:t>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http://1.bp.blogspot.com/-O1H9awznBKs/UNYN2XiI_vI/AAAAAAAABq8/WZZxyypDKSM/s320/pi.jpg">
            <a:hlinkClick r:id="rId2"/>
          </p:cNvPr>
          <p:cNvPicPr/>
          <p:nvPr/>
        </p:nvPicPr>
        <p:blipFill>
          <a:blip r:embed="rId3" cstate="print"/>
          <a:srcRect/>
          <a:stretch>
            <a:fillRect/>
          </a:stretch>
        </p:blipFill>
        <p:spPr bwMode="auto">
          <a:xfrm>
            <a:off x="884868" y="1785926"/>
            <a:ext cx="3044190" cy="2338070"/>
          </a:xfrm>
          <a:prstGeom prst="rect">
            <a:avLst/>
          </a:prstGeom>
          <a:noFill/>
          <a:ln w="9525">
            <a:noFill/>
            <a:miter lim="800000"/>
            <a:headEnd/>
            <a:tailEnd/>
          </a:ln>
        </p:spPr>
      </p:pic>
      <p:sp>
        <p:nvSpPr>
          <p:cNvPr id="14" name="13 Rectángulo"/>
          <p:cNvSpPr/>
          <p:nvPr/>
        </p:nvSpPr>
        <p:spPr>
          <a:xfrm>
            <a:off x="1242058" y="4286256"/>
            <a:ext cx="2357454" cy="357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Numero ∏</a:t>
            </a:r>
          </a:p>
        </p:txBody>
      </p:sp>
      <p:pic>
        <p:nvPicPr>
          <p:cNvPr id="15" name="14 Imagen" descr="http://3.bp.blogspot.com/-BUAUQPDQvyQ/UNYOCZc4JTI/AAAAAAAABrE/pSqCRmd6kHE/s320/e.jpg">
            <a:hlinkClick r:id="rId4"/>
          </p:cNvPr>
          <p:cNvPicPr/>
          <p:nvPr/>
        </p:nvPicPr>
        <p:blipFill>
          <a:blip r:embed="rId5" cstate="print"/>
          <a:srcRect/>
          <a:stretch>
            <a:fillRect/>
          </a:stretch>
        </p:blipFill>
        <p:spPr bwMode="auto">
          <a:xfrm>
            <a:off x="4956834" y="1785926"/>
            <a:ext cx="3044190" cy="2338070"/>
          </a:xfrm>
          <a:prstGeom prst="rect">
            <a:avLst/>
          </a:prstGeom>
          <a:noFill/>
          <a:ln w="9525">
            <a:noFill/>
            <a:miter lim="800000"/>
            <a:headEnd/>
            <a:tailEnd/>
          </a:ln>
        </p:spPr>
      </p:pic>
      <p:sp>
        <p:nvSpPr>
          <p:cNvPr id="16" name="15 Rectángulo"/>
          <p:cNvSpPr/>
          <p:nvPr/>
        </p:nvSpPr>
        <p:spPr>
          <a:xfrm>
            <a:off x="5314024" y="4286256"/>
            <a:ext cx="2357454" cy="35719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dirty="0"/>
              <a:t>Numero e</a:t>
            </a:r>
          </a:p>
        </p:txBody>
      </p:sp>
      <p:sp>
        <p:nvSpPr>
          <p:cNvPr id="18" name="17 Rectángulo"/>
          <p:cNvSpPr/>
          <p:nvPr/>
        </p:nvSpPr>
        <p:spPr>
          <a:xfrm>
            <a:off x="3357554" y="5643578"/>
            <a:ext cx="2357454" cy="35719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dirty="0"/>
              <a:t>Numero de oro </a:t>
            </a:r>
            <a:r>
              <a:rPr lang="az-Cyrl-AZ" dirty="0"/>
              <a:t>ф</a:t>
            </a:r>
            <a:endParaRPr lang="es-ES" dirty="0"/>
          </a:p>
        </p:txBody>
      </p:sp>
      <p:sp>
        <p:nvSpPr>
          <p:cNvPr id="19" name="18 CuadroTexto"/>
          <p:cNvSpPr txBox="1"/>
          <p:nvPr/>
        </p:nvSpPr>
        <p:spPr>
          <a:xfrm>
            <a:off x="357158" y="609881"/>
            <a:ext cx="8429684" cy="830997"/>
          </a:xfrm>
          <a:prstGeom prst="rect">
            <a:avLst/>
          </a:prstGeom>
          <a:noFill/>
        </p:spPr>
        <p:txBody>
          <a:bodyPr wrap="square" rtlCol="0">
            <a:spAutoFit/>
          </a:bodyPr>
          <a:lstStyle/>
          <a:p>
            <a:pPr algn="ctr"/>
            <a:r>
              <a:rPr lang="es-ES" sz="2400" b="1" dirty="0">
                <a:solidFill>
                  <a:schemeClr val="accent1">
                    <a:lumMod val="50000"/>
                  </a:schemeClr>
                </a:solidFill>
              </a:rPr>
              <a:t>Anécdota: Números famosos que no se pueden poner como fracción y la </a:t>
            </a:r>
            <a:r>
              <a:rPr lang="es-ES" sz="2400" b="1" dirty="0" err="1">
                <a:solidFill>
                  <a:schemeClr val="accent1">
                    <a:lumMod val="50000"/>
                  </a:schemeClr>
                </a:solidFill>
              </a:rPr>
              <a:t>loteria</a:t>
            </a:r>
            <a:r>
              <a:rPr lang="es-ES" sz="2400" b="1" dirty="0">
                <a:solidFill>
                  <a:schemeClr val="accent1">
                    <a:lumMod val="50000"/>
                  </a:schemeClr>
                </a:solidFill>
              </a:rPr>
              <a:t>…</a:t>
            </a:r>
          </a:p>
        </p:txBody>
      </p:sp>
      <p:pic>
        <p:nvPicPr>
          <p:cNvPr id="20" name="19 Imagen" descr="http://4.bp.blogspot.com/-Q6uvKs7yFwg/UNYObUEQaiI/AAAAAAAABsg/Qq7oI_hpFOs/s320/Phi.jpg">
            <a:hlinkClick r:id="rId6"/>
          </p:cNvPr>
          <p:cNvPicPr/>
          <p:nvPr/>
        </p:nvPicPr>
        <p:blipFill>
          <a:blip r:embed="rId7" cstate="print"/>
          <a:srcRect/>
          <a:stretch>
            <a:fillRect/>
          </a:stretch>
        </p:blipFill>
        <p:spPr bwMode="auto">
          <a:xfrm>
            <a:off x="3000364" y="3143248"/>
            <a:ext cx="3044190" cy="233807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1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Potencias – Soluciones Examen de repaso</a:t>
            </a:r>
          </a:p>
        </p:txBody>
      </p:sp>
      <p:pic>
        <p:nvPicPr>
          <p:cNvPr id="52226" name="Picture 2"/>
          <p:cNvPicPr>
            <a:picLocks noChangeAspect="1" noChangeArrowheads="1"/>
          </p:cNvPicPr>
          <p:nvPr/>
        </p:nvPicPr>
        <p:blipFill>
          <a:blip r:embed="rId2" cstate="email"/>
          <a:srcRect/>
          <a:stretch>
            <a:fillRect/>
          </a:stretch>
        </p:blipFill>
        <p:spPr bwMode="auto">
          <a:xfrm>
            <a:off x="1214414" y="1142984"/>
            <a:ext cx="3833808" cy="571504"/>
          </a:xfrm>
          <a:prstGeom prst="rect">
            <a:avLst/>
          </a:prstGeom>
          <a:noFill/>
          <a:ln w="9525">
            <a:noFill/>
            <a:miter lim="800000"/>
            <a:headEnd/>
            <a:tailEnd/>
          </a:ln>
          <a:effectLst/>
        </p:spPr>
      </p:pic>
      <p:pic>
        <p:nvPicPr>
          <p:cNvPr id="52228" name="Picture 4"/>
          <p:cNvPicPr>
            <a:picLocks noChangeAspect="1" noChangeArrowheads="1"/>
          </p:cNvPicPr>
          <p:nvPr/>
        </p:nvPicPr>
        <p:blipFill>
          <a:blip r:embed="rId3" cstate="email"/>
          <a:srcRect/>
          <a:stretch>
            <a:fillRect/>
          </a:stretch>
        </p:blipFill>
        <p:spPr bwMode="auto">
          <a:xfrm>
            <a:off x="1214414" y="1928802"/>
            <a:ext cx="4929222" cy="1228725"/>
          </a:xfrm>
          <a:prstGeom prst="rect">
            <a:avLst/>
          </a:prstGeom>
          <a:noFill/>
          <a:ln w="9525">
            <a:noFill/>
            <a:miter lim="800000"/>
            <a:headEnd/>
            <a:tailEnd/>
          </a:ln>
          <a:effectLst/>
        </p:spPr>
      </p:pic>
      <p:pic>
        <p:nvPicPr>
          <p:cNvPr id="52229" name="Picture 5"/>
          <p:cNvPicPr>
            <a:picLocks noChangeAspect="1" noChangeArrowheads="1"/>
          </p:cNvPicPr>
          <p:nvPr/>
        </p:nvPicPr>
        <p:blipFill>
          <a:blip r:embed="rId4" cstate="email"/>
          <a:srcRect/>
          <a:stretch>
            <a:fillRect/>
          </a:stretch>
        </p:blipFill>
        <p:spPr bwMode="auto">
          <a:xfrm>
            <a:off x="1142976" y="3314706"/>
            <a:ext cx="5753096" cy="971550"/>
          </a:xfrm>
          <a:prstGeom prst="rect">
            <a:avLst/>
          </a:prstGeom>
          <a:noFill/>
          <a:ln w="9525">
            <a:noFill/>
            <a:miter lim="800000"/>
            <a:headEnd/>
            <a:tailEnd/>
          </a:ln>
          <a:effectLst/>
        </p:spPr>
      </p:pic>
      <p:pic>
        <p:nvPicPr>
          <p:cNvPr id="52231" name="Picture 7"/>
          <p:cNvPicPr>
            <a:picLocks noChangeAspect="1" noChangeArrowheads="1"/>
          </p:cNvPicPr>
          <p:nvPr/>
        </p:nvPicPr>
        <p:blipFill>
          <a:blip r:embed="rId5" cstate="email"/>
          <a:srcRect/>
          <a:stretch>
            <a:fillRect/>
          </a:stretch>
        </p:blipFill>
        <p:spPr bwMode="auto">
          <a:xfrm>
            <a:off x="1142976" y="4438668"/>
            <a:ext cx="4991096" cy="1562100"/>
          </a:xfrm>
          <a:prstGeom prst="rect">
            <a:avLst/>
          </a:prstGeom>
          <a:noFill/>
          <a:ln w="9525">
            <a:noFill/>
            <a:miter lim="800000"/>
            <a:headEnd/>
            <a:tailEnd/>
          </a:ln>
          <a:effectLst/>
        </p:spPr>
      </p:pic>
      <p:sp>
        <p:nvSpPr>
          <p:cNvPr id="7" name="6 Rectángulo"/>
          <p:cNvSpPr/>
          <p:nvPr/>
        </p:nvSpPr>
        <p:spPr>
          <a:xfrm>
            <a:off x="571472" y="1071546"/>
            <a:ext cx="428628" cy="5715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800" b="1" dirty="0"/>
              <a:t>1</a:t>
            </a:r>
          </a:p>
        </p:txBody>
      </p:sp>
      <p:sp>
        <p:nvSpPr>
          <p:cNvPr id="8" name="7 Rectángulo"/>
          <p:cNvSpPr/>
          <p:nvPr/>
        </p:nvSpPr>
        <p:spPr>
          <a:xfrm>
            <a:off x="571472" y="1928802"/>
            <a:ext cx="428628" cy="5715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800" b="1" dirty="0"/>
              <a:t>2</a:t>
            </a:r>
          </a:p>
        </p:txBody>
      </p:sp>
      <p:sp>
        <p:nvSpPr>
          <p:cNvPr id="9" name="8 Rectángulo"/>
          <p:cNvSpPr/>
          <p:nvPr/>
        </p:nvSpPr>
        <p:spPr>
          <a:xfrm>
            <a:off x="571472" y="3357562"/>
            <a:ext cx="428628" cy="5715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800" b="1" dirty="0"/>
              <a:t>3</a:t>
            </a:r>
          </a:p>
        </p:txBody>
      </p:sp>
      <p:sp>
        <p:nvSpPr>
          <p:cNvPr id="10" name="9 Rectángulo"/>
          <p:cNvSpPr/>
          <p:nvPr/>
        </p:nvSpPr>
        <p:spPr>
          <a:xfrm>
            <a:off x="571472" y="4500570"/>
            <a:ext cx="428628" cy="5715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800" b="1" dirty="0"/>
              <a:t>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Potencias – Soluciones Examen de repaso</a:t>
            </a:r>
          </a:p>
        </p:txBody>
      </p:sp>
      <p:pic>
        <p:nvPicPr>
          <p:cNvPr id="53250" name="Picture 2"/>
          <p:cNvPicPr>
            <a:picLocks noChangeAspect="1" noChangeArrowheads="1"/>
          </p:cNvPicPr>
          <p:nvPr/>
        </p:nvPicPr>
        <p:blipFill>
          <a:blip r:embed="rId2" cstate="email"/>
          <a:srcRect/>
          <a:stretch>
            <a:fillRect/>
          </a:stretch>
        </p:blipFill>
        <p:spPr bwMode="auto">
          <a:xfrm>
            <a:off x="1285852" y="1214422"/>
            <a:ext cx="4000528" cy="1562100"/>
          </a:xfrm>
          <a:prstGeom prst="rect">
            <a:avLst/>
          </a:prstGeom>
          <a:noFill/>
          <a:ln w="9525">
            <a:noFill/>
            <a:miter lim="800000"/>
            <a:headEnd/>
            <a:tailEnd/>
          </a:ln>
          <a:effectLst/>
        </p:spPr>
      </p:pic>
      <p:pic>
        <p:nvPicPr>
          <p:cNvPr id="53251" name="Picture 3"/>
          <p:cNvPicPr>
            <a:picLocks noChangeAspect="1" noChangeArrowheads="1"/>
          </p:cNvPicPr>
          <p:nvPr/>
        </p:nvPicPr>
        <p:blipFill>
          <a:blip r:embed="rId3" cstate="email"/>
          <a:srcRect/>
          <a:stretch>
            <a:fillRect/>
          </a:stretch>
        </p:blipFill>
        <p:spPr bwMode="auto">
          <a:xfrm>
            <a:off x="1285852" y="2928934"/>
            <a:ext cx="4019546" cy="1514475"/>
          </a:xfrm>
          <a:prstGeom prst="rect">
            <a:avLst/>
          </a:prstGeom>
          <a:noFill/>
          <a:ln w="9525">
            <a:noFill/>
            <a:miter lim="800000"/>
            <a:headEnd/>
            <a:tailEnd/>
          </a:ln>
          <a:effectLst/>
        </p:spPr>
      </p:pic>
      <p:pic>
        <p:nvPicPr>
          <p:cNvPr id="53252" name="Picture 4"/>
          <p:cNvPicPr>
            <a:picLocks noChangeAspect="1" noChangeArrowheads="1"/>
          </p:cNvPicPr>
          <p:nvPr/>
        </p:nvPicPr>
        <p:blipFill>
          <a:blip r:embed="rId4" cstate="email"/>
          <a:srcRect/>
          <a:stretch>
            <a:fillRect/>
          </a:stretch>
        </p:blipFill>
        <p:spPr bwMode="auto">
          <a:xfrm>
            <a:off x="1357290" y="4643446"/>
            <a:ext cx="4471983" cy="1466850"/>
          </a:xfrm>
          <a:prstGeom prst="rect">
            <a:avLst/>
          </a:prstGeom>
          <a:noFill/>
          <a:ln w="9525">
            <a:noFill/>
            <a:miter lim="800000"/>
            <a:headEnd/>
            <a:tailEnd/>
          </a:ln>
          <a:effectLst/>
        </p:spPr>
      </p:pic>
      <p:sp>
        <p:nvSpPr>
          <p:cNvPr id="6" name="5 Rectángulo"/>
          <p:cNvSpPr/>
          <p:nvPr/>
        </p:nvSpPr>
        <p:spPr>
          <a:xfrm>
            <a:off x="642910" y="1214422"/>
            <a:ext cx="428628" cy="5715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800" b="1" dirty="0"/>
              <a:t>5</a:t>
            </a:r>
          </a:p>
        </p:txBody>
      </p:sp>
      <p:sp>
        <p:nvSpPr>
          <p:cNvPr id="7" name="6 Rectángulo"/>
          <p:cNvSpPr/>
          <p:nvPr/>
        </p:nvSpPr>
        <p:spPr>
          <a:xfrm>
            <a:off x="642910" y="2928934"/>
            <a:ext cx="428628" cy="5715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800" b="1" dirty="0"/>
              <a:t>6</a:t>
            </a:r>
          </a:p>
        </p:txBody>
      </p:sp>
      <p:sp>
        <p:nvSpPr>
          <p:cNvPr id="8" name="7 Rectángulo"/>
          <p:cNvSpPr/>
          <p:nvPr/>
        </p:nvSpPr>
        <p:spPr>
          <a:xfrm>
            <a:off x="642910" y="4643446"/>
            <a:ext cx="428628" cy="5715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800" b="1" dirty="0"/>
              <a:t>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Potencias – Soluciones Examen de repaso</a:t>
            </a:r>
          </a:p>
        </p:txBody>
      </p:sp>
      <p:pic>
        <p:nvPicPr>
          <p:cNvPr id="54274" name="Picture 2"/>
          <p:cNvPicPr>
            <a:picLocks noChangeAspect="1" noChangeArrowheads="1"/>
          </p:cNvPicPr>
          <p:nvPr/>
        </p:nvPicPr>
        <p:blipFill>
          <a:blip r:embed="rId2" cstate="email"/>
          <a:srcRect/>
          <a:stretch>
            <a:fillRect/>
          </a:stretch>
        </p:blipFill>
        <p:spPr bwMode="auto">
          <a:xfrm>
            <a:off x="1214414" y="1357298"/>
            <a:ext cx="5400671" cy="1200150"/>
          </a:xfrm>
          <a:prstGeom prst="rect">
            <a:avLst/>
          </a:prstGeom>
          <a:noFill/>
          <a:ln w="9525">
            <a:noFill/>
            <a:miter lim="800000"/>
            <a:headEnd/>
            <a:tailEnd/>
          </a:ln>
          <a:effectLst/>
        </p:spPr>
      </p:pic>
      <p:pic>
        <p:nvPicPr>
          <p:cNvPr id="54276" name="Picture 4" descr="http://i2.esmas.com/editorial-televisa/2012/03/29/354178/lo-has-hecho-muy-bien--633x346.jpg"/>
          <p:cNvPicPr>
            <a:picLocks noChangeAspect="1" noChangeArrowheads="1"/>
          </p:cNvPicPr>
          <p:nvPr/>
        </p:nvPicPr>
        <p:blipFill>
          <a:blip r:embed="rId3"/>
          <a:srcRect/>
          <a:stretch>
            <a:fillRect/>
          </a:stretch>
        </p:blipFill>
        <p:spPr bwMode="auto">
          <a:xfrm>
            <a:off x="1285852" y="2786058"/>
            <a:ext cx="6572296" cy="3598167"/>
          </a:xfrm>
          <a:prstGeom prst="rect">
            <a:avLst/>
          </a:prstGeom>
          <a:ln>
            <a:noFill/>
          </a:ln>
          <a:effectLst>
            <a:outerShdw blurRad="292100" dist="139700" dir="2700000" algn="tl" rotWithShape="0">
              <a:srgbClr val="333333">
                <a:alpha val="65000"/>
              </a:srgbClr>
            </a:outerShdw>
          </a:effectLst>
        </p:spPr>
      </p:pic>
      <p:sp>
        <p:nvSpPr>
          <p:cNvPr id="5" name="4 Rectángulo"/>
          <p:cNvSpPr/>
          <p:nvPr/>
        </p:nvSpPr>
        <p:spPr>
          <a:xfrm>
            <a:off x="642910" y="1428736"/>
            <a:ext cx="428628" cy="5715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800" b="1" dirty="0"/>
              <a:t>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Raíces</a:t>
            </a:r>
          </a:p>
        </p:txBody>
      </p:sp>
      <p:pic>
        <p:nvPicPr>
          <p:cNvPr id="50178" name="Picture 2"/>
          <p:cNvPicPr>
            <a:picLocks noChangeAspect="1" noChangeArrowheads="1"/>
          </p:cNvPicPr>
          <p:nvPr/>
        </p:nvPicPr>
        <p:blipFill>
          <a:blip r:embed="rId2"/>
          <a:srcRect/>
          <a:stretch>
            <a:fillRect/>
          </a:stretch>
        </p:blipFill>
        <p:spPr bwMode="auto">
          <a:xfrm>
            <a:off x="642909" y="1285860"/>
            <a:ext cx="7802319" cy="1928826"/>
          </a:xfrm>
          <a:prstGeom prst="rect">
            <a:avLst/>
          </a:prstGeom>
          <a:ln>
            <a:noFill/>
          </a:ln>
          <a:effectLst>
            <a:outerShdw blurRad="292100" dist="139700" dir="2700000" algn="tl" rotWithShape="0">
              <a:srgbClr val="333333">
                <a:alpha val="65000"/>
              </a:srgbClr>
            </a:outerShdw>
          </a:effectLst>
        </p:spPr>
      </p:pic>
      <p:sp>
        <p:nvSpPr>
          <p:cNvPr id="5" name="4 Rectángulo">
            <a:extLst>
              <a:ext uri="{FF2B5EF4-FFF2-40B4-BE49-F238E27FC236}">
                <a16:creationId xmlns:a16="http://schemas.microsoft.com/office/drawing/2014/main" id="{34D3FC74-4E72-BB43-82C4-787F00E450DE}"/>
              </a:ext>
            </a:extLst>
          </p:cNvPr>
          <p:cNvSpPr/>
          <p:nvPr/>
        </p:nvSpPr>
        <p:spPr>
          <a:xfrm>
            <a:off x="827584" y="3506655"/>
            <a:ext cx="720080" cy="5715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800" b="1" dirty="0"/>
              <a:t>51</a:t>
            </a:r>
          </a:p>
        </p:txBody>
      </p:sp>
      <mc:AlternateContent xmlns:mc="http://schemas.openxmlformats.org/markup-compatibility/2006" xmlns:a14="http://schemas.microsoft.com/office/drawing/2010/main">
        <mc:Choice Requires="a14">
          <p:graphicFrame>
            <p:nvGraphicFramePr>
              <p:cNvPr id="2" name="Tabla 1">
                <a:extLst>
                  <a:ext uri="{FF2B5EF4-FFF2-40B4-BE49-F238E27FC236}">
                    <a16:creationId xmlns:a16="http://schemas.microsoft.com/office/drawing/2014/main" id="{ED08A454-0948-9C42-969C-23C42794C9B5}"/>
                  </a:ext>
                </a:extLst>
              </p:cNvPr>
              <p:cNvGraphicFramePr>
                <a:graphicFrameLocks noGrp="1"/>
              </p:cNvGraphicFramePr>
              <p:nvPr>
                <p:extLst>
                  <p:ext uri="{D42A27DB-BD31-4B8C-83A1-F6EECF244321}">
                    <p14:modId xmlns:p14="http://schemas.microsoft.com/office/powerpoint/2010/main" val="3761423086"/>
                  </p:ext>
                </p:extLst>
              </p:nvPr>
            </p:nvGraphicFramePr>
            <p:xfrm>
              <a:off x="1835696" y="3506654"/>
              <a:ext cx="6768751" cy="858449"/>
            </p:xfrm>
            <a:graphic>
              <a:graphicData uri="http://schemas.openxmlformats.org/drawingml/2006/table">
                <a:tbl>
                  <a:tblPr firstRow="1" firstCol="1" bandRow="1">
                    <a:tableStyleId>{5940675A-B579-460E-94D1-54222C63F5DA}</a:tableStyleId>
                  </a:tblPr>
                  <a:tblGrid>
                    <a:gridCol w="1691338">
                      <a:extLst>
                        <a:ext uri="{9D8B030D-6E8A-4147-A177-3AD203B41FA5}">
                          <a16:colId xmlns:a16="http://schemas.microsoft.com/office/drawing/2014/main" val="2799570756"/>
                        </a:ext>
                      </a:extLst>
                    </a:gridCol>
                    <a:gridCol w="1692471">
                      <a:extLst>
                        <a:ext uri="{9D8B030D-6E8A-4147-A177-3AD203B41FA5}">
                          <a16:colId xmlns:a16="http://schemas.microsoft.com/office/drawing/2014/main" val="3209354870"/>
                        </a:ext>
                      </a:extLst>
                    </a:gridCol>
                    <a:gridCol w="1584743">
                      <a:extLst>
                        <a:ext uri="{9D8B030D-6E8A-4147-A177-3AD203B41FA5}">
                          <a16:colId xmlns:a16="http://schemas.microsoft.com/office/drawing/2014/main" val="1727065936"/>
                        </a:ext>
                      </a:extLst>
                    </a:gridCol>
                    <a:gridCol w="1800199">
                      <a:extLst>
                        <a:ext uri="{9D8B030D-6E8A-4147-A177-3AD203B41FA5}">
                          <a16:colId xmlns:a16="http://schemas.microsoft.com/office/drawing/2014/main" val="965580700"/>
                        </a:ext>
                      </a:extLst>
                    </a:gridCol>
                  </a:tblGrid>
                  <a:tr h="427871">
                    <a:tc>
                      <a:txBody>
                        <a:bodyPr/>
                        <a:lstStyle/>
                        <a:p>
                          <a:pPr>
                            <a:spcAft>
                              <a:spcPts val="0"/>
                            </a:spcAft>
                          </a:pPr>
                          <a:r>
                            <a:rPr lang="es-ES" sz="2400">
                              <a:solidFill>
                                <a:schemeClr val="bg1"/>
                              </a:solidFill>
                              <a:effectLst/>
                            </a:rPr>
                            <a:t>a)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1</m:t>
                                  </m:r>
                                </m:e>
                              </m:rad>
                              <m:r>
                                <a:rPr lang="es-ES" sz="2400">
                                  <a:solidFill>
                                    <a:schemeClr val="bg1"/>
                                  </a:solidFill>
                                  <a:effectLst/>
                                  <a:latin typeface="Cambria Math" panose="02040503050406030204" pitchFamily="18" charset="0"/>
                                </a:rPr>
                                <m:t>=</m:t>
                              </m:r>
                            </m:oMath>
                          </a14:m>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rPr>
                            <a:t>c)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81</m:t>
                                  </m:r>
                                </m:e>
                              </m:rad>
                              <m:r>
                                <a:rPr lang="es-ES" sz="2400">
                                  <a:solidFill>
                                    <a:schemeClr val="bg1"/>
                                  </a:solidFill>
                                  <a:effectLst/>
                                  <a:latin typeface="Cambria Math" panose="02040503050406030204" pitchFamily="18" charset="0"/>
                                </a:rPr>
                                <m:t>=</m:t>
                              </m:r>
                            </m:oMath>
                          </a14:m>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rPr>
                            <a:t>e)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4</m:t>
                                  </m:r>
                                </m:e>
                              </m:rad>
                              <m:r>
                                <a:rPr lang="es-ES" sz="2400">
                                  <a:solidFill>
                                    <a:schemeClr val="bg1"/>
                                  </a:solidFill>
                                  <a:effectLst/>
                                  <a:latin typeface="Cambria Math" panose="02040503050406030204" pitchFamily="18" charset="0"/>
                                </a:rPr>
                                <m:t>=</m:t>
                              </m:r>
                            </m:oMath>
                          </a14:m>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dirty="0">
                              <a:solidFill>
                                <a:schemeClr val="bg1"/>
                              </a:solidFill>
                              <a:effectLst/>
                            </a:rPr>
                            <a:t>g)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121</m:t>
                                  </m:r>
                                </m:e>
                              </m:rad>
                              <m:r>
                                <a:rPr lang="es-ES" sz="2400">
                                  <a:solidFill>
                                    <a:schemeClr val="bg1"/>
                                  </a:solidFill>
                                  <a:effectLst/>
                                  <a:latin typeface="Cambria Math" panose="02040503050406030204" pitchFamily="18" charset="0"/>
                                </a:rPr>
                                <m:t>=</m:t>
                              </m:r>
                            </m:oMath>
                          </a14:m>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13004646"/>
                      </a:ext>
                    </a:extLst>
                  </a:tr>
                  <a:tr h="430578">
                    <a:tc>
                      <a:txBody>
                        <a:bodyPr/>
                        <a:lstStyle/>
                        <a:p>
                          <a:pPr>
                            <a:spcAft>
                              <a:spcPts val="0"/>
                            </a:spcAft>
                          </a:pPr>
                          <a:r>
                            <a:rPr lang="es-ES" sz="2400">
                              <a:solidFill>
                                <a:schemeClr val="bg1"/>
                              </a:solidFill>
                              <a:effectLst/>
                            </a:rPr>
                            <a:t>b)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16</m:t>
                                  </m:r>
                                </m:e>
                              </m:rad>
                              <m:r>
                                <a:rPr lang="es-ES" sz="2400">
                                  <a:solidFill>
                                    <a:schemeClr val="bg1"/>
                                  </a:solidFill>
                                  <a:effectLst/>
                                  <a:latin typeface="Cambria Math" panose="02040503050406030204" pitchFamily="18" charset="0"/>
                                </a:rPr>
                                <m:t>=</m:t>
                              </m:r>
                            </m:oMath>
                          </a14:m>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rPr>
                            <a:t>d)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25</m:t>
                                  </m:r>
                                </m:e>
                              </m:rad>
                              <m:r>
                                <a:rPr lang="es-ES" sz="2400">
                                  <a:solidFill>
                                    <a:schemeClr val="bg1"/>
                                  </a:solidFill>
                                  <a:effectLst/>
                                  <a:latin typeface="Cambria Math" panose="02040503050406030204" pitchFamily="18" charset="0"/>
                                </a:rPr>
                                <m:t>=</m:t>
                              </m:r>
                            </m:oMath>
                          </a14:m>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rPr>
                            <a:t>f)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49</m:t>
                                  </m:r>
                                </m:e>
                              </m:rad>
                              <m:r>
                                <a:rPr lang="es-ES" sz="2400">
                                  <a:solidFill>
                                    <a:schemeClr val="bg1"/>
                                  </a:solidFill>
                                  <a:effectLst/>
                                  <a:latin typeface="Cambria Math" panose="02040503050406030204" pitchFamily="18" charset="0"/>
                                </a:rPr>
                                <m:t>=</m:t>
                              </m:r>
                            </m:oMath>
                          </a14:m>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dirty="0">
                              <a:solidFill>
                                <a:schemeClr val="bg1"/>
                              </a:solidFill>
                              <a:effectLst/>
                            </a:rPr>
                            <a:t>h)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64</m:t>
                                  </m:r>
                                </m:e>
                              </m:rad>
                              <m:r>
                                <a:rPr lang="es-ES" sz="2400">
                                  <a:solidFill>
                                    <a:schemeClr val="bg1"/>
                                  </a:solidFill>
                                  <a:effectLst/>
                                  <a:latin typeface="Cambria Math" panose="02040503050406030204" pitchFamily="18" charset="0"/>
                                </a:rPr>
                                <m:t>=</m:t>
                              </m:r>
                            </m:oMath>
                          </a14:m>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38477501"/>
                      </a:ext>
                    </a:extLst>
                  </a:tr>
                </a:tbl>
              </a:graphicData>
            </a:graphic>
          </p:graphicFrame>
        </mc:Choice>
        <mc:Fallback xmlns="">
          <p:graphicFrame>
            <p:nvGraphicFramePr>
              <p:cNvPr id="2" name="Tabla 1">
                <a:extLst>
                  <a:ext uri="{FF2B5EF4-FFF2-40B4-BE49-F238E27FC236}">
                    <a16:creationId xmlns:a16="http://schemas.microsoft.com/office/drawing/2014/main" id="{ED08A454-0948-9C42-969C-23C42794C9B5}"/>
                  </a:ext>
                </a:extLst>
              </p:cNvPr>
              <p:cNvGraphicFramePr>
                <a:graphicFrameLocks noGrp="1"/>
              </p:cNvGraphicFramePr>
              <p:nvPr>
                <p:extLst>
                  <p:ext uri="{D42A27DB-BD31-4B8C-83A1-F6EECF244321}">
                    <p14:modId xmlns:p14="http://schemas.microsoft.com/office/powerpoint/2010/main" val="3761423086"/>
                  </p:ext>
                </p:extLst>
              </p:nvPr>
            </p:nvGraphicFramePr>
            <p:xfrm>
              <a:off x="1835696" y="3506654"/>
              <a:ext cx="6768751" cy="858449"/>
            </p:xfrm>
            <a:graphic>
              <a:graphicData uri="http://schemas.openxmlformats.org/drawingml/2006/table">
                <a:tbl>
                  <a:tblPr firstRow="1" firstCol="1" bandRow="1">
                    <a:tableStyleId>{5940675A-B579-460E-94D1-54222C63F5DA}</a:tableStyleId>
                  </a:tblPr>
                  <a:tblGrid>
                    <a:gridCol w="1691338">
                      <a:extLst>
                        <a:ext uri="{9D8B030D-6E8A-4147-A177-3AD203B41FA5}">
                          <a16:colId xmlns:a16="http://schemas.microsoft.com/office/drawing/2014/main" val="2799570756"/>
                        </a:ext>
                      </a:extLst>
                    </a:gridCol>
                    <a:gridCol w="1692471">
                      <a:extLst>
                        <a:ext uri="{9D8B030D-6E8A-4147-A177-3AD203B41FA5}">
                          <a16:colId xmlns:a16="http://schemas.microsoft.com/office/drawing/2014/main" val="3209354870"/>
                        </a:ext>
                      </a:extLst>
                    </a:gridCol>
                    <a:gridCol w="1584743">
                      <a:extLst>
                        <a:ext uri="{9D8B030D-6E8A-4147-A177-3AD203B41FA5}">
                          <a16:colId xmlns:a16="http://schemas.microsoft.com/office/drawing/2014/main" val="1727065936"/>
                        </a:ext>
                      </a:extLst>
                    </a:gridCol>
                    <a:gridCol w="1800199">
                      <a:extLst>
                        <a:ext uri="{9D8B030D-6E8A-4147-A177-3AD203B41FA5}">
                          <a16:colId xmlns:a16="http://schemas.microsoft.com/office/drawing/2014/main" val="965580700"/>
                        </a:ext>
                      </a:extLst>
                    </a:gridCol>
                  </a:tblGrid>
                  <a:tr h="427871">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t="-17647" r="-301504" b="-132353"/>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99254" t="-17647" r="-199254" b="-132353"/>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213600" t="-17647" r="-113600" b="-132353"/>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276056" t="-17647" b="-132353"/>
                          </a:stretch>
                        </a:blipFill>
                      </a:tcPr>
                    </a:tc>
                    <a:extLst>
                      <a:ext uri="{0D108BD9-81ED-4DB2-BD59-A6C34878D82A}">
                        <a16:rowId xmlns:a16="http://schemas.microsoft.com/office/drawing/2014/main" val="3613004646"/>
                      </a:ext>
                    </a:extLst>
                  </a:tr>
                  <a:tr h="430578">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t="-117647" r="-301504" b="-32353"/>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99254" t="-117647" r="-199254" b="-32353"/>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213600" t="-117647" r="-113600" b="-32353"/>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276056" t="-117647" b="-32353"/>
                          </a:stretch>
                        </a:blipFill>
                      </a:tcPr>
                    </a:tc>
                    <a:extLst>
                      <a:ext uri="{0D108BD9-81ED-4DB2-BD59-A6C34878D82A}">
                        <a16:rowId xmlns:a16="http://schemas.microsoft.com/office/drawing/2014/main" val="163847750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 name="Tabla 3">
                <a:extLst>
                  <a:ext uri="{FF2B5EF4-FFF2-40B4-BE49-F238E27FC236}">
                    <a16:creationId xmlns:a16="http://schemas.microsoft.com/office/drawing/2014/main" id="{C553CCF2-B75E-1848-B572-9249F8A88A5F}"/>
                  </a:ext>
                </a:extLst>
              </p:cNvPr>
              <p:cNvGraphicFramePr>
                <a:graphicFrameLocks noGrp="1"/>
              </p:cNvGraphicFramePr>
              <p:nvPr>
                <p:extLst>
                  <p:ext uri="{D42A27DB-BD31-4B8C-83A1-F6EECF244321}">
                    <p14:modId xmlns:p14="http://schemas.microsoft.com/office/powerpoint/2010/main" val="4256110180"/>
                  </p:ext>
                </p:extLst>
              </p:nvPr>
            </p:nvGraphicFramePr>
            <p:xfrm>
              <a:off x="1835696" y="4624461"/>
              <a:ext cx="6768750" cy="801625"/>
            </p:xfrm>
            <a:graphic>
              <a:graphicData uri="http://schemas.openxmlformats.org/drawingml/2006/table">
                <a:tbl>
                  <a:tblPr firstRow="1" firstCol="1" bandRow="1">
                    <a:tableStyleId>{5940675A-B579-460E-94D1-54222C63F5DA}</a:tableStyleId>
                  </a:tblPr>
                  <a:tblGrid>
                    <a:gridCol w="2256250">
                      <a:extLst>
                        <a:ext uri="{9D8B030D-6E8A-4147-A177-3AD203B41FA5}">
                          <a16:colId xmlns:a16="http://schemas.microsoft.com/office/drawing/2014/main" val="1619150902"/>
                        </a:ext>
                      </a:extLst>
                    </a:gridCol>
                    <a:gridCol w="2256250">
                      <a:extLst>
                        <a:ext uri="{9D8B030D-6E8A-4147-A177-3AD203B41FA5}">
                          <a16:colId xmlns:a16="http://schemas.microsoft.com/office/drawing/2014/main" val="28138314"/>
                        </a:ext>
                      </a:extLst>
                    </a:gridCol>
                    <a:gridCol w="2256250">
                      <a:extLst>
                        <a:ext uri="{9D8B030D-6E8A-4147-A177-3AD203B41FA5}">
                          <a16:colId xmlns:a16="http://schemas.microsoft.com/office/drawing/2014/main" val="1317688669"/>
                        </a:ext>
                      </a:extLst>
                    </a:gridCol>
                  </a:tblGrid>
                  <a:tr h="373784">
                    <a:tc>
                      <a:txBody>
                        <a:bodyPr/>
                        <a:lstStyle/>
                        <a:p>
                          <a:pPr>
                            <a:spcAft>
                              <a:spcPts val="0"/>
                            </a:spcAft>
                          </a:pPr>
                          <a:r>
                            <a:rPr lang="es-ES" sz="2400">
                              <a:solidFill>
                                <a:schemeClr val="bg1"/>
                              </a:solidFill>
                              <a:effectLst/>
                            </a:rPr>
                            <a:t>i)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36</m:t>
                                  </m:r>
                                </m:e>
                              </m:rad>
                              <m:r>
                                <a:rPr lang="es-ES" sz="2400">
                                  <a:solidFill>
                                    <a:schemeClr val="bg1"/>
                                  </a:solidFill>
                                  <a:effectLst/>
                                  <a:latin typeface="Cambria Math" panose="02040503050406030204" pitchFamily="18" charset="0"/>
                                </a:rPr>
                                <m:t>=</m:t>
                              </m:r>
                            </m:oMath>
                          </a14:m>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rPr>
                            <a:t>l)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169</m:t>
                                  </m:r>
                                </m:e>
                              </m:rad>
                              <m:r>
                                <a:rPr lang="es-ES" sz="2400">
                                  <a:solidFill>
                                    <a:schemeClr val="bg1"/>
                                  </a:solidFill>
                                  <a:effectLst/>
                                  <a:latin typeface="Cambria Math" panose="02040503050406030204" pitchFamily="18" charset="0"/>
                                </a:rPr>
                                <m:t>=</m:t>
                              </m:r>
                            </m:oMath>
                          </a14:m>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rPr>
                            <a:t>n)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100</m:t>
                                  </m:r>
                                </m:e>
                              </m:rad>
                              <m:r>
                                <a:rPr lang="es-ES" sz="2400">
                                  <a:solidFill>
                                    <a:schemeClr val="bg1"/>
                                  </a:solidFill>
                                  <a:effectLst/>
                                  <a:latin typeface="Cambria Math" panose="02040503050406030204" pitchFamily="18" charset="0"/>
                                </a:rPr>
                                <m:t>=</m:t>
                              </m:r>
                            </m:oMath>
                          </a14:m>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57003127"/>
                      </a:ext>
                    </a:extLst>
                  </a:tr>
                  <a:tr h="374971">
                    <a:tc>
                      <a:txBody>
                        <a:bodyPr/>
                        <a:lstStyle/>
                        <a:p>
                          <a:pPr>
                            <a:spcAft>
                              <a:spcPts val="0"/>
                            </a:spcAft>
                          </a:pPr>
                          <a:r>
                            <a:rPr lang="es-ES" sz="2400">
                              <a:solidFill>
                                <a:schemeClr val="bg1"/>
                              </a:solidFill>
                              <a:effectLst/>
                            </a:rPr>
                            <a:t>j)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144</m:t>
                                  </m:r>
                                </m:e>
                              </m:rad>
                              <m:r>
                                <a:rPr lang="es-ES" sz="2400">
                                  <a:solidFill>
                                    <a:schemeClr val="bg1"/>
                                  </a:solidFill>
                                  <a:effectLst/>
                                  <a:latin typeface="Cambria Math" panose="02040503050406030204" pitchFamily="18" charset="0"/>
                                </a:rPr>
                                <m:t>=</m:t>
                              </m:r>
                            </m:oMath>
                          </a14:m>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rPr>
                            <a:t>m)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9</m:t>
                                  </m:r>
                                </m:e>
                              </m:rad>
                              <m:r>
                                <a:rPr lang="es-ES" sz="2400">
                                  <a:solidFill>
                                    <a:schemeClr val="bg1"/>
                                  </a:solidFill>
                                  <a:effectLst/>
                                  <a:latin typeface="Cambria Math" panose="02040503050406030204" pitchFamily="18" charset="0"/>
                                </a:rPr>
                                <m:t>=</m:t>
                              </m:r>
                            </m:oMath>
                          </a14:m>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dirty="0">
                              <a:solidFill>
                                <a:schemeClr val="bg1"/>
                              </a:solidFill>
                              <a:effectLst/>
                            </a:rPr>
                            <a:t>o)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196</m:t>
                                  </m:r>
                                </m:e>
                              </m:rad>
                              <m:r>
                                <a:rPr lang="es-ES" sz="2400">
                                  <a:solidFill>
                                    <a:schemeClr val="bg1"/>
                                  </a:solidFill>
                                  <a:effectLst/>
                                  <a:latin typeface="Cambria Math" panose="02040503050406030204" pitchFamily="18" charset="0"/>
                                </a:rPr>
                                <m:t>=</m:t>
                              </m:r>
                            </m:oMath>
                          </a14:m>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76057707"/>
                      </a:ext>
                    </a:extLst>
                  </a:tr>
                </a:tbl>
              </a:graphicData>
            </a:graphic>
          </p:graphicFrame>
        </mc:Choice>
        <mc:Fallback xmlns="">
          <p:graphicFrame>
            <p:nvGraphicFramePr>
              <p:cNvPr id="4" name="Tabla 3">
                <a:extLst>
                  <a:ext uri="{FF2B5EF4-FFF2-40B4-BE49-F238E27FC236}">
                    <a16:creationId xmlns:a16="http://schemas.microsoft.com/office/drawing/2014/main" id="{C553CCF2-B75E-1848-B572-9249F8A88A5F}"/>
                  </a:ext>
                </a:extLst>
              </p:cNvPr>
              <p:cNvGraphicFramePr>
                <a:graphicFrameLocks noGrp="1"/>
              </p:cNvGraphicFramePr>
              <p:nvPr>
                <p:extLst>
                  <p:ext uri="{D42A27DB-BD31-4B8C-83A1-F6EECF244321}">
                    <p14:modId xmlns:p14="http://schemas.microsoft.com/office/powerpoint/2010/main" val="4256110180"/>
                  </p:ext>
                </p:extLst>
              </p:nvPr>
            </p:nvGraphicFramePr>
            <p:xfrm>
              <a:off x="1835696" y="4624461"/>
              <a:ext cx="6768750" cy="801625"/>
            </p:xfrm>
            <a:graphic>
              <a:graphicData uri="http://schemas.openxmlformats.org/drawingml/2006/table">
                <a:tbl>
                  <a:tblPr firstRow="1" firstCol="1" bandRow="1">
                    <a:tableStyleId>{5940675A-B579-460E-94D1-54222C63F5DA}</a:tableStyleId>
                  </a:tblPr>
                  <a:tblGrid>
                    <a:gridCol w="2256250">
                      <a:extLst>
                        <a:ext uri="{9D8B030D-6E8A-4147-A177-3AD203B41FA5}">
                          <a16:colId xmlns:a16="http://schemas.microsoft.com/office/drawing/2014/main" val="1619150902"/>
                        </a:ext>
                      </a:extLst>
                    </a:gridCol>
                    <a:gridCol w="2256250">
                      <a:extLst>
                        <a:ext uri="{9D8B030D-6E8A-4147-A177-3AD203B41FA5}">
                          <a16:colId xmlns:a16="http://schemas.microsoft.com/office/drawing/2014/main" val="28138314"/>
                        </a:ext>
                      </a:extLst>
                    </a:gridCol>
                    <a:gridCol w="2256250">
                      <a:extLst>
                        <a:ext uri="{9D8B030D-6E8A-4147-A177-3AD203B41FA5}">
                          <a16:colId xmlns:a16="http://schemas.microsoft.com/office/drawing/2014/main" val="1317688669"/>
                        </a:ext>
                      </a:extLst>
                    </a:gridCol>
                  </a:tblGrid>
                  <a:tr h="400241">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t="-18750" r="-200000" b="-140625"/>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100000" t="-18750" r="-100000" b="-140625"/>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00000" t="-18750" b="-140625"/>
                          </a:stretch>
                        </a:blipFill>
                      </a:tcPr>
                    </a:tc>
                    <a:extLst>
                      <a:ext uri="{0D108BD9-81ED-4DB2-BD59-A6C34878D82A}">
                        <a16:rowId xmlns:a16="http://schemas.microsoft.com/office/drawing/2014/main" val="4257003127"/>
                      </a:ext>
                    </a:extLst>
                  </a:tr>
                  <a:tr h="401384">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t="-118750" r="-200000" b="-40625"/>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100000" t="-118750" r="-100000" b="-40625"/>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4"/>
                          <a:stretch>
                            <a:fillRect l="-200000" t="-118750" b="-40625"/>
                          </a:stretch>
                        </a:blipFill>
                      </a:tcPr>
                    </a:tc>
                    <a:extLst>
                      <a:ext uri="{0D108BD9-81ED-4DB2-BD59-A6C34878D82A}">
                        <a16:rowId xmlns:a16="http://schemas.microsoft.com/office/drawing/2014/main" val="3476057707"/>
                      </a:ext>
                    </a:extLst>
                  </a:tr>
                </a:tbl>
              </a:graphicData>
            </a:graphic>
          </p:graphicFrame>
        </mc:Fallback>
      </mc:AlternateContent>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Raíces</a:t>
            </a:r>
          </a:p>
        </p:txBody>
      </p:sp>
      <p:pic>
        <p:nvPicPr>
          <p:cNvPr id="51202" name="Picture 2"/>
          <p:cNvPicPr>
            <a:picLocks noChangeAspect="1" noChangeArrowheads="1"/>
          </p:cNvPicPr>
          <p:nvPr/>
        </p:nvPicPr>
        <p:blipFill rotWithShape="1">
          <a:blip r:embed="rId3"/>
          <a:srcRect t="21421"/>
          <a:stretch/>
        </p:blipFill>
        <p:spPr bwMode="auto">
          <a:xfrm>
            <a:off x="785786" y="2296700"/>
            <a:ext cx="6072230" cy="1676470"/>
          </a:xfrm>
          <a:prstGeom prst="rect">
            <a:avLst/>
          </a:prstGeom>
          <a:noFill/>
          <a:ln w="9525">
            <a:noFill/>
            <a:miter lim="800000"/>
            <a:headEnd/>
            <a:tailEnd/>
          </a:ln>
          <a:effectLst/>
        </p:spPr>
      </p:pic>
      <p:sp>
        <p:nvSpPr>
          <p:cNvPr id="5" name="8 CuadroTexto">
            <a:extLst>
              <a:ext uri="{FF2B5EF4-FFF2-40B4-BE49-F238E27FC236}">
                <a16:creationId xmlns:a16="http://schemas.microsoft.com/office/drawing/2014/main" id="{1662A9C1-0602-CA4B-8771-5877BF86C8C5}"/>
              </a:ext>
            </a:extLst>
          </p:cNvPr>
          <p:cNvSpPr txBox="1"/>
          <p:nvPr/>
        </p:nvSpPr>
        <p:spPr>
          <a:xfrm>
            <a:off x="785786" y="1268760"/>
            <a:ext cx="7572428"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s-ES" sz="2400" dirty="0"/>
              <a:t>52. </a:t>
            </a:r>
            <a:r>
              <a:rPr lang="es-ES_tradnl" sz="2800" dirty="0">
                <a:latin typeface="Calibri" panose="020F0502020204030204" pitchFamily="34" charset="0"/>
                <a:cs typeface="Calibri" panose="020F0502020204030204" pitchFamily="34" charset="0"/>
              </a:rPr>
              <a:t>El área de un cuadrado es 64 cm</a:t>
            </a:r>
            <a:r>
              <a:rPr lang="es-ES_tradnl" sz="2800" baseline="30000" dirty="0">
                <a:latin typeface="Calibri" panose="020F0502020204030204" pitchFamily="34" charset="0"/>
                <a:cs typeface="Calibri" panose="020F0502020204030204" pitchFamily="34" charset="0"/>
              </a:rPr>
              <a:t>2</a:t>
            </a:r>
            <a:r>
              <a:rPr lang="es-ES_tradnl" sz="2800" dirty="0">
                <a:latin typeface="Calibri" panose="020F0502020204030204" pitchFamily="34" charset="0"/>
                <a:cs typeface="Calibri" panose="020F0502020204030204" pitchFamily="34" charset="0"/>
              </a:rPr>
              <a:t>. ¿Cuánto mide su lado?.</a:t>
            </a:r>
            <a:endParaRPr lang="es-ES" sz="2400" dirty="0"/>
          </a:p>
        </p:txBody>
      </p:sp>
      <p:sp>
        <p:nvSpPr>
          <p:cNvPr id="6" name="8 CuadroTexto">
            <a:extLst>
              <a:ext uri="{FF2B5EF4-FFF2-40B4-BE49-F238E27FC236}">
                <a16:creationId xmlns:a16="http://schemas.microsoft.com/office/drawing/2014/main" id="{E30541C9-1B3B-E04E-9BC8-0730097E9468}"/>
              </a:ext>
            </a:extLst>
          </p:cNvPr>
          <p:cNvSpPr txBox="1"/>
          <p:nvPr/>
        </p:nvSpPr>
        <p:spPr>
          <a:xfrm>
            <a:off x="785786" y="3987365"/>
            <a:ext cx="7572428"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ES" sz="2400" dirty="0"/>
              <a:t>53. </a:t>
            </a:r>
            <a:r>
              <a:rPr lang="es-ES_tradnl" sz="2800" dirty="0">
                <a:latin typeface="Calibri" panose="020F0502020204030204" pitchFamily="34" charset="0"/>
                <a:cs typeface="Calibri" panose="020F0502020204030204" pitchFamily="34" charset="0"/>
              </a:rPr>
              <a:t>Calcula el lado de un cuadrado de 121 cm</a:t>
            </a:r>
            <a:r>
              <a:rPr lang="es-ES_tradnl" sz="2800" baseline="30000" dirty="0">
                <a:latin typeface="Calibri" panose="020F0502020204030204" pitchFamily="34" charset="0"/>
                <a:cs typeface="Calibri" panose="020F0502020204030204" pitchFamily="34" charset="0"/>
              </a:rPr>
              <a:t>2</a:t>
            </a:r>
            <a:r>
              <a:rPr lang="es-ES_tradnl" sz="2800" dirty="0">
                <a:latin typeface="Calibri" panose="020F0502020204030204" pitchFamily="34" charset="0"/>
                <a:cs typeface="Calibri" panose="020F0502020204030204" pitchFamily="34" charset="0"/>
              </a:rPr>
              <a:t> de área.</a:t>
            </a:r>
            <a:endParaRPr lang="es-ES" sz="24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Aproximación de raíces cuadradas</a:t>
            </a:r>
          </a:p>
        </p:txBody>
      </p:sp>
      <p:sp>
        <p:nvSpPr>
          <p:cNvPr id="2" name="Rectángulo 1">
            <a:extLst>
              <a:ext uri="{FF2B5EF4-FFF2-40B4-BE49-F238E27FC236}">
                <a16:creationId xmlns:a16="http://schemas.microsoft.com/office/drawing/2014/main" id="{7EC23D76-FE58-0F4C-AB03-6E6103D31960}"/>
              </a:ext>
            </a:extLst>
          </p:cNvPr>
          <p:cNvSpPr/>
          <p:nvPr/>
        </p:nvSpPr>
        <p:spPr>
          <a:xfrm>
            <a:off x="714348" y="1214704"/>
            <a:ext cx="7848872"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Aproximar una raíz es buscar entre que dos </a:t>
            </a:r>
            <a:r>
              <a:rPr lang="es-ES" sz="28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nºs</a:t>
            </a:r>
            <a:r>
              <a:rPr lang="es-ES" sz="2800" dirty="0">
                <a:solidFill>
                  <a:schemeClr val="bg1"/>
                </a:solidFill>
                <a:latin typeface="Calibri" panose="020F0502020204030204" pitchFamily="34" charset="0"/>
                <a:ea typeface="Times New Roman" panose="02020603050405020304" pitchFamily="18" charset="0"/>
                <a:cs typeface="Calibri" panose="020F0502020204030204" pitchFamily="34" charset="0"/>
              </a:rPr>
              <a:t> exactos esta esa raíz. </a:t>
            </a:r>
          </a:p>
        </p:txBody>
      </p:sp>
      <mc:AlternateContent xmlns:mc="http://schemas.openxmlformats.org/markup-compatibility/2006" xmlns:a14="http://schemas.microsoft.com/office/drawing/2010/main">
        <mc:Choice Requires="a14">
          <p:sp>
            <p:nvSpPr>
              <p:cNvPr id="4" name="Rectángulo 3">
                <a:extLst>
                  <a:ext uri="{FF2B5EF4-FFF2-40B4-BE49-F238E27FC236}">
                    <a16:creationId xmlns:a16="http://schemas.microsoft.com/office/drawing/2014/main" id="{D2C5A03D-16CC-FC4F-A5E9-7F793E279D76}"/>
                  </a:ext>
                </a:extLst>
              </p:cNvPr>
              <p:cNvSpPr/>
              <p:nvPr/>
            </p:nvSpPr>
            <p:spPr>
              <a:xfrm>
                <a:off x="2051720" y="2564904"/>
                <a:ext cx="4563044" cy="631198"/>
              </a:xfrm>
              <a:prstGeom prst="rect">
                <a:avLst/>
              </a:prstGeom>
            </p:spPr>
            <p:txBody>
              <a:bodyPr wrap="none">
                <a:spAutoFit/>
              </a:bodyPr>
              <a:lstStyle/>
              <a:p>
                <a:pPr algn="just"/>
                <a:r>
                  <a:rPr lang="es-ES" sz="3200" dirty="0">
                    <a:solidFill>
                      <a:schemeClr val="bg1"/>
                    </a:solidFill>
                    <a:latin typeface="Calibri" panose="020F0502020204030204" pitchFamily="34" charset="0"/>
                    <a:ea typeface="Times New Roman" panose="02020603050405020304" pitchFamily="18" charset="0"/>
                    <a:cs typeface="Calibri" panose="020F0502020204030204" pitchFamily="34" charset="0"/>
                  </a:rPr>
                  <a:t>Ej: </a:t>
                </a:r>
                <a14:m>
                  <m:oMath xmlns:m="http://schemas.openxmlformats.org/officeDocument/2006/math">
                    <m:rad>
                      <m:radPr>
                        <m:degHide m:val="on"/>
                        <m:ctrlPr>
                          <a:rPr lang="es-ES" sz="3200" i="1">
                            <a:solidFill>
                              <a:schemeClr val="bg1"/>
                            </a:solidFill>
                            <a:latin typeface="Cambria Math" panose="02040503050406030204" pitchFamily="18" charset="0"/>
                          </a:rPr>
                        </m:ctrlPr>
                      </m:radPr>
                      <m:deg/>
                      <m:e>
                        <m:r>
                          <a:rPr lang="es-ES" sz="3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36</m:t>
                        </m:r>
                      </m:e>
                    </m:rad>
                  </m:oMath>
                </a14:m>
                <a:r>
                  <a:rPr lang="es-ES" sz="3200" dirty="0">
                    <a:solidFill>
                      <a:schemeClr val="bg1"/>
                    </a:solidFill>
                    <a:latin typeface="Calibri" panose="020F0502020204030204" pitchFamily="34" charset="0"/>
                    <a:ea typeface="Times New Roman" panose="02020603050405020304" pitchFamily="18" charset="0"/>
                    <a:cs typeface="Calibri" panose="020F0502020204030204" pitchFamily="34" charset="0"/>
                  </a:rPr>
                  <a:t>= 6 &lt; </a:t>
                </a:r>
                <a14:m>
                  <m:oMath xmlns:m="http://schemas.openxmlformats.org/officeDocument/2006/math">
                    <m:rad>
                      <m:radPr>
                        <m:degHide m:val="on"/>
                        <m:ctrlPr>
                          <a:rPr lang="es-ES" sz="3200" i="1">
                            <a:solidFill>
                              <a:schemeClr val="bg1"/>
                            </a:solidFill>
                            <a:latin typeface="Cambria Math" panose="02040503050406030204" pitchFamily="18" charset="0"/>
                          </a:rPr>
                        </m:ctrlPr>
                      </m:radPr>
                      <m:deg/>
                      <m:e>
                        <m:r>
                          <a:rPr lang="es-ES" sz="3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39</m:t>
                        </m:r>
                      </m:e>
                    </m:rad>
                  </m:oMath>
                </a14:m>
                <a:r>
                  <a:rPr lang="es-ES" sz="3200" dirty="0">
                    <a:solidFill>
                      <a:schemeClr val="bg1"/>
                    </a:solidFill>
                    <a:latin typeface="Calibri" panose="020F0502020204030204" pitchFamily="34" charset="0"/>
                    <a:ea typeface="Times New Roman" panose="02020603050405020304" pitchFamily="18" charset="0"/>
                    <a:cs typeface="Calibri" panose="020F0502020204030204" pitchFamily="34" charset="0"/>
                  </a:rPr>
                  <a:t> &lt;7=</a:t>
                </a:r>
                <a14:m>
                  <m:oMath xmlns:m="http://schemas.openxmlformats.org/officeDocument/2006/math">
                    <m:rad>
                      <m:radPr>
                        <m:degHide m:val="on"/>
                        <m:ctrlPr>
                          <a:rPr lang="es-ES" sz="3200" i="1">
                            <a:solidFill>
                              <a:schemeClr val="bg1"/>
                            </a:solidFill>
                            <a:latin typeface="Cambria Math" panose="02040503050406030204" pitchFamily="18" charset="0"/>
                          </a:rPr>
                        </m:ctrlPr>
                      </m:radPr>
                      <m:deg/>
                      <m:e>
                        <m:r>
                          <a:rPr lang="es-ES" sz="32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49</m:t>
                        </m:r>
                      </m:e>
                    </m:rad>
                  </m:oMath>
                </a14:m>
                <a:r>
                  <a:rPr lang="es-ES" sz="3200" dirty="0">
                    <a:solidFill>
                      <a:schemeClr val="bg1"/>
                    </a:solidFill>
                    <a:latin typeface="Calibri" panose="020F0502020204030204" pitchFamily="34" charset="0"/>
                    <a:cs typeface="Calibri" panose="020F0502020204030204" pitchFamily="34" charset="0"/>
                  </a:rPr>
                  <a:t> </a:t>
                </a:r>
              </a:p>
            </p:txBody>
          </p:sp>
        </mc:Choice>
        <mc:Fallback xmlns="">
          <p:sp>
            <p:nvSpPr>
              <p:cNvPr id="4" name="Rectángulo 3">
                <a:extLst>
                  <a:ext uri="{FF2B5EF4-FFF2-40B4-BE49-F238E27FC236}">
                    <a16:creationId xmlns:a16="http://schemas.microsoft.com/office/drawing/2014/main" id="{D2C5A03D-16CC-FC4F-A5E9-7F793E279D76}"/>
                  </a:ext>
                </a:extLst>
              </p:cNvPr>
              <p:cNvSpPr>
                <a:spLocks noRot="1" noChangeAspect="1" noMove="1" noResize="1" noEditPoints="1" noAdjustHandles="1" noChangeArrowheads="1" noChangeShapeType="1" noTextEdit="1"/>
              </p:cNvSpPr>
              <p:nvPr/>
            </p:nvSpPr>
            <p:spPr>
              <a:xfrm>
                <a:off x="2051720" y="2564904"/>
                <a:ext cx="4563044" cy="631198"/>
              </a:xfrm>
              <a:prstGeom prst="rect">
                <a:avLst/>
              </a:prstGeom>
              <a:blipFill>
                <a:blip r:embed="rId3"/>
                <a:stretch>
                  <a:fillRect l="-3333" t="-3922" b="-27451"/>
                </a:stretch>
              </a:blipFill>
            </p:spPr>
            <p:txBody>
              <a:bodyPr/>
              <a:lstStyle/>
              <a:p>
                <a:r>
                  <a:rPr lang="es-ES">
                    <a:noFill/>
                  </a:rPr>
                  <a:t> </a:t>
                </a:r>
              </a:p>
            </p:txBody>
          </p:sp>
        </mc:Fallback>
      </mc:AlternateContent>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Aproximación de raíces cuadradas</a:t>
            </a:r>
          </a:p>
        </p:txBody>
      </p:sp>
      <p:sp>
        <p:nvSpPr>
          <p:cNvPr id="8" name="7 CuadroTexto"/>
          <p:cNvSpPr txBox="1"/>
          <p:nvPr/>
        </p:nvSpPr>
        <p:spPr>
          <a:xfrm>
            <a:off x="714348" y="1416594"/>
            <a:ext cx="7286676" cy="369332"/>
          </a:xfrm>
          <a:prstGeom prst="rect">
            <a:avLst/>
          </a:prstGeom>
          <a:noFill/>
        </p:spPr>
        <p:txBody>
          <a:bodyPr wrap="square" rtlCol="0">
            <a:spAutoFit/>
          </a:bodyPr>
          <a:lstStyle/>
          <a:p>
            <a:r>
              <a:rPr lang="es-ES" b="1" dirty="0">
                <a:solidFill>
                  <a:schemeClr val="bg1"/>
                </a:solidFill>
              </a:rPr>
              <a:t>54. Aproxima las siguientes raíces</a:t>
            </a:r>
            <a:r>
              <a:rPr lang="es-ES" dirty="0">
                <a:solidFill>
                  <a:schemeClr val="bg1"/>
                </a:solidFill>
              </a:rPr>
              <a:t>:</a:t>
            </a:r>
          </a:p>
        </p:txBody>
      </p:sp>
      <mc:AlternateContent xmlns:mc="http://schemas.openxmlformats.org/markup-compatibility/2006" xmlns:a14="http://schemas.microsoft.com/office/drawing/2010/main">
        <mc:Choice Requires="a14">
          <p:graphicFrame>
            <p:nvGraphicFramePr>
              <p:cNvPr id="2" name="Tabla 1">
                <a:extLst>
                  <a:ext uri="{FF2B5EF4-FFF2-40B4-BE49-F238E27FC236}">
                    <a16:creationId xmlns:a16="http://schemas.microsoft.com/office/drawing/2014/main" id="{AEF45B7C-92C9-3042-AB9B-4400D4527CB3}"/>
                  </a:ext>
                </a:extLst>
              </p:cNvPr>
              <p:cNvGraphicFramePr>
                <a:graphicFrameLocks noGrp="1"/>
              </p:cNvGraphicFramePr>
              <p:nvPr>
                <p:extLst>
                  <p:ext uri="{D42A27DB-BD31-4B8C-83A1-F6EECF244321}">
                    <p14:modId xmlns:p14="http://schemas.microsoft.com/office/powerpoint/2010/main" val="2572669265"/>
                  </p:ext>
                </p:extLst>
              </p:nvPr>
            </p:nvGraphicFramePr>
            <p:xfrm>
              <a:off x="611560" y="2148630"/>
              <a:ext cx="7992890" cy="2267205"/>
            </p:xfrm>
            <a:graphic>
              <a:graphicData uri="http://schemas.openxmlformats.org/drawingml/2006/table">
                <a:tbl>
                  <a:tblPr firstRow="1" firstCol="1" bandRow="1">
                    <a:tableStyleId>{5940675A-B579-460E-94D1-54222C63F5DA}</a:tableStyleId>
                  </a:tblPr>
                  <a:tblGrid>
                    <a:gridCol w="1598578">
                      <a:extLst>
                        <a:ext uri="{9D8B030D-6E8A-4147-A177-3AD203B41FA5}">
                          <a16:colId xmlns:a16="http://schemas.microsoft.com/office/drawing/2014/main" val="614133497"/>
                        </a:ext>
                      </a:extLst>
                    </a:gridCol>
                    <a:gridCol w="1598578">
                      <a:extLst>
                        <a:ext uri="{9D8B030D-6E8A-4147-A177-3AD203B41FA5}">
                          <a16:colId xmlns:a16="http://schemas.microsoft.com/office/drawing/2014/main" val="4094127288"/>
                        </a:ext>
                      </a:extLst>
                    </a:gridCol>
                    <a:gridCol w="1598578">
                      <a:extLst>
                        <a:ext uri="{9D8B030D-6E8A-4147-A177-3AD203B41FA5}">
                          <a16:colId xmlns:a16="http://schemas.microsoft.com/office/drawing/2014/main" val="3785118545"/>
                        </a:ext>
                      </a:extLst>
                    </a:gridCol>
                    <a:gridCol w="1598578">
                      <a:extLst>
                        <a:ext uri="{9D8B030D-6E8A-4147-A177-3AD203B41FA5}">
                          <a16:colId xmlns:a16="http://schemas.microsoft.com/office/drawing/2014/main" val="1710007553"/>
                        </a:ext>
                      </a:extLst>
                    </a:gridCol>
                    <a:gridCol w="1598578">
                      <a:extLst>
                        <a:ext uri="{9D8B030D-6E8A-4147-A177-3AD203B41FA5}">
                          <a16:colId xmlns:a16="http://schemas.microsoft.com/office/drawing/2014/main" val="40039730"/>
                        </a:ext>
                      </a:extLst>
                    </a:gridCol>
                  </a:tblGrid>
                  <a:tr h="461616">
                    <a:tc>
                      <a:txBody>
                        <a:bodyPr/>
                        <a:lstStyle/>
                        <a:p>
                          <a:pPr>
                            <a:spcAft>
                              <a:spcPts val="0"/>
                            </a:spcAft>
                          </a:pPr>
                          <a:r>
                            <a:rPr lang="es-ES" sz="2400" dirty="0">
                              <a:solidFill>
                                <a:schemeClr val="bg1"/>
                              </a:solidFill>
                              <a:effectLst/>
                            </a:rPr>
                            <a:t>a)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50</m:t>
                                  </m:r>
                                </m:e>
                              </m:rad>
                              <m:r>
                                <a:rPr lang="es-ES" sz="2400">
                                  <a:solidFill>
                                    <a:schemeClr val="bg1"/>
                                  </a:solidFill>
                                  <a:effectLst/>
                                  <a:latin typeface="Cambria Math" panose="02040503050406030204" pitchFamily="18" charset="0"/>
                                </a:rPr>
                                <m:t>=</m:t>
                              </m:r>
                            </m:oMath>
                          </a14:m>
                          <a:endParaRPr lang="es-ES" sz="2400" dirty="0">
                            <a:solidFill>
                              <a:schemeClr val="bg1"/>
                            </a:solidFill>
                            <a:effectLst/>
                          </a:endParaRPr>
                        </a:p>
                        <a:p>
                          <a:pPr>
                            <a:spcAft>
                              <a:spcPts val="0"/>
                            </a:spcAft>
                          </a:pPr>
                          <a:endParaRPr lang="es-ES" sz="2400" dirty="0">
                            <a:solidFill>
                              <a:schemeClr val="bg1"/>
                            </a:solidFill>
                            <a:effectLst/>
                            <a:latin typeface="Times New Roman" panose="02020603050405020304" pitchFamily="18" charset="0"/>
                            <a:ea typeface="Times New Roman" panose="02020603050405020304" pitchFamily="18" charset="0"/>
                          </a:endParaRPr>
                        </a:p>
                        <a:p>
                          <a:pPr>
                            <a:spcAft>
                              <a:spcPts val="0"/>
                            </a:spcAft>
                          </a:pP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rPr>
                            <a:t>c)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26</m:t>
                                  </m:r>
                                </m:e>
                              </m:rad>
                              <m:r>
                                <a:rPr lang="es-ES" sz="2400">
                                  <a:solidFill>
                                    <a:schemeClr val="bg1"/>
                                  </a:solidFill>
                                  <a:effectLst/>
                                  <a:latin typeface="Cambria Math" panose="02040503050406030204" pitchFamily="18" charset="0"/>
                                </a:rPr>
                                <m:t>=</m:t>
                              </m:r>
                            </m:oMath>
                          </a14:m>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rPr>
                            <a:t>e)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14</m:t>
                                  </m:r>
                                </m:e>
                              </m:rad>
                              <m:r>
                                <a:rPr lang="es-ES" sz="2400">
                                  <a:solidFill>
                                    <a:schemeClr val="bg1"/>
                                  </a:solidFill>
                                  <a:effectLst/>
                                  <a:latin typeface="Cambria Math" panose="02040503050406030204" pitchFamily="18" charset="0"/>
                                </a:rPr>
                                <m:t>=</m:t>
                              </m:r>
                            </m:oMath>
                          </a14:m>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rPr>
                            <a:t>g)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105</m:t>
                                  </m:r>
                                </m:e>
                              </m:rad>
                              <m:r>
                                <a:rPr lang="es-ES" sz="2400">
                                  <a:solidFill>
                                    <a:schemeClr val="bg1"/>
                                  </a:solidFill>
                                  <a:effectLst/>
                                  <a:latin typeface="Cambria Math" panose="02040503050406030204" pitchFamily="18" charset="0"/>
                                </a:rPr>
                                <m:t>=</m:t>
                              </m:r>
                            </m:oMath>
                          </a14:m>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rPr>
                            <a:t>i)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45</m:t>
                                  </m:r>
                                </m:e>
                              </m:rad>
                              <m:r>
                                <a:rPr lang="es-ES" sz="2400">
                                  <a:solidFill>
                                    <a:schemeClr val="bg1"/>
                                  </a:solidFill>
                                  <a:effectLst/>
                                  <a:latin typeface="Cambria Math" panose="02040503050406030204" pitchFamily="18" charset="0"/>
                                </a:rPr>
                                <m:t>=</m:t>
                              </m:r>
                            </m:oMath>
                          </a14:m>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1098950"/>
                      </a:ext>
                    </a:extLst>
                  </a:tr>
                  <a:tr h="458713">
                    <a:tc>
                      <a:txBody>
                        <a:bodyPr/>
                        <a:lstStyle/>
                        <a:p>
                          <a:pPr>
                            <a:spcAft>
                              <a:spcPts val="0"/>
                            </a:spcAft>
                          </a:pPr>
                          <a:r>
                            <a:rPr lang="es-ES" sz="2400" dirty="0">
                              <a:solidFill>
                                <a:schemeClr val="bg1"/>
                              </a:solidFill>
                              <a:effectLst/>
                            </a:rPr>
                            <a:t>b)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38</m:t>
                                  </m:r>
                                </m:e>
                              </m:rad>
                              <m:r>
                                <a:rPr lang="es-ES" sz="2400">
                                  <a:solidFill>
                                    <a:schemeClr val="bg1"/>
                                  </a:solidFill>
                                  <a:effectLst/>
                                  <a:latin typeface="Cambria Math" panose="02040503050406030204" pitchFamily="18" charset="0"/>
                                </a:rPr>
                                <m:t>=</m:t>
                              </m:r>
                            </m:oMath>
                          </a14:m>
                          <a:endParaRPr lang="es-ES" sz="2400" dirty="0">
                            <a:solidFill>
                              <a:schemeClr val="bg1"/>
                            </a:solidFill>
                            <a:effectLst/>
                            <a:latin typeface="Times New Roman" panose="02020603050405020304" pitchFamily="18" charset="0"/>
                            <a:ea typeface="Times New Roman" panose="02020603050405020304" pitchFamily="18" charset="0"/>
                          </a:endParaRPr>
                        </a:p>
                        <a:p>
                          <a:pPr>
                            <a:spcAft>
                              <a:spcPts val="0"/>
                            </a:spcAft>
                          </a:pPr>
                          <a:endParaRPr lang="es-ES" sz="2400" dirty="0">
                            <a:solidFill>
                              <a:schemeClr val="bg1"/>
                            </a:solidFill>
                            <a:effectLst/>
                            <a:latin typeface="Times New Roman" panose="02020603050405020304" pitchFamily="18" charset="0"/>
                            <a:ea typeface="Times New Roman" panose="02020603050405020304" pitchFamily="18" charset="0"/>
                          </a:endParaRPr>
                        </a:p>
                        <a:p>
                          <a:pPr>
                            <a:spcAft>
                              <a:spcPts val="0"/>
                            </a:spcAft>
                          </a:pPr>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rPr>
                            <a:t>d)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20</m:t>
                                  </m:r>
                                </m:e>
                              </m:rad>
                              <m:r>
                                <a:rPr lang="es-ES" sz="2400">
                                  <a:solidFill>
                                    <a:schemeClr val="bg1"/>
                                  </a:solidFill>
                                  <a:effectLst/>
                                  <a:latin typeface="Cambria Math" panose="02040503050406030204" pitchFamily="18" charset="0"/>
                                </a:rPr>
                                <m:t>=</m:t>
                              </m:r>
                            </m:oMath>
                          </a14:m>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rPr>
                            <a:t>f)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66</m:t>
                                  </m:r>
                                </m:e>
                              </m:rad>
                              <m:r>
                                <a:rPr lang="es-ES" sz="2400">
                                  <a:solidFill>
                                    <a:schemeClr val="bg1"/>
                                  </a:solidFill>
                                  <a:effectLst/>
                                  <a:latin typeface="Cambria Math" panose="02040503050406030204" pitchFamily="18" charset="0"/>
                                </a:rPr>
                                <m:t>=</m:t>
                              </m:r>
                            </m:oMath>
                          </a14:m>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a:solidFill>
                                <a:schemeClr val="bg1"/>
                              </a:solidFill>
                              <a:effectLst/>
                            </a:rPr>
                            <a:t>h)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82</m:t>
                                  </m:r>
                                </m:e>
                              </m:rad>
                              <m:r>
                                <a:rPr lang="es-ES" sz="2400">
                                  <a:solidFill>
                                    <a:schemeClr val="bg1"/>
                                  </a:solidFill>
                                  <a:effectLst/>
                                  <a:latin typeface="Cambria Math" panose="02040503050406030204" pitchFamily="18" charset="0"/>
                                </a:rPr>
                                <m:t>=</m:t>
                              </m:r>
                            </m:oMath>
                          </a14:m>
                          <a:endParaRPr lang="es-ES" sz="24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2400" dirty="0">
                              <a:solidFill>
                                <a:schemeClr val="bg1"/>
                              </a:solidFill>
                              <a:effectLst/>
                            </a:rPr>
                            <a:t>j) </a:t>
                          </a:r>
                          <a14:m>
                            <m:oMath xmlns:m="http://schemas.openxmlformats.org/officeDocument/2006/math">
                              <m:rad>
                                <m:radPr>
                                  <m:degHide m:val="on"/>
                                  <m:ctrlPr>
                                    <a:rPr lang="es-ES" sz="2400" i="1">
                                      <a:solidFill>
                                        <a:schemeClr val="bg1"/>
                                      </a:solidFill>
                                      <a:effectLst/>
                                      <a:latin typeface="Cambria Math" panose="02040503050406030204" pitchFamily="18" charset="0"/>
                                    </a:rPr>
                                  </m:ctrlPr>
                                </m:radPr>
                                <m:deg/>
                                <m:e>
                                  <m:r>
                                    <a:rPr lang="es-ES" sz="2400">
                                      <a:solidFill>
                                        <a:schemeClr val="bg1"/>
                                      </a:solidFill>
                                      <a:effectLst/>
                                      <a:latin typeface="Cambria Math" panose="02040503050406030204" pitchFamily="18" charset="0"/>
                                    </a:rPr>
                                    <m:t>122</m:t>
                                  </m:r>
                                </m:e>
                              </m:rad>
                              <m:r>
                                <a:rPr lang="es-ES" sz="2400">
                                  <a:solidFill>
                                    <a:schemeClr val="bg1"/>
                                  </a:solidFill>
                                  <a:effectLst/>
                                  <a:latin typeface="Cambria Math" panose="02040503050406030204" pitchFamily="18" charset="0"/>
                                </a:rPr>
                                <m:t>=</m:t>
                              </m:r>
                            </m:oMath>
                          </a14:m>
                          <a:endParaRPr lang="es-ES"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76897341"/>
                      </a:ext>
                    </a:extLst>
                  </a:tr>
                </a:tbl>
              </a:graphicData>
            </a:graphic>
          </p:graphicFrame>
        </mc:Choice>
        <mc:Fallback xmlns="">
          <p:graphicFrame>
            <p:nvGraphicFramePr>
              <p:cNvPr id="2" name="Tabla 1">
                <a:extLst>
                  <a:ext uri="{FF2B5EF4-FFF2-40B4-BE49-F238E27FC236}">
                    <a16:creationId xmlns:a16="http://schemas.microsoft.com/office/drawing/2014/main" id="{AEF45B7C-92C9-3042-AB9B-4400D4527CB3}"/>
                  </a:ext>
                </a:extLst>
              </p:cNvPr>
              <p:cNvGraphicFramePr>
                <a:graphicFrameLocks noGrp="1"/>
              </p:cNvGraphicFramePr>
              <p:nvPr>
                <p:extLst>
                  <p:ext uri="{D42A27DB-BD31-4B8C-83A1-F6EECF244321}">
                    <p14:modId xmlns:p14="http://schemas.microsoft.com/office/powerpoint/2010/main" val="2572669265"/>
                  </p:ext>
                </p:extLst>
              </p:nvPr>
            </p:nvGraphicFramePr>
            <p:xfrm>
              <a:off x="611560" y="2148630"/>
              <a:ext cx="7992890" cy="2267205"/>
            </p:xfrm>
            <a:graphic>
              <a:graphicData uri="http://schemas.openxmlformats.org/drawingml/2006/table">
                <a:tbl>
                  <a:tblPr firstRow="1" firstCol="1" bandRow="1">
                    <a:tableStyleId>{5940675A-B579-460E-94D1-54222C63F5DA}</a:tableStyleId>
                  </a:tblPr>
                  <a:tblGrid>
                    <a:gridCol w="1598578">
                      <a:extLst>
                        <a:ext uri="{9D8B030D-6E8A-4147-A177-3AD203B41FA5}">
                          <a16:colId xmlns:a16="http://schemas.microsoft.com/office/drawing/2014/main" val="614133497"/>
                        </a:ext>
                      </a:extLst>
                    </a:gridCol>
                    <a:gridCol w="1598578">
                      <a:extLst>
                        <a:ext uri="{9D8B030D-6E8A-4147-A177-3AD203B41FA5}">
                          <a16:colId xmlns:a16="http://schemas.microsoft.com/office/drawing/2014/main" val="4094127288"/>
                        </a:ext>
                      </a:extLst>
                    </a:gridCol>
                    <a:gridCol w="1598578">
                      <a:extLst>
                        <a:ext uri="{9D8B030D-6E8A-4147-A177-3AD203B41FA5}">
                          <a16:colId xmlns:a16="http://schemas.microsoft.com/office/drawing/2014/main" val="3785118545"/>
                        </a:ext>
                      </a:extLst>
                    </a:gridCol>
                    <a:gridCol w="1598578">
                      <a:extLst>
                        <a:ext uri="{9D8B030D-6E8A-4147-A177-3AD203B41FA5}">
                          <a16:colId xmlns:a16="http://schemas.microsoft.com/office/drawing/2014/main" val="1710007553"/>
                        </a:ext>
                      </a:extLst>
                    </a:gridCol>
                    <a:gridCol w="1598578">
                      <a:extLst>
                        <a:ext uri="{9D8B030D-6E8A-4147-A177-3AD203B41FA5}">
                          <a16:colId xmlns:a16="http://schemas.microsoft.com/office/drawing/2014/main" val="40039730"/>
                        </a:ext>
                      </a:extLst>
                    </a:gridCol>
                  </a:tblGrid>
                  <a:tr h="1135444">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794" t="-6667" r="-400000" b="-98889"/>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00794" t="-6667" r="-300000" b="-98889"/>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200794" t="-6667" r="-200000" b="-98889"/>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300794" t="-6667" r="-100000" b="-98889"/>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400794" t="-6667" b="-98889"/>
                          </a:stretch>
                        </a:blipFill>
                      </a:tcPr>
                    </a:tc>
                    <a:extLst>
                      <a:ext uri="{0D108BD9-81ED-4DB2-BD59-A6C34878D82A}">
                        <a16:rowId xmlns:a16="http://schemas.microsoft.com/office/drawing/2014/main" val="381098950"/>
                      </a:ext>
                    </a:extLst>
                  </a:tr>
                  <a:tr h="1131761">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794" t="-107865" r="-400000"/>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100794" t="-107865" r="-300000"/>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200794" t="-107865" r="-200000"/>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300794" t="-107865" r="-100000"/>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3"/>
                          <a:stretch>
                            <a:fillRect l="-400794" t="-107865"/>
                          </a:stretch>
                        </a:blipFill>
                      </a:tcPr>
                    </a:tc>
                    <a:extLst>
                      <a:ext uri="{0D108BD9-81ED-4DB2-BD59-A6C34878D82A}">
                        <a16:rowId xmlns:a16="http://schemas.microsoft.com/office/drawing/2014/main" val="2376897341"/>
                      </a:ext>
                    </a:extLst>
                  </a:tr>
                </a:tbl>
              </a:graphicData>
            </a:graphic>
          </p:graphicFrame>
        </mc:Fallback>
      </mc:AlternateContent>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Opuesto y valor absoluto</a:t>
            </a:r>
          </a:p>
        </p:txBody>
      </p:sp>
      <p:sp>
        <p:nvSpPr>
          <p:cNvPr id="8" name="7 CuadroTexto"/>
          <p:cNvSpPr txBox="1"/>
          <p:nvPr/>
        </p:nvSpPr>
        <p:spPr>
          <a:xfrm>
            <a:off x="714348" y="1416594"/>
            <a:ext cx="7286676" cy="2062103"/>
          </a:xfrm>
          <a:prstGeom prst="rect">
            <a:avLst/>
          </a:prstGeom>
          <a:noFill/>
        </p:spPr>
        <p:txBody>
          <a:bodyPr wrap="square" rtlCol="0">
            <a:spAutoFit/>
          </a:bodyPr>
          <a:lstStyle/>
          <a:p>
            <a:r>
              <a:rPr lang="es-ES" sz="3200" dirty="0">
                <a:solidFill>
                  <a:schemeClr val="bg1"/>
                </a:solidFill>
              </a:rPr>
              <a:t>Opuesto de 2 </a:t>
            </a:r>
            <a:r>
              <a:rPr lang="es-ES" sz="3200" dirty="0">
                <a:solidFill>
                  <a:schemeClr val="bg1"/>
                </a:solidFill>
                <a:sym typeface="Wingdings" pitchFamily="2" charset="2"/>
              </a:rPr>
              <a:t></a:t>
            </a:r>
            <a:r>
              <a:rPr lang="es-ES" sz="3200" dirty="0">
                <a:solidFill>
                  <a:schemeClr val="bg1"/>
                </a:solidFill>
              </a:rPr>
              <a:t> -2  </a:t>
            </a:r>
          </a:p>
          <a:p>
            <a:endParaRPr lang="es-ES" sz="3200" dirty="0">
              <a:solidFill>
                <a:schemeClr val="bg1"/>
              </a:solidFill>
            </a:endParaRPr>
          </a:p>
          <a:p>
            <a:endParaRPr lang="es-ES" sz="3200" dirty="0">
              <a:solidFill>
                <a:schemeClr val="bg1"/>
              </a:solidFill>
            </a:endParaRPr>
          </a:p>
          <a:p>
            <a:r>
              <a:rPr lang="es-ES" sz="3200" dirty="0">
                <a:solidFill>
                  <a:schemeClr val="bg1"/>
                </a:solidFill>
              </a:rPr>
              <a:t>Valor absoluto |2|=2 y |-2|=2</a:t>
            </a:r>
          </a:p>
        </p:txBody>
      </p:sp>
    </p:spTree>
    <p:extLst>
      <p:ext uri="{BB962C8B-B14F-4D97-AF65-F5344CB8AC3E}">
        <p14:creationId xmlns:p14="http://schemas.microsoft.com/office/powerpoint/2010/main" val="23865621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Opuesto y valor absoluto</a:t>
            </a:r>
          </a:p>
        </p:txBody>
      </p:sp>
      <p:sp>
        <p:nvSpPr>
          <p:cNvPr id="8" name="7 CuadroTexto"/>
          <p:cNvSpPr txBox="1"/>
          <p:nvPr/>
        </p:nvSpPr>
        <p:spPr>
          <a:xfrm>
            <a:off x="714348" y="1416594"/>
            <a:ext cx="7530060" cy="400110"/>
          </a:xfrm>
          <a:prstGeom prst="rect">
            <a:avLst/>
          </a:prstGeom>
          <a:noFill/>
        </p:spPr>
        <p:txBody>
          <a:bodyPr wrap="square" rtlCol="0">
            <a:spAutoFit/>
          </a:bodyPr>
          <a:lstStyle/>
          <a:p>
            <a:r>
              <a:rPr lang="es-ES" sz="2000" b="1" dirty="0">
                <a:solidFill>
                  <a:schemeClr val="bg1"/>
                </a:solidFill>
              </a:rPr>
              <a:t>55. </a:t>
            </a:r>
            <a:r>
              <a:rPr lang="es-ES" sz="2000" dirty="0">
                <a:solidFill>
                  <a:schemeClr val="bg1"/>
                </a:solidFill>
              </a:rPr>
              <a:t>Escribe el opuesto y el valor absoluto en cada caso:</a:t>
            </a:r>
          </a:p>
        </p:txBody>
      </p:sp>
      <p:graphicFrame>
        <p:nvGraphicFramePr>
          <p:cNvPr id="4" name="Tabla 3">
            <a:extLst>
              <a:ext uri="{FF2B5EF4-FFF2-40B4-BE49-F238E27FC236}">
                <a16:creationId xmlns:a16="http://schemas.microsoft.com/office/drawing/2014/main" id="{C23C7752-A804-124B-8AC1-2B31CFB2C546}"/>
              </a:ext>
            </a:extLst>
          </p:cNvPr>
          <p:cNvGraphicFramePr>
            <a:graphicFrameLocks noGrp="1"/>
          </p:cNvGraphicFramePr>
          <p:nvPr>
            <p:extLst>
              <p:ext uri="{D42A27DB-BD31-4B8C-83A1-F6EECF244321}">
                <p14:modId xmlns:p14="http://schemas.microsoft.com/office/powerpoint/2010/main" val="1783052060"/>
              </p:ext>
            </p:extLst>
          </p:nvPr>
        </p:nvGraphicFramePr>
        <p:xfrm>
          <a:off x="539552" y="2441257"/>
          <a:ext cx="7992888" cy="1097280"/>
        </p:xfrm>
        <a:graphic>
          <a:graphicData uri="http://schemas.openxmlformats.org/drawingml/2006/table">
            <a:tbl>
              <a:tblPr firstRow="1" firstCol="1" bandRow="1">
                <a:tableStyleId>{5940675A-B579-460E-94D1-54222C63F5DA}</a:tableStyleId>
              </a:tblPr>
              <a:tblGrid>
                <a:gridCol w="2256339">
                  <a:extLst>
                    <a:ext uri="{9D8B030D-6E8A-4147-A177-3AD203B41FA5}">
                      <a16:colId xmlns:a16="http://schemas.microsoft.com/office/drawing/2014/main" val="2981583870"/>
                    </a:ext>
                  </a:extLst>
                </a:gridCol>
                <a:gridCol w="407957">
                  <a:extLst>
                    <a:ext uri="{9D8B030D-6E8A-4147-A177-3AD203B41FA5}">
                      <a16:colId xmlns:a16="http://schemas.microsoft.com/office/drawing/2014/main" val="3531157652"/>
                    </a:ext>
                  </a:extLst>
                </a:gridCol>
                <a:gridCol w="2304256">
                  <a:extLst>
                    <a:ext uri="{9D8B030D-6E8A-4147-A177-3AD203B41FA5}">
                      <a16:colId xmlns:a16="http://schemas.microsoft.com/office/drawing/2014/main" val="3676037003"/>
                    </a:ext>
                  </a:extLst>
                </a:gridCol>
                <a:gridCol w="458573">
                  <a:extLst>
                    <a:ext uri="{9D8B030D-6E8A-4147-A177-3AD203B41FA5}">
                      <a16:colId xmlns:a16="http://schemas.microsoft.com/office/drawing/2014/main" val="3622432731"/>
                    </a:ext>
                  </a:extLst>
                </a:gridCol>
                <a:gridCol w="2133715">
                  <a:extLst>
                    <a:ext uri="{9D8B030D-6E8A-4147-A177-3AD203B41FA5}">
                      <a16:colId xmlns:a16="http://schemas.microsoft.com/office/drawing/2014/main" val="1897117281"/>
                    </a:ext>
                  </a:extLst>
                </a:gridCol>
                <a:gridCol w="432048">
                  <a:extLst>
                    <a:ext uri="{9D8B030D-6E8A-4147-A177-3AD203B41FA5}">
                      <a16:colId xmlns:a16="http://schemas.microsoft.com/office/drawing/2014/main" val="1909851636"/>
                    </a:ext>
                  </a:extLst>
                </a:gridCol>
              </a:tblGrid>
              <a:tr h="0">
                <a:tc>
                  <a:txBody>
                    <a:bodyPr/>
                    <a:lstStyle/>
                    <a:p>
                      <a:pPr>
                        <a:spcAft>
                          <a:spcPts val="0"/>
                        </a:spcAft>
                      </a:pPr>
                      <a:r>
                        <a:rPr lang="es-ES" sz="1800" dirty="0">
                          <a:solidFill>
                            <a:schemeClr val="bg1"/>
                          </a:solidFill>
                          <a:effectLst/>
                        </a:rPr>
                        <a:t>a) Opuesto de 5</a:t>
                      </a:r>
                    </a:p>
                    <a:p>
                      <a:pPr>
                        <a:spcAft>
                          <a:spcPts val="0"/>
                        </a:spcAft>
                      </a:pPr>
                      <a:endParaRPr lang="es-ES" sz="18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1800">
                          <a:solidFill>
                            <a:schemeClr val="bg1"/>
                          </a:solidFill>
                          <a:effectLst/>
                        </a:rPr>
                        <a:t> </a:t>
                      </a:r>
                      <a:endParaRPr lang="es-E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800">
                          <a:solidFill>
                            <a:schemeClr val="bg1"/>
                          </a:solidFill>
                          <a:effectLst/>
                        </a:rPr>
                        <a:t>c) |7|</a:t>
                      </a:r>
                      <a:endParaRPr lang="es-E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1800">
                          <a:solidFill>
                            <a:schemeClr val="bg1"/>
                          </a:solidFill>
                          <a:effectLst/>
                        </a:rPr>
                        <a:t> </a:t>
                      </a:r>
                      <a:endParaRPr lang="es-E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800">
                          <a:solidFill>
                            <a:schemeClr val="bg1"/>
                          </a:solidFill>
                          <a:effectLst/>
                        </a:rPr>
                        <a:t>e) Opuesto de -7</a:t>
                      </a:r>
                      <a:endParaRPr lang="es-E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1800">
                          <a:solidFill>
                            <a:schemeClr val="bg1"/>
                          </a:solidFill>
                          <a:effectLst/>
                        </a:rPr>
                        <a:t> </a:t>
                      </a:r>
                      <a:endParaRPr lang="es-E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47857068"/>
                  </a:ext>
                </a:extLst>
              </a:tr>
              <a:tr h="0">
                <a:tc>
                  <a:txBody>
                    <a:bodyPr/>
                    <a:lstStyle/>
                    <a:p>
                      <a:pPr>
                        <a:spcAft>
                          <a:spcPts val="0"/>
                        </a:spcAft>
                      </a:pPr>
                      <a:r>
                        <a:rPr lang="es-ES" sz="1800" dirty="0">
                          <a:solidFill>
                            <a:schemeClr val="bg1"/>
                          </a:solidFill>
                          <a:effectLst/>
                        </a:rPr>
                        <a:t>b) |-4|</a:t>
                      </a:r>
                    </a:p>
                    <a:p>
                      <a:pPr>
                        <a:spcAft>
                          <a:spcPts val="0"/>
                        </a:spcAft>
                      </a:pPr>
                      <a:endParaRPr lang="es-ES" sz="18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1800">
                          <a:solidFill>
                            <a:schemeClr val="bg1"/>
                          </a:solidFill>
                          <a:effectLst/>
                        </a:rPr>
                        <a:t> </a:t>
                      </a:r>
                      <a:endParaRPr lang="es-E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800">
                          <a:solidFill>
                            <a:schemeClr val="bg1"/>
                          </a:solidFill>
                          <a:effectLst/>
                        </a:rPr>
                        <a:t>d) Opuesto de 3</a:t>
                      </a:r>
                      <a:endParaRPr lang="es-E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1800">
                          <a:solidFill>
                            <a:schemeClr val="bg1"/>
                          </a:solidFill>
                          <a:effectLst/>
                        </a:rPr>
                        <a:t> </a:t>
                      </a:r>
                      <a:endParaRPr lang="es-E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800">
                          <a:solidFill>
                            <a:schemeClr val="bg1"/>
                          </a:solidFill>
                          <a:effectLst/>
                        </a:rPr>
                        <a:t>f) |-5|</a:t>
                      </a:r>
                      <a:endParaRPr lang="es-E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1800" dirty="0">
                          <a:solidFill>
                            <a:schemeClr val="bg1"/>
                          </a:solidFill>
                          <a:effectLst/>
                        </a:rPr>
                        <a:t> </a:t>
                      </a:r>
                      <a:endParaRPr lang="es-ES" sz="18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2708922"/>
                  </a:ext>
                </a:extLst>
              </a:tr>
            </a:tbl>
          </a:graphicData>
        </a:graphic>
      </p:graphicFrame>
      <p:graphicFrame>
        <p:nvGraphicFramePr>
          <p:cNvPr id="5" name="Tabla 4">
            <a:extLst>
              <a:ext uri="{FF2B5EF4-FFF2-40B4-BE49-F238E27FC236}">
                <a16:creationId xmlns:a16="http://schemas.microsoft.com/office/drawing/2014/main" id="{32831BE3-8433-D347-A032-C637AD9A4533}"/>
              </a:ext>
            </a:extLst>
          </p:cNvPr>
          <p:cNvGraphicFramePr>
            <a:graphicFrameLocks noGrp="1"/>
          </p:cNvGraphicFramePr>
          <p:nvPr>
            <p:extLst>
              <p:ext uri="{D42A27DB-BD31-4B8C-83A1-F6EECF244321}">
                <p14:modId xmlns:p14="http://schemas.microsoft.com/office/powerpoint/2010/main" val="2342293294"/>
              </p:ext>
            </p:extLst>
          </p:nvPr>
        </p:nvGraphicFramePr>
        <p:xfrm>
          <a:off x="539552" y="4005064"/>
          <a:ext cx="4680520" cy="1097280"/>
        </p:xfrm>
        <a:graphic>
          <a:graphicData uri="http://schemas.openxmlformats.org/drawingml/2006/table">
            <a:tbl>
              <a:tblPr firstRow="1" firstCol="1" bandRow="1">
                <a:tableStyleId>{5940675A-B579-460E-94D1-54222C63F5DA}</a:tableStyleId>
              </a:tblPr>
              <a:tblGrid>
                <a:gridCol w="1576597">
                  <a:extLst>
                    <a:ext uri="{9D8B030D-6E8A-4147-A177-3AD203B41FA5}">
                      <a16:colId xmlns:a16="http://schemas.microsoft.com/office/drawing/2014/main" val="2459313765"/>
                    </a:ext>
                  </a:extLst>
                </a:gridCol>
                <a:gridCol w="905908">
                  <a:extLst>
                    <a:ext uri="{9D8B030D-6E8A-4147-A177-3AD203B41FA5}">
                      <a16:colId xmlns:a16="http://schemas.microsoft.com/office/drawing/2014/main" val="639226548"/>
                    </a:ext>
                  </a:extLst>
                </a:gridCol>
                <a:gridCol w="1352502">
                  <a:extLst>
                    <a:ext uri="{9D8B030D-6E8A-4147-A177-3AD203B41FA5}">
                      <a16:colId xmlns:a16="http://schemas.microsoft.com/office/drawing/2014/main" val="1990272901"/>
                    </a:ext>
                  </a:extLst>
                </a:gridCol>
                <a:gridCol w="845513">
                  <a:extLst>
                    <a:ext uri="{9D8B030D-6E8A-4147-A177-3AD203B41FA5}">
                      <a16:colId xmlns:a16="http://schemas.microsoft.com/office/drawing/2014/main" val="2002319036"/>
                    </a:ext>
                  </a:extLst>
                </a:gridCol>
              </a:tblGrid>
              <a:tr h="0">
                <a:tc>
                  <a:txBody>
                    <a:bodyPr/>
                    <a:lstStyle/>
                    <a:p>
                      <a:pPr>
                        <a:spcAft>
                          <a:spcPts val="0"/>
                        </a:spcAft>
                      </a:pPr>
                      <a:r>
                        <a:rPr lang="es-ES" sz="1800" dirty="0">
                          <a:solidFill>
                            <a:schemeClr val="bg1"/>
                          </a:solidFill>
                          <a:effectLst/>
                        </a:rPr>
                        <a:t>g) |14|</a:t>
                      </a:r>
                    </a:p>
                    <a:p>
                      <a:pPr>
                        <a:spcAft>
                          <a:spcPts val="0"/>
                        </a:spcAft>
                      </a:pPr>
                      <a:endParaRPr lang="es-ES" sz="18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1800">
                          <a:solidFill>
                            <a:schemeClr val="bg1"/>
                          </a:solidFill>
                          <a:effectLst/>
                        </a:rPr>
                        <a:t> </a:t>
                      </a:r>
                      <a:endParaRPr lang="es-E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800">
                          <a:solidFill>
                            <a:schemeClr val="bg1"/>
                          </a:solidFill>
                          <a:effectLst/>
                        </a:rPr>
                        <a:t>i) |-7|</a:t>
                      </a:r>
                      <a:endParaRPr lang="es-E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1800" dirty="0">
                          <a:solidFill>
                            <a:schemeClr val="bg1"/>
                          </a:solidFill>
                          <a:effectLst/>
                        </a:rPr>
                        <a:t> </a:t>
                      </a:r>
                      <a:endParaRPr lang="es-ES" sz="18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29069872"/>
                  </a:ext>
                </a:extLst>
              </a:tr>
              <a:tr h="0">
                <a:tc>
                  <a:txBody>
                    <a:bodyPr/>
                    <a:lstStyle/>
                    <a:p>
                      <a:pPr>
                        <a:spcAft>
                          <a:spcPts val="0"/>
                        </a:spcAft>
                      </a:pPr>
                      <a:r>
                        <a:rPr lang="es-ES" sz="1800" dirty="0">
                          <a:solidFill>
                            <a:schemeClr val="bg1"/>
                          </a:solidFill>
                          <a:effectLst/>
                        </a:rPr>
                        <a:t>h) |-3|</a:t>
                      </a:r>
                    </a:p>
                    <a:p>
                      <a:pPr>
                        <a:spcAft>
                          <a:spcPts val="0"/>
                        </a:spcAft>
                      </a:pPr>
                      <a:endParaRPr lang="es-ES" sz="18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1800">
                          <a:solidFill>
                            <a:schemeClr val="bg1"/>
                          </a:solidFill>
                          <a:effectLst/>
                        </a:rPr>
                        <a:t> </a:t>
                      </a:r>
                      <a:endParaRPr lang="es-E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s-ES" sz="1800">
                          <a:solidFill>
                            <a:schemeClr val="bg1"/>
                          </a:solidFill>
                          <a:effectLst/>
                        </a:rPr>
                        <a:t>j) |8|</a:t>
                      </a:r>
                      <a:endParaRPr lang="es-ES" sz="1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a:spcAft>
                          <a:spcPts val="600"/>
                        </a:spcAft>
                      </a:pPr>
                      <a:r>
                        <a:rPr lang="es-ES" sz="1800" dirty="0">
                          <a:solidFill>
                            <a:schemeClr val="bg1"/>
                          </a:solidFill>
                          <a:effectLst/>
                        </a:rPr>
                        <a:t> </a:t>
                      </a:r>
                      <a:endParaRPr lang="es-ES" sz="18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74786570"/>
                  </a:ext>
                </a:extLst>
              </a:tr>
            </a:tbl>
          </a:graphicData>
        </a:graphic>
      </p:graphicFrame>
    </p:spTree>
    <p:extLst>
      <p:ext uri="{BB962C8B-B14F-4D97-AF65-F5344CB8AC3E}">
        <p14:creationId xmlns:p14="http://schemas.microsoft.com/office/powerpoint/2010/main" val="17204532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números enteros</a:t>
            </a:r>
          </a:p>
        </p:txBody>
      </p:sp>
      <p:sp>
        <p:nvSpPr>
          <p:cNvPr id="8" name="7 CuadroTexto"/>
          <p:cNvSpPr txBox="1"/>
          <p:nvPr/>
        </p:nvSpPr>
        <p:spPr>
          <a:xfrm>
            <a:off x="683568" y="1102668"/>
            <a:ext cx="7530060" cy="2000548"/>
          </a:xfrm>
          <a:prstGeom prst="rect">
            <a:avLst/>
          </a:prstGeom>
          <a:noFill/>
        </p:spPr>
        <p:txBody>
          <a:bodyPr wrap="square" rtlCol="0">
            <a:spAutoFit/>
          </a:bodyPr>
          <a:lstStyle/>
          <a:p>
            <a:r>
              <a:rPr lang="es-ES" sz="2400" b="1" dirty="0">
                <a:solidFill>
                  <a:schemeClr val="bg1"/>
                </a:solidFill>
              </a:rPr>
              <a:t>56</a:t>
            </a:r>
            <a:r>
              <a:rPr lang="es-ES" sz="3200" b="1" dirty="0">
                <a:solidFill>
                  <a:schemeClr val="bg1"/>
                </a:solidFill>
              </a:rPr>
              <a:t>. </a:t>
            </a:r>
            <a:r>
              <a:rPr lang="es-ES_tradnl" sz="2400" dirty="0">
                <a:solidFill>
                  <a:schemeClr val="bg1"/>
                </a:solidFill>
              </a:rPr>
              <a:t>En un congelador hay una temperatura de 16ºC bajo cero. Fuera hay una temperatura de 14ºC. ¿Cuál es la diferencia de temperatura entre el frigorífico y el exterior?.</a:t>
            </a:r>
            <a:endParaRPr lang="es-ES" sz="2400" dirty="0">
              <a:solidFill>
                <a:schemeClr val="bg1"/>
              </a:solidFill>
            </a:endParaRPr>
          </a:p>
          <a:p>
            <a:endParaRPr lang="es-ES" sz="2000" dirty="0">
              <a:solidFill>
                <a:schemeClr val="bg1"/>
              </a:solidFill>
            </a:endParaRPr>
          </a:p>
        </p:txBody>
      </p:sp>
    </p:spTree>
    <p:extLst>
      <p:ext uri="{BB962C8B-B14F-4D97-AF65-F5344CB8AC3E}">
        <p14:creationId xmlns:p14="http://schemas.microsoft.com/office/powerpoint/2010/main" val="9435941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o">
  <a:themeElements>
    <a:clrScheme name="Solstic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115770</TotalTime>
  <Words>4410</Words>
  <Application>Microsoft Macintosh PowerPoint</Application>
  <PresentationFormat>Presentación en pantalla (4:3)</PresentationFormat>
  <Paragraphs>724</Paragraphs>
  <Slides>100</Slides>
  <Notes>8</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100</vt:i4>
      </vt:variant>
    </vt:vector>
  </HeadingPairs>
  <TitlesOfParts>
    <vt:vector size="107" baseType="lpstr">
      <vt:lpstr>Calibri</vt:lpstr>
      <vt:lpstr>Cambria Math</vt:lpstr>
      <vt:lpstr>Symbol</vt:lpstr>
      <vt:lpstr>Times New Roman</vt:lpstr>
      <vt:lpstr>Verdana</vt:lpstr>
      <vt:lpstr>Wingdings 2</vt:lpstr>
      <vt:lpstr>Aspecto</vt:lpstr>
      <vt:lpstr>Temas 1  Naturales y enteros Potencias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Dani</dc:creator>
  <cp:lastModifiedBy>Dani h</cp:lastModifiedBy>
  <cp:revision>240</cp:revision>
  <cp:lastPrinted>2018-09-16T05:46:43Z</cp:lastPrinted>
  <dcterms:created xsi:type="dcterms:W3CDTF">2012-11-26T21:13:21Z</dcterms:created>
  <dcterms:modified xsi:type="dcterms:W3CDTF">2022-09-26T05:29:30Z</dcterms:modified>
</cp:coreProperties>
</file>